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14">
  <p:sldMasterIdLst>
    <p:sldMasterId id="2147483648" r:id="rId1"/>
  </p:sldMasterIdLst>
  <p:notesMasterIdLst>
    <p:notesMasterId r:id="rId29"/>
  </p:notesMasterIdLst>
  <p:sldIdLst>
    <p:sldId id="256" r:id="rId2"/>
    <p:sldId id="257" r:id="rId3"/>
    <p:sldId id="266" r:id="rId4"/>
    <p:sldId id="267" r:id="rId5"/>
    <p:sldId id="258" r:id="rId6"/>
    <p:sldId id="270" r:id="rId7"/>
    <p:sldId id="285" r:id="rId8"/>
    <p:sldId id="259" r:id="rId9"/>
    <p:sldId id="268" r:id="rId10"/>
    <p:sldId id="269" r:id="rId11"/>
    <p:sldId id="260"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64" r:id="rId26"/>
    <p:sldId id="271" r:id="rId27"/>
    <p:sldId id="265" r:id="rId28"/>
  </p:sldIdLst>
  <p:sldSz cx="12192000" cy="6858000"/>
  <p:notesSz cx="9144000" cy="6858000"/>
  <p:embeddedFontLst>
    <p:embeddedFont>
      <p:font typeface="Century Gothic" panose="020B050202020202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Exo" panose="020B0604020202020204" charset="0"/>
      <p:regular r:id="rId38"/>
      <p:bold r:id="rId39"/>
      <p:italic r:id="rId40"/>
      <p:boldItalic r:id="rId41"/>
    </p:embeddedFont>
    <p:embeddedFont>
      <p:font typeface="SimSun" panose="02010600030101010101" pitchFamily="2" charset="-122"/>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55110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610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30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26497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3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23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168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7503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222047"/>
            <a:ext cx="10736956" cy="24890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Exo"/>
              <a:buNone/>
            </a:pPr>
            <a:r>
              <a:rPr lang="id-ID" sz="3200" b="1" dirty="0" smtClean="0"/>
              <a:t>Pengaruh Motivasi, Beban Kerja, dan Budaya Organisasi terhadap Kinerja Guru MI Muhammadiyah 4 Brangsi</a:t>
            </a:r>
            <a:endParaRPr sz="3200" b="1" dirty="0">
              <a:sym typeface="Exo"/>
            </a:endParaRPr>
          </a:p>
        </p:txBody>
      </p:sp>
      <p:sp>
        <p:nvSpPr>
          <p:cNvPr id="41" name="Google Shape;41;p1"/>
          <p:cNvSpPr txBox="1">
            <a:spLocks noGrp="1"/>
          </p:cNvSpPr>
          <p:nvPr>
            <p:ph type="subTitle" idx="1"/>
          </p:nvPr>
        </p:nvSpPr>
        <p:spPr>
          <a:xfrm>
            <a:off x="1714500" y="3147785"/>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err="1" smtClean="0">
                <a:solidFill>
                  <a:srgbClr val="F2F2F2"/>
                </a:solidFill>
                <a:latin typeface="Exo"/>
                <a:ea typeface="Exo"/>
                <a:cs typeface="Exo"/>
                <a:sym typeface="Exo"/>
              </a:rPr>
              <a:t>Oleh</a:t>
            </a:r>
            <a:r>
              <a:rPr lang="en-US" dirty="0" smtClean="0">
                <a:solidFill>
                  <a:srgbClr val="F2F2F2"/>
                </a:solidFill>
                <a:latin typeface="Exo"/>
                <a:ea typeface="Exo"/>
                <a:cs typeface="Exo"/>
                <a:sym typeface="Exo"/>
              </a:rPr>
              <a:t>:</a:t>
            </a:r>
            <a:endParaRPr lang="id-ID" dirty="0"/>
          </a:p>
          <a:p>
            <a:pPr marL="0" lvl="0" indent="0" algn="ctr" rtl="0">
              <a:lnSpc>
                <a:spcPct val="90000"/>
              </a:lnSpc>
              <a:spcBef>
                <a:spcPts val="0"/>
              </a:spcBef>
              <a:spcAft>
                <a:spcPts val="0"/>
              </a:spcAft>
              <a:buClr>
                <a:srgbClr val="F2F2F2"/>
              </a:buClr>
              <a:buSzPts val="2400"/>
              <a:buNone/>
            </a:pPr>
            <a:r>
              <a:rPr lang="id-ID" dirty="0" smtClean="0"/>
              <a:t>Muhammad Khusni Bayyinal Khaqqi</a:t>
            </a:r>
            <a:r>
              <a:rPr lang="en-US" dirty="0" smtClean="0"/>
              <a:t> </a:t>
            </a:r>
            <a:endParaRPr dirty="0"/>
          </a:p>
          <a:p>
            <a:pPr marL="0" lvl="0" indent="0" algn="ctr" rtl="0">
              <a:lnSpc>
                <a:spcPct val="90000"/>
              </a:lnSpc>
              <a:spcBef>
                <a:spcPts val="1000"/>
              </a:spcBef>
              <a:spcAft>
                <a:spcPts val="0"/>
              </a:spcAft>
              <a:buClr>
                <a:schemeClr val="lt1"/>
              </a:buClr>
              <a:buSzPts val="2400"/>
              <a:buNone/>
            </a:pPr>
            <a:r>
              <a:rPr lang="id-ID" dirty="0" smtClean="0"/>
              <a:t>Pembimbing: Dr. Hasan Ubaidillah, S.E., M.M.</a:t>
            </a:r>
          </a:p>
          <a:p>
            <a:pPr marL="0" lvl="0" indent="0" algn="ctr" rtl="0">
              <a:lnSpc>
                <a:spcPct val="90000"/>
              </a:lnSpc>
              <a:spcBef>
                <a:spcPts val="1000"/>
              </a:spcBef>
              <a:spcAft>
                <a:spcPts val="0"/>
              </a:spcAft>
              <a:buClr>
                <a:schemeClr val="lt1"/>
              </a:buClr>
              <a:buSzPts val="2400"/>
              <a:buNone/>
            </a:pPr>
            <a:endParaRPr dirty="0"/>
          </a:p>
          <a:p>
            <a:pPr marL="0" lvl="0" indent="0" algn="ctr" rtl="0">
              <a:lnSpc>
                <a:spcPct val="90000"/>
              </a:lnSpc>
              <a:spcBef>
                <a:spcPts val="1000"/>
              </a:spcBef>
              <a:spcAft>
                <a:spcPts val="0"/>
              </a:spcAft>
              <a:buClr>
                <a:schemeClr val="lt1"/>
              </a:buClr>
              <a:buSzPts val="2400"/>
              <a:buNone/>
            </a:pPr>
            <a:r>
              <a:rPr lang="en-US" dirty="0" err="1"/>
              <a:t>Progam</a:t>
            </a:r>
            <a:r>
              <a:rPr lang="en-US" dirty="0"/>
              <a:t> </a:t>
            </a:r>
            <a:r>
              <a:rPr lang="en-US" dirty="0" err="1" smtClean="0"/>
              <a:t>Studi</a:t>
            </a:r>
            <a:r>
              <a:rPr lang="id-ID" dirty="0" smtClean="0"/>
              <a:t> Manajemen</a:t>
            </a:r>
            <a:endParaRPr dirty="0"/>
          </a:p>
          <a:p>
            <a:pPr marL="0" lvl="0" indent="0" algn="ctr" rtl="0">
              <a:lnSpc>
                <a:spcPct val="90000"/>
              </a:lnSpc>
              <a:spcBef>
                <a:spcPts val="1000"/>
              </a:spcBef>
              <a:spcAft>
                <a:spcPts val="0"/>
              </a:spcAft>
              <a:buClr>
                <a:srgbClr val="F2F2F2"/>
              </a:buClr>
              <a:buSzPts val="2400"/>
              <a:buNone/>
            </a:pPr>
            <a:r>
              <a:rPr lang="en-US" dirty="0" err="1">
                <a:solidFill>
                  <a:srgbClr val="F2F2F2"/>
                </a:solidFill>
                <a:latin typeface="Exo"/>
                <a:ea typeface="Exo"/>
                <a:cs typeface="Exo"/>
                <a:sym typeface="Exo"/>
              </a:rPr>
              <a:t>Universitas</a:t>
            </a:r>
            <a:r>
              <a:rPr lang="en-US" dirty="0">
                <a:solidFill>
                  <a:srgbClr val="F2F2F2"/>
                </a:solidFill>
                <a:latin typeface="Exo"/>
                <a:ea typeface="Exo"/>
                <a:cs typeface="Exo"/>
                <a:sym typeface="Exo"/>
              </a:rPr>
              <a:t> </a:t>
            </a:r>
            <a:r>
              <a:rPr lang="en-US" dirty="0" err="1">
                <a:solidFill>
                  <a:srgbClr val="F2F2F2"/>
                </a:solidFill>
                <a:latin typeface="Exo"/>
                <a:ea typeface="Exo"/>
                <a:cs typeface="Exo"/>
                <a:sym typeface="Exo"/>
              </a:rPr>
              <a:t>Muhammadiyah</a:t>
            </a:r>
            <a:r>
              <a:rPr lang="en-US" dirty="0">
                <a:solidFill>
                  <a:srgbClr val="F2F2F2"/>
                </a:solidFill>
                <a:latin typeface="Exo"/>
                <a:ea typeface="Exo"/>
                <a:cs typeface="Exo"/>
                <a:sym typeface="Exo"/>
              </a:rPr>
              <a:t> </a:t>
            </a:r>
            <a:r>
              <a:rPr lang="en-US" dirty="0" err="1">
                <a:solidFill>
                  <a:srgbClr val="F2F2F2"/>
                </a:solidFill>
                <a:latin typeface="Exo"/>
                <a:ea typeface="Exo"/>
                <a:cs typeface="Exo"/>
                <a:sym typeface="Exo"/>
              </a:rPr>
              <a:t>Sidoarjo</a:t>
            </a:r>
            <a:r>
              <a:rPr lang="en-US" dirty="0">
                <a:solidFill>
                  <a:srgbClr val="F2F2F2"/>
                </a:solidFill>
                <a:latin typeface="Exo"/>
                <a:ea typeface="Exo"/>
                <a:cs typeface="Exo"/>
                <a:sym typeface="Exo"/>
              </a:rPr>
              <a:t> </a:t>
            </a:r>
            <a:endParaRPr dirty="0">
              <a:solidFill>
                <a:srgbClr val="F2F2F2"/>
              </a:solidFill>
              <a:latin typeface="Exo"/>
              <a:ea typeface="Exo"/>
              <a:cs typeface="Exo"/>
              <a:sym typeface="Exo"/>
            </a:endParaRPr>
          </a:p>
          <a:p>
            <a:pPr marL="0" lvl="0" indent="0" algn="ctr" rtl="0">
              <a:lnSpc>
                <a:spcPct val="90000"/>
              </a:lnSpc>
              <a:spcBef>
                <a:spcPts val="1000"/>
              </a:spcBef>
              <a:spcAft>
                <a:spcPts val="0"/>
              </a:spcAft>
              <a:buClr>
                <a:srgbClr val="F2F2F2"/>
              </a:buClr>
              <a:buSzPts val="2400"/>
              <a:buNone/>
            </a:pPr>
            <a:r>
              <a:rPr lang="id-ID" dirty="0" smtClean="0">
                <a:solidFill>
                  <a:srgbClr val="F2F2F2"/>
                </a:solidFill>
              </a:rPr>
              <a:t>Maret</a:t>
            </a:r>
            <a:r>
              <a:rPr lang="en-US" dirty="0" smtClean="0">
                <a:solidFill>
                  <a:srgbClr val="F2F2F2"/>
                </a:solidFill>
              </a:rPr>
              <a:t>, </a:t>
            </a:r>
            <a:r>
              <a:rPr lang="id-ID" dirty="0" smtClean="0">
                <a:solidFill>
                  <a:srgbClr val="F2F2F2"/>
                </a:solidFill>
              </a:rPr>
              <a:t>2024</a:t>
            </a:r>
            <a:endParaRPr dirty="0">
              <a:solidFill>
                <a:srgbClr val="F2F2F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Metode</a:t>
            </a:r>
            <a:endParaRPr lang="en-US" dirty="0"/>
          </a:p>
        </p:txBody>
      </p:sp>
      <p:sp>
        <p:nvSpPr>
          <p:cNvPr id="3" name="Text Placeholder 2"/>
          <p:cNvSpPr>
            <a:spLocks noGrp="1"/>
          </p:cNvSpPr>
          <p:nvPr>
            <p:ph type="body" idx="1"/>
          </p:nvPr>
        </p:nvSpPr>
        <p:spPr/>
        <p:txBody>
          <a:bodyPr>
            <a:normAutofit fontScale="92500" lnSpcReduction="10000"/>
          </a:bodyPr>
          <a:lstStyle/>
          <a:p>
            <a:pPr marL="50800" indent="0">
              <a:buNone/>
            </a:pPr>
            <a:r>
              <a:rPr lang="id-ID" dirty="0" smtClean="0">
                <a:latin typeface="Times New Roman" panose="02020603050405020304" pitchFamily="18" charset="0"/>
                <a:cs typeface="Times New Roman" panose="02020603050405020304" pitchFamily="18" charset="0"/>
              </a:rPr>
              <a:t>	</a:t>
            </a:r>
            <a:r>
              <a:rPr lang="id-ID" sz="2600" b="1" dirty="0" smtClean="0">
                <a:latin typeface="Times New Roman" panose="02020603050405020304" pitchFamily="18" charset="0"/>
                <a:cs typeface="Times New Roman" panose="02020603050405020304" pitchFamily="18" charset="0"/>
              </a:rPr>
              <a:t>Uji </a:t>
            </a:r>
            <a:r>
              <a:rPr lang="id-ID" sz="2600" b="1" dirty="0">
                <a:latin typeface="Times New Roman" panose="02020603050405020304" pitchFamily="18" charset="0"/>
                <a:cs typeface="Times New Roman" panose="02020603050405020304" pitchFamily="18" charset="0"/>
              </a:rPr>
              <a:t>A</a:t>
            </a:r>
            <a:r>
              <a:rPr lang="id-ID" sz="2600" b="1" dirty="0" smtClean="0">
                <a:latin typeface="Times New Roman" panose="02020603050405020304" pitchFamily="18" charset="0"/>
                <a:cs typeface="Times New Roman" panose="02020603050405020304" pitchFamily="18" charset="0"/>
              </a:rPr>
              <a:t>sumsi Klasik</a:t>
            </a:r>
            <a:r>
              <a:rPr lang="id-ID" sz="2600" dirty="0" smtClean="0">
                <a:latin typeface="Times New Roman" panose="02020603050405020304" pitchFamily="18" charset="0"/>
                <a:cs typeface="Times New Roman" panose="02020603050405020304" pitchFamily="18" charset="0"/>
              </a:rPr>
              <a:t>; </a:t>
            </a:r>
            <a:r>
              <a:rPr lang="id-ID" sz="2600" dirty="0">
                <a:latin typeface="Times New Roman" panose="02020603050405020304" pitchFamily="18" charset="0"/>
                <a:cs typeface="Times New Roman" panose="02020603050405020304" pitchFamily="18" charset="0"/>
              </a:rPr>
              <a:t>U</a:t>
            </a:r>
            <a:r>
              <a:rPr lang="id-ID" sz="2600" dirty="0" smtClean="0">
                <a:latin typeface="Times New Roman" panose="02020603050405020304" pitchFamily="18" charset="0"/>
                <a:cs typeface="Times New Roman" panose="02020603050405020304" pitchFamily="18" charset="0"/>
              </a:rPr>
              <a:t>ji Normalitas, </a:t>
            </a:r>
            <a:r>
              <a:rPr lang="id-ID" sz="2600" dirty="0">
                <a:latin typeface="Times New Roman" panose="02020603050405020304" pitchFamily="18" charset="0"/>
                <a:cs typeface="Times New Roman" panose="02020603050405020304" pitchFamily="18" charset="0"/>
              </a:rPr>
              <a:t>Uji M</a:t>
            </a:r>
            <a:r>
              <a:rPr lang="id-ID" sz="2600" dirty="0" smtClean="0">
                <a:latin typeface="Times New Roman" panose="02020603050405020304" pitchFamily="18" charset="0"/>
                <a:cs typeface="Times New Roman" panose="02020603050405020304" pitchFamily="18" charset="0"/>
              </a:rPr>
              <a:t>ultikolinearitas, dan </a:t>
            </a:r>
            <a:r>
              <a:rPr lang="id-ID" sz="2600" dirty="0">
                <a:latin typeface="Times New Roman" panose="02020603050405020304" pitchFamily="18" charset="0"/>
                <a:cs typeface="Times New Roman" panose="02020603050405020304" pitchFamily="18" charset="0"/>
              </a:rPr>
              <a:t>Uji </a:t>
            </a:r>
            <a:r>
              <a:rPr lang="id-ID" sz="2600" dirty="0" smtClean="0">
                <a:latin typeface="Times New Roman" panose="02020603050405020304" pitchFamily="18" charset="0"/>
                <a:cs typeface="Times New Roman" panose="02020603050405020304" pitchFamily="18" charset="0"/>
              </a:rPr>
              <a:t>Heteroskedastisitas.</a:t>
            </a:r>
          </a:p>
          <a:p>
            <a:pPr marL="50800" indent="0">
              <a:buNone/>
            </a:pPr>
            <a:r>
              <a:rPr lang="id-ID" sz="2600" dirty="0" smtClean="0">
                <a:latin typeface="Times New Roman" panose="02020603050405020304" pitchFamily="18" charset="0"/>
                <a:cs typeface="Times New Roman" panose="02020603050405020304" pitchFamily="18" charset="0"/>
              </a:rPr>
              <a:t>	</a:t>
            </a:r>
            <a:r>
              <a:rPr lang="id-ID" sz="2600" b="1" dirty="0" smtClean="0">
                <a:latin typeface="Times New Roman" panose="02020603050405020304" pitchFamily="18" charset="0"/>
                <a:cs typeface="Times New Roman" panose="02020603050405020304" pitchFamily="18" charset="0"/>
              </a:rPr>
              <a:t>Analisis </a:t>
            </a:r>
            <a:r>
              <a:rPr lang="id-ID" sz="2600" b="1" dirty="0">
                <a:latin typeface="Times New Roman" panose="02020603050405020304" pitchFamily="18" charset="0"/>
                <a:cs typeface="Times New Roman" panose="02020603050405020304" pitchFamily="18" charset="0"/>
              </a:rPr>
              <a:t>Regresi Linier </a:t>
            </a:r>
            <a:r>
              <a:rPr lang="id-ID" sz="2600" b="1" dirty="0" smtClean="0">
                <a:latin typeface="Times New Roman" panose="02020603050405020304" pitchFamily="18" charset="0"/>
                <a:cs typeface="Times New Roman" panose="02020603050405020304" pitchFamily="18" charset="0"/>
              </a:rPr>
              <a:t>Berganda;</a:t>
            </a:r>
          </a:p>
          <a:p>
            <a:pPr marL="50800" indent="0">
              <a:buNone/>
            </a:pPr>
            <a:r>
              <a:rPr lang="id-ID" sz="2100" dirty="0" smtClean="0">
                <a:latin typeface="Times New Roman" panose="02020603050405020304" pitchFamily="18" charset="0"/>
                <a:cs typeface="Times New Roman" panose="02020603050405020304" pitchFamily="18" charset="0"/>
              </a:rPr>
              <a:t>				Y = a + b1X1 + b2X2 + b3X3 + e</a:t>
            </a:r>
            <a:endParaRPr lang="en-US" sz="2100" dirty="0" smtClean="0">
              <a:latin typeface="Times New Roman" panose="02020603050405020304" pitchFamily="18" charset="0"/>
              <a:cs typeface="Times New Roman" panose="02020603050405020304" pitchFamily="18" charset="0"/>
            </a:endParaRPr>
          </a:p>
          <a:p>
            <a:r>
              <a:rPr lang="id-ID" sz="1900" dirty="0" smtClean="0">
                <a:latin typeface="Times New Roman" panose="02020603050405020304" pitchFamily="18" charset="0"/>
                <a:cs typeface="Times New Roman" panose="02020603050405020304" pitchFamily="18" charset="0"/>
              </a:rPr>
              <a:t>Keterangan </a:t>
            </a:r>
            <a:r>
              <a:rPr lang="id-ID" sz="1900" dirty="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r>
              <a:rPr lang="id-ID" sz="1900" dirty="0">
                <a:latin typeface="Times New Roman" panose="02020603050405020304" pitchFamily="18" charset="0"/>
                <a:cs typeface="Times New Roman" panose="02020603050405020304" pitchFamily="18" charset="0"/>
              </a:rPr>
              <a:t>Y : Kinerja </a:t>
            </a:r>
            <a:r>
              <a:rPr lang="id-ID" sz="1900" dirty="0" smtClean="0">
                <a:latin typeface="Times New Roman" panose="02020603050405020304" pitchFamily="18" charset="0"/>
                <a:cs typeface="Times New Roman" panose="02020603050405020304" pitchFamily="18" charset="0"/>
              </a:rPr>
              <a:t>Guru </a:t>
            </a:r>
            <a:r>
              <a:rPr lang="id-ID" sz="1900" dirty="0">
                <a:latin typeface="Times New Roman" panose="02020603050405020304" pitchFamily="18" charset="0"/>
                <a:cs typeface="Times New Roman" panose="02020603050405020304" pitchFamily="18" charset="0"/>
              </a:rPr>
              <a:t>(Dependen)</a:t>
            </a:r>
            <a:endParaRPr lang="en-US" sz="1900" dirty="0">
              <a:latin typeface="Times New Roman" panose="02020603050405020304" pitchFamily="18" charset="0"/>
              <a:cs typeface="Times New Roman" panose="02020603050405020304" pitchFamily="18" charset="0"/>
            </a:endParaRPr>
          </a:p>
          <a:p>
            <a:r>
              <a:rPr lang="id-ID" sz="1900" dirty="0">
                <a:latin typeface="Times New Roman" panose="02020603050405020304" pitchFamily="18" charset="0"/>
                <a:cs typeface="Times New Roman" panose="02020603050405020304" pitchFamily="18" charset="0"/>
              </a:rPr>
              <a:t>a  : Konstanta</a:t>
            </a:r>
            <a:endParaRPr lang="en-US" sz="1900" dirty="0">
              <a:latin typeface="Times New Roman" panose="02020603050405020304" pitchFamily="18" charset="0"/>
              <a:cs typeface="Times New Roman" panose="02020603050405020304" pitchFamily="18" charset="0"/>
            </a:endParaRPr>
          </a:p>
          <a:p>
            <a:r>
              <a:rPr lang="id-ID" sz="1900" dirty="0">
                <a:latin typeface="Times New Roman" panose="02020603050405020304" pitchFamily="18" charset="0"/>
                <a:cs typeface="Times New Roman" panose="02020603050405020304" pitchFamily="18" charset="0"/>
              </a:rPr>
              <a:t>b1  : Koefisien regresi X1</a:t>
            </a:r>
            <a:endParaRPr lang="en-US" sz="1900" dirty="0">
              <a:latin typeface="Times New Roman" panose="02020603050405020304" pitchFamily="18" charset="0"/>
              <a:cs typeface="Times New Roman" panose="02020603050405020304" pitchFamily="18" charset="0"/>
            </a:endParaRPr>
          </a:p>
          <a:p>
            <a:r>
              <a:rPr lang="id-ID" sz="1900" dirty="0">
                <a:latin typeface="Times New Roman" panose="02020603050405020304" pitchFamily="18" charset="0"/>
                <a:cs typeface="Times New Roman" panose="02020603050405020304" pitchFamily="18" charset="0"/>
              </a:rPr>
              <a:t>b2 : Koefisien regresi X2</a:t>
            </a:r>
            <a:endParaRPr lang="en-US" sz="1900" dirty="0">
              <a:latin typeface="Times New Roman" panose="02020603050405020304" pitchFamily="18" charset="0"/>
              <a:cs typeface="Times New Roman" panose="02020603050405020304" pitchFamily="18" charset="0"/>
            </a:endParaRPr>
          </a:p>
          <a:p>
            <a:r>
              <a:rPr lang="id-ID" sz="1900" dirty="0">
                <a:latin typeface="Times New Roman" panose="02020603050405020304" pitchFamily="18" charset="0"/>
                <a:cs typeface="Times New Roman" panose="02020603050405020304" pitchFamily="18" charset="0"/>
              </a:rPr>
              <a:t>b3 : Koefisien regresi X3</a:t>
            </a:r>
            <a:endParaRPr lang="en-US" sz="1900" dirty="0">
              <a:latin typeface="Times New Roman" panose="02020603050405020304" pitchFamily="18" charset="0"/>
              <a:cs typeface="Times New Roman" panose="02020603050405020304" pitchFamily="18" charset="0"/>
            </a:endParaRPr>
          </a:p>
          <a:p>
            <a:r>
              <a:rPr lang="id-ID" sz="1900" dirty="0">
                <a:latin typeface="Times New Roman" panose="02020603050405020304" pitchFamily="18" charset="0"/>
                <a:cs typeface="Times New Roman" panose="02020603050405020304" pitchFamily="18" charset="0"/>
              </a:rPr>
              <a:t>X1 : Motivasi (Independen) </a:t>
            </a:r>
            <a:endParaRPr lang="en-US" sz="1900" dirty="0">
              <a:latin typeface="Times New Roman" panose="02020603050405020304" pitchFamily="18" charset="0"/>
              <a:cs typeface="Times New Roman" panose="02020603050405020304" pitchFamily="18" charset="0"/>
            </a:endParaRPr>
          </a:p>
          <a:p>
            <a:r>
              <a:rPr lang="id-ID" sz="1900" dirty="0">
                <a:latin typeface="Times New Roman" panose="02020603050405020304" pitchFamily="18" charset="0"/>
                <a:cs typeface="Times New Roman" panose="02020603050405020304" pitchFamily="18" charset="0"/>
              </a:rPr>
              <a:t>X2 : Beban Kerja (Independen) </a:t>
            </a:r>
            <a:endParaRPr lang="en-US" sz="1900" dirty="0">
              <a:latin typeface="Times New Roman" panose="02020603050405020304" pitchFamily="18" charset="0"/>
              <a:cs typeface="Times New Roman" panose="02020603050405020304" pitchFamily="18" charset="0"/>
            </a:endParaRPr>
          </a:p>
          <a:p>
            <a:r>
              <a:rPr lang="id-ID" sz="1900" dirty="0">
                <a:latin typeface="Times New Roman" panose="02020603050405020304" pitchFamily="18" charset="0"/>
                <a:cs typeface="Times New Roman" panose="02020603050405020304" pitchFamily="18" charset="0"/>
              </a:rPr>
              <a:t>X3 : Budaya Organisasi (Independen)</a:t>
            </a:r>
            <a:endParaRPr lang="en-US" sz="1900" dirty="0">
              <a:latin typeface="Times New Roman" panose="02020603050405020304" pitchFamily="18" charset="0"/>
              <a:cs typeface="Times New Roman" panose="02020603050405020304" pitchFamily="18" charset="0"/>
            </a:endParaRPr>
          </a:p>
          <a:p>
            <a:r>
              <a:rPr lang="id-ID" sz="1900" dirty="0">
                <a:latin typeface="Times New Roman" panose="02020603050405020304" pitchFamily="18" charset="0"/>
                <a:cs typeface="Times New Roman" panose="02020603050405020304" pitchFamily="18" charset="0"/>
              </a:rPr>
              <a:t>e  : Standart Eror</a:t>
            </a:r>
            <a:endParaRPr lang="en-US" sz="1900" dirty="0">
              <a:latin typeface="Times New Roman" panose="02020603050405020304" pitchFamily="18" charset="0"/>
              <a:cs typeface="Times New Roman" panose="02020603050405020304" pitchFamily="18" charset="0"/>
            </a:endParaRPr>
          </a:p>
          <a:p>
            <a:pPr marL="5080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791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id-ID" dirty="0" smtClean="0"/>
              <a:t>Metode</a:t>
            </a:r>
            <a:endParaRPr dirty="0"/>
          </a:p>
        </p:txBody>
      </p:sp>
      <p:sp>
        <p:nvSpPr>
          <p:cNvPr id="65" name="Google Shape;65;g104f7abbb21_0_39"/>
          <p:cNvSpPr txBox="1">
            <a:spLocks noGrp="1"/>
          </p:cNvSpPr>
          <p:nvPr>
            <p:ph type="body" idx="1"/>
          </p:nvPr>
        </p:nvSpPr>
        <p:spPr>
          <a:xfrm>
            <a:off x="166758" y="1238732"/>
            <a:ext cx="11119941" cy="5089734"/>
          </a:xfrm>
          <a:prstGeom prst="rect">
            <a:avLst/>
          </a:prstGeom>
          <a:noFill/>
          <a:ln>
            <a:noFill/>
          </a:ln>
        </p:spPr>
        <p:txBody>
          <a:bodyPr spcFirstLastPara="1" wrap="square" lIns="91425" tIns="45700" rIns="91425" bIns="45700" anchor="t" anchorCtr="0">
            <a:normAutofit/>
          </a:bodyPr>
          <a:lstStyle/>
          <a:p>
            <a:pPr marL="685800" indent="-457200" algn="just"/>
            <a:r>
              <a:rPr lang="id-ID" sz="2400" b="1" dirty="0" smtClean="0">
                <a:latin typeface="Times New Roman" panose="02020603050405020304" pitchFamily="18" charset="0"/>
                <a:cs typeface="Times New Roman" panose="02020603050405020304" pitchFamily="18" charset="0"/>
              </a:rPr>
              <a:t>Pengujian Hipotesis</a:t>
            </a:r>
          </a:p>
          <a:p>
            <a:pPr marL="228600" indent="0" algn="just">
              <a:buNone/>
            </a:pPr>
            <a:r>
              <a:rPr lang="id-ID" sz="2400" dirty="0" smtClean="0">
                <a:latin typeface="Times New Roman" panose="02020603050405020304" pitchFamily="18" charset="0"/>
                <a:cs typeface="Times New Roman" panose="02020603050405020304" pitchFamily="18" charset="0"/>
              </a:rPr>
              <a:t>	Penelitian </a:t>
            </a:r>
            <a:r>
              <a:rPr lang="id-ID" sz="2400" dirty="0">
                <a:latin typeface="Times New Roman" panose="02020603050405020304" pitchFamily="18" charset="0"/>
                <a:cs typeface="Times New Roman" panose="02020603050405020304" pitchFamily="18" charset="0"/>
              </a:rPr>
              <a:t>ini menggunakan analisis regresi linier berganda sebagai pengujian hipotesis. Analisis ini digunakan agar mengetahui pengaruh dari berbagai variabel bebas terhadap variabel terikat. Analisis regresi linier berganda dilakukan </a:t>
            </a:r>
            <a:r>
              <a:rPr lang="id-ID" sz="2400" dirty="0" smtClean="0">
                <a:latin typeface="Times New Roman" panose="02020603050405020304" pitchFamily="18" charset="0"/>
                <a:cs typeface="Times New Roman" panose="02020603050405020304" pitchFamily="18" charset="0"/>
              </a:rPr>
              <a:t>menggunakan, uji t (</a:t>
            </a:r>
            <a:r>
              <a:rPr lang="id-ID" sz="2400" dirty="0" smtClean="0">
                <a:latin typeface="Times New Roman" panose="02020603050405020304" pitchFamily="18" charset="0"/>
                <a:cs typeface="Times New Roman" panose="02020603050405020304" pitchFamily="18" charset="0"/>
              </a:rPr>
              <a:t>parsial</a:t>
            </a:r>
            <a:r>
              <a:rPr lang="id-ID" sz="2400" dirty="0" smtClean="0">
                <a:latin typeface="Times New Roman" panose="02020603050405020304" pitchFamily="18" charset="0"/>
                <a:cs typeface="Times New Roman" panose="02020603050405020304" pitchFamily="18" charset="0"/>
              </a:rPr>
              <a:t>), </a:t>
            </a:r>
            <a:r>
              <a:rPr lang="id-ID" sz="2400" dirty="0">
                <a:latin typeface="Times New Roman" panose="02020603050405020304" pitchFamily="18" charset="0"/>
                <a:cs typeface="Times New Roman" panose="02020603050405020304" pitchFamily="18" charset="0"/>
              </a:rPr>
              <a:t>dan uji </a:t>
            </a:r>
            <a:r>
              <a:rPr lang="id-ID" sz="2400" dirty="0" smtClean="0">
                <a:latin typeface="Times New Roman" panose="02020603050405020304" pitchFamily="18" charset="0"/>
                <a:cs typeface="Times New Roman" panose="02020603050405020304" pitchFamily="18" charset="0"/>
              </a:rPr>
              <a:t>f (simultan).</a:t>
            </a:r>
            <a:endParaRP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 dan Pembahasan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69656187"/>
              </p:ext>
            </p:extLst>
          </p:nvPr>
        </p:nvGraphicFramePr>
        <p:xfrm>
          <a:off x="467980" y="2274378"/>
          <a:ext cx="5824220" cy="2935224"/>
        </p:xfrm>
        <a:graphic>
          <a:graphicData uri="http://schemas.openxmlformats.org/drawingml/2006/table">
            <a:tbl>
              <a:tblPr firstRow="1" firstCol="1" bandRow="1">
                <a:tableStyleId>{5C22544A-7EE6-4342-B048-85BDC9FD1C3A}</a:tableStyleId>
              </a:tblPr>
              <a:tblGrid>
                <a:gridCol w="1610360"/>
                <a:gridCol w="1009015"/>
                <a:gridCol w="1097915"/>
                <a:gridCol w="1009015"/>
                <a:gridCol w="1097915"/>
              </a:tblGrid>
              <a:tr h="0">
                <a:tc>
                  <a:txBody>
                    <a:bodyPr/>
                    <a:lstStyle/>
                    <a:p>
                      <a:pPr marL="0" marR="0" algn="ctr">
                        <a:lnSpc>
                          <a:spcPct val="107000"/>
                        </a:lnSpc>
                        <a:spcBef>
                          <a:spcPts val="0"/>
                        </a:spcBef>
                        <a:spcAft>
                          <a:spcPts val="0"/>
                        </a:spcAft>
                      </a:pPr>
                      <a:r>
                        <a:rPr lang="en-US" sz="1000">
                          <a:effectLst/>
                        </a:rPr>
                        <a:t>Variabel</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1000">
                          <a:effectLst/>
                        </a:rPr>
                        <a:t>(r-hitung)</a:t>
                      </a:r>
                      <a:endParaRPr lang="en-US" sz="1100">
                        <a:effectLst/>
                      </a:endParaRPr>
                    </a:p>
                    <a:p>
                      <a:pPr marL="0" marR="0" algn="ctr">
                        <a:lnSpc>
                          <a:spcPct val="107000"/>
                        </a:lnSpc>
                        <a:spcBef>
                          <a:spcPts val="0"/>
                        </a:spcBef>
                        <a:spcAft>
                          <a:spcPts val="0"/>
                        </a:spcAft>
                      </a:pPr>
                      <a:r>
                        <a:rPr lang="en-US" sz="1000">
                          <a:effectLst/>
                        </a:rPr>
                        <a:t>R table</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rPr>
                        <a:t>Keterangan</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0">
                <a:tc rowSpan="4">
                  <a:txBody>
                    <a:bodyPr/>
                    <a:lstStyle/>
                    <a:p>
                      <a:pPr marL="0" marR="0" algn="ctr">
                        <a:lnSpc>
                          <a:spcPct val="107000"/>
                        </a:lnSpc>
                        <a:spcBef>
                          <a:spcPts val="0"/>
                        </a:spcBef>
                        <a:spcAft>
                          <a:spcPts val="0"/>
                        </a:spcAft>
                      </a:pPr>
                      <a:r>
                        <a:rPr lang="en-US" sz="1000">
                          <a:effectLst/>
                        </a:rPr>
                        <a:t>Motivasi (X1)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X1.1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0,799</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rowSpan="16">
                  <a:txBody>
                    <a:bodyPr/>
                    <a:lstStyle/>
                    <a:p>
                      <a:pPr marL="0" marR="0" algn="ctr">
                        <a:lnSpc>
                          <a:spcPct val="107000"/>
                        </a:lnSpc>
                        <a:spcBef>
                          <a:spcPts val="0"/>
                        </a:spcBef>
                        <a:spcAft>
                          <a:spcPts val="0"/>
                        </a:spcAft>
                      </a:pPr>
                      <a:r>
                        <a:rPr lang="en-US" sz="1000">
                          <a:effectLst/>
                        </a:rPr>
                        <a:t>0,232</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Valid</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0">
                <a:tc vMerge="1">
                  <a:txBody>
                    <a:bodyPr/>
                    <a:lstStyle/>
                    <a:p>
                      <a:endParaRPr lang="en-US"/>
                    </a:p>
                  </a:txBody>
                  <a:tcPr/>
                </a:tc>
                <a:tc>
                  <a:txBody>
                    <a:bodyPr/>
                    <a:lstStyle/>
                    <a:p>
                      <a:pPr marL="0" marR="0" algn="ctr">
                        <a:lnSpc>
                          <a:spcPct val="107000"/>
                        </a:lnSpc>
                        <a:spcBef>
                          <a:spcPts val="0"/>
                        </a:spcBef>
                        <a:spcAft>
                          <a:spcPts val="0"/>
                        </a:spcAft>
                      </a:pPr>
                      <a:r>
                        <a:rPr lang="en-US" sz="1000">
                          <a:effectLst/>
                        </a:rPr>
                        <a:t>X1.2</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0,853</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000">
                          <a:effectLst/>
                        </a:rPr>
                        <a:t>Valid</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0">
                <a:tc vMerge="1">
                  <a:txBody>
                    <a:bodyPr/>
                    <a:lstStyle/>
                    <a:p>
                      <a:endParaRPr lang="en-US"/>
                    </a:p>
                  </a:txBody>
                  <a:tcPr/>
                </a:tc>
                <a:tc>
                  <a:txBody>
                    <a:bodyPr/>
                    <a:lstStyle/>
                    <a:p>
                      <a:pPr marL="0" marR="0" algn="ctr">
                        <a:lnSpc>
                          <a:spcPct val="107000"/>
                        </a:lnSpc>
                        <a:spcBef>
                          <a:spcPts val="0"/>
                        </a:spcBef>
                        <a:spcAft>
                          <a:spcPts val="0"/>
                        </a:spcAft>
                      </a:pPr>
                      <a:r>
                        <a:rPr lang="en-US" sz="1000">
                          <a:effectLst/>
                        </a:rPr>
                        <a:t>X1.3</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0,424</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000">
                          <a:effectLst/>
                        </a:rPr>
                        <a:t>Valid</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0">
                <a:tc vMerge="1">
                  <a:txBody>
                    <a:bodyPr/>
                    <a:lstStyle/>
                    <a:p>
                      <a:endParaRPr lang="en-US"/>
                    </a:p>
                  </a:txBody>
                  <a:tcPr/>
                </a:tc>
                <a:tc>
                  <a:txBody>
                    <a:bodyPr/>
                    <a:lstStyle/>
                    <a:p>
                      <a:pPr marL="0" marR="0" algn="ctr">
                        <a:lnSpc>
                          <a:spcPct val="107000"/>
                        </a:lnSpc>
                        <a:spcBef>
                          <a:spcPts val="0"/>
                        </a:spcBef>
                        <a:spcAft>
                          <a:spcPts val="0"/>
                        </a:spcAft>
                      </a:pPr>
                      <a:r>
                        <a:rPr lang="en-US" sz="1000">
                          <a:effectLst/>
                        </a:rPr>
                        <a:t>X1.4</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0,634</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000">
                          <a:effectLst/>
                        </a:rPr>
                        <a:t>Valid</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0">
                <a:tc rowSpan="4">
                  <a:txBody>
                    <a:bodyPr/>
                    <a:lstStyle/>
                    <a:p>
                      <a:pPr marL="0" marR="0" algn="ctr">
                        <a:lnSpc>
                          <a:spcPct val="107000"/>
                        </a:lnSpc>
                        <a:spcBef>
                          <a:spcPts val="0"/>
                        </a:spcBef>
                        <a:spcAft>
                          <a:spcPts val="0"/>
                        </a:spcAft>
                      </a:pPr>
                      <a:r>
                        <a:rPr lang="en-US" sz="1000">
                          <a:effectLst/>
                        </a:rPr>
                        <a:t>Beban Kerja (X2)</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X2.1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0,675</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000">
                          <a:effectLst/>
                        </a:rPr>
                        <a:t>Valid</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0">
                <a:tc vMerge="1">
                  <a:txBody>
                    <a:bodyPr/>
                    <a:lstStyle/>
                    <a:p>
                      <a:endParaRPr lang="en-US"/>
                    </a:p>
                  </a:txBody>
                  <a:tcPr/>
                </a:tc>
                <a:tc>
                  <a:txBody>
                    <a:bodyPr/>
                    <a:lstStyle/>
                    <a:p>
                      <a:pPr marL="0" marR="0" algn="ctr">
                        <a:lnSpc>
                          <a:spcPct val="107000"/>
                        </a:lnSpc>
                        <a:spcBef>
                          <a:spcPts val="0"/>
                        </a:spcBef>
                        <a:spcAft>
                          <a:spcPts val="0"/>
                        </a:spcAft>
                      </a:pPr>
                      <a:r>
                        <a:rPr lang="en-US" sz="1000">
                          <a:effectLst/>
                        </a:rPr>
                        <a:t>X2.2</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0,700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000">
                          <a:effectLst/>
                        </a:rPr>
                        <a:t>Valid</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0">
                <a:tc vMerge="1">
                  <a:txBody>
                    <a:bodyPr/>
                    <a:lstStyle/>
                    <a:p>
                      <a:endParaRPr lang="en-US"/>
                    </a:p>
                  </a:txBody>
                  <a:tcPr/>
                </a:tc>
                <a:tc>
                  <a:txBody>
                    <a:bodyPr/>
                    <a:lstStyle/>
                    <a:p>
                      <a:pPr marL="0" marR="0" algn="ctr">
                        <a:lnSpc>
                          <a:spcPct val="107000"/>
                        </a:lnSpc>
                        <a:spcBef>
                          <a:spcPts val="0"/>
                        </a:spcBef>
                        <a:spcAft>
                          <a:spcPts val="0"/>
                        </a:spcAft>
                      </a:pPr>
                      <a:r>
                        <a:rPr lang="en-US" sz="1000">
                          <a:effectLst/>
                        </a:rPr>
                        <a:t>X2.3</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0,649</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000">
                          <a:effectLst/>
                        </a:rPr>
                        <a:t>Valid</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0">
                <a:tc vMerge="1">
                  <a:txBody>
                    <a:bodyPr/>
                    <a:lstStyle/>
                    <a:p>
                      <a:endParaRPr lang="en-US"/>
                    </a:p>
                  </a:txBody>
                  <a:tcPr/>
                </a:tc>
                <a:tc>
                  <a:txBody>
                    <a:bodyPr/>
                    <a:lstStyle/>
                    <a:p>
                      <a:pPr marL="0" marR="0" algn="ctr">
                        <a:lnSpc>
                          <a:spcPct val="107000"/>
                        </a:lnSpc>
                        <a:spcBef>
                          <a:spcPts val="0"/>
                        </a:spcBef>
                        <a:spcAft>
                          <a:spcPts val="0"/>
                        </a:spcAft>
                      </a:pPr>
                      <a:r>
                        <a:rPr lang="en-US" sz="1000">
                          <a:effectLst/>
                        </a:rPr>
                        <a:t>X2.4</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0,421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000">
                          <a:effectLst/>
                        </a:rPr>
                        <a:t>Valid</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0">
                <a:tc rowSpan="4">
                  <a:txBody>
                    <a:bodyPr/>
                    <a:lstStyle/>
                    <a:p>
                      <a:pPr marL="0" marR="0" algn="ctr">
                        <a:lnSpc>
                          <a:spcPct val="107000"/>
                        </a:lnSpc>
                        <a:spcBef>
                          <a:spcPts val="0"/>
                        </a:spcBef>
                        <a:spcAft>
                          <a:spcPts val="0"/>
                        </a:spcAft>
                      </a:pPr>
                      <a:r>
                        <a:rPr lang="en-US" sz="1000">
                          <a:effectLst/>
                        </a:rPr>
                        <a:t>Budaya Organisasi (X3)</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X3.1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0,784</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000">
                          <a:effectLst/>
                        </a:rPr>
                        <a:t>Valid</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0">
                <a:tc vMerge="1">
                  <a:txBody>
                    <a:bodyPr/>
                    <a:lstStyle/>
                    <a:p>
                      <a:endParaRPr lang="en-US"/>
                    </a:p>
                  </a:txBody>
                  <a:tcPr/>
                </a:tc>
                <a:tc>
                  <a:txBody>
                    <a:bodyPr/>
                    <a:lstStyle/>
                    <a:p>
                      <a:pPr marL="0" marR="0" algn="ctr">
                        <a:lnSpc>
                          <a:spcPct val="107000"/>
                        </a:lnSpc>
                        <a:spcBef>
                          <a:spcPts val="0"/>
                        </a:spcBef>
                        <a:spcAft>
                          <a:spcPts val="0"/>
                        </a:spcAft>
                      </a:pPr>
                      <a:r>
                        <a:rPr lang="en-US" sz="1000">
                          <a:effectLst/>
                        </a:rPr>
                        <a:t>X3.2</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0,698</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000">
                          <a:effectLst/>
                        </a:rPr>
                        <a:t>Valid</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0">
                <a:tc vMerge="1">
                  <a:txBody>
                    <a:bodyPr/>
                    <a:lstStyle/>
                    <a:p>
                      <a:endParaRPr lang="en-US"/>
                    </a:p>
                  </a:txBody>
                  <a:tcPr/>
                </a:tc>
                <a:tc>
                  <a:txBody>
                    <a:bodyPr/>
                    <a:lstStyle/>
                    <a:p>
                      <a:pPr marL="0" marR="0" algn="ctr">
                        <a:lnSpc>
                          <a:spcPct val="107000"/>
                        </a:lnSpc>
                        <a:spcBef>
                          <a:spcPts val="0"/>
                        </a:spcBef>
                        <a:spcAft>
                          <a:spcPts val="0"/>
                        </a:spcAft>
                      </a:pPr>
                      <a:r>
                        <a:rPr lang="en-US" sz="1000">
                          <a:effectLst/>
                        </a:rPr>
                        <a:t>X3.3</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0,799</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000">
                          <a:effectLst/>
                        </a:rPr>
                        <a:t>Valid</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0">
                <a:tc vMerge="1">
                  <a:txBody>
                    <a:bodyPr/>
                    <a:lstStyle/>
                    <a:p>
                      <a:endParaRPr lang="en-US"/>
                    </a:p>
                  </a:txBody>
                  <a:tcPr/>
                </a:tc>
                <a:tc>
                  <a:txBody>
                    <a:bodyPr/>
                    <a:lstStyle/>
                    <a:p>
                      <a:pPr marL="0" marR="0" algn="ctr">
                        <a:lnSpc>
                          <a:spcPct val="107000"/>
                        </a:lnSpc>
                        <a:spcBef>
                          <a:spcPts val="0"/>
                        </a:spcBef>
                        <a:spcAft>
                          <a:spcPts val="0"/>
                        </a:spcAft>
                      </a:pPr>
                      <a:r>
                        <a:rPr lang="en-US" sz="1000">
                          <a:effectLst/>
                        </a:rPr>
                        <a:t>X3.4</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0,726</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000">
                          <a:effectLst/>
                        </a:rPr>
                        <a:t>Valid</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0">
                <a:tc rowSpan="4">
                  <a:txBody>
                    <a:bodyPr/>
                    <a:lstStyle/>
                    <a:p>
                      <a:pPr marL="0" marR="0" algn="ctr">
                        <a:lnSpc>
                          <a:spcPct val="107000"/>
                        </a:lnSpc>
                        <a:spcBef>
                          <a:spcPts val="0"/>
                        </a:spcBef>
                        <a:spcAft>
                          <a:spcPts val="0"/>
                        </a:spcAft>
                      </a:pPr>
                      <a:r>
                        <a:rPr lang="en-US" sz="1000">
                          <a:effectLst/>
                        </a:rPr>
                        <a:t>Kinerja Guru (Y)</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Y.1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0,754</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000">
                          <a:effectLst/>
                        </a:rPr>
                        <a:t>Valid</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0">
                <a:tc vMerge="1">
                  <a:txBody>
                    <a:bodyPr/>
                    <a:lstStyle/>
                    <a:p>
                      <a:endParaRPr lang="en-US"/>
                    </a:p>
                  </a:txBody>
                  <a:tcPr/>
                </a:tc>
                <a:tc>
                  <a:txBody>
                    <a:bodyPr/>
                    <a:lstStyle/>
                    <a:p>
                      <a:pPr marL="0" marR="0" algn="ctr">
                        <a:lnSpc>
                          <a:spcPct val="107000"/>
                        </a:lnSpc>
                        <a:spcBef>
                          <a:spcPts val="0"/>
                        </a:spcBef>
                        <a:spcAft>
                          <a:spcPts val="0"/>
                        </a:spcAft>
                      </a:pPr>
                      <a:r>
                        <a:rPr lang="en-US" sz="1000">
                          <a:effectLst/>
                        </a:rPr>
                        <a:t>Y.2</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0,804</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000">
                          <a:effectLst/>
                        </a:rPr>
                        <a:t>Valid</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0">
                <a:tc vMerge="1">
                  <a:txBody>
                    <a:bodyPr/>
                    <a:lstStyle/>
                    <a:p>
                      <a:endParaRPr lang="en-US"/>
                    </a:p>
                  </a:txBody>
                  <a:tcPr/>
                </a:tc>
                <a:tc>
                  <a:txBody>
                    <a:bodyPr/>
                    <a:lstStyle/>
                    <a:p>
                      <a:pPr marL="0" marR="0" algn="ctr">
                        <a:lnSpc>
                          <a:spcPct val="107000"/>
                        </a:lnSpc>
                        <a:spcBef>
                          <a:spcPts val="0"/>
                        </a:spcBef>
                        <a:spcAft>
                          <a:spcPts val="0"/>
                        </a:spcAft>
                      </a:pPr>
                      <a:r>
                        <a:rPr lang="en-US" sz="1000">
                          <a:effectLst/>
                        </a:rPr>
                        <a:t>Y.3</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0,775</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000">
                          <a:effectLst/>
                        </a:rPr>
                        <a:t>Valid</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0">
                <a:tc vMerge="1">
                  <a:txBody>
                    <a:bodyPr/>
                    <a:lstStyle/>
                    <a:p>
                      <a:endParaRPr lang="en-US"/>
                    </a:p>
                  </a:txBody>
                  <a:tcPr/>
                </a:tc>
                <a:tc>
                  <a:txBody>
                    <a:bodyPr/>
                    <a:lstStyle/>
                    <a:p>
                      <a:pPr marL="0" marR="0" algn="ctr">
                        <a:lnSpc>
                          <a:spcPct val="107000"/>
                        </a:lnSpc>
                        <a:spcBef>
                          <a:spcPts val="0"/>
                        </a:spcBef>
                        <a:spcAft>
                          <a:spcPts val="0"/>
                        </a:spcAft>
                      </a:pPr>
                      <a:r>
                        <a:rPr lang="en-US" sz="1000">
                          <a:effectLst/>
                        </a:rPr>
                        <a:t>Y.4</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0,859</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rPr>
                        <a:t>Valid</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bl>
          </a:graphicData>
        </a:graphic>
      </p:graphicFrame>
      <p:sp>
        <p:nvSpPr>
          <p:cNvPr id="5" name="Rectangle 1"/>
          <p:cNvSpPr>
            <a:spLocks noGrp="1" noChangeArrowheads="1"/>
          </p:cNvSpPr>
          <p:nvPr>
            <p:ph type="body" idx="1"/>
          </p:nvPr>
        </p:nvSpPr>
        <p:spPr bwMode="auto">
          <a:xfrm>
            <a:off x="6419708" y="2594883"/>
            <a:ext cx="523548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id-ID" sz="2000" dirty="0">
                <a:solidFill>
                  <a:srgbClr val="44546A"/>
                </a:solidFill>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Dari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tabel</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di</a:t>
            </a:r>
            <a:r>
              <a:rPr kumimoji="0" lang="id-ID"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atas</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dapat</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dilihat</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bahwa</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setiap</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item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pada</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variabel</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yang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dimiliki</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oleh</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penelitian</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ini</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memiliki</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nilai</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r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hitung</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&gt; r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tabel</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yakni</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setiap</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nilai</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r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hitung</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&gt; 0,232.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Dapat</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disimpulkan</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bahwa</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semua</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ukuran</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pada</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kuisioner</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000" i="0" u="none" strike="noStrike" cap="none" normalizeH="0" baseline="0" dirty="0" err="1"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dinyatakan</a:t>
            </a:r>
            <a:r>
              <a:rPr kumimoji="0" lang="en-US" sz="200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valid.</a:t>
            </a:r>
            <a:r>
              <a:rPr kumimoji="0" lang="en-US" sz="2000" i="0" u="none" strike="noStrike" cap="none" normalizeH="0" baseline="0" dirty="0" smtClean="0">
                <a:ln>
                  <a:noFill/>
                </a:ln>
                <a:solidFill>
                  <a:schemeClr val="tx1"/>
                </a:solidFill>
                <a:effectLst/>
              </a:rPr>
              <a:t> </a:t>
            </a:r>
            <a:endParaRPr kumimoji="0" lang="en-US" sz="2000" i="0" u="none" strike="noStrike" cap="none" normalizeH="0" baseline="0" dirty="0" smtClean="0">
              <a:ln>
                <a:noFill/>
              </a:ln>
              <a:solidFill>
                <a:schemeClr val="tx1"/>
              </a:solidFill>
              <a:effectLst/>
              <a:latin typeface="Arial" panose="020B0604020202020204" pitchFamily="34" charset="0"/>
            </a:endParaRPr>
          </a:p>
        </p:txBody>
      </p:sp>
      <p:sp>
        <p:nvSpPr>
          <p:cNvPr id="6" name="Rectangle 1"/>
          <p:cNvSpPr txBox="1">
            <a:spLocks noChangeArrowheads="1"/>
          </p:cNvSpPr>
          <p:nvPr/>
        </p:nvSpPr>
        <p:spPr bwMode="auto">
          <a:xfrm>
            <a:off x="428341" y="1307948"/>
            <a:ext cx="277888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eaLnBrk="0" fontAlgn="base" hangingPunct="0">
              <a:lnSpc>
                <a:spcPct val="100000"/>
              </a:lnSpc>
              <a:spcBef>
                <a:spcPct val="0"/>
              </a:spcBef>
              <a:spcAft>
                <a:spcPct val="0"/>
              </a:spcAft>
              <a:buClrTx/>
              <a:buSzTx/>
              <a:buFontTx/>
              <a:buNone/>
            </a:pPr>
            <a:r>
              <a:rPr lang="id-ID" sz="2000" b="1" dirty="0" smtClean="0">
                <a:solidFill>
                  <a:schemeClr val="tx1"/>
                </a:solidFill>
                <a:latin typeface="Times New Roman" panose="02020603050405020304" pitchFamily="18" charset="0"/>
                <a:ea typeface="SimSun" panose="02010600030101010101" pitchFamily="2" charset="-122"/>
                <a:cs typeface="Times New Roman" panose="02020603050405020304" pitchFamily="18" charset="0"/>
              </a:rPr>
              <a:t>Uji Kualitas Data</a:t>
            </a:r>
          </a:p>
          <a:p>
            <a:pPr marL="0" indent="0" algn="just" eaLnBrk="0" fontAlgn="base" hangingPunct="0">
              <a:lnSpc>
                <a:spcPct val="100000"/>
              </a:lnSpc>
              <a:spcBef>
                <a:spcPct val="0"/>
              </a:spcBef>
              <a:spcAft>
                <a:spcPct val="0"/>
              </a:spcAft>
              <a:buClrTx/>
              <a:buSzTx/>
              <a:buFontTx/>
              <a:buNone/>
            </a:pPr>
            <a:r>
              <a:rPr lang="id-ID" sz="2000" b="1" dirty="0" smtClean="0">
                <a:solidFill>
                  <a:schemeClr val="tx1"/>
                </a:solidFill>
                <a:latin typeface="Times New Roman" panose="02020603050405020304" pitchFamily="18" charset="0"/>
                <a:ea typeface="SimSun" panose="02010600030101010101" pitchFamily="2" charset="-122"/>
                <a:cs typeface="Times New Roman" panose="02020603050405020304" pitchFamily="18" charset="0"/>
              </a:rPr>
              <a:t>-Uji Validitas</a:t>
            </a:r>
            <a:endParaRPr lang="en-US" sz="20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516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Hasil dan Pembahasan</a:t>
            </a:r>
            <a:endParaRPr lang="en-US" dirty="0"/>
          </a:p>
        </p:txBody>
      </p:sp>
      <p:sp>
        <p:nvSpPr>
          <p:cNvPr id="3" name="Text Placeholder 2"/>
          <p:cNvSpPr>
            <a:spLocks noGrp="1"/>
          </p:cNvSpPr>
          <p:nvPr>
            <p:ph type="body" idx="1"/>
          </p:nvPr>
        </p:nvSpPr>
        <p:spPr>
          <a:xfrm>
            <a:off x="166758" y="1238732"/>
            <a:ext cx="2426317" cy="726546"/>
          </a:xfrm>
        </p:spPr>
        <p:txBody>
          <a:bodyPr>
            <a:normAutofit/>
          </a:bodyPr>
          <a:lstStyle/>
          <a:p>
            <a:pPr marL="50800" indent="0">
              <a:buNone/>
            </a:pPr>
            <a:r>
              <a:rPr lang="id-ID" sz="2000" b="1" dirty="0" smtClean="0">
                <a:latin typeface="Times New Roman" panose="02020603050405020304" pitchFamily="18" charset="0"/>
                <a:cs typeface="Times New Roman" panose="02020603050405020304" pitchFamily="18" charset="0"/>
              </a:rPr>
              <a:t>-Uji </a:t>
            </a:r>
            <a:r>
              <a:rPr lang="en-US" sz="2000" b="1" dirty="0" err="1">
                <a:latin typeface="Times New Roman" panose="02020603050405020304" pitchFamily="18" charset="0"/>
                <a:cs typeface="Times New Roman" panose="02020603050405020304" pitchFamily="18" charset="0"/>
              </a:rPr>
              <a:t>Reliabilitas</a:t>
            </a:r>
            <a:endParaRPr lang="en-US" sz="2000" b="1" dirty="0">
              <a:latin typeface="Times New Roman" panose="02020603050405020304" pitchFamily="18" charset="0"/>
              <a:cs typeface="Times New Roman" panose="02020603050405020304" pitchFamily="18" charset="0"/>
            </a:endParaRPr>
          </a:p>
        </p:txBody>
      </p:sp>
      <p:sp>
        <p:nvSpPr>
          <p:cNvPr id="4" name="Text Placeholder 2"/>
          <p:cNvSpPr txBox="1">
            <a:spLocks/>
          </p:cNvSpPr>
          <p:nvPr/>
        </p:nvSpPr>
        <p:spPr>
          <a:xfrm>
            <a:off x="319158" y="2551194"/>
            <a:ext cx="2426317" cy="7265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Font typeface="Arial"/>
              <a:buNone/>
            </a:pPr>
            <a:endParaRPr lang="en-US" sz="2000" b="1" dirty="0">
              <a:latin typeface="Exo" panose="020B060402020202020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36961016"/>
              </p:ext>
            </p:extLst>
          </p:nvPr>
        </p:nvGraphicFramePr>
        <p:xfrm>
          <a:off x="1405718" y="1951631"/>
          <a:ext cx="8502556" cy="1665024"/>
        </p:xfrm>
        <a:graphic>
          <a:graphicData uri="http://schemas.openxmlformats.org/drawingml/2006/table">
            <a:tbl>
              <a:tblPr firstRow="1" firstCol="1" bandRow="1">
                <a:tableStyleId>{5C22544A-7EE6-4342-B048-85BDC9FD1C3A}</a:tableStyleId>
              </a:tblPr>
              <a:tblGrid>
                <a:gridCol w="2599142"/>
                <a:gridCol w="1597816"/>
                <a:gridCol w="2147162"/>
                <a:gridCol w="2158436"/>
              </a:tblGrid>
              <a:tr h="727860">
                <a:tc>
                  <a:txBody>
                    <a:bodyPr/>
                    <a:lstStyle/>
                    <a:p>
                      <a:pPr marL="0" marR="0" algn="ctr">
                        <a:lnSpc>
                          <a:spcPct val="107000"/>
                        </a:lnSpc>
                        <a:spcBef>
                          <a:spcPts val="0"/>
                        </a:spcBef>
                        <a:spcAft>
                          <a:spcPts val="0"/>
                        </a:spcAft>
                      </a:pPr>
                      <a:r>
                        <a:rPr lang="en-US" sz="1000">
                          <a:effectLst/>
                        </a:rPr>
                        <a:t>Variabel</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Nilai Cronbach Alpha</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Nilai Kritis</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Keterangan</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34291">
                <a:tc>
                  <a:txBody>
                    <a:bodyPr/>
                    <a:lstStyle/>
                    <a:p>
                      <a:pPr marL="0" marR="0" algn="just">
                        <a:lnSpc>
                          <a:spcPct val="107000"/>
                        </a:lnSpc>
                        <a:spcBef>
                          <a:spcPts val="0"/>
                        </a:spcBef>
                        <a:spcAft>
                          <a:spcPts val="0"/>
                        </a:spcAft>
                      </a:pPr>
                      <a:r>
                        <a:rPr lang="en-US" sz="1000">
                          <a:effectLst/>
                        </a:rPr>
                        <a:t>Motivasi (X1)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0,719</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rowSpan="4">
                  <a:txBody>
                    <a:bodyPr/>
                    <a:lstStyle/>
                    <a:p>
                      <a:pPr marL="0" marR="0" algn="ctr">
                        <a:lnSpc>
                          <a:spcPct val="107000"/>
                        </a:lnSpc>
                        <a:spcBef>
                          <a:spcPts val="0"/>
                        </a:spcBef>
                        <a:spcAft>
                          <a:spcPts val="0"/>
                        </a:spcAft>
                      </a:pPr>
                      <a:r>
                        <a:rPr lang="en-US" sz="1000">
                          <a:effectLst/>
                        </a:rPr>
                        <a:t>0,60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Reliabel</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34291">
                <a:tc>
                  <a:txBody>
                    <a:bodyPr/>
                    <a:lstStyle/>
                    <a:p>
                      <a:pPr marL="0" marR="0" algn="just">
                        <a:lnSpc>
                          <a:spcPct val="107000"/>
                        </a:lnSpc>
                        <a:spcBef>
                          <a:spcPts val="0"/>
                        </a:spcBef>
                        <a:spcAft>
                          <a:spcPts val="0"/>
                        </a:spcAft>
                      </a:pPr>
                      <a:r>
                        <a:rPr lang="en-US" sz="1000">
                          <a:effectLst/>
                        </a:rPr>
                        <a:t>Beban Kerja (X2)</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0,634</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000">
                          <a:effectLst/>
                        </a:rPr>
                        <a:t>Reliabel</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34291">
                <a:tc>
                  <a:txBody>
                    <a:bodyPr/>
                    <a:lstStyle/>
                    <a:p>
                      <a:pPr marL="0" marR="0" algn="just">
                        <a:lnSpc>
                          <a:spcPct val="107000"/>
                        </a:lnSpc>
                        <a:spcBef>
                          <a:spcPts val="0"/>
                        </a:spcBef>
                        <a:spcAft>
                          <a:spcPts val="0"/>
                        </a:spcAft>
                      </a:pPr>
                      <a:r>
                        <a:rPr lang="en-US" sz="1000">
                          <a:effectLst/>
                        </a:rPr>
                        <a:t>Budaya Organisasi (X3)</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0,716</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000">
                          <a:effectLst/>
                        </a:rPr>
                        <a:t>Reliabel</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34291">
                <a:tc>
                  <a:txBody>
                    <a:bodyPr/>
                    <a:lstStyle/>
                    <a:p>
                      <a:pPr marL="0" marR="0" algn="just">
                        <a:lnSpc>
                          <a:spcPct val="107000"/>
                        </a:lnSpc>
                        <a:spcBef>
                          <a:spcPts val="0"/>
                        </a:spcBef>
                        <a:spcAft>
                          <a:spcPts val="0"/>
                        </a:spcAft>
                      </a:pPr>
                      <a:r>
                        <a:rPr lang="en-US" sz="1000">
                          <a:effectLst/>
                        </a:rPr>
                        <a:t>KInerja Guru (Y)</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0,809</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000" dirty="0" err="1">
                          <a:effectLst/>
                        </a:rPr>
                        <a:t>Reliabel</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bl>
          </a:graphicData>
        </a:graphic>
      </p:graphicFrame>
      <p:sp>
        <p:nvSpPr>
          <p:cNvPr id="6" name="Rectangle 5"/>
          <p:cNvSpPr/>
          <p:nvPr/>
        </p:nvSpPr>
        <p:spPr>
          <a:xfrm>
            <a:off x="1379916" y="3863656"/>
            <a:ext cx="8625385" cy="1015663"/>
          </a:xfrm>
          <a:prstGeom prst="rect">
            <a:avLst/>
          </a:prstGeom>
        </p:spPr>
        <p:txBody>
          <a:bodyPr wrap="square">
            <a:spAutoFit/>
          </a:bodyPr>
          <a:lstStyle/>
          <a:p>
            <a:pPr algn="just"/>
            <a:r>
              <a:rPr lang="id-ID" sz="2000" dirty="0" smtClean="0">
                <a:latin typeface="Calibri" panose="020F0502020204030204" pitchFamily="34" charset="0"/>
                <a:ea typeface="SimSun" panose="02010600030101010101" pitchFamily="2" charset="-122"/>
                <a:cs typeface="Times New Roman" panose="02020603050405020304" pitchFamily="18" charset="0"/>
              </a:rPr>
              <a:t>	</a:t>
            </a:r>
            <a:r>
              <a:rPr lang="en-US" sz="2000" dirty="0" err="1" smtClean="0">
                <a:latin typeface="Calibri" panose="020F0502020204030204" pitchFamily="34" charset="0"/>
                <a:ea typeface="SimSun" panose="02010600030101010101" pitchFamily="2" charset="-122"/>
                <a:cs typeface="Times New Roman" panose="02020603050405020304" pitchFamily="18" charset="0"/>
              </a:rPr>
              <a:t>Berdasarkan</a:t>
            </a:r>
            <a:r>
              <a:rPr lang="en-US" sz="2000" dirty="0" smtClean="0">
                <a:latin typeface="Calibri" panose="020F0502020204030204" pitchFamily="34" charset="0"/>
                <a:ea typeface="SimSun" panose="02010600030101010101" pitchFamily="2" charset="-122"/>
                <a:cs typeface="Times New Roman" panose="02020603050405020304" pitchFamily="18" charset="0"/>
              </a:rPr>
              <a:t> </a:t>
            </a:r>
            <a:r>
              <a:rPr lang="en-US" sz="2000" dirty="0" err="1">
                <a:latin typeface="Calibri" panose="020F0502020204030204" pitchFamily="34" charset="0"/>
                <a:ea typeface="SimSun" panose="02010600030101010101" pitchFamily="2" charset="-122"/>
                <a:cs typeface="Times New Roman" panose="02020603050405020304" pitchFamily="18" charset="0"/>
              </a:rPr>
              <a:t>tabel</a:t>
            </a:r>
            <a:r>
              <a:rPr lang="en-US" sz="2000" dirty="0">
                <a:latin typeface="Calibri" panose="020F0502020204030204" pitchFamily="34" charset="0"/>
                <a:ea typeface="SimSun" panose="02010600030101010101" pitchFamily="2" charset="-122"/>
                <a:cs typeface="Times New Roman" panose="02020603050405020304" pitchFamily="18" charset="0"/>
              </a:rPr>
              <a:t> di </a:t>
            </a:r>
            <a:r>
              <a:rPr lang="en-US" sz="2000" dirty="0" err="1">
                <a:latin typeface="Calibri" panose="020F0502020204030204" pitchFamily="34" charset="0"/>
                <a:ea typeface="SimSun" panose="02010600030101010101" pitchFamily="2" charset="-122"/>
                <a:cs typeface="Times New Roman" panose="02020603050405020304" pitchFamily="18" charset="0"/>
              </a:rPr>
              <a:t>atas</a:t>
            </a:r>
            <a:r>
              <a:rPr lang="en-US" sz="2000" dirty="0">
                <a:latin typeface="Calibri" panose="020F0502020204030204" pitchFamily="34" charset="0"/>
                <a:ea typeface="SimSun" panose="02010600030101010101" pitchFamily="2" charset="-122"/>
                <a:cs typeface="Times New Roman" panose="02020603050405020304" pitchFamily="18" charset="0"/>
              </a:rPr>
              <a:t> </a:t>
            </a:r>
            <a:r>
              <a:rPr lang="en-US" sz="2000" dirty="0" err="1">
                <a:latin typeface="Calibri" panose="020F0502020204030204" pitchFamily="34" charset="0"/>
                <a:ea typeface="SimSun" panose="02010600030101010101" pitchFamily="2" charset="-122"/>
                <a:cs typeface="Times New Roman" panose="02020603050405020304" pitchFamily="18" charset="0"/>
              </a:rPr>
              <a:t>dapat</a:t>
            </a:r>
            <a:r>
              <a:rPr lang="en-US" sz="2000" dirty="0">
                <a:latin typeface="Calibri" panose="020F0502020204030204" pitchFamily="34" charset="0"/>
                <a:ea typeface="SimSun" panose="02010600030101010101" pitchFamily="2" charset="-122"/>
                <a:cs typeface="Times New Roman" panose="02020603050405020304" pitchFamily="18" charset="0"/>
              </a:rPr>
              <a:t> </a:t>
            </a:r>
            <a:r>
              <a:rPr lang="en-US" sz="2000" dirty="0" err="1">
                <a:latin typeface="Calibri" panose="020F0502020204030204" pitchFamily="34" charset="0"/>
                <a:ea typeface="SimSun" panose="02010600030101010101" pitchFamily="2" charset="-122"/>
                <a:cs typeface="Times New Roman" panose="02020603050405020304" pitchFamily="18" charset="0"/>
              </a:rPr>
              <a:t>diperoleh</a:t>
            </a:r>
            <a:r>
              <a:rPr lang="en-US" sz="2000" dirty="0">
                <a:latin typeface="Calibri" panose="020F0502020204030204" pitchFamily="34" charset="0"/>
                <a:ea typeface="SimSun" panose="02010600030101010101" pitchFamily="2" charset="-122"/>
                <a:cs typeface="Times New Roman" panose="02020603050405020304" pitchFamily="18" charset="0"/>
              </a:rPr>
              <a:t> </a:t>
            </a:r>
            <a:r>
              <a:rPr lang="en-US" sz="2000" dirty="0" err="1">
                <a:latin typeface="Calibri" panose="020F0502020204030204" pitchFamily="34" charset="0"/>
                <a:ea typeface="SimSun" panose="02010600030101010101" pitchFamily="2" charset="-122"/>
                <a:cs typeface="Times New Roman" panose="02020603050405020304" pitchFamily="18" charset="0"/>
              </a:rPr>
              <a:t>kesimpulan</a:t>
            </a:r>
            <a:r>
              <a:rPr lang="en-US" sz="2000" dirty="0">
                <a:latin typeface="Calibri" panose="020F0502020204030204" pitchFamily="34" charset="0"/>
                <a:ea typeface="SimSun" panose="02010600030101010101" pitchFamily="2" charset="-122"/>
                <a:cs typeface="Times New Roman" panose="02020603050405020304" pitchFamily="18" charset="0"/>
              </a:rPr>
              <a:t> </a:t>
            </a:r>
            <a:r>
              <a:rPr lang="en-US" sz="2000" dirty="0" err="1">
                <a:latin typeface="Calibri" panose="020F0502020204030204" pitchFamily="34" charset="0"/>
                <a:ea typeface="SimSun" panose="02010600030101010101" pitchFamily="2" charset="-122"/>
                <a:cs typeface="Times New Roman" panose="02020603050405020304" pitchFamily="18" charset="0"/>
              </a:rPr>
              <a:t>bahwa</a:t>
            </a:r>
            <a:r>
              <a:rPr lang="en-US" sz="2000" dirty="0">
                <a:latin typeface="Calibri" panose="020F0502020204030204" pitchFamily="34" charset="0"/>
                <a:ea typeface="SimSun" panose="02010600030101010101" pitchFamily="2" charset="-122"/>
                <a:cs typeface="Times New Roman" panose="02020603050405020304" pitchFamily="18" charset="0"/>
              </a:rPr>
              <a:t> </a:t>
            </a:r>
            <a:r>
              <a:rPr lang="en-US" sz="2000" dirty="0" err="1">
                <a:latin typeface="Calibri" panose="020F0502020204030204" pitchFamily="34" charset="0"/>
                <a:ea typeface="SimSun" panose="02010600030101010101" pitchFamily="2" charset="-122"/>
                <a:cs typeface="Times New Roman" panose="02020603050405020304" pitchFamily="18" charset="0"/>
              </a:rPr>
              <a:t>setiap</a:t>
            </a:r>
            <a:r>
              <a:rPr lang="en-US" sz="2000" dirty="0">
                <a:latin typeface="Calibri" panose="020F0502020204030204" pitchFamily="34" charset="0"/>
                <a:ea typeface="SimSun" panose="02010600030101010101" pitchFamily="2" charset="-122"/>
                <a:cs typeface="Times New Roman" panose="02020603050405020304" pitchFamily="18" charset="0"/>
              </a:rPr>
              <a:t> </a:t>
            </a:r>
            <a:r>
              <a:rPr lang="en-US" sz="2000" dirty="0" err="1">
                <a:latin typeface="Calibri" panose="020F0502020204030204" pitchFamily="34" charset="0"/>
                <a:ea typeface="SimSun" panose="02010600030101010101" pitchFamily="2" charset="-122"/>
                <a:cs typeface="Times New Roman" panose="02020603050405020304" pitchFamily="18" charset="0"/>
              </a:rPr>
              <a:t>variabel</a:t>
            </a:r>
            <a:r>
              <a:rPr lang="en-US" sz="2000" dirty="0">
                <a:latin typeface="Calibri" panose="020F0502020204030204" pitchFamily="34" charset="0"/>
                <a:ea typeface="SimSun" panose="02010600030101010101" pitchFamily="2" charset="-122"/>
                <a:cs typeface="Times New Roman" panose="02020603050405020304" pitchFamily="18" charset="0"/>
              </a:rPr>
              <a:t> yang </a:t>
            </a:r>
            <a:r>
              <a:rPr lang="en-US" sz="2000" dirty="0" err="1">
                <a:latin typeface="Calibri" panose="020F0502020204030204" pitchFamily="34" charset="0"/>
                <a:ea typeface="SimSun" panose="02010600030101010101" pitchFamily="2" charset="-122"/>
                <a:cs typeface="Times New Roman" panose="02020603050405020304" pitchFamily="18" charset="0"/>
              </a:rPr>
              <a:t>digunakan</a:t>
            </a:r>
            <a:r>
              <a:rPr lang="en-US" sz="2000" dirty="0">
                <a:latin typeface="Calibri" panose="020F0502020204030204" pitchFamily="34" charset="0"/>
                <a:ea typeface="SimSun" panose="02010600030101010101" pitchFamily="2" charset="-122"/>
                <a:cs typeface="Times New Roman" panose="02020603050405020304" pitchFamily="18" charset="0"/>
              </a:rPr>
              <a:t> </a:t>
            </a:r>
            <a:r>
              <a:rPr lang="en-US" sz="2000" dirty="0" err="1">
                <a:latin typeface="Calibri" panose="020F0502020204030204" pitchFamily="34" charset="0"/>
                <a:ea typeface="SimSun" panose="02010600030101010101" pitchFamily="2" charset="-122"/>
                <a:cs typeface="Times New Roman" panose="02020603050405020304" pitchFamily="18" charset="0"/>
              </a:rPr>
              <a:t>reliabel</a:t>
            </a:r>
            <a:r>
              <a:rPr lang="en-US" sz="2000" dirty="0">
                <a:latin typeface="Calibri" panose="020F0502020204030204" pitchFamily="34" charset="0"/>
                <a:ea typeface="SimSun" panose="02010600030101010101" pitchFamily="2" charset="-122"/>
                <a:cs typeface="Times New Roman" panose="02020603050405020304" pitchFamily="18" charset="0"/>
              </a:rPr>
              <a:t> </a:t>
            </a:r>
            <a:r>
              <a:rPr lang="en-US" sz="2000" dirty="0" err="1">
                <a:latin typeface="Calibri" panose="020F0502020204030204" pitchFamily="34" charset="0"/>
                <a:ea typeface="SimSun" panose="02010600030101010101" pitchFamily="2" charset="-122"/>
                <a:cs typeface="Times New Roman" panose="02020603050405020304" pitchFamily="18" charset="0"/>
              </a:rPr>
              <a:t>karena</a:t>
            </a:r>
            <a:r>
              <a:rPr lang="en-US" sz="2000" dirty="0">
                <a:latin typeface="Calibri" panose="020F0502020204030204" pitchFamily="34" charset="0"/>
                <a:ea typeface="SimSun" panose="02010600030101010101" pitchFamily="2" charset="-122"/>
                <a:cs typeface="Times New Roman" panose="02020603050405020304" pitchFamily="18" charset="0"/>
              </a:rPr>
              <a:t> </a:t>
            </a:r>
            <a:r>
              <a:rPr lang="en-US" sz="2000" dirty="0" err="1">
                <a:latin typeface="Calibri" panose="020F0502020204030204" pitchFamily="34" charset="0"/>
                <a:ea typeface="SimSun" panose="02010600030101010101" pitchFamily="2" charset="-122"/>
                <a:cs typeface="Times New Roman" panose="02020603050405020304" pitchFamily="18" charset="0"/>
              </a:rPr>
              <a:t>menunjukkan</a:t>
            </a:r>
            <a:r>
              <a:rPr lang="en-US" sz="2000" dirty="0">
                <a:latin typeface="Calibri" panose="020F0502020204030204" pitchFamily="34" charset="0"/>
                <a:ea typeface="SimSun" panose="02010600030101010101" pitchFamily="2" charset="-122"/>
                <a:cs typeface="Times New Roman" panose="02020603050405020304" pitchFamily="18" charset="0"/>
              </a:rPr>
              <a:t> </a:t>
            </a:r>
            <a:r>
              <a:rPr lang="en-US" sz="2000" dirty="0" err="1">
                <a:latin typeface="Calibri" panose="020F0502020204030204" pitchFamily="34" charset="0"/>
                <a:ea typeface="SimSun" panose="02010600030101010101" pitchFamily="2" charset="-122"/>
                <a:cs typeface="Times New Roman" panose="02020603050405020304" pitchFamily="18" charset="0"/>
              </a:rPr>
              <a:t>nilai</a:t>
            </a:r>
            <a:r>
              <a:rPr lang="en-US" sz="2000" dirty="0">
                <a:latin typeface="Calibri" panose="020F0502020204030204" pitchFamily="34" charset="0"/>
                <a:ea typeface="SimSun" panose="02010600030101010101" pitchFamily="2" charset="-122"/>
                <a:cs typeface="Times New Roman" panose="02020603050405020304" pitchFamily="18" charset="0"/>
              </a:rPr>
              <a:t> </a:t>
            </a:r>
            <a:r>
              <a:rPr lang="en-US" sz="2000" dirty="0" err="1">
                <a:latin typeface="Calibri" panose="020F0502020204030204" pitchFamily="34" charset="0"/>
                <a:ea typeface="SimSun" panose="02010600030101010101" pitchFamily="2" charset="-122"/>
                <a:cs typeface="Times New Roman" panose="02020603050405020304" pitchFamily="18" charset="0"/>
              </a:rPr>
              <a:t>Cronbach</a:t>
            </a:r>
            <a:r>
              <a:rPr lang="en-US" sz="2000" dirty="0">
                <a:latin typeface="Calibri" panose="020F0502020204030204" pitchFamily="34" charset="0"/>
                <a:ea typeface="SimSun" panose="02010600030101010101" pitchFamily="2" charset="-122"/>
                <a:cs typeface="Times New Roman" panose="02020603050405020304" pitchFamily="18" charset="0"/>
              </a:rPr>
              <a:t> Alpha </a:t>
            </a:r>
            <a:r>
              <a:rPr lang="en-US" sz="2000" dirty="0" err="1">
                <a:latin typeface="Calibri" panose="020F0502020204030204" pitchFamily="34" charset="0"/>
                <a:ea typeface="SimSun" panose="02010600030101010101" pitchFamily="2" charset="-122"/>
                <a:cs typeface="Times New Roman" panose="02020603050405020304" pitchFamily="18" charset="0"/>
              </a:rPr>
              <a:t>lebih</a:t>
            </a:r>
            <a:r>
              <a:rPr lang="en-US" sz="2000" dirty="0">
                <a:latin typeface="Calibri" panose="020F0502020204030204" pitchFamily="34" charset="0"/>
                <a:ea typeface="SimSun" panose="02010600030101010101" pitchFamily="2" charset="-122"/>
                <a:cs typeface="Times New Roman" panose="02020603050405020304" pitchFamily="18" charset="0"/>
              </a:rPr>
              <a:t> </a:t>
            </a:r>
            <a:r>
              <a:rPr lang="en-US" sz="2000" dirty="0" err="1">
                <a:latin typeface="Calibri" panose="020F0502020204030204" pitchFamily="34" charset="0"/>
                <a:ea typeface="SimSun" panose="02010600030101010101" pitchFamily="2" charset="-122"/>
                <a:cs typeface="Times New Roman" panose="02020603050405020304" pitchFamily="18" charset="0"/>
              </a:rPr>
              <a:t>besar</a:t>
            </a:r>
            <a:r>
              <a:rPr lang="en-US" sz="2000" dirty="0">
                <a:latin typeface="Calibri" panose="020F0502020204030204" pitchFamily="34" charset="0"/>
                <a:ea typeface="SimSun" panose="02010600030101010101" pitchFamily="2" charset="-122"/>
                <a:cs typeface="Times New Roman" panose="02020603050405020304" pitchFamily="18" charset="0"/>
              </a:rPr>
              <a:t> </a:t>
            </a:r>
            <a:r>
              <a:rPr lang="en-US" sz="2000" dirty="0" err="1">
                <a:latin typeface="Calibri" panose="020F0502020204030204" pitchFamily="34" charset="0"/>
                <a:ea typeface="SimSun" panose="02010600030101010101" pitchFamily="2" charset="-122"/>
                <a:cs typeface="Times New Roman" panose="02020603050405020304" pitchFamily="18" charset="0"/>
              </a:rPr>
              <a:t>dari</a:t>
            </a:r>
            <a:r>
              <a:rPr lang="en-US" sz="2000" dirty="0">
                <a:latin typeface="Calibri" panose="020F0502020204030204" pitchFamily="34" charset="0"/>
                <a:ea typeface="SimSun" panose="02010600030101010101" pitchFamily="2" charset="-122"/>
                <a:cs typeface="Times New Roman" panose="02020603050405020304" pitchFamily="18" charset="0"/>
              </a:rPr>
              <a:t> </a:t>
            </a:r>
            <a:r>
              <a:rPr lang="en-US" sz="2000" dirty="0" err="1">
                <a:latin typeface="Calibri" panose="020F0502020204030204" pitchFamily="34" charset="0"/>
                <a:ea typeface="SimSun" panose="02010600030101010101" pitchFamily="2" charset="-122"/>
                <a:cs typeface="Times New Roman" panose="02020603050405020304" pitchFamily="18" charset="0"/>
              </a:rPr>
              <a:t>nilai</a:t>
            </a:r>
            <a:r>
              <a:rPr lang="en-US" sz="2000" dirty="0">
                <a:latin typeface="Calibri" panose="020F0502020204030204" pitchFamily="34" charset="0"/>
                <a:ea typeface="SimSun" panose="02010600030101010101" pitchFamily="2" charset="-122"/>
                <a:cs typeface="Times New Roman" panose="02020603050405020304" pitchFamily="18" charset="0"/>
              </a:rPr>
              <a:t> </a:t>
            </a:r>
            <a:r>
              <a:rPr lang="en-US" sz="2000" dirty="0" err="1">
                <a:latin typeface="Calibri" panose="020F0502020204030204" pitchFamily="34" charset="0"/>
                <a:ea typeface="SimSun" panose="02010600030101010101" pitchFamily="2" charset="-122"/>
                <a:cs typeface="Times New Roman" panose="02020603050405020304" pitchFamily="18" charset="0"/>
              </a:rPr>
              <a:t>kritis</a:t>
            </a:r>
            <a:r>
              <a:rPr lang="en-US" sz="2000" dirty="0">
                <a:latin typeface="Calibri" panose="020F0502020204030204" pitchFamily="34" charset="0"/>
                <a:ea typeface="SimSun" panose="02010600030101010101" pitchFamily="2" charset="-122"/>
                <a:cs typeface="Times New Roman" panose="02020603050405020304" pitchFamily="18" charset="0"/>
              </a:rPr>
              <a:t> 0,60.</a:t>
            </a:r>
            <a:endParaRPr lang="en-US" sz="2000" dirty="0"/>
          </a:p>
        </p:txBody>
      </p:sp>
    </p:spTree>
    <p:extLst>
      <p:ext uri="{BB962C8B-B14F-4D97-AF65-F5344CB8AC3E}">
        <p14:creationId xmlns:p14="http://schemas.microsoft.com/office/powerpoint/2010/main" val="1918442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Hasil dan Pembahasan</a:t>
            </a:r>
            <a:endParaRPr lang="en-US" dirty="0"/>
          </a:p>
        </p:txBody>
      </p:sp>
      <p:sp>
        <p:nvSpPr>
          <p:cNvPr id="3" name="Text Placeholder 2"/>
          <p:cNvSpPr>
            <a:spLocks noGrp="1"/>
          </p:cNvSpPr>
          <p:nvPr>
            <p:ph type="body" idx="1"/>
          </p:nvPr>
        </p:nvSpPr>
        <p:spPr>
          <a:xfrm>
            <a:off x="166759" y="1238732"/>
            <a:ext cx="3695558" cy="1286104"/>
          </a:xfrm>
        </p:spPr>
        <p:txBody>
          <a:bodyPr/>
          <a:lstStyle/>
          <a:p>
            <a:pPr marL="50800" indent="0">
              <a:buNone/>
            </a:pPr>
            <a:r>
              <a:rPr lang="en-US" sz="2000" b="1" dirty="0" err="1" smtClean="0">
                <a:latin typeface="Times New Roman" panose="02020603050405020304" pitchFamily="18" charset="0"/>
                <a:cs typeface="Times New Roman" panose="02020603050405020304" pitchFamily="18" charset="0"/>
              </a:rPr>
              <a:t>Uji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Asumsi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Klasik</a:t>
            </a:r>
            <a:endParaRPr lang="id-ID" sz="2000" dirty="0" smtClean="0">
              <a:latin typeface="Times New Roman" panose="02020603050405020304" pitchFamily="18" charset="0"/>
              <a:cs typeface="Times New Roman" panose="02020603050405020304" pitchFamily="18" charset="0"/>
            </a:endParaRPr>
          </a:p>
          <a:p>
            <a:pPr marL="50800" indent="0">
              <a:buNone/>
            </a:pPr>
            <a:r>
              <a:rPr lang="id-ID"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Uji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Normalitas</a:t>
            </a:r>
            <a:endParaRPr lang="en-US" sz="2000" dirty="0" smtClean="0">
              <a:latin typeface="Times New Roman" panose="02020603050405020304" pitchFamily="18" charset="0"/>
              <a:cs typeface="Times New Roman" panose="02020603050405020304" pitchFamily="18" charset="0"/>
            </a:endParaRPr>
          </a:p>
          <a:p>
            <a:pPr marL="5080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722379" y="1817147"/>
            <a:ext cx="4113943" cy="3628310"/>
          </a:xfrm>
          <a:prstGeom prst="rect">
            <a:avLst/>
          </a:prstGeom>
          <a:noFill/>
        </p:spPr>
      </p:pic>
      <p:sp>
        <p:nvSpPr>
          <p:cNvPr id="5" name="Text Placeholder 2"/>
          <p:cNvSpPr txBox="1">
            <a:spLocks/>
          </p:cNvSpPr>
          <p:nvPr/>
        </p:nvSpPr>
        <p:spPr>
          <a:xfrm>
            <a:off x="191623" y="2100816"/>
            <a:ext cx="6530755" cy="128610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just">
              <a:buNone/>
            </a:pPr>
            <a:r>
              <a:rPr lang="id-ID" sz="2000" dirty="0" smtClean="0"/>
              <a:t>	</a:t>
            </a:r>
            <a:r>
              <a:rPr lang="en-US" sz="2000" dirty="0" err="1" smtClean="0">
                <a:latin typeface="Times New Roman" panose="02020603050405020304" pitchFamily="18" charset="0"/>
                <a:cs typeface="Times New Roman" panose="02020603050405020304" pitchFamily="18" charset="0"/>
              </a:rPr>
              <a:t>Uji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normalitas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digunakan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untuk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mengetahui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apakah</a:t>
            </a:r>
            <a:r>
              <a:rPr lang="en-US" sz="2000" dirty="0">
                <a:latin typeface="Times New Roman" panose="02020603050405020304" pitchFamily="18" charset="0"/>
                <a:cs typeface="Times New Roman" panose="02020603050405020304" pitchFamily="18" charset="0"/>
              </a:rPr>
              <a:t> data yang </a:t>
            </a:r>
            <a:r>
              <a:rPr lang="en-US" sz="2000" dirty="0" err="1">
                <a:latin typeface="Times New Roman" panose="02020603050405020304" pitchFamily="18" charset="0"/>
                <a:cs typeface="Times New Roman" panose="02020603050405020304" pitchFamily="18" charset="0"/>
              </a:rPr>
              <a:t>telah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diolah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dalam</a:t>
            </a:r>
            <a:r>
              <a:rPr lang="en-US" sz="2000" dirty="0">
                <a:latin typeface="Times New Roman" panose="02020603050405020304" pitchFamily="18" charset="0"/>
                <a:cs typeface="Times New Roman" panose="02020603050405020304" pitchFamily="18" charset="0"/>
              </a:rPr>
              <a:t> model </a:t>
            </a:r>
            <a:r>
              <a:rPr lang="en-US" sz="2000" dirty="0" err="1">
                <a:latin typeface="Times New Roman" panose="02020603050405020304" pitchFamily="18" charset="0"/>
                <a:cs typeface="Times New Roman" panose="02020603050405020304" pitchFamily="18" charset="0"/>
              </a:rPr>
              <a:t>regresi</a:t>
            </a:r>
            <a:r>
              <a:rPr lang="en-US" sz="2000" dirty="0">
                <a:latin typeface="Times New Roman" panose="02020603050405020304" pitchFamily="18" charset="0"/>
                <a:cs typeface="Times New Roman" panose="02020603050405020304" pitchFamily="18" charset="0"/>
              </a:rPr>
              <a:t> residual </a:t>
            </a:r>
            <a:r>
              <a:rPr lang="en-US" sz="2000" dirty="0" err="1">
                <a:latin typeface="Times New Roman" panose="02020603050405020304" pitchFamily="18" charset="0"/>
                <a:cs typeface="Times New Roman" panose="02020603050405020304" pitchFamily="18" charset="0"/>
              </a:rPr>
              <a:t>dapat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berdistribusi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atau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mendekati</a:t>
            </a:r>
            <a:r>
              <a:rPr lang="en-US" sz="2000" dirty="0">
                <a:latin typeface="Times New Roman" panose="02020603050405020304" pitchFamily="18" charset="0"/>
                <a:cs typeface="Times New Roman" panose="02020603050405020304" pitchFamily="18" charset="0"/>
              </a:rPr>
              <a:t> normal. </a:t>
            </a:r>
            <a:r>
              <a:rPr lang="en-US" sz="2000" dirty="0" err="1">
                <a:latin typeface="Times New Roman" panose="02020603050405020304" pitchFamily="18" charset="0"/>
                <a:cs typeface="Times New Roman" panose="02020603050405020304" pitchFamily="18" charset="0"/>
              </a:rPr>
              <a:t>Penulis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menggunakan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uji</a:t>
            </a:r>
            <a:r>
              <a:rPr lang="en-US" sz="2000" dirty="0">
                <a:latin typeface="Times New Roman" panose="02020603050405020304" pitchFamily="18" charset="0"/>
                <a:cs typeface="Times New Roman" panose="02020603050405020304" pitchFamily="18" charset="0"/>
              </a:rPr>
              <a:t> Scatterplot </a:t>
            </a:r>
            <a:r>
              <a:rPr lang="en-US" sz="2000" dirty="0" err="1">
                <a:latin typeface="Times New Roman" panose="02020603050405020304" pitchFamily="18" charset="0"/>
                <a:cs typeface="Times New Roman" panose="02020603050405020304" pitchFamily="18" charset="0"/>
              </a:rPr>
              <a:t>dalam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menganalisis</a:t>
            </a:r>
            <a:r>
              <a:rPr lang="en-US" sz="2000" dirty="0">
                <a:latin typeface="Times New Roman" panose="02020603050405020304" pitchFamily="18" charset="0"/>
                <a:cs typeface="Times New Roman" panose="02020603050405020304" pitchFamily="18" charset="0"/>
              </a:rPr>
              <a:t> data yang </a:t>
            </a:r>
            <a:r>
              <a:rPr lang="en-US" sz="2000" dirty="0" err="1">
                <a:latin typeface="Times New Roman" panose="02020603050405020304" pitchFamily="18" charset="0"/>
                <a:cs typeface="Times New Roman" panose="02020603050405020304" pitchFamily="18" charset="0"/>
              </a:rPr>
              <a:t>telah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tersedia</a:t>
            </a:r>
            <a:r>
              <a:rPr lang="en-US" sz="2000" dirty="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50800" indent="0" algn="just">
              <a:buFont typeface="Arial"/>
              <a:buNone/>
            </a:pPr>
            <a:endParaRPr lang="en-US" sz="2000" dirty="0"/>
          </a:p>
        </p:txBody>
      </p:sp>
      <p:sp>
        <p:nvSpPr>
          <p:cNvPr id="6" name="Rectangle 5"/>
          <p:cNvSpPr/>
          <p:nvPr/>
        </p:nvSpPr>
        <p:spPr>
          <a:xfrm>
            <a:off x="191623" y="3507422"/>
            <a:ext cx="6530754" cy="1015663"/>
          </a:xfrm>
          <a:prstGeom prst="rect">
            <a:avLst/>
          </a:prstGeom>
        </p:spPr>
        <p:txBody>
          <a:bodyPr wrap="square">
            <a:spAutoFit/>
          </a:bodyPr>
          <a:lstStyle/>
          <a:p>
            <a:pPr algn="just"/>
            <a:r>
              <a:rPr lang="id-ID" sz="2000" dirty="0" smtClean="0">
                <a:latin typeface="Times New Roman" panose="02020603050405020304" pitchFamily="18" charset="0"/>
                <a:ea typeface="SimSun" panose="02010600030101010101" pitchFamily="2" charset="-122"/>
              </a:rPr>
              <a:t>	</a:t>
            </a:r>
            <a:r>
              <a:rPr lang="en-US" sz="2000" dirty="0" err="1" smtClean="0">
                <a:latin typeface="Times New Roman" panose="02020603050405020304" pitchFamily="18" charset="0"/>
                <a:ea typeface="SimSun" panose="02010600030101010101" pitchFamily="2" charset="-122"/>
              </a:rPr>
              <a:t>Berdasarkan</a:t>
            </a:r>
            <a:r>
              <a:rPr lang="en-US" sz="2000" dirty="0" smtClean="0">
                <a:latin typeface="Times New Roman" panose="02020603050405020304" pitchFamily="18" charset="0"/>
                <a:ea typeface="SimSun" panose="02010600030101010101" pitchFamily="2" charset="-122"/>
              </a:rPr>
              <a:t> </a:t>
            </a:r>
            <a:r>
              <a:rPr lang="en-US" sz="2000" dirty="0" err="1">
                <a:latin typeface="Times New Roman" panose="02020603050405020304" pitchFamily="18" charset="0"/>
                <a:ea typeface="SimSun" panose="02010600030101010101" pitchFamily="2" charset="-122"/>
              </a:rPr>
              <a:t>gambar</a:t>
            </a:r>
            <a:r>
              <a:rPr lang="en-US" sz="2000" dirty="0">
                <a:latin typeface="Times New Roman" panose="02020603050405020304" pitchFamily="18" charset="0"/>
                <a:ea typeface="SimSun" panose="02010600030101010101" pitchFamily="2" charset="-122"/>
              </a:rPr>
              <a:t>  </a:t>
            </a:r>
            <a:r>
              <a:rPr lang="id-ID" sz="2000" dirty="0">
                <a:latin typeface="Times New Roman" panose="02020603050405020304" pitchFamily="18" charset="0"/>
                <a:ea typeface="SimSun" panose="02010600030101010101" pitchFamily="2" charset="-122"/>
              </a:rPr>
              <a:t>Scatter</a:t>
            </a:r>
            <a:r>
              <a:rPr lang="en-US" sz="2000" dirty="0">
                <a:latin typeface="Times New Roman" panose="02020603050405020304" pitchFamily="18" charset="0"/>
                <a:ea typeface="SimSun" panose="02010600030101010101" pitchFamily="2" charset="-122"/>
              </a:rPr>
              <a:t>plot </a:t>
            </a:r>
            <a:r>
              <a:rPr lang="en-US" sz="2000" dirty="0" err="1">
                <a:latin typeface="Times New Roman" panose="02020603050405020304" pitchFamily="18" charset="0"/>
                <a:ea typeface="SimSun" panose="02010600030101010101" pitchFamily="2" charset="-122"/>
              </a:rPr>
              <a:t>menandakan</a:t>
            </a:r>
            <a:r>
              <a:rPr lang="en-US" sz="2000" dirty="0">
                <a:latin typeface="Times New Roman" panose="02020603050405020304" pitchFamily="18" charset="0"/>
                <a:ea typeface="SimSun" panose="02010600030101010101" pitchFamily="2" charset="-122"/>
              </a:rPr>
              <a:t> </a:t>
            </a:r>
            <a:r>
              <a:rPr lang="en-US" sz="2000" dirty="0" err="1">
                <a:latin typeface="Times New Roman" panose="02020603050405020304" pitchFamily="18" charset="0"/>
                <a:ea typeface="SimSun" panose="02010600030101010101" pitchFamily="2" charset="-122"/>
              </a:rPr>
              <a:t>titik</a:t>
            </a:r>
            <a:r>
              <a:rPr lang="en-US" sz="2000" dirty="0">
                <a:latin typeface="Times New Roman" panose="02020603050405020304" pitchFamily="18" charset="0"/>
                <a:ea typeface="SimSun" panose="02010600030101010101" pitchFamily="2" charset="-122"/>
              </a:rPr>
              <a:t> </a:t>
            </a:r>
            <a:r>
              <a:rPr lang="en-US" sz="2000" dirty="0" err="1">
                <a:latin typeface="Times New Roman" panose="02020603050405020304" pitchFamily="18" charset="0"/>
                <a:ea typeface="SimSun" panose="02010600030101010101" pitchFamily="2" charset="-122"/>
              </a:rPr>
              <a:t>sebaran</a:t>
            </a:r>
            <a:r>
              <a:rPr lang="en-US" sz="2000" dirty="0">
                <a:latin typeface="Times New Roman" panose="02020603050405020304" pitchFamily="18" charset="0"/>
                <a:ea typeface="SimSun" panose="02010600030101010101" pitchFamily="2" charset="-122"/>
              </a:rPr>
              <a:t> </a:t>
            </a:r>
            <a:r>
              <a:rPr lang="en-US" sz="2000" dirty="0" err="1">
                <a:latin typeface="Times New Roman" panose="02020603050405020304" pitchFamily="18" charset="0"/>
                <a:ea typeface="SimSun" panose="02010600030101010101" pitchFamily="2" charset="-122"/>
              </a:rPr>
              <a:t>jawaban</a:t>
            </a:r>
            <a:r>
              <a:rPr lang="en-US" sz="2000" dirty="0">
                <a:latin typeface="Times New Roman" panose="02020603050405020304" pitchFamily="18" charset="0"/>
                <a:ea typeface="SimSun" panose="02010600030101010101" pitchFamily="2" charset="-122"/>
              </a:rPr>
              <a:t> </a:t>
            </a:r>
            <a:r>
              <a:rPr lang="en-US" sz="2000" dirty="0" err="1">
                <a:latin typeface="Times New Roman" panose="02020603050405020304" pitchFamily="18" charset="0"/>
                <a:ea typeface="SimSun" panose="02010600030101010101" pitchFamily="2" charset="-122"/>
              </a:rPr>
              <a:t>responden</a:t>
            </a:r>
            <a:r>
              <a:rPr lang="en-US" sz="2000" dirty="0">
                <a:latin typeface="Times New Roman" panose="02020603050405020304" pitchFamily="18" charset="0"/>
                <a:ea typeface="SimSun" panose="02010600030101010101" pitchFamily="2" charset="-122"/>
              </a:rPr>
              <a:t> </a:t>
            </a:r>
            <a:r>
              <a:rPr lang="en-US" sz="2000" dirty="0" err="1">
                <a:latin typeface="Times New Roman" panose="02020603050405020304" pitchFamily="18" charset="0"/>
                <a:ea typeface="SimSun" panose="02010600030101010101" pitchFamily="2" charset="-122"/>
              </a:rPr>
              <a:t>mendekati</a:t>
            </a:r>
            <a:r>
              <a:rPr lang="en-US" sz="2000" dirty="0">
                <a:latin typeface="Times New Roman" panose="02020603050405020304" pitchFamily="18" charset="0"/>
                <a:ea typeface="SimSun" panose="02010600030101010101" pitchFamily="2" charset="-122"/>
              </a:rPr>
              <a:t> diagonal, </a:t>
            </a:r>
            <a:r>
              <a:rPr lang="en-US" sz="2000" dirty="0" err="1">
                <a:latin typeface="Times New Roman" panose="02020603050405020304" pitchFamily="18" charset="0"/>
                <a:ea typeface="SimSun" panose="02010600030101010101" pitchFamily="2" charset="-122"/>
              </a:rPr>
              <a:t>artinya</a:t>
            </a:r>
            <a:r>
              <a:rPr lang="en-US" sz="2000" dirty="0">
                <a:latin typeface="Times New Roman" panose="02020603050405020304" pitchFamily="18" charset="0"/>
                <a:ea typeface="SimSun" panose="02010600030101010101" pitchFamily="2" charset="-122"/>
              </a:rPr>
              <a:t> data </a:t>
            </a:r>
            <a:r>
              <a:rPr lang="en-US" sz="2000" dirty="0" err="1">
                <a:latin typeface="Times New Roman" panose="02020603050405020304" pitchFamily="18" charset="0"/>
                <a:ea typeface="SimSun" panose="02010600030101010101" pitchFamily="2" charset="-122"/>
              </a:rPr>
              <a:t>terdistribusi</a:t>
            </a:r>
            <a:r>
              <a:rPr lang="en-US" sz="2000" dirty="0">
                <a:latin typeface="Times New Roman" panose="02020603050405020304" pitchFamily="18" charset="0"/>
                <a:ea typeface="SimSun" panose="02010600030101010101" pitchFamily="2" charset="-122"/>
              </a:rPr>
              <a:t> normal.</a:t>
            </a:r>
            <a:endParaRPr lang="en-US" sz="2000" dirty="0"/>
          </a:p>
        </p:txBody>
      </p:sp>
    </p:spTree>
    <p:extLst>
      <p:ext uri="{BB962C8B-B14F-4D97-AF65-F5344CB8AC3E}">
        <p14:creationId xmlns:p14="http://schemas.microsoft.com/office/powerpoint/2010/main" val="1554562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Hasil dan Pembahasan</a:t>
            </a:r>
            <a:endParaRPr lang="en-US" dirty="0"/>
          </a:p>
        </p:txBody>
      </p:sp>
      <p:sp>
        <p:nvSpPr>
          <p:cNvPr id="3" name="Text Placeholder 2"/>
          <p:cNvSpPr>
            <a:spLocks noGrp="1"/>
          </p:cNvSpPr>
          <p:nvPr>
            <p:ph type="body" idx="1"/>
          </p:nvPr>
        </p:nvSpPr>
        <p:spPr>
          <a:xfrm>
            <a:off x="385121" y="3859103"/>
            <a:ext cx="6179452" cy="753841"/>
          </a:xfrm>
        </p:spPr>
        <p:txBody>
          <a:bodyPr>
            <a:noAutofit/>
          </a:bodyPr>
          <a:lstStyle/>
          <a:p>
            <a:pPr marL="50800" indent="0" algn="just">
              <a:buNone/>
            </a:pPr>
            <a:r>
              <a:rPr lang="id-ID"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Berdasarkan</a:t>
            </a:r>
            <a:r>
              <a:rPr lang="en-US" sz="1800" dirty="0" smtClean="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tabel</a:t>
            </a:r>
            <a:r>
              <a:rPr lang="en-US" sz="1800" dirty="0">
                <a:latin typeface="Times New Roman" panose="02020603050405020304" pitchFamily="18" charset="0"/>
                <a:cs typeface="Times New Roman" panose="02020603050405020304" pitchFamily="18" charset="0"/>
              </a:rPr>
              <a:t> di </a:t>
            </a:r>
            <a:r>
              <a:rPr lang="en-US" sz="1800" dirty="0" err="1">
                <a:latin typeface="Times New Roman" panose="02020603050405020304" pitchFamily="18" charset="0"/>
                <a:cs typeface="Times New Roman" panose="02020603050405020304" pitchFamily="18" charset="0"/>
              </a:rPr>
              <a:t>atas</a:t>
            </a:r>
            <a:r>
              <a:rPr lang="en-US" sz="1800" dirty="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masing</a:t>
            </a:r>
            <a:r>
              <a:rPr lang="en-US" sz="1800" dirty="0" smtClean="0">
                <a:latin typeface="Times New Roman" panose="02020603050405020304" pitchFamily="18" charset="0"/>
                <a:cs typeface="Times New Roman" panose="02020603050405020304" pitchFamily="18" charset="0"/>
              </a:rPr>
              <a:t>–</a:t>
            </a:r>
            <a:r>
              <a:rPr lang="en-US" sz="1800" dirty="0" err="1" smtClean="0">
                <a:latin typeface="Times New Roman" panose="02020603050405020304" pitchFamily="18" charset="0"/>
                <a:cs typeface="Times New Roman" panose="02020603050405020304" pitchFamily="18" charset="0"/>
              </a:rPr>
              <a:t>masing</a:t>
            </a:r>
            <a:r>
              <a:rPr lang="en-US" sz="1800" dirty="0" smtClean="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variabel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independen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memiliki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nilai</a:t>
            </a:r>
            <a:r>
              <a:rPr lang="en-US" sz="1800" dirty="0">
                <a:latin typeface="Times New Roman" panose="02020603050405020304" pitchFamily="18" charset="0"/>
                <a:cs typeface="Times New Roman" panose="02020603050405020304" pitchFamily="18" charset="0"/>
              </a:rPr>
              <a:t> tolerance </a:t>
            </a:r>
            <a:r>
              <a:rPr lang="en-US" sz="1800" dirty="0" err="1">
                <a:latin typeface="Times New Roman" panose="02020603050405020304" pitchFamily="18" charset="0"/>
                <a:cs typeface="Times New Roman" panose="02020603050405020304" pitchFamily="18" charset="0"/>
              </a:rPr>
              <a:t>sebesar</a:t>
            </a:r>
            <a:r>
              <a:rPr lang="en-US" sz="1800" dirty="0">
                <a:latin typeface="Times New Roman" panose="02020603050405020304" pitchFamily="18" charset="0"/>
                <a:cs typeface="Times New Roman" panose="02020603050405020304" pitchFamily="18" charset="0"/>
              </a:rPr>
              <a:t> 0,934 , 0,599 , </a:t>
            </a:r>
            <a:r>
              <a:rPr lang="en-US" sz="1800" dirty="0" err="1">
                <a:latin typeface="Times New Roman" panose="02020603050405020304" pitchFamily="18" charset="0"/>
                <a:cs typeface="Times New Roman" panose="02020603050405020304" pitchFamily="18" charset="0"/>
              </a:rPr>
              <a:t>dan</a:t>
            </a:r>
            <a:r>
              <a:rPr lang="en-US" sz="1800" dirty="0">
                <a:latin typeface="Times New Roman" panose="02020603050405020304" pitchFamily="18" charset="0"/>
                <a:cs typeface="Times New Roman" panose="02020603050405020304" pitchFamily="18" charset="0"/>
              </a:rPr>
              <a:t> 0,612 yang </a:t>
            </a:r>
            <a:r>
              <a:rPr lang="en-US" sz="1800" dirty="0" err="1">
                <a:latin typeface="Times New Roman" panose="02020603050405020304" pitchFamily="18" charset="0"/>
                <a:cs typeface="Times New Roman" panose="02020603050405020304" pitchFamily="18" charset="0"/>
              </a:rPr>
              <a:t>leb</a:t>
            </a:r>
            <a:r>
              <a:rPr lang="id-ID" sz="1800" dirty="0">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h </a:t>
            </a:r>
            <a:r>
              <a:rPr lang="en-US" sz="1800" dirty="0" err="1">
                <a:latin typeface="Times New Roman" panose="02020603050405020304" pitchFamily="18" charset="0"/>
                <a:cs typeface="Times New Roman" panose="02020603050405020304" pitchFamily="18" charset="0"/>
              </a:rPr>
              <a:t>besar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dari</a:t>
            </a:r>
            <a:r>
              <a:rPr lang="en-US" sz="1800" dirty="0">
                <a:latin typeface="Times New Roman" panose="02020603050405020304" pitchFamily="18" charset="0"/>
                <a:cs typeface="Times New Roman" panose="02020603050405020304" pitchFamily="18" charset="0"/>
              </a:rPr>
              <a:t> 0,1 </a:t>
            </a:r>
            <a:r>
              <a:rPr lang="en-US" sz="1800" dirty="0" err="1">
                <a:latin typeface="Times New Roman" panose="02020603050405020304" pitchFamily="18" charset="0"/>
                <a:cs typeface="Times New Roman" panose="02020603050405020304" pitchFamily="18" charset="0"/>
              </a:rPr>
              <a:t>dan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juga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memiliki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nilai</a:t>
            </a:r>
            <a:r>
              <a:rPr lang="en-US" sz="1800" dirty="0">
                <a:latin typeface="Times New Roman" panose="02020603050405020304" pitchFamily="18" charset="0"/>
                <a:cs typeface="Times New Roman" panose="02020603050405020304" pitchFamily="18" charset="0"/>
              </a:rPr>
              <a:t> VIF </a:t>
            </a:r>
            <a:r>
              <a:rPr lang="en-US" sz="1800" dirty="0" err="1">
                <a:latin typeface="Times New Roman" panose="02020603050405020304" pitchFamily="18" charset="0"/>
                <a:cs typeface="Times New Roman" panose="02020603050405020304" pitchFamily="18" charset="0"/>
              </a:rPr>
              <a:t>lebih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kecil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dari</a:t>
            </a:r>
            <a:r>
              <a:rPr lang="en-US" sz="1800" dirty="0">
                <a:latin typeface="Times New Roman" panose="02020603050405020304" pitchFamily="18" charset="0"/>
                <a:cs typeface="Times New Roman" panose="02020603050405020304" pitchFamily="18" charset="0"/>
              </a:rPr>
              <a:t> 10,00. </a:t>
            </a:r>
            <a:r>
              <a:rPr lang="en-US" sz="1800" dirty="0" err="1">
                <a:latin typeface="Times New Roman" panose="02020603050405020304" pitchFamily="18" charset="0"/>
                <a:cs typeface="Times New Roman" panose="02020603050405020304" pitchFamily="18" charset="0"/>
              </a:rPr>
              <a:t>Maka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dapat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disimpulkan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bahwa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tidak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ditemukan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adanya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indikasi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multikolinearitas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dalam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penelitian</a:t>
            </a:r>
            <a:r>
              <a:rPr lang="en-US" sz="1800" dirty="0">
                <a:latin typeface="Times New Roman" panose="02020603050405020304" pitchFamily="18" charset="0"/>
                <a:cs typeface="Times New Roman" panose="02020603050405020304" pitchFamily="18" charset="0"/>
              </a:rPr>
              <a:t>.</a:t>
            </a:r>
          </a:p>
          <a:p>
            <a:pPr marL="50800" indent="0" algn="just">
              <a:buNone/>
            </a:pPr>
            <a:endParaRPr lang="en-US" sz="1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07202378"/>
              </p:ext>
            </p:extLst>
          </p:nvPr>
        </p:nvGraphicFramePr>
        <p:xfrm>
          <a:off x="559557" y="2101755"/>
          <a:ext cx="6005016" cy="1651380"/>
        </p:xfrm>
        <a:graphic>
          <a:graphicData uri="http://schemas.openxmlformats.org/drawingml/2006/table">
            <a:tbl>
              <a:tblPr firstRow="1" firstCol="1" bandRow="1">
                <a:tableStyleId>{5C22544A-7EE6-4342-B048-85BDC9FD1C3A}</a:tableStyleId>
              </a:tblPr>
              <a:tblGrid>
                <a:gridCol w="2047757"/>
                <a:gridCol w="2002155"/>
                <a:gridCol w="1955104"/>
              </a:tblGrid>
              <a:tr h="275230">
                <a:tc>
                  <a:txBody>
                    <a:bodyPr/>
                    <a:lstStyle/>
                    <a:p>
                      <a:pPr marL="0" marR="0" algn="ctr">
                        <a:lnSpc>
                          <a:spcPct val="107000"/>
                        </a:lnSpc>
                        <a:spcBef>
                          <a:spcPts val="0"/>
                        </a:spcBef>
                        <a:spcAft>
                          <a:spcPts val="0"/>
                        </a:spcAft>
                      </a:pPr>
                      <a:r>
                        <a:rPr lang="en-US" sz="1000">
                          <a:effectLst/>
                        </a:rPr>
                        <a:t>Model</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000">
                          <a:effectLst/>
                        </a:rPr>
                        <a:t>Collinearity Statistic</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en-US"/>
                    </a:p>
                  </a:txBody>
                  <a:tcPr/>
                </a:tc>
              </a:tr>
              <a:tr h="275230">
                <a:tc>
                  <a:txBody>
                    <a:bodyPr/>
                    <a:lstStyle/>
                    <a:p>
                      <a:pPr marL="0" marR="0" algn="just">
                        <a:lnSpc>
                          <a:spcPct val="107000"/>
                        </a:lnSpc>
                        <a:spcBef>
                          <a:spcPts val="0"/>
                        </a:spcBef>
                        <a:spcAft>
                          <a:spcPts val="0"/>
                        </a:spcAft>
                      </a:pPr>
                      <a:r>
                        <a:rPr lang="en-US" sz="1000">
                          <a:effectLst/>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Tolerance</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VIF</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75230">
                <a:tc>
                  <a:txBody>
                    <a:bodyPr/>
                    <a:lstStyle/>
                    <a:p>
                      <a:pPr marL="342900" marR="0" lvl="0" indent="-342900" algn="l">
                        <a:lnSpc>
                          <a:spcPct val="107000"/>
                        </a:lnSpc>
                        <a:spcBef>
                          <a:spcPts val="0"/>
                        </a:spcBef>
                        <a:spcAft>
                          <a:spcPts val="0"/>
                        </a:spcAft>
                        <a:buFont typeface="+mj-lt"/>
                        <a:buAutoNum type="arabicPeriod"/>
                      </a:pPr>
                      <a:r>
                        <a:rPr lang="en-US" sz="1000">
                          <a:effectLst/>
                        </a:rPr>
                        <a:t>Constant</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000">
                          <a:effectLst/>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000">
                          <a:effectLst/>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75230">
                <a:tc>
                  <a:txBody>
                    <a:bodyPr/>
                    <a:lstStyle/>
                    <a:p>
                      <a:pPr marL="0" marR="0" algn="just">
                        <a:lnSpc>
                          <a:spcPct val="107000"/>
                        </a:lnSpc>
                        <a:spcBef>
                          <a:spcPts val="0"/>
                        </a:spcBef>
                        <a:spcAft>
                          <a:spcPts val="0"/>
                        </a:spcAft>
                      </a:pPr>
                      <a:r>
                        <a:rPr lang="en-US" sz="1000">
                          <a:effectLst/>
                        </a:rPr>
                        <a:t>Motivasi</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0,934</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1,070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75230">
                <a:tc>
                  <a:txBody>
                    <a:bodyPr/>
                    <a:lstStyle/>
                    <a:p>
                      <a:pPr marL="0" marR="0" algn="just">
                        <a:lnSpc>
                          <a:spcPct val="107000"/>
                        </a:lnSpc>
                        <a:spcBef>
                          <a:spcPts val="0"/>
                        </a:spcBef>
                        <a:spcAft>
                          <a:spcPts val="0"/>
                        </a:spcAft>
                      </a:pPr>
                      <a:r>
                        <a:rPr lang="en-US" sz="1000">
                          <a:effectLst/>
                        </a:rPr>
                        <a:t>Beban Kerja</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0,599</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1,670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75230">
                <a:tc>
                  <a:txBody>
                    <a:bodyPr/>
                    <a:lstStyle/>
                    <a:p>
                      <a:pPr marL="0" marR="0" algn="just">
                        <a:lnSpc>
                          <a:spcPct val="107000"/>
                        </a:lnSpc>
                        <a:spcBef>
                          <a:spcPts val="0"/>
                        </a:spcBef>
                        <a:spcAft>
                          <a:spcPts val="0"/>
                        </a:spcAft>
                      </a:pPr>
                      <a:r>
                        <a:rPr lang="en-US" sz="1000">
                          <a:effectLst/>
                        </a:rPr>
                        <a:t>Budaya Organisasi</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0,612</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1,633</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bl>
          </a:graphicData>
        </a:graphic>
      </p:graphicFrame>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080398" y="1649579"/>
            <a:ext cx="3411017" cy="2867829"/>
          </a:xfrm>
          <a:prstGeom prst="rect">
            <a:avLst/>
          </a:prstGeom>
          <a:noFill/>
          <a:ln>
            <a:noFill/>
          </a:ln>
        </p:spPr>
      </p:pic>
      <p:sp>
        <p:nvSpPr>
          <p:cNvPr id="6" name="Rectangle 5"/>
          <p:cNvSpPr/>
          <p:nvPr/>
        </p:nvSpPr>
        <p:spPr>
          <a:xfrm>
            <a:off x="6869373" y="4626590"/>
            <a:ext cx="5017827" cy="1277786"/>
          </a:xfrm>
          <a:prstGeom prst="rect">
            <a:avLst/>
          </a:prstGeom>
        </p:spPr>
        <p:txBody>
          <a:bodyPr wrap="square">
            <a:spAutoFit/>
          </a:bodyPr>
          <a:lstStyle/>
          <a:p>
            <a:pPr indent="171450" algn="just">
              <a:lnSpc>
                <a:spcPct val="107000"/>
              </a:lnSpc>
              <a:spcAft>
                <a:spcPts val="800"/>
              </a:spcAft>
            </a:pPr>
            <a:r>
              <a:rPr lang="en-US" sz="1800" dirty="0" err="1">
                <a:latin typeface="Times New Roman" panose="02020603050405020304" pitchFamily="18" charset="0"/>
                <a:ea typeface="SimSun" panose="02010600030101010101" pitchFamily="2" charset="-122"/>
                <a:cs typeface="Times New Roman" panose="02020603050405020304" pitchFamily="18" charset="0"/>
              </a:rPr>
              <a:t>Berdasarkan</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gambar</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smtClean="0">
                <a:latin typeface="Times New Roman" panose="02020603050405020304" pitchFamily="18" charset="0"/>
                <a:ea typeface="SimSun" panose="02010600030101010101" pitchFamily="2" charset="-122"/>
                <a:cs typeface="Times New Roman" panose="02020603050405020304" pitchFamily="18" charset="0"/>
              </a:rPr>
              <a:t>di</a:t>
            </a:r>
            <a:r>
              <a:rPr lang="id-ID" sz="18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smtClean="0">
                <a:latin typeface="Times New Roman" panose="02020603050405020304" pitchFamily="18" charset="0"/>
                <a:ea typeface="SimSun" panose="02010600030101010101" pitchFamily="2" charset="-122"/>
                <a:cs typeface="Times New Roman" panose="02020603050405020304" pitchFamily="18" charset="0"/>
              </a:rPr>
              <a:t>atas</a:t>
            </a:r>
            <a:r>
              <a:rPr lang="en-US" sz="18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bisa</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dilihat</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bahwa</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titik-titik</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jawaban</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responden</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sudah</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meyebar</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tidak</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berbentuk</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pola</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sehingga</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dapat</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disimpulkan</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bahwa</a:t>
            </a:r>
            <a:r>
              <a:rPr lang="en-US" sz="1800" dirty="0">
                <a:latin typeface="Times New Roman" panose="02020603050405020304" pitchFamily="18" charset="0"/>
                <a:ea typeface="SimSun" panose="02010600030101010101" pitchFamily="2" charset="-122"/>
                <a:cs typeface="Times New Roman" panose="02020603050405020304" pitchFamily="18" charset="0"/>
              </a:rPr>
              <a:t> data </a:t>
            </a:r>
            <a:r>
              <a:rPr lang="en-US" sz="1800" dirty="0" err="1">
                <a:latin typeface="Times New Roman" panose="02020603050405020304" pitchFamily="18" charset="0"/>
                <a:ea typeface="SimSun" panose="02010600030101010101" pitchFamily="2" charset="-122"/>
                <a:cs typeface="Times New Roman" panose="02020603050405020304" pitchFamily="18" charset="0"/>
              </a:rPr>
              <a:t>tersebut</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tidak</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terjadi</a:t>
            </a:r>
            <a:r>
              <a:rPr lang="en-US" sz="1800" dirty="0">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latin typeface="Times New Roman" panose="02020603050405020304" pitchFamily="18" charset="0"/>
                <a:ea typeface="SimSun" panose="02010600030101010101" pitchFamily="2" charset="-122"/>
                <a:cs typeface="Times New Roman" panose="02020603050405020304" pitchFamily="18" charset="0"/>
              </a:rPr>
              <a:t>heteroskedastisitas</a:t>
            </a:r>
            <a:r>
              <a:rPr lang="en-US" sz="1800" dirty="0">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7" name="Text Placeholder 2"/>
          <p:cNvSpPr txBox="1">
            <a:spLocks/>
          </p:cNvSpPr>
          <p:nvPr/>
        </p:nvSpPr>
        <p:spPr>
          <a:xfrm>
            <a:off x="289590" y="1189375"/>
            <a:ext cx="5387882" cy="7538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just">
              <a:buNone/>
            </a:pPr>
            <a:r>
              <a:rPr lang="id-ID"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Uji</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Multikolinieritas</a:t>
            </a:r>
            <a:endParaRPr lang="en-US" sz="2000" dirty="0" smtClean="0">
              <a:latin typeface="Times New Roman" panose="02020603050405020304" pitchFamily="18" charset="0"/>
              <a:cs typeface="Times New Roman" panose="02020603050405020304" pitchFamily="18" charset="0"/>
            </a:endParaRPr>
          </a:p>
        </p:txBody>
      </p:sp>
      <p:sp>
        <p:nvSpPr>
          <p:cNvPr id="8" name="Text Placeholder 2"/>
          <p:cNvSpPr txBox="1">
            <a:spLocks/>
          </p:cNvSpPr>
          <p:nvPr/>
        </p:nvSpPr>
        <p:spPr>
          <a:xfrm>
            <a:off x="8002870" y="1164351"/>
            <a:ext cx="5387882" cy="7538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just">
              <a:buNone/>
            </a:pPr>
            <a:r>
              <a:rPr lang="id-ID"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Uji</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Heteroskedastisitas</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519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Hasil dan Pembahasan</a:t>
            </a:r>
            <a:endParaRPr lang="en-US" dirty="0"/>
          </a:p>
        </p:txBody>
      </p:sp>
      <p:sp>
        <p:nvSpPr>
          <p:cNvPr id="3" name="Text Placeholder 2"/>
          <p:cNvSpPr>
            <a:spLocks noGrp="1"/>
          </p:cNvSpPr>
          <p:nvPr>
            <p:ph type="body" idx="1"/>
          </p:nvPr>
        </p:nvSpPr>
        <p:spPr>
          <a:xfrm>
            <a:off x="6305261" y="2647662"/>
            <a:ext cx="4958691" cy="900753"/>
          </a:xfrm>
        </p:spPr>
        <p:txBody>
          <a:bodyPr>
            <a:noAutofit/>
          </a:bodyPr>
          <a:lstStyle/>
          <a:p>
            <a:pPr marL="50800" indent="0" algn="just">
              <a:buNone/>
            </a:pPr>
            <a:r>
              <a:rPr lang="en-US" sz="2000" dirty="0">
                <a:latin typeface="Times New Roman" panose="02020603050405020304" pitchFamily="18" charset="0"/>
                <a:cs typeface="Times New Roman" panose="02020603050405020304" pitchFamily="18" charset="0"/>
              </a:rPr>
              <a:t>Model </a:t>
            </a:r>
            <a:r>
              <a:rPr lang="en-US" sz="2000" dirty="0" err="1">
                <a:latin typeface="Times New Roman" panose="02020603050405020304" pitchFamily="18" charset="0"/>
                <a:cs typeface="Times New Roman" panose="02020603050405020304" pitchFamily="18" charset="0"/>
              </a:rPr>
              <a:t>Analisis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Regresi</a:t>
            </a:r>
            <a:r>
              <a:rPr lang="en-US" sz="2000" dirty="0">
                <a:latin typeface="Times New Roman" panose="02020603050405020304" pitchFamily="18" charset="0"/>
                <a:cs typeface="Times New Roman" panose="02020603050405020304" pitchFamily="18" charset="0"/>
              </a:rPr>
              <a:t> Linier </a:t>
            </a:r>
            <a:r>
              <a:rPr lang="en-US" sz="2000" dirty="0" err="1">
                <a:latin typeface="Times New Roman" panose="02020603050405020304" pitchFamily="18" charset="0"/>
                <a:cs typeface="Times New Roman" panose="02020603050405020304" pitchFamily="18" charset="0"/>
              </a:rPr>
              <a:t>Berganda</a:t>
            </a:r>
            <a:r>
              <a:rPr lang="en-US" sz="2000" dirty="0">
                <a:latin typeface="Times New Roman" panose="02020603050405020304" pitchFamily="18" charset="0"/>
                <a:cs typeface="Times New Roman" panose="02020603050405020304" pitchFamily="18" charset="0"/>
              </a:rPr>
              <a:t> :</a:t>
            </a:r>
          </a:p>
          <a:p>
            <a:pPr marL="50800" indent="0" algn="just">
              <a:buNone/>
            </a:pPr>
            <a:r>
              <a:rPr lang="en-US" sz="2000" dirty="0">
                <a:latin typeface="Times New Roman" panose="02020603050405020304" pitchFamily="18" charset="0"/>
                <a:cs typeface="Times New Roman" panose="02020603050405020304" pitchFamily="18" charset="0"/>
              </a:rPr>
              <a:t>Y = a + b</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.X</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 b</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X</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 b</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X</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e</a:t>
            </a:r>
          </a:p>
          <a:p>
            <a:pPr marL="50800" indent="0" algn="just">
              <a:buNone/>
            </a:pPr>
            <a:r>
              <a:rPr lang="en-US" sz="2000" dirty="0">
                <a:latin typeface="Times New Roman" panose="02020603050405020304" pitchFamily="18" charset="0"/>
                <a:cs typeface="Times New Roman" panose="02020603050405020304" pitchFamily="18" charset="0"/>
              </a:rPr>
              <a:t>Y = 1,101 + 0,771X</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+ 0,358X</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+ 0,500X</a:t>
            </a:r>
            <a:r>
              <a:rPr lang="en-US" sz="2000" baseline="-25000" dirty="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+e</a:t>
            </a:r>
          </a:p>
          <a:p>
            <a:endParaRPr lang="en-US" sz="20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50422781"/>
              </p:ext>
            </p:extLst>
          </p:nvPr>
        </p:nvGraphicFramePr>
        <p:xfrm>
          <a:off x="382130" y="2088108"/>
          <a:ext cx="5700066" cy="2442947"/>
        </p:xfrm>
        <a:graphic>
          <a:graphicData uri="http://schemas.openxmlformats.org/drawingml/2006/table">
            <a:tbl>
              <a:tblPr firstRow="1" firstCol="1" bandRow="1">
                <a:tableStyleId>{5C22544A-7EE6-4342-B048-85BDC9FD1C3A}</a:tableStyleId>
              </a:tblPr>
              <a:tblGrid>
                <a:gridCol w="1040969"/>
                <a:gridCol w="1040969"/>
                <a:gridCol w="631656"/>
                <a:gridCol w="631656"/>
                <a:gridCol w="695244"/>
                <a:gridCol w="695244"/>
                <a:gridCol w="482164"/>
                <a:gridCol w="482164"/>
              </a:tblGrid>
              <a:tr h="203536">
                <a:tc gridSpan="8">
                  <a:txBody>
                    <a:bodyPr/>
                    <a:lstStyle/>
                    <a:p>
                      <a:pPr marL="38100" marR="38100" algn="ctr">
                        <a:lnSpc>
                          <a:spcPts val="1600"/>
                        </a:lnSpc>
                        <a:spcBef>
                          <a:spcPts val="0"/>
                        </a:spcBef>
                        <a:spcAft>
                          <a:spcPts val="0"/>
                        </a:spcAft>
                      </a:pPr>
                      <a:r>
                        <a:rPr lang="en-US" sz="1000" dirty="0" err="1">
                          <a:effectLst/>
                        </a:rPr>
                        <a:t>Coefficients</a:t>
                      </a:r>
                      <a:r>
                        <a:rPr lang="en-US" sz="1000" baseline="30000" dirty="0" err="1">
                          <a:effectLst/>
                        </a:rPr>
                        <a:t>a</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14145">
                <a:tc rowSpan="2" gridSpan="2">
                  <a:txBody>
                    <a:bodyPr/>
                    <a:lstStyle/>
                    <a:p>
                      <a:pPr marL="38100" marR="38100">
                        <a:lnSpc>
                          <a:spcPts val="1600"/>
                        </a:lnSpc>
                        <a:spcBef>
                          <a:spcPts val="0"/>
                        </a:spcBef>
                        <a:spcAft>
                          <a:spcPts val="0"/>
                        </a:spcAft>
                      </a:pPr>
                      <a:r>
                        <a:rPr lang="en-US" sz="1000">
                          <a:effectLst/>
                        </a:rPr>
                        <a:t>Model</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rowSpan="2" hMerge="1">
                  <a:txBody>
                    <a:bodyPr/>
                    <a:lstStyle/>
                    <a:p>
                      <a:endParaRPr lang="en-US"/>
                    </a:p>
                  </a:txBody>
                  <a:tcPr/>
                </a:tc>
                <a:tc gridSpan="3">
                  <a:txBody>
                    <a:bodyPr/>
                    <a:lstStyle/>
                    <a:p>
                      <a:pPr marL="38100" marR="38100" algn="ctr">
                        <a:lnSpc>
                          <a:spcPts val="1600"/>
                        </a:lnSpc>
                        <a:spcBef>
                          <a:spcPts val="0"/>
                        </a:spcBef>
                        <a:spcAft>
                          <a:spcPts val="0"/>
                        </a:spcAft>
                      </a:pPr>
                      <a:r>
                        <a:rPr lang="en-US" sz="1000">
                          <a:effectLst/>
                        </a:rPr>
                        <a:t>Unstandardized Coefficients</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a:txBody>
                    <a:bodyPr/>
                    <a:lstStyle/>
                    <a:p>
                      <a:pPr marL="38100" marR="38100" algn="ctr">
                        <a:lnSpc>
                          <a:spcPts val="1600"/>
                        </a:lnSpc>
                        <a:spcBef>
                          <a:spcPts val="0"/>
                        </a:spcBef>
                        <a:spcAft>
                          <a:spcPts val="0"/>
                        </a:spcAft>
                      </a:pPr>
                      <a:r>
                        <a:rPr lang="en-US" sz="1000">
                          <a:effectLst/>
                        </a:rPr>
                        <a:t>Standardized Coefficients</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tc>
                <a:tc rowSpan="2">
                  <a:txBody>
                    <a:bodyPr/>
                    <a:lstStyle/>
                    <a:p>
                      <a:pPr marL="38100" marR="38100" algn="ctr">
                        <a:lnSpc>
                          <a:spcPts val="1600"/>
                        </a:lnSpc>
                        <a:spcBef>
                          <a:spcPts val="0"/>
                        </a:spcBef>
                        <a:spcAft>
                          <a:spcPts val="0"/>
                        </a:spcAft>
                      </a:pPr>
                      <a:r>
                        <a:rPr lang="en-US" sz="1000">
                          <a:effectLst/>
                        </a:rPr>
                        <a:t>t</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tc>
                <a:tc rowSpan="2">
                  <a:txBody>
                    <a:bodyPr/>
                    <a:lstStyle/>
                    <a:p>
                      <a:pPr marL="38100" marR="38100" algn="ctr">
                        <a:lnSpc>
                          <a:spcPts val="1600"/>
                        </a:lnSpc>
                        <a:spcBef>
                          <a:spcPts val="0"/>
                        </a:spcBef>
                        <a:spcAft>
                          <a:spcPts val="0"/>
                        </a:spcAft>
                      </a:pPr>
                      <a:r>
                        <a:rPr lang="en-US" sz="1000" dirty="0">
                          <a:effectLst/>
                        </a:rPr>
                        <a:t>Sig.</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tc>
              </a:tr>
              <a:tr h="203536">
                <a:tc gridSpan="2" vMerge="1">
                  <a:txBody>
                    <a:bodyPr/>
                    <a:lstStyle/>
                    <a:p>
                      <a:endParaRPr lang="en-US"/>
                    </a:p>
                  </a:txBody>
                  <a:tcPr/>
                </a:tc>
                <a:tc hMerge="1" vMerge="1">
                  <a:txBody>
                    <a:bodyPr/>
                    <a:lstStyle/>
                    <a:p>
                      <a:endParaRPr lang="en-US"/>
                    </a:p>
                  </a:txBody>
                  <a:tcPr/>
                </a:tc>
                <a:tc gridSpan="2">
                  <a:txBody>
                    <a:bodyPr/>
                    <a:lstStyle/>
                    <a:p>
                      <a:pPr marL="38100" marR="38100" algn="ctr">
                        <a:lnSpc>
                          <a:spcPts val="1600"/>
                        </a:lnSpc>
                        <a:spcBef>
                          <a:spcPts val="0"/>
                        </a:spcBef>
                        <a:spcAft>
                          <a:spcPts val="0"/>
                        </a:spcAft>
                      </a:pPr>
                      <a:r>
                        <a:rPr lang="en-US" sz="1000">
                          <a:effectLst/>
                        </a:rPr>
                        <a:t>B</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ctr">
                        <a:lnSpc>
                          <a:spcPts val="1600"/>
                        </a:lnSpc>
                        <a:spcBef>
                          <a:spcPts val="0"/>
                        </a:spcBef>
                        <a:spcAft>
                          <a:spcPts val="0"/>
                        </a:spcAft>
                      </a:pPr>
                      <a:r>
                        <a:rPr lang="en-US" sz="1000">
                          <a:effectLst/>
                        </a:rPr>
                        <a:t>Std. Error</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tc>
                <a:tc>
                  <a:txBody>
                    <a:bodyPr/>
                    <a:lstStyle/>
                    <a:p>
                      <a:pPr marL="38100" marR="38100" algn="ctr">
                        <a:lnSpc>
                          <a:spcPts val="1600"/>
                        </a:lnSpc>
                        <a:spcBef>
                          <a:spcPts val="0"/>
                        </a:spcBef>
                        <a:spcAft>
                          <a:spcPts val="0"/>
                        </a:spcAft>
                      </a:pPr>
                      <a:r>
                        <a:rPr lang="en-US" sz="1000">
                          <a:effectLst/>
                        </a:rPr>
                        <a:t>Beta</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tc>
                <a:tc vMerge="1">
                  <a:txBody>
                    <a:bodyPr/>
                    <a:lstStyle/>
                    <a:p>
                      <a:endParaRPr lang="en-US"/>
                    </a:p>
                  </a:txBody>
                  <a:tcPr/>
                </a:tc>
                <a:tc vMerge="1">
                  <a:txBody>
                    <a:bodyPr/>
                    <a:lstStyle/>
                    <a:p>
                      <a:endParaRPr lang="en-US"/>
                    </a:p>
                  </a:txBody>
                  <a:tcPr/>
                </a:tc>
              </a:tr>
              <a:tr h="204049">
                <a:tc rowSpan="4">
                  <a:txBody>
                    <a:bodyPr/>
                    <a:lstStyle/>
                    <a:p>
                      <a:pPr marL="38100" marR="38100">
                        <a:lnSpc>
                          <a:spcPts val="1600"/>
                        </a:lnSpc>
                        <a:spcBef>
                          <a:spcPts val="0"/>
                        </a:spcBef>
                        <a:spcAft>
                          <a:spcPts val="0"/>
                        </a:spcAft>
                      </a:pPr>
                      <a:r>
                        <a:rPr lang="en-US" sz="10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nSpc>
                          <a:spcPts val="1600"/>
                        </a:lnSpc>
                        <a:spcBef>
                          <a:spcPts val="0"/>
                        </a:spcBef>
                        <a:spcAft>
                          <a:spcPts val="0"/>
                        </a:spcAft>
                      </a:pPr>
                      <a:r>
                        <a:rPr lang="en-US" sz="1000">
                          <a:effectLst/>
                        </a:rPr>
                        <a:t>(Constant)</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gridSpan="2">
                  <a:txBody>
                    <a:bodyPr/>
                    <a:lstStyle/>
                    <a:p>
                      <a:pPr marL="38100" marR="38100" algn="r">
                        <a:lnSpc>
                          <a:spcPts val="1600"/>
                        </a:lnSpc>
                        <a:spcBef>
                          <a:spcPts val="0"/>
                        </a:spcBef>
                        <a:spcAft>
                          <a:spcPts val="0"/>
                        </a:spcAft>
                      </a:pPr>
                      <a:r>
                        <a:rPr lang="en-US" sz="1000">
                          <a:effectLst/>
                        </a:rPr>
                        <a:t>1,101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hMerge="1">
                  <a:txBody>
                    <a:bodyPr/>
                    <a:lstStyle/>
                    <a:p>
                      <a:endParaRPr lang="en-US"/>
                    </a:p>
                  </a:txBody>
                  <a:tcPr/>
                </a:tc>
                <a:tc>
                  <a:txBody>
                    <a:bodyPr/>
                    <a:lstStyle/>
                    <a:p>
                      <a:pPr marL="38100" marR="38100" algn="r">
                        <a:lnSpc>
                          <a:spcPts val="1600"/>
                        </a:lnSpc>
                        <a:spcBef>
                          <a:spcPts val="0"/>
                        </a:spcBef>
                        <a:spcAft>
                          <a:spcPts val="0"/>
                        </a:spcAft>
                      </a:pPr>
                      <a:r>
                        <a:rPr lang="en-US" sz="1000">
                          <a:effectLst/>
                        </a:rPr>
                        <a:t>3,212</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tc>
                <a:tc>
                  <a:txBody>
                    <a:bodyPr/>
                    <a:lstStyle/>
                    <a:p>
                      <a:pPr marL="38100" marR="38100" algn="r">
                        <a:lnSpc>
                          <a:spcPts val="1600"/>
                        </a:lnSpc>
                        <a:spcBef>
                          <a:spcPts val="0"/>
                        </a:spcBef>
                        <a:spcAft>
                          <a:spcPts val="0"/>
                        </a:spcAft>
                      </a:pPr>
                      <a:r>
                        <a:rPr lang="en-US" sz="1000">
                          <a:effectLst/>
                        </a:rPr>
                        <a:t>0,343</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.733</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r>
              <a:tr h="203536">
                <a:tc vMerge="1">
                  <a:txBody>
                    <a:bodyPr/>
                    <a:lstStyle/>
                    <a:p>
                      <a:endParaRPr lang="en-US"/>
                    </a:p>
                  </a:txBody>
                  <a:tcPr/>
                </a:tc>
                <a:tc gridSpan="2">
                  <a:txBody>
                    <a:bodyPr/>
                    <a:lstStyle/>
                    <a:p>
                      <a:pPr marL="38100" marR="38100">
                        <a:lnSpc>
                          <a:spcPts val="1600"/>
                        </a:lnSpc>
                        <a:spcBef>
                          <a:spcPts val="0"/>
                        </a:spcBef>
                        <a:spcAft>
                          <a:spcPts val="0"/>
                        </a:spcAft>
                      </a:pPr>
                      <a:r>
                        <a:rPr lang="en-US" sz="1000">
                          <a:effectLst/>
                        </a:rPr>
                        <a:t>Motivasi (X1)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hMerge="1">
                  <a:txBody>
                    <a:bodyPr/>
                    <a:lstStyle/>
                    <a:p>
                      <a:endParaRPr lang="en-US"/>
                    </a:p>
                  </a:txBody>
                  <a:tcPr/>
                </a:tc>
                <a:tc>
                  <a:txBody>
                    <a:bodyPr/>
                    <a:lstStyle/>
                    <a:p>
                      <a:pPr marL="38100" marR="38100" algn="r">
                        <a:lnSpc>
                          <a:spcPts val="1600"/>
                        </a:lnSpc>
                        <a:spcBef>
                          <a:spcPts val="0"/>
                        </a:spcBef>
                        <a:spcAft>
                          <a:spcPts val="0"/>
                        </a:spcAft>
                      </a:pPr>
                      <a:r>
                        <a:rPr lang="en-US" sz="1000">
                          <a:effectLst/>
                        </a:rPr>
                        <a:t>0,771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0,217</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0,422</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3,558</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0,001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r>
              <a:tr h="203536">
                <a:tc vMerge="1">
                  <a:txBody>
                    <a:bodyPr/>
                    <a:lstStyle/>
                    <a:p>
                      <a:endParaRPr lang="en-US"/>
                    </a:p>
                  </a:txBody>
                  <a:tcPr/>
                </a:tc>
                <a:tc>
                  <a:txBody>
                    <a:bodyPr/>
                    <a:lstStyle/>
                    <a:p>
                      <a:pPr marL="38100" marR="38100">
                        <a:lnSpc>
                          <a:spcPts val="1600"/>
                        </a:lnSpc>
                        <a:spcBef>
                          <a:spcPts val="0"/>
                        </a:spcBef>
                        <a:spcAft>
                          <a:spcPts val="0"/>
                        </a:spcAft>
                      </a:pPr>
                      <a:r>
                        <a:rPr lang="en-US" sz="1000">
                          <a:effectLst/>
                        </a:rPr>
                        <a:t>Beban kerja (X2)</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gridSpan="2">
                  <a:txBody>
                    <a:bodyPr/>
                    <a:lstStyle/>
                    <a:p>
                      <a:pPr marL="38100" marR="38100" algn="r">
                        <a:lnSpc>
                          <a:spcPts val="1600"/>
                        </a:lnSpc>
                        <a:spcBef>
                          <a:spcPts val="0"/>
                        </a:spcBef>
                        <a:spcAft>
                          <a:spcPts val="0"/>
                        </a:spcAft>
                      </a:pPr>
                      <a:r>
                        <a:rPr lang="en-US" sz="1000">
                          <a:effectLst/>
                        </a:rPr>
                        <a:t>0,358</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hMerge="1">
                  <a:txBody>
                    <a:bodyPr/>
                    <a:lstStyle/>
                    <a:p>
                      <a:endParaRPr lang="en-US"/>
                    </a:p>
                  </a:txBody>
                  <a:tcPr/>
                </a:tc>
                <a:tc>
                  <a:txBody>
                    <a:bodyPr/>
                    <a:lstStyle/>
                    <a:p>
                      <a:pPr marL="38100" marR="38100" algn="r">
                        <a:lnSpc>
                          <a:spcPts val="1600"/>
                        </a:lnSpc>
                        <a:spcBef>
                          <a:spcPts val="0"/>
                        </a:spcBef>
                        <a:spcAft>
                          <a:spcPts val="0"/>
                        </a:spcAft>
                      </a:pPr>
                      <a:r>
                        <a:rPr lang="en-US" sz="1000">
                          <a:effectLst/>
                        </a:rPr>
                        <a:t>0,169</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0,225</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2,114</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0,038</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r>
              <a:tr h="407073">
                <a:tc vMerge="1">
                  <a:txBody>
                    <a:bodyPr/>
                    <a:lstStyle/>
                    <a:p>
                      <a:endParaRPr lang="en-US"/>
                    </a:p>
                  </a:txBody>
                  <a:tcPr/>
                </a:tc>
                <a:tc>
                  <a:txBody>
                    <a:bodyPr/>
                    <a:lstStyle/>
                    <a:p>
                      <a:pPr marL="38100" marR="38100">
                        <a:lnSpc>
                          <a:spcPts val="1600"/>
                        </a:lnSpc>
                        <a:spcBef>
                          <a:spcPts val="0"/>
                        </a:spcBef>
                        <a:spcAft>
                          <a:spcPts val="0"/>
                        </a:spcAft>
                      </a:pPr>
                      <a:r>
                        <a:rPr lang="en-US" sz="1000">
                          <a:effectLst/>
                        </a:rPr>
                        <a:t>Budaya Organisasi (X3)</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gridSpan="2">
                  <a:txBody>
                    <a:bodyPr/>
                    <a:lstStyle/>
                    <a:p>
                      <a:pPr marL="38100" marR="38100" algn="r">
                        <a:lnSpc>
                          <a:spcPts val="1600"/>
                        </a:lnSpc>
                        <a:spcBef>
                          <a:spcPts val="0"/>
                        </a:spcBef>
                        <a:spcAft>
                          <a:spcPts val="0"/>
                        </a:spcAft>
                      </a:pPr>
                      <a:r>
                        <a:rPr lang="en-US" sz="1000">
                          <a:effectLst/>
                        </a:rPr>
                        <a:t>0,500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hMerge="1">
                  <a:txBody>
                    <a:bodyPr/>
                    <a:lstStyle/>
                    <a:p>
                      <a:endParaRPr lang="en-US"/>
                    </a:p>
                  </a:txBody>
                  <a:tcPr/>
                </a:tc>
                <a:tc>
                  <a:txBody>
                    <a:bodyPr/>
                    <a:lstStyle/>
                    <a:p>
                      <a:pPr marL="38100" marR="38100" algn="r">
                        <a:lnSpc>
                          <a:spcPts val="1600"/>
                        </a:lnSpc>
                        <a:spcBef>
                          <a:spcPts val="0"/>
                        </a:spcBef>
                        <a:spcAft>
                          <a:spcPts val="0"/>
                        </a:spcAft>
                      </a:pPr>
                      <a:r>
                        <a:rPr lang="en-US" sz="1000">
                          <a:effectLst/>
                        </a:rPr>
                        <a:t>0,110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0,529</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4,545</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0,000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r>
              <a:tr h="203536">
                <a:tc gridSpan="8">
                  <a:txBody>
                    <a:bodyPr/>
                    <a:lstStyle/>
                    <a:p>
                      <a:pPr marL="38100" marR="38100">
                        <a:lnSpc>
                          <a:spcPts val="1600"/>
                        </a:lnSpc>
                        <a:spcBef>
                          <a:spcPts val="0"/>
                        </a:spcBef>
                        <a:spcAft>
                          <a:spcPts val="0"/>
                        </a:spcAft>
                      </a:pPr>
                      <a:r>
                        <a:rPr lang="en-US" sz="1000" dirty="0">
                          <a:effectLst/>
                        </a:rPr>
                        <a:t>a. Dependent Variable: </a:t>
                      </a:r>
                      <a:r>
                        <a:rPr lang="en-US" sz="1000" dirty="0" err="1">
                          <a:effectLst/>
                        </a:rPr>
                        <a:t>Kinerja</a:t>
                      </a:r>
                      <a:r>
                        <a:rPr lang="en-US" sz="1000" dirty="0">
                          <a:effectLst/>
                        </a:rPr>
                        <a:t> Guru(Y)</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Rectangle 5"/>
          <p:cNvSpPr/>
          <p:nvPr/>
        </p:nvSpPr>
        <p:spPr>
          <a:xfrm>
            <a:off x="166758" y="1398951"/>
            <a:ext cx="3824445" cy="400110"/>
          </a:xfrm>
          <a:prstGeom prst="rect">
            <a:avLst/>
          </a:prstGeom>
        </p:spPr>
        <p:txBody>
          <a:bodyPr wrap="none">
            <a:spAutoFit/>
          </a:bodyPr>
          <a:lstStyle/>
          <a:p>
            <a:pPr marR="2540" algn="just"/>
            <a:r>
              <a:rPr lang="id-ID" sz="2000" b="1" dirty="0">
                <a:latin typeface="Times New Roman" panose="02020603050405020304" pitchFamily="18" charset="0"/>
                <a:ea typeface="Times New Roman" panose="02020603050405020304" pitchFamily="18" charset="0"/>
              </a:rPr>
              <a:t>Analisis Regresi Linier Berganda</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7754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Hasil dan Pembahasan</a:t>
            </a:r>
            <a:endParaRPr lang="en-US" dirty="0"/>
          </a:p>
        </p:txBody>
      </p:sp>
      <p:sp>
        <p:nvSpPr>
          <p:cNvPr id="3" name="Text Placeholder 2"/>
          <p:cNvSpPr>
            <a:spLocks noGrp="1"/>
          </p:cNvSpPr>
          <p:nvPr>
            <p:ph type="body" idx="1"/>
          </p:nvPr>
        </p:nvSpPr>
        <p:spPr>
          <a:xfrm>
            <a:off x="166758" y="1156844"/>
            <a:ext cx="11830877" cy="5089734"/>
          </a:xfrm>
        </p:spPr>
        <p:txBody>
          <a:bodyPr>
            <a:noAutofit/>
          </a:bodyPr>
          <a:lstStyle/>
          <a:p>
            <a:pPr lvl="0" algn="just"/>
            <a:r>
              <a:rPr lang="en-US" sz="1800" dirty="0" err="1">
                <a:latin typeface="Times New Roman" panose="02020603050405020304" pitchFamily="18" charset="0"/>
                <a:cs typeface="Times New Roman" panose="02020603050405020304" pitchFamily="18" charset="0"/>
              </a:rPr>
              <a:t>Constan</a:t>
            </a:r>
            <a:endParaRPr lang="en-US" sz="1800" dirty="0">
              <a:latin typeface="Times New Roman" panose="02020603050405020304" pitchFamily="18" charset="0"/>
              <a:cs typeface="Times New Roman" panose="02020603050405020304" pitchFamily="18" charset="0"/>
            </a:endParaRPr>
          </a:p>
          <a:p>
            <a:pPr marL="50800" indent="0" algn="just">
              <a:buNone/>
            </a:pPr>
            <a:r>
              <a:rPr lang="en-US" sz="1800" dirty="0" err="1">
                <a:latin typeface="Times New Roman" panose="02020603050405020304" pitchFamily="18" charset="0"/>
                <a:cs typeface="Times New Roman" panose="02020603050405020304" pitchFamily="18" charset="0"/>
              </a:rPr>
              <a:t>Nilai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konstanta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dari</a:t>
            </a:r>
            <a:r>
              <a:rPr lang="en-US" sz="1800" dirty="0">
                <a:latin typeface="Times New Roman" panose="02020603050405020304" pitchFamily="18" charset="0"/>
                <a:cs typeface="Times New Roman" panose="02020603050405020304" pitchFamily="18" charset="0"/>
              </a:rPr>
              <a:t> (a) </a:t>
            </a:r>
            <a:r>
              <a:rPr lang="en-US" sz="1800" dirty="0" err="1">
                <a:latin typeface="Times New Roman" panose="02020603050405020304" pitchFamily="18" charset="0"/>
                <a:cs typeface="Times New Roman" panose="02020603050405020304" pitchFamily="18" charset="0"/>
              </a:rPr>
              <a:t>bernilai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positif</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sebesar</a:t>
            </a:r>
            <a:r>
              <a:rPr lang="en-US" sz="1800" dirty="0">
                <a:latin typeface="Times New Roman" panose="02020603050405020304" pitchFamily="18" charset="0"/>
                <a:cs typeface="Times New Roman" panose="02020603050405020304" pitchFamily="18" charset="0"/>
              </a:rPr>
              <a:t> 1,101 yang </a:t>
            </a:r>
            <a:r>
              <a:rPr lang="en-US" sz="1800" dirty="0" err="1">
                <a:latin typeface="Times New Roman" panose="02020603050405020304" pitchFamily="18" charset="0"/>
                <a:cs typeface="Times New Roman" panose="02020603050405020304" pitchFamily="18" charset="0"/>
              </a:rPr>
              <a:t>menunjukkan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bahwa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tanpa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pengaruh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variabel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motivasi</a:t>
            </a:r>
            <a:r>
              <a:rPr lang="en-US" sz="1800" dirty="0">
                <a:latin typeface="Times New Roman" panose="02020603050405020304" pitchFamily="18" charset="0"/>
                <a:cs typeface="Times New Roman" panose="02020603050405020304" pitchFamily="18" charset="0"/>
              </a:rPr>
              <a:t> (X1), </a:t>
            </a:r>
            <a:r>
              <a:rPr lang="en-US" sz="1800" dirty="0" err="1">
                <a:latin typeface="Times New Roman" panose="02020603050405020304" pitchFamily="18" charset="0"/>
                <a:cs typeface="Times New Roman" panose="02020603050405020304" pitchFamily="18" charset="0"/>
              </a:rPr>
              <a:t>beban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kerja</a:t>
            </a:r>
            <a:r>
              <a:rPr lang="en-US" sz="1800" dirty="0">
                <a:latin typeface="Times New Roman" panose="02020603050405020304" pitchFamily="18" charset="0"/>
                <a:cs typeface="Times New Roman" panose="02020603050405020304" pitchFamily="18" charset="0"/>
              </a:rPr>
              <a:t> (X2), </a:t>
            </a:r>
            <a:r>
              <a:rPr lang="en-US" sz="1800" dirty="0" err="1">
                <a:latin typeface="Times New Roman" panose="02020603050405020304" pitchFamily="18" charset="0"/>
                <a:cs typeface="Times New Roman" panose="02020603050405020304" pitchFamily="18" charset="0"/>
              </a:rPr>
              <a:t>budaya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organisasi</a:t>
            </a:r>
            <a:r>
              <a:rPr lang="en-US" sz="1800" dirty="0">
                <a:latin typeface="Times New Roman" panose="02020603050405020304" pitchFamily="18" charset="0"/>
                <a:cs typeface="Times New Roman" panose="02020603050405020304" pitchFamily="18" charset="0"/>
              </a:rPr>
              <a:t> (X3) </a:t>
            </a:r>
            <a:r>
              <a:rPr lang="en-US" sz="1800" dirty="0" err="1">
                <a:latin typeface="Times New Roman" panose="02020603050405020304" pitchFamily="18" charset="0"/>
                <a:cs typeface="Times New Roman" panose="02020603050405020304" pitchFamily="18" charset="0"/>
              </a:rPr>
              <a:t>maka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nilai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variabel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terikat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yaitu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kinerja</a:t>
            </a:r>
            <a:r>
              <a:rPr lang="en-US" sz="1800" dirty="0">
                <a:latin typeface="Times New Roman" panose="02020603050405020304" pitchFamily="18" charset="0"/>
                <a:cs typeface="Times New Roman" panose="02020603050405020304" pitchFamily="18" charset="0"/>
              </a:rPr>
              <a:t> guru (Y) </a:t>
            </a:r>
            <a:r>
              <a:rPr lang="en-US" sz="1800" dirty="0" err="1">
                <a:latin typeface="Times New Roman" panose="02020603050405020304" pitchFamily="18" charset="0"/>
                <a:cs typeface="Times New Roman" panose="02020603050405020304" pitchFamily="18" charset="0"/>
              </a:rPr>
              <a:t>tetap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tidak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berubah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sebesar</a:t>
            </a:r>
            <a:r>
              <a:rPr lang="en-US" sz="1800" dirty="0">
                <a:latin typeface="Times New Roman" panose="02020603050405020304" pitchFamily="18" charset="0"/>
                <a:cs typeface="Times New Roman" panose="02020603050405020304" pitchFamily="18" charset="0"/>
              </a:rPr>
              <a:t> 1,101.</a:t>
            </a:r>
          </a:p>
          <a:p>
            <a:pPr lvl="0" algn="just"/>
            <a:r>
              <a:rPr lang="en-US" sz="1800" dirty="0" err="1">
                <a:latin typeface="Times New Roman" panose="02020603050405020304" pitchFamily="18" charset="0"/>
                <a:cs typeface="Times New Roman" panose="02020603050405020304" pitchFamily="18" charset="0"/>
              </a:rPr>
              <a:t>Motivasi</a:t>
            </a:r>
            <a:endParaRPr lang="en-US" sz="1800" dirty="0">
              <a:latin typeface="Times New Roman" panose="02020603050405020304" pitchFamily="18" charset="0"/>
              <a:cs typeface="Times New Roman" panose="02020603050405020304" pitchFamily="18" charset="0"/>
            </a:endParaRPr>
          </a:p>
          <a:p>
            <a:pPr marL="50800" indent="0" algn="just">
              <a:buNone/>
            </a:pPr>
            <a:r>
              <a:rPr lang="en-US" sz="1800" dirty="0" err="1">
                <a:latin typeface="Times New Roman" panose="02020603050405020304" pitchFamily="18" charset="0"/>
                <a:cs typeface="Times New Roman" panose="02020603050405020304" pitchFamily="18" charset="0"/>
              </a:rPr>
              <a:t>Koefisien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antara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motivasi</a:t>
            </a:r>
            <a:r>
              <a:rPr lang="en-US" sz="1800" dirty="0">
                <a:latin typeface="Times New Roman" panose="02020603050405020304" pitchFamily="18" charset="0"/>
                <a:cs typeface="Times New Roman" panose="02020603050405020304" pitchFamily="18" charset="0"/>
              </a:rPr>
              <a:t> (X1) </a:t>
            </a:r>
            <a:r>
              <a:rPr lang="en-US" sz="1800" dirty="0" err="1">
                <a:latin typeface="Times New Roman" panose="02020603050405020304" pitchFamily="18" charset="0"/>
                <a:cs typeface="Times New Roman" panose="02020603050405020304" pitchFamily="18" charset="0"/>
              </a:rPr>
              <a:t>dengan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kinerja</a:t>
            </a:r>
            <a:r>
              <a:rPr lang="en-US" sz="1800" dirty="0">
                <a:latin typeface="Times New Roman" panose="02020603050405020304" pitchFamily="18" charset="0"/>
                <a:cs typeface="Times New Roman" panose="02020603050405020304" pitchFamily="18" charset="0"/>
              </a:rPr>
              <a:t> guru (Y) </a:t>
            </a:r>
            <a:r>
              <a:rPr lang="en-US" sz="1800" dirty="0" err="1">
                <a:latin typeface="Times New Roman" panose="02020603050405020304" pitchFamily="18" charset="0"/>
                <a:cs typeface="Times New Roman" panose="02020603050405020304" pitchFamily="18" charset="0"/>
              </a:rPr>
              <a:t>memiliki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nilai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positif</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sebesar</a:t>
            </a:r>
            <a:r>
              <a:rPr lang="en-US" sz="1800" dirty="0">
                <a:latin typeface="Times New Roman" panose="02020603050405020304" pitchFamily="18" charset="0"/>
                <a:cs typeface="Times New Roman" panose="02020603050405020304" pitchFamily="18" charset="0"/>
              </a:rPr>
              <a:t> 0,771. </a:t>
            </a:r>
            <a:r>
              <a:rPr lang="en-US" sz="1800" dirty="0" err="1">
                <a:latin typeface="Times New Roman" panose="02020603050405020304" pitchFamily="18" charset="0"/>
                <a:cs typeface="Times New Roman" panose="02020603050405020304" pitchFamily="18" charset="0"/>
              </a:rPr>
              <a:t>Maka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dari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itu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dapat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diartikan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variabel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tersebut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memiliki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hubungan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positif</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sehingga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bisa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dikatakan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motivasi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meningkat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sebesar</a:t>
            </a:r>
            <a:r>
              <a:rPr lang="en-US" sz="1800" dirty="0">
                <a:latin typeface="Times New Roman" panose="02020603050405020304" pitchFamily="18" charset="0"/>
                <a:cs typeface="Times New Roman" panose="02020603050405020304" pitchFamily="18" charset="0"/>
              </a:rPr>
              <a:t> 1% </a:t>
            </a:r>
            <a:r>
              <a:rPr lang="en-US" sz="1800" dirty="0" err="1">
                <a:latin typeface="Times New Roman" panose="02020603050405020304" pitchFamily="18" charset="0"/>
                <a:cs typeface="Times New Roman" panose="02020603050405020304" pitchFamily="18" charset="0"/>
              </a:rPr>
              <a:t>dan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variabel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kinerja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meningkan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sebesar</a:t>
            </a:r>
            <a:r>
              <a:rPr lang="en-US" sz="1800" dirty="0">
                <a:latin typeface="Times New Roman" panose="02020603050405020304" pitchFamily="18" charset="0"/>
                <a:cs typeface="Times New Roman" panose="02020603050405020304" pitchFamily="18" charset="0"/>
              </a:rPr>
              <a:t> 77%.</a:t>
            </a:r>
          </a:p>
          <a:p>
            <a:pPr lvl="0" algn="just"/>
            <a:r>
              <a:rPr lang="en-US" sz="1800" dirty="0" err="1">
                <a:latin typeface="Times New Roman" panose="02020603050405020304" pitchFamily="18" charset="0"/>
                <a:cs typeface="Times New Roman" panose="02020603050405020304" pitchFamily="18" charset="0"/>
              </a:rPr>
              <a:t>Beban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Kerja</a:t>
            </a:r>
            <a:endParaRPr lang="en-US" sz="1800" dirty="0">
              <a:latin typeface="Times New Roman" panose="02020603050405020304" pitchFamily="18" charset="0"/>
              <a:cs typeface="Times New Roman" panose="02020603050405020304" pitchFamily="18" charset="0"/>
            </a:endParaRPr>
          </a:p>
          <a:p>
            <a:pPr marL="50800" indent="0" algn="just">
              <a:buNone/>
            </a:pPr>
            <a:r>
              <a:rPr lang="en-US" sz="1800" dirty="0" err="1">
                <a:latin typeface="Times New Roman" panose="02020603050405020304" pitchFamily="18" charset="0"/>
                <a:cs typeface="Times New Roman" panose="02020603050405020304" pitchFamily="18" charset="0"/>
              </a:rPr>
              <a:t>Koefisien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antara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beban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kerja</a:t>
            </a:r>
            <a:r>
              <a:rPr lang="en-US" sz="1800" dirty="0">
                <a:latin typeface="Times New Roman" panose="02020603050405020304" pitchFamily="18" charset="0"/>
                <a:cs typeface="Times New Roman" panose="02020603050405020304" pitchFamily="18" charset="0"/>
              </a:rPr>
              <a:t> (X2) </a:t>
            </a:r>
            <a:r>
              <a:rPr lang="en-US" sz="1800" dirty="0" err="1">
                <a:latin typeface="Times New Roman" panose="02020603050405020304" pitchFamily="18" charset="0"/>
                <a:cs typeface="Times New Roman" panose="02020603050405020304" pitchFamily="18" charset="0"/>
              </a:rPr>
              <a:t>dengan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kinerja</a:t>
            </a:r>
            <a:r>
              <a:rPr lang="en-US" sz="1800" dirty="0">
                <a:latin typeface="Times New Roman" panose="02020603050405020304" pitchFamily="18" charset="0"/>
                <a:cs typeface="Times New Roman" panose="02020603050405020304" pitchFamily="18" charset="0"/>
              </a:rPr>
              <a:t> guru (Y) </a:t>
            </a:r>
            <a:r>
              <a:rPr lang="en-US" sz="1800" dirty="0" err="1">
                <a:latin typeface="Times New Roman" panose="02020603050405020304" pitchFamily="18" charset="0"/>
                <a:cs typeface="Times New Roman" panose="02020603050405020304" pitchFamily="18" charset="0"/>
              </a:rPr>
              <a:t>memiliki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nilai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negatif</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sebesar</a:t>
            </a:r>
            <a:r>
              <a:rPr lang="en-US" sz="1800" dirty="0">
                <a:latin typeface="Times New Roman" panose="02020603050405020304" pitchFamily="18" charset="0"/>
                <a:cs typeface="Times New Roman" panose="02020603050405020304" pitchFamily="18" charset="0"/>
              </a:rPr>
              <a:t> 0,358. </a:t>
            </a:r>
            <a:r>
              <a:rPr lang="en-US" sz="1800" dirty="0" err="1">
                <a:latin typeface="Times New Roman" panose="02020603050405020304" pitchFamily="18" charset="0"/>
                <a:cs typeface="Times New Roman" panose="02020603050405020304" pitchFamily="18" charset="0"/>
              </a:rPr>
              <a:t>Maka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dari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itu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dapat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diartikan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variabel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tersebut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memiliki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hubungan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negatif</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sehingga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bisa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dikatakan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beban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kerja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meningkat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sebesar</a:t>
            </a:r>
            <a:r>
              <a:rPr lang="en-US" sz="1800" dirty="0">
                <a:latin typeface="Times New Roman" panose="02020603050405020304" pitchFamily="18" charset="0"/>
                <a:cs typeface="Times New Roman" panose="02020603050405020304" pitchFamily="18" charset="0"/>
              </a:rPr>
              <a:t> 1% </a:t>
            </a:r>
            <a:r>
              <a:rPr lang="en-US" sz="1800" dirty="0" err="1">
                <a:latin typeface="Times New Roman" panose="02020603050405020304" pitchFamily="18" charset="0"/>
                <a:cs typeface="Times New Roman" panose="02020603050405020304" pitchFamily="18" charset="0"/>
              </a:rPr>
              <a:t>dan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variabel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kinerja</a:t>
            </a:r>
            <a:r>
              <a:rPr lang="id-ID" sz="1800" dirty="0">
                <a:latin typeface="Times New Roman" panose="02020603050405020304" pitchFamily="18" charset="0"/>
                <a:cs typeface="Times New Roman" panose="02020603050405020304" pitchFamily="18" charset="0"/>
              </a:rPr>
              <a:t> guru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menurun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sebesar</a:t>
            </a:r>
            <a:r>
              <a:rPr lang="en-US" sz="1800" dirty="0">
                <a:latin typeface="Times New Roman" panose="02020603050405020304" pitchFamily="18" charset="0"/>
                <a:cs typeface="Times New Roman" panose="02020603050405020304" pitchFamily="18" charset="0"/>
              </a:rPr>
              <a:t> 35,8%.</a:t>
            </a:r>
          </a:p>
          <a:p>
            <a:pPr lvl="0" algn="just"/>
            <a:r>
              <a:rPr lang="en-US" sz="1800" dirty="0" err="1">
                <a:latin typeface="Times New Roman" panose="02020603050405020304" pitchFamily="18" charset="0"/>
                <a:cs typeface="Times New Roman" panose="02020603050405020304" pitchFamily="18" charset="0"/>
              </a:rPr>
              <a:t>Budaya</a:t>
            </a:r>
            <a:r>
              <a:rPr lang="en-US" sz="1800" dirty="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Organisasi</a:t>
            </a:r>
            <a:endParaRPr lang="id-ID" sz="1800" dirty="0">
              <a:latin typeface="Times New Roman" panose="02020603050405020304" pitchFamily="18" charset="0"/>
              <a:cs typeface="Times New Roman" panose="02020603050405020304" pitchFamily="18" charset="0"/>
            </a:endParaRPr>
          </a:p>
          <a:p>
            <a:pPr marL="50800" lvl="0" indent="0" algn="just">
              <a:buNone/>
            </a:pPr>
            <a:r>
              <a:rPr lang="en-US" sz="1800" dirty="0" err="1" smtClean="0">
                <a:latin typeface="Times New Roman" panose="02020603050405020304" pitchFamily="18" charset="0"/>
                <a:cs typeface="Times New Roman" panose="02020603050405020304" pitchFamily="18" charset="0"/>
              </a:rPr>
              <a:t>Koefisien</a:t>
            </a:r>
            <a:r>
              <a:rPr lang="en-US" sz="1800" dirty="0" smtClean="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antara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budaya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organisasi</a:t>
            </a:r>
            <a:r>
              <a:rPr lang="en-US" sz="1800" dirty="0">
                <a:latin typeface="Times New Roman" panose="02020603050405020304" pitchFamily="18" charset="0"/>
                <a:cs typeface="Times New Roman" panose="02020603050405020304" pitchFamily="18" charset="0"/>
              </a:rPr>
              <a:t> (X3) </a:t>
            </a:r>
            <a:r>
              <a:rPr lang="en-US" sz="1800" dirty="0" err="1">
                <a:latin typeface="Times New Roman" panose="02020603050405020304" pitchFamily="18" charset="0"/>
                <a:cs typeface="Times New Roman" panose="02020603050405020304" pitchFamily="18" charset="0"/>
              </a:rPr>
              <a:t>dengan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kinerja</a:t>
            </a:r>
            <a:r>
              <a:rPr lang="en-US" sz="1800" dirty="0">
                <a:latin typeface="Times New Roman" panose="02020603050405020304" pitchFamily="18" charset="0"/>
                <a:cs typeface="Times New Roman" panose="02020603050405020304" pitchFamily="18" charset="0"/>
              </a:rPr>
              <a:t> guru (Y) </a:t>
            </a:r>
            <a:r>
              <a:rPr lang="en-US" sz="1800" dirty="0" err="1">
                <a:latin typeface="Times New Roman" panose="02020603050405020304" pitchFamily="18" charset="0"/>
                <a:cs typeface="Times New Roman" panose="02020603050405020304" pitchFamily="18" charset="0"/>
              </a:rPr>
              <a:t>memiliki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nilai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positif</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sebesar</a:t>
            </a:r>
            <a:r>
              <a:rPr lang="en-US" sz="1800" dirty="0">
                <a:latin typeface="Times New Roman" panose="02020603050405020304" pitchFamily="18" charset="0"/>
                <a:cs typeface="Times New Roman" panose="02020603050405020304" pitchFamily="18" charset="0"/>
              </a:rPr>
              <a:t> 0,500. </a:t>
            </a:r>
            <a:r>
              <a:rPr lang="en-US" sz="1800" dirty="0" err="1">
                <a:latin typeface="Times New Roman" panose="02020603050405020304" pitchFamily="18" charset="0"/>
                <a:cs typeface="Times New Roman" panose="02020603050405020304" pitchFamily="18" charset="0"/>
              </a:rPr>
              <a:t>Maka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dari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itu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dapat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diartikan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variabel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tersebut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memiliki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hubungan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positif</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sehingga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bisa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dikatakan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budaya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organisasi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meningkat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sebesar</a:t>
            </a:r>
            <a:r>
              <a:rPr lang="en-US" sz="1800" dirty="0">
                <a:latin typeface="Times New Roman" panose="02020603050405020304" pitchFamily="18" charset="0"/>
                <a:cs typeface="Times New Roman" panose="02020603050405020304" pitchFamily="18" charset="0"/>
              </a:rPr>
              <a:t> 1% </a:t>
            </a:r>
            <a:r>
              <a:rPr lang="en-US" sz="1800" dirty="0" err="1">
                <a:latin typeface="Times New Roman" panose="02020603050405020304" pitchFamily="18" charset="0"/>
                <a:cs typeface="Times New Roman" panose="02020603050405020304" pitchFamily="18" charset="0"/>
              </a:rPr>
              <a:t>dan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variabel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kinerja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meningkan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sebesar</a:t>
            </a:r>
            <a:r>
              <a:rPr lang="en-US" sz="1800" dirty="0">
                <a:latin typeface="Times New Roman" panose="02020603050405020304" pitchFamily="18" charset="0"/>
                <a:cs typeface="Times New Roman" panose="02020603050405020304" pitchFamily="18" charset="0"/>
              </a:rPr>
              <a:t> 50%.</a:t>
            </a:r>
          </a:p>
        </p:txBody>
      </p:sp>
    </p:spTree>
    <p:extLst>
      <p:ext uri="{BB962C8B-B14F-4D97-AF65-F5344CB8AC3E}">
        <p14:creationId xmlns:p14="http://schemas.microsoft.com/office/powerpoint/2010/main" val="4240136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Hasil dan Pembahasan</a:t>
            </a:r>
            <a:endParaRPr lang="en-US" dirty="0"/>
          </a:p>
        </p:txBody>
      </p:sp>
      <p:sp>
        <p:nvSpPr>
          <p:cNvPr id="3" name="Text Placeholder 2"/>
          <p:cNvSpPr>
            <a:spLocks noGrp="1"/>
          </p:cNvSpPr>
          <p:nvPr>
            <p:ph type="body" idx="1"/>
          </p:nvPr>
        </p:nvSpPr>
        <p:spPr>
          <a:xfrm>
            <a:off x="166759" y="1238732"/>
            <a:ext cx="2931284" cy="726546"/>
          </a:xfrm>
        </p:spPr>
        <p:txBody>
          <a:bodyPr>
            <a:noAutofit/>
          </a:bodyPr>
          <a:lstStyle/>
          <a:p>
            <a:pPr marL="50800" indent="0">
              <a:buNone/>
            </a:pPr>
            <a:r>
              <a:rPr lang="en-US" sz="2000" b="1" dirty="0" err="1">
                <a:latin typeface="Times New Roman" panose="02020603050405020304" pitchFamily="18" charset="0"/>
                <a:cs typeface="Times New Roman" panose="02020603050405020304" pitchFamily="18" charset="0"/>
              </a:rPr>
              <a:t>Uji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Hipotesis</a:t>
            </a:r>
            <a:endParaRPr lang="en-US" sz="2000" dirty="0">
              <a:latin typeface="Times New Roman" panose="02020603050405020304" pitchFamily="18" charset="0"/>
              <a:cs typeface="Times New Roman" panose="02020603050405020304" pitchFamily="18" charset="0"/>
            </a:endParaRPr>
          </a:p>
          <a:p>
            <a:pPr marL="50800" indent="0">
              <a:buNone/>
            </a:pPr>
            <a:r>
              <a:rPr lang="id-ID"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Uji</a:t>
            </a:r>
            <a:r>
              <a:rPr lang="en-US" sz="2000" b="1" dirty="0">
                <a:latin typeface="Times New Roman" panose="02020603050405020304" pitchFamily="18" charset="0"/>
                <a:cs typeface="Times New Roman" panose="02020603050405020304" pitchFamily="18" charset="0"/>
              </a:rPr>
              <a:t> t (</a:t>
            </a:r>
            <a:r>
              <a:rPr lang="en-US" sz="2000" b="1" dirty="0" err="1">
                <a:latin typeface="Times New Roman" panose="02020603050405020304" pitchFamily="18" charset="0"/>
                <a:cs typeface="Times New Roman" panose="02020603050405020304" pitchFamily="18" charset="0"/>
              </a:rPr>
              <a:t>Parsial</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4" name="Text Placeholder 2"/>
          <p:cNvSpPr txBox="1">
            <a:spLocks/>
          </p:cNvSpPr>
          <p:nvPr/>
        </p:nvSpPr>
        <p:spPr>
          <a:xfrm>
            <a:off x="166758" y="2048551"/>
            <a:ext cx="10996089" cy="7265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lgn="just"/>
            <a:r>
              <a:rPr lang="en-US" sz="1800" dirty="0" err="1">
                <a:latin typeface="Times New Roman" panose="02020603050405020304" pitchFamily="18" charset="0"/>
                <a:cs typeface="Times New Roman" panose="02020603050405020304" pitchFamily="18" charset="0"/>
              </a:rPr>
              <a:t>Pengaruh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motivasi</a:t>
            </a:r>
            <a:r>
              <a:rPr lang="en-US" sz="1800" dirty="0">
                <a:latin typeface="Times New Roman" panose="02020603050405020304" pitchFamily="18" charset="0"/>
                <a:cs typeface="Times New Roman" panose="02020603050405020304" pitchFamily="18" charset="0"/>
              </a:rPr>
              <a:t> (X1) </a:t>
            </a:r>
            <a:r>
              <a:rPr lang="en-US" sz="1800" dirty="0" err="1">
                <a:latin typeface="Times New Roman" panose="02020603050405020304" pitchFamily="18" charset="0"/>
                <a:cs typeface="Times New Roman" panose="02020603050405020304" pitchFamily="18" charset="0"/>
              </a:rPr>
              <a:t>terhadap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kinerja</a:t>
            </a:r>
            <a:r>
              <a:rPr lang="en-US" sz="1800" dirty="0">
                <a:latin typeface="Times New Roman" panose="02020603050405020304" pitchFamily="18" charset="0"/>
                <a:cs typeface="Times New Roman" panose="02020603050405020304" pitchFamily="18" charset="0"/>
              </a:rPr>
              <a:t> guru (Y)</a:t>
            </a:r>
          </a:p>
          <a:p>
            <a:pPr marL="50800" indent="0" algn="just">
              <a:buNone/>
            </a:pPr>
            <a:r>
              <a:rPr lang="en-US" sz="1800" dirty="0" err="1">
                <a:latin typeface="Times New Roman" panose="02020603050405020304" pitchFamily="18" charset="0"/>
                <a:cs typeface="Times New Roman" panose="02020603050405020304" pitchFamily="18" charset="0"/>
              </a:rPr>
              <a:t>Pada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variabel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motivasi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nilai</a:t>
            </a:r>
            <a:r>
              <a:rPr lang="en-US" sz="1800" dirty="0">
                <a:latin typeface="Times New Roman" panose="02020603050405020304" pitchFamily="18" charset="0"/>
                <a:cs typeface="Times New Roman" panose="02020603050405020304" pitchFamily="18" charset="0"/>
              </a:rPr>
              <a:t> t </a:t>
            </a:r>
            <a:r>
              <a:rPr lang="en-US" sz="1800" dirty="0" err="1">
                <a:latin typeface="Times New Roman" panose="02020603050405020304" pitchFamily="18" charset="0"/>
                <a:cs typeface="Times New Roman" panose="02020603050405020304" pitchFamily="18" charset="0"/>
              </a:rPr>
              <a:t>hitung</a:t>
            </a:r>
            <a:r>
              <a:rPr lang="en-US" sz="1800" dirty="0">
                <a:latin typeface="Times New Roman" panose="02020603050405020304" pitchFamily="18" charset="0"/>
                <a:cs typeface="Times New Roman" panose="02020603050405020304" pitchFamily="18" charset="0"/>
              </a:rPr>
              <a:t> yang </a:t>
            </a:r>
            <a:r>
              <a:rPr lang="en-US" sz="1800" dirty="0" err="1">
                <a:latin typeface="Times New Roman" panose="02020603050405020304" pitchFamily="18" charset="0"/>
                <a:cs typeface="Times New Roman" panose="02020603050405020304" pitchFamily="18" charset="0"/>
              </a:rPr>
              <a:t>dihasilkan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yakni</a:t>
            </a:r>
            <a:r>
              <a:rPr lang="en-US" sz="1800" dirty="0">
                <a:latin typeface="Times New Roman" panose="02020603050405020304" pitchFamily="18" charset="0"/>
                <a:cs typeface="Times New Roman" panose="02020603050405020304" pitchFamily="18" charset="0"/>
              </a:rPr>
              <a:t> 3,558 </a:t>
            </a:r>
            <a:r>
              <a:rPr lang="en-US" sz="1800" dirty="0" err="1">
                <a:latin typeface="Times New Roman" panose="02020603050405020304" pitchFamily="18" charset="0"/>
                <a:cs typeface="Times New Roman" panose="02020603050405020304" pitchFamily="18" charset="0"/>
              </a:rPr>
              <a:t>lebih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besar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dari</a:t>
            </a:r>
            <a:r>
              <a:rPr lang="en-US" sz="1800" dirty="0">
                <a:latin typeface="Times New Roman" panose="02020603050405020304" pitchFamily="18" charset="0"/>
                <a:cs typeface="Times New Roman" panose="02020603050405020304" pitchFamily="18" charset="0"/>
              </a:rPr>
              <a:t>  t </a:t>
            </a:r>
            <a:r>
              <a:rPr lang="en-US" sz="1800" dirty="0" err="1">
                <a:latin typeface="Times New Roman" panose="02020603050405020304" pitchFamily="18" charset="0"/>
                <a:cs typeface="Times New Roman" panose="02020603050405020304" pitchFamily="18" charset="0"/>
              </a:rPr>
              <a:t>tabel</a:t>
            </a:r>
            <a:r>
              <a:rPr lang="en-US" sz="1800" dirty="0">
                <a:latin typeface="Times New Roman" panose="02020603050405020304" pitchFamily="18" charset="0"/>
                <a:cs typeface="Times New Roman" panose="02020603050405020304" pitchFamily="18" charset="0"/>
              </a:rPr>
              <a:t> 1,6675. </a:t>
            </a:r>
            <a:r>
              <a:rPr lang="en-US" sz="1800" dirty="0" err="1">
                <a:latin typeface="Times New Roman" panose="02020603050405020304" pitchFamily="18" charset="0"/>
                <a:cs typeface="Times New Roman" panose="02020603050405020304" pitchFamily="18" charset="0"/>
              </a:rPr>
              <a:t>Maka</a:t>
            </a:r>
            <a:r>
              <a:rPr lang="en-US" sz="1800" dirty="0">
                <a:latin typeface="Times New Roman" panose="02020603050405020304" pitchFamily="18" charset="0"/>
                <a:cs typeface="Times New Roman" panose="02020603050405020304" pitchFamily="18" charset="0"/>
              </a:rPr>
              <a:t> H1 </a:t>
            </a:r>
            <a:r>
              <a:rPr lang="en-US" sz="1800" dirty="0" err="1">
                <a:latin typeface="Times New Roman" panose="02020603050405020304" pitchFamily="18" charset="0"/>
                <a:cs typeface="Times New Roman" panose="02020603050405020304" pitchFamily="18" charset="0"/>
              </a:rPr>
              <a:t>diterima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dan</a:t>
            </a:r>
            <a:r>
              <a:rPr lang="en-US" sz="1800" dirty="0">
                <a:latin typeface="Times New Roman" panose="02020603050405020304" pitchFamily="18" charset="0"/>
                <a:cs typeface="Times New Roman" panose="02020603050405020304" pitchFamily="18" charset="0"/>
              </a:rPr>
              <a:t> H0 </a:t>
            </a:r>
            <a:r>
              <a:rPr lang="en-US" sz="1800" dirty="0" err="1">
                <a:latin typeface="Times New Roman" panose="02020603050405020304" pitchFamily="18" charset="0"/>
                <a:cs typeface="Times New Roman" panose="02020603050405020304" pitchFamily="18" charset="0"/>
              </a:rPr>
              <a:t>ditolak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Artinya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variabel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motivasi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secara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parsial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berpengaruh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signifikan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terhadap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kinerja</a:t>
            </a:r>
            <a:r>
              <a:rPr lang="en-US" sz="1800" dirty="0">
                <a:latin typeface="Times New Roman" panose="02020603050405020304" pitchFamily="18" charset="0"/>
                <a:cs typeface="Times New Roman" panose="02020603050405020304" pitchFamily="18" charset="0"/>
              </a:rPr>
              <a:t> guru.</a:t>
            </a:r>
          </a:p>
          <a:p>
            <a:pPr lvl="0" algn="just"/>
            <a:r>
              <a:rPr lang="en-US" sz="1800" dirty="0" err="1">
                <a:latin typeface="Times New Roman" panose="02020603050405020304" pitchFamily="18" charset="0"/>
                <a:cs typeface="Times New Roman" panose="02020603050405020304" pitchFamily="18" charset="0"/>
              </a:rPr>
              <a:t>Pengaruh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Beban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kerja</a:t>
            </a:r>
            <a:r>
              <a:rPr lang="en-US" sz="1800" dirty="0">
                <a:latin typeface="Times New Roman" panose="02020603050405020304" pitchFamily="18" charset="0"/>
                <a:cs typeface="Times New Roman" panose="02020603050405020304" pitchFamily="18" charset="0"/>
              </a:rPr>
              <a:t> (X2) </a:t>
            </a:r>
            <a:r>
              <a:rPr lang="en-US" sz="1800" dirty="0" err="1">
                <a:latin typeface="Times New Roman" panose="02020603050405020304" pitchFamily="18" charset="0"/>
                <a:cs typeface="Times New Roman" panose="02020603050405020304" pitchFamily="18" charset="0"/>
              </a:rPr>
              <a:t>terhadap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kinerja</a:t>
            </a:r>
            <a:r>
              <a:rPr lang="en-US" sz="1800" dirty="0">
                <a:latin typeface="Times New Roman" panose="02020603050405020304" pitchFamily="18" charset="0"/>
                <a:cs typeface="Times New Roman" panose="02020603050405020304" pitchFamily="18" charset="0"/>
              </a:rPr>
              <a:t> guru (Y)</a:t>
            </a:r>
          </a:p>
          <a:p>
            <a:pPr marL="50800" indent="0" algn="just">
              <a:buNone/>
            </a:pPr>
            <a:r>
              <a:rPr lang="en-US" sz="1800" dirty="0" err="1">
                <a:latin typeface="Times New Roman" panose="02020603050405020304" pitchFamily="18" charset="0"/>
                <a:cs typeface="Times New Roman" panose="02020603050405020304" pitchFamily="18" charset="0"/>
              </a:rPr>
              <a:t>Pada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variabel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beban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kerja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nilai</a:t>
            </a:r>
            <a:r>
              <a:rPr lang="en-US" sz="1800" dirty="0">
                <a:latin typeface="Times New Roman" panose="02020603050405020304" pitchFamily="18" charset="0"/>
                <a:cs typeface="Times New Roman" panose="02020603050405020304" pitchFamily="18" charset="0"/>
              </a:rPr>
              <a:t> t </a:t>
            </a:r>
            <a:r>
              <a:rPr lang="en-US" sz="1800" dirty="0" err="1">
                <a:latin typeface="Times New Roman" panose="02020603050405020304" pitchFamily="18" charset="0"/>
                <a:cs typeface="Times New Roman" panose="02020603050405020304" pitchFamily="18" charset="0"/>
              </a:rPr>
              <a:t>hitung</a:t>
            </a:r>
            <a:r>
              <a:rPr lang="en-US" sz="1800" dirty="0">
                <a:latin typeface="Times New Roman" panose="02020603050405020304" pitchFamily="18" charset="0"/>
                <a:cs typeface="Times New Roman" panose="02020603050405020304" pitchFamily="18" charset="0"/>
              </a:rPr>
              <a:t> yang </a:t>
            </a:r>
            <a:r>
              <a:rPr lang="en-US" sz="1800" dirty="0" err="1">
                <a:latin typeface="Times New Roman" panose="02020603050405020304" pitchFamily="18" charset="0"/>
                <a:cs typeface="Times New Roman" panose="02020603050405020304" pitchFamily="18" charset="0"/>
              </a:rPr>
              <a:t>dihasilkan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yakni</a:t>
            </a:r>
            <a:r>
              <a:rPr lang="en-US" sz="1800" dirty="0">
                <a:latin typeface="Times New Roman" panose="02020603050405020304" pitchFamily="18" charset="0"/>
                <a:cs typeface="Times New Roman" panose="02020603050405020304" pitchFamily="18" charset="0"/>
              </a:rPr>
              <a:t>  2,114 </a:t>
            </a:r>
            <a:r>
              <a:rPr lang="en-US" sz="1800" dirty="0" err="1">
                <a:latin typeface="Times New Roman" panose="02020603050405020304" pitchFamily="18" charset="0"/>
                <a:cs typeface="Times New Roman" panose="02020603050405020304" pitchFamily="18" charset="0"/>
              </a:rPr>
              <a:t>lebih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besar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dari</a:t>
            </a:r>
            <a:r>
              <a:rPr lang="en-US" sz="1800" dirty="0">
                <a:latin typeface="Times New Roman" panose="02020603050405020304" pitchFamily="18" charset="0"/>
                <a:cs typeface="Times New Roman" panose="02020603050405020304" pitchFamily="18" charset="0"/>
              </a:rPr>
              <a:t>  t </a:t>
            </a:r>
            <a:r>
              <a:rPr lang="en-US" sz="1800" dirty="0" err="1">
                <a:latin typeface="Times New Roman" panose="02020603050405020304" pitchFamily="18" charset="0"/>
                <a:cs typeface="Times New Roman" panose="02020603050405020304" pitchFamily="18" charset="0"/>
              </a:rPr>
              <a:t>tabel</a:t>
            </a:r>
            <a:r>
              <a:rPr lang="en-US" sz="1800" dirty="0">
                <a:latin typeface="Times New Roman" panose="02020603050405020304" pitchFamily="18" charset="0"/>
                <a:cs typeface="Times New Roman" panose="02020603050405020304" pitchFamily="18" charset="0"/>
              </a:rPr>
              <a:t> 1,6675. </a:t>
            </a:r>
            <a:r>
              <a:rPr lang="en-US" sz="1800" dirty="0" err="1">
                <a:latin typeface="Times New Roman" panose="02020603050405020304" pitchFamily="18" charset="0"/>
                <a:cs typeface="Times New Roman" panose="02020603050405020304" pitchFamily="18" charset="0"/>
              </a:rPr>
              <a:t>Maka</a:t>
            </a:r>
            <a:r>
              <a:rPr lang="en-US" sz="1800" dirty="0">
                <a:latin typeface="Times New Roman" panose="02020603050405020304" pitchFamily="18" charset="0"/>
                <a:cs typeface="Times New Roman" panose="02020603050405020304" pitchFamily="18" charset="0"/>
              </a:rPr>
              <a:t> H2 </a:t>
            </a:r>
            <a:r>
              <a:rPr lang="en-US" sz="1800" dirty="0" err="1">
                <a:latin typeface="Times New Roman" panose="02020603050405020304" pitchFamily="18" charset="0"/>
                <a:cs typeface="Times New Roman" panose="02020603050405020304" pitchFamily="18" charset="0"/>
              </a:rPr>
              <a:t>diterima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dan</a:t>
            </a:r>
            <a:r>
              <a:rPr lang="en-US" sz="1800" dirty="0">
                <a:latin typeface="Times New Roman" panose="02020603050405020304" pitchFamily="18" charset="0"/>
                <a:cs typeface="Times New Roman" panose="02020603050405020304" pitchFamily="18" charset="0"/>
              </a:rPr>
              <a:t> H0 </a:t>
            </a:r>
            <a:r>
              <a:rPr lang="en-US" sz="1800" dirty="0" err="1">
                <a:latin typeface="Times New Roman" panose="02020603050405020304" pitchFamily="18" charset="0"/>
                <a:cs typeface="Times New Roman" panose="02020603050405020304" pitchFamily="18" charset="0"/>
              </a:rPr>
              <a:t>ditolak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Artinya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variabel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beban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kerja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secara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parsial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berpengaruh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signifikan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terhadap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kinerja</a:t>
            </a:r>
            <a:r>
              <a:rPr lang="en-US" sz="1800" dirty="0">
                <a:latin typeface="Times New Roman" panose="02020603050405020304" pitchFamily="18" charset="0"/>
                <a:cs typeface="Times New Roman" panose="02020603050405020304" pitchFamily="18" charset="0"/>
              </a:rPr>
              <a:t> guru.</a:t>
            </a:r>
          </a:p>
          <a:p>
            <a:pPr lvl="0" algn="just"/>
            <a:r>
              <a:rPr lang="en-US" sz="1800" dirty="0" err="1">
                <a:latin typeface="Times New Roman" panose="02020603050405020304" pitchFamily="18" charset="0"/>
                <a:cs typeface="Times New Roman" panose="02020603050405020304" pitchFamily="18" charset="0"/>
              </a:rPr>
              <a:t>Pengaruh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budaya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organisasi</a:t>
            </a:r>
            <a:r>
              <a:rPr lang="en-US" sz="1800" dirty="0">
                <a:latin typeface="Times New Roman" panose="02020603050405020304" pitchFamily="18" charset="0"/>
                <a:cs typeface="Times New Roman" panose="02020603050405020304" pitchFamily="18" charset="0"/>
              </a:rPr>
              <a:t> (X3) </a:t>
            </a:r>
            <a:r>
              <a:rPr lang="en-US" sz="1800" dirty="0" err="1">
                <a:latin typeface="Times New Roman" panose="02020603050405020304" pitchFamily="18" charset="0"/>
                <a:cs typeface="Times New Roman" panose="02020603050405020304" pitchFamily="18" charset="0"/>
              </a:rPr>
              <a:t>terhadap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kinerja</a:t>
            </a:r>
            <a:r>
              <a:rPr lang="en-US" sz="1800" dirty="0">
                <a:latin typeface="Times New Roman" panose="02020603050405020304" pitchFamily="18" charset="0"/>
                <a:cs typeface="Times New Roman" panose="02020603050405020304" pitchFamily="18" charset="0"/>
              </a:rPr>
              <a:t> guru (Y)</a:t>
            </a:r>
          </a:p>
          <a:p>
            <a:pPr marL="50800" indent="0" algn="just">
              <a:buNone/>
            </a:pPr>
            <a:r>
              <a:rPr lang="en-US" sz="1800" dirty="0" err="1">
                <a:latin typeface="Times New Roman" panose="02020603050405020304" pitchFamily="18" charset="0"/>
                <a:cs typeface="Times New Roman" panose="02020603050405020304" pitchFamily="18" charset="0"/>
              </a:rPr>
              <a:t>Pada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variabel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budaya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organisasi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nilai</a:t>
            </a:r>
            <a:r>
              <a:rPr lang="en-US" sz="1800" dirty="0">
                <a:latin typeface="Times New Roman" panose="02020603050405020304" pitchFamily="18" charset="0"/>
                <a:cs typeface="Times New Roman" panose="02020603050405020304" pitchFamily="18" charset="0"/>
              </a:rPr>
              <a:t> t </a:t>
            </a:r>
            <a:r>
              <a:rPr lang="en-US" sz="1800" dirty="0" err="1">
                <a:latin typeface="Times New Roman" panose="02020603050405020304" pitchFamily="18" charset="0"/>
                <a:cs typeface="Times New Roman" panose="02020603050405020304" pitchFamily="18" charset="0"/>
              </a:rPr>
              <a:t>hitung</a:t>
            </a:r>
            <a:r>
              <a:rPr lang="en-US" sz="1800" dirty="0">
                <a:latin typeface="Times New Roman" panose="02020603050405020304" pitchFamily="18" charset="0"/>
                <a:cs typeface="Times New Roman" panose="02020603050405020304" pitchFamily="18" charset="0"/>
              </a:rPr>
              <a:t> yang </a:t>
            </a:r>
            <a:r>
              <a:rPr lang="en-US" sz="1800" dirty="0" err="1">
                <a:latin typeface="Times New Roman" panose="02020603050405020304" pitchFamily="18" charset="0"/>
                <a:cs typeface="Times New Roman" panose="02020603050405020304" pitchFamily="18" charset="0"/>
              </a:rPr>
              <a:t>dihasilkan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yakni</a:t>
            </a:r>
            <a:r>
              <a:rPr lang="en-US" sz="1800" dirty="0">
                <a:latin typeface="Times New Roman" panose="02020603050405020304" pitchFamily="18" charset="0"/>
                <a:cs typeface="Times New Roman" panose="02020603050405020304" pitchFamily="18" charset="0"/>
              </a:rPr>
              <a:t> 4,545 </a:t>
            </a:r>
            <a:r>
              <a:rPr lang="en-US" sz="1800" dirty="0" err="1">
                <a:latin typeface="Times New Roman" panose="02020603050405020304" pitchFamily="18" charset="0"/>
                <a:cs typeface="Times New Roman" panose="02020603050405020304" pitchFamily="18" charset="0"/>
              </a:rPr>
              <a:t>lebih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besar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dari</a:t>
            </a:r>
            <a:r>
              <a:rPr lang="en-US" sz="1800" dirty="0">
                <a:latin typeface="Times New Roman" panose="02020603050405020304" pitchFamily="18" charset="0"/>
                <a:cs typeface="Times New Roman" panose="02020603050405020304" pitchFamily="18" charset="0"/>
              </a:rPr>
              <a:t>  t </a:t>
            </a:r>
            <a:r>
              <a:rPr lang="en-US" sz="1800" dirty="0" err="1">
                <a:latin typeface="Times New Roman" panose="02020603050405020304" pitchFamily="18" charset="0"/>
                <a:cs typeface="Times New Roman" panose="02020603050405020304" pitchFamily="18" charset="0"/>
              </a:rPr>
              <a:t>tabel</a:t>
            </a:r>
            <a:r>
              <a:rPr lang="en-US" sz="1800" dirty="0">
                <a:latin typeface="Times New Roman" panose="02020603050405020304" pitchFamily="18" charset="0"/>
                <a:cs typeface="Times New Roman" panose="02020603050405020304" pitchFamily="18" charset="0"/>
              </a:rPr>
              <a:t> 1,6675. </a:t>
            </a:r>
            <a:r>
              <a:rPr lang="en-US" sz="1800" dirty="0" err="1">
                <a:latin typeface="Times New Roman" panose="02020603050405020304" pitchFamily="18" charset="0"/>
                <a:cs typeface="Times New Roman" panose="02020603050405020304" pitchFamily="18" charset="0"/>
              </a:rPr>
              <a:t>Maka</a:t>
            </a:r>
            <a:r>
              <a:rPr lang="en-US" sz="1800" dirty="0">
                <a:latin typeface="Times New Roman" panose="02020603050405020304" pitchFamily="18" charset="0"/>
                <a:cs typeface="Times New Roman" panose="02020603050405020304" pitchFamily="18" charset="0"/>
              </a:rPr>
              <a:t> H3 </a:t>
            </a:r>
            <a:r>
              <a:rPr lang="en-US" sz="1800" dirty="0" err="1">
                <a:latin typeface="Times New Roman" panose="02020603050405020304" pitchFamily="18" charset="0"/>
                <a:cs typeface="Times New Roman" panose="02020603050405020304" pitchFamily="18" charset="0"/>
              </a:rPr>
              <a:t>diterima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dan</a:t>
            </a:r>
            <a:r>
              <a:rPr lang="en-US" sz="1800" dirty="0">
                <a:latin typeface="Times New Roman" panose="02020603050405020304" pitchFamily="18" charset="0"/>
                <a:cs typeface="Times New Roman" panose="02020603050405020304" pitchFamily="18" charset="0"/>
              </a:rPr>
              <a:t> H0 </a:t>
            </a:r>
            <a:r>
              <a:rPr lang="en-US" sz="1800" dirty="0" err="1">
                <a:latin typeface="Times New Roman" panose="02020603050405020304" pitchFamily="18" charset="0"/>
                <a:cs typeface="Times New Roman" panose="02020603050405020304" pitchFamily="18" charset="0"/>
              </a:rPr>
              <a:t>ditolak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Artinya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variabel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budaya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organisasi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secara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parsial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berpengaruh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signifikan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terhadap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kinerja</a:t>
            </a:r>
            <a:r>
              <a:rPr lang="en-US" sz="1800" dirty="0">
                <a:latin typeface="Times New Roman" panose="02020603050405020304" pitchFamily="18" charset="0"/>
                <a:cs typeface="Times New Roman" panose="02020603050405020304" pitchFamily="18" charset="0"/>
              </a:rPr>
              <a:t> guru.</a:t>
            </a:r>
          </a:p>
          <a:p>
            <a:pPr marL="50800" indent="0" algn="just">
              <a:buFont typeface="Arial"/>
              <a:buNone/>
            </a:pPr>
            <a:endParaRPr lang="en-US" sz="1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046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Hasil dan Pembahasan</a:t>
            </a:r>
            <a:endParaRPr lang="en-US" dirty="0"/>
          </a:p>
        </p:txBody>
      </p:sp>
      <p:sp>
        <p:nvSpPr>
          <p:cNvPr id="3" name="Text Placeholder 2"/>
          <p:cNvSpPr>
            <a:spLocks noGrp="1"/>
          </p:cNvSpPr>
          <p:nvPr>
            <p:ph type="body" idx="1"/>
          </p:nvPr>
        </p:nvSpPr>
        <p:spPr>
          <a:xfrm>
            <a:off x="439712" y="3845454"/>
            <a:ext cx="11420191" cy="1026796"/>
          </a:xfrm>
        </p:spPr>
        <p:txBody>
          <a:bodyPr>
            <a:noAutofit/>
          </a:bodyPr>
          <a:lstStyle/>
          <a:p>
            <a:pPr marL="50800" indent="0" algn="just">
              <a:buNone/>
            </a:pPr>
            <a:r>
              <a:rPr lang="id-ID"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Berdasarkan</a:t>
            </a:r>
            <a:r>
              <a:rPr lang="en-US" sz="1800" dirty="0" smtClean="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tabel</a:t>
            </a:r>
            <a:r>
              <a:rPr lang="en-US" sz="1800" dirty="0">
                <a:latin typeface="Times New Roman" panose="02020603050405020304" pitchFamily="18" charset="0"/>
                <a:cs typeface="Times New Roman" panose="02020603050405020304" pitchFamily="18" charset="0"/>
              </a:rPr>
              <a:t> di </a:t>
            </a:r>
            <a:r>
              <a:rPr lang="en-US" sz="1800" dirty="0" err="1">
                <a:latin typeface="Times New Roman" panose="02020603050405020304" pitchFamily="18" charset="0"/>
                <a:cs typeface="Times New Roman" panose="02020603050405020304" pitchFamily="18" charset="0"/>
              </a:rPr>
              <a:t>atas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menunjukkan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nilai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a:t>
            </a:r>
            <a:r>
              <a:rPr lang="en-US" sz="1800" baseline="-25000" dirty="0" err="1">
                <a:latin typeface="Times New Roman" panose="02020603050405020304" pitchFamily="18" charset="0"/>
                <a:cs typeface="Times New Roman" panose="02020603050405020304" pitchFamily="18" charset="0"/>
              </a:rPr>
              <a:t>hitung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sebesar</a:t>
            </a:r>
            <a:r>
              <a:rPr lang="en-US" sz="1800" dirty="0">
                <a:latin typeface="Times New Roman" panose="02020603050405020304" pitchFamily="18" charset="0"/>
                <a:cs typeface="Times New Roman" panose="02020603050405020304" pitchFamily="18" charset="0"/>
              </a:rPr>
              <a:t> 27,542 </a:t>
            </a:r>
            <a:r>
              <a:rPr lang="en-US" sz="1800" dirty="0" err="1">
                <a:latin typeface="Times New Roman" panose="02020603050405020304" pitchFamily="18" charset="0"/>
                <a:cs typeface="Times New Roman" panose="02020603050405020304" pitchFamily="18" charset="0"/>
              </a:rPr>
              <a:t>dan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nilai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signifikan</a:t>
            </a:r>
            <a:r>
              <a:rPr lang="en-US" sz="1800" dirty="0">
                <a:latin typeface="Times New Roman" panose="02020603050405020304" pitchFamily="18" charset="0"/>
                <a:cs typeface="Times New Roman" panose="02020603050405020304" pitchFamily="18" charset="0"/>
              </a:rPr>
              <a:t> (0,000 &lt; 0,05) </a:t>
            </a:r>
            <a:r>
              <a:rPr lang="en-US" sz="1800" dirty="0" err="1">
                <a:latin typeface="Times New Roman" panose="02020603050405020304" pitchFamily="18" charset="0"/>
                <a:cs typeface="Times New Roman" panose="02020603050405020304" pitchFamily="18" charset="0"/>
              </a:rPr>
              <a:t>dapat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disimpulkan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bahwa</a:t>
            </a:r>
            <a:r>
              <a:rPr lang="en-US" sz="1800" dirty="0">
                <a:latin typeface="Times New Roman" panose="02020603050405020304" pitchFamily="18" charset="0"/>
                <a:cs typeface="Times New Roman" panose="02020603050405020304" pitchFamily="18" charset="0"/>
              </a:rPr>
              <a:t> H0 </a:t>
            </a:r>
            <a:r>
              <a:rPr lang="en-US" sz="1800" dirty="0" err="1">
                <a:latin typeface="Times New Roman" panose="02020603050405020304" pitchFamily="18" charset="0"/>
                <a:cs typeface="Times New Roman" panose="02020603050405020304" pitchFamily="18" charset="0"/>
              </a:rPr>
              <a:t>ditolak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dan</a:t>
            </a:r>
            <a:r>
              <a:rPr lang="en-US" sz="1800" dirty="0">
                <a:latin typeface="Times New Roman" panose="02020603050405020304" pitchFamily="18" charset="0"/>
                <a:cs typeface="Times New Roman" panose="02020603050405020304" pitchFamily="18" charset="0"/>
              </a:rPr>
              <a:t> Ha </a:t>
            </a:r>
            <a:r>
              <a:rPr lang="en-US" sz="1800" dirty="0" err="1">
                <a:latin typeface="Times New Roman" panose="02020603050405020304" pitchFamily="18" charset="0"/>
                <a:cs typeface="Times New Roman" panose="02020603050405020304" pitchFamily="18" charset="0"/>
              </a:rPr>
              <a:t>diterima</a:t>
            </a:r>
            <a:r>
              <a:rPr lang="en-US" sz="1800" dirty="0">
                <a:latin typeface="Times New Roman" panose="02020603050405020304" pitchFamily="18" charset="0"/>
                <a:cs typeface="Times New Roman" panose="02020603050405020304" pitchFamily="18" charset="0"/>
              </a:rPr>
              <a:t> yang </a:t>
            </a:r>
            <a:r>
              <a:rPr lang="en-US" sz="1800" dirty="0" err="1">
                <a:latin typeface="Times New Roman" panose="02020603050405020304" pitchFamily="18" charset="0"/>
                <a:cs typeface="Times New Roman" panose="02020603050405020304" pitchFamily="18" charset="0"/>
              </a:rPr>
              <a:t>artinya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variabel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motivasi</a:t>
            </a:r>
            <a:r>
              <a:rPr lang="en-US" sz="1800" dirty="0">
                <a:latin typeface="Times New Roman" panose="02020603050405020304" pitchFamily="18" charset="0"/>
                <a:cs typeface="Times New Roman" panose="02020603050405020304" pitchFamily="18" charset="0"/>
              </a:rPr>
              <a:t> (X1), </a:t>
            </a:r>
            <a:r>
              <a:rPr lang="en-US" sz="1800" dirty="0" err="1">
                <a:latin typeface="Times New Roman" panose="02020603050405020304" pitchFamily="18" charset="0"/>
                <a:cs typeface="Times New Roman" panose="02020603050405020304" pitchFamily="18" charset="0"/>
              </a:rPr>
              <a:t>beban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kerja</a:t>
            </a:r>
            <a:r>
              <a:rPr lang="en-US" sz="1800" dirty="0">
                <a:latin typeface="Times New Roman" panose="02020603050405020304" pitchFamily="18" charset="0"/>
                <a:cs typeface="Times New Roman" panose="02020603050405020304" pitchFamily="18" charset="0"/>
              </a:rPr>
              <a:t> (X2) </a:t>
            </a:r>
            <a:r>
              <a:rPr lang="en-US" sz="1800" dirty="0" err="1">
                <a:latin typeface="Times New Roman" panose="02020603050405020304" pitchFamily="18" charset="0"/>
                <a:cs typeface="Times New Roman" panose="02020603050405020304" pitchFamily="18" charset="0"/>
              </a:rPr>
              <a:t>dan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budaya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organisasi</a:t>
            </a:r>
            <a:r>
              <a:rPr lang="en-US" sz="1800" dirty="0">
                <a:latin typeface="Times New Roman" panose="02020603050405020304" pitchFamily="18" charset="0"/>
                <a:cs typeface="Times New Roman" panose="02020603050405020304" pitchFamily="18" charset="0"/>
              </a:rPr>
              <a:t> (X3) </a:t>
            </a:r>
            <a:r>
              <a:rPr lang="en-US" sz="1800" dirty="0" err="1">
                <a:latin typeface="Times New Roman" panose="02020603050405020304" pitchFamily="18" charset="0"/>
                <a:cs typeface="Times New Roman" panose="02020603050405020304" pitchFamily="18" charset="0"/>
              </a:rPr>
              <a:t>berpengaruh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secara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simultan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terhadap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kinerja</a:t>
            </a:r>
            <a:r>
              <a:rPr lang="en-US" sz="1800" dirty="0">
                <a:latin typeface="Times New Roman" panose="02020603050405020304" pitchFamily="18" charset="0"/>
                <a:cs typeface="Times New Roman" panose="02020603050405020304" pitchFamily="18" charset="0"/>
              </a:rPr>
              <a:t> guru (Y).</a:t>
            </a:r>
          </a:p>
        </p:txBody>
      </p:sp>
      <p:graphicFrame>
        <p:nvGraphicFramePr>
          <p:cNvPr id="4" name="Table 3"/>
          <p:cNvGraphicFramePr>
            <a:graphicFrameLocks noGrp="1"/>
          </p:cNvGraphicFramePr>
          <p:nvPr>
            <p:extLst>
              <p:ext uri="{D42A27DB-BD31-4B8C-83A1-F6EECF244321}">
                <p14:modId xmlns:p14="http://schemas.microsoft.com/office/powerpoint/2010/main" val="1018587676"/>
              </p:ext>
            </p:extLst>
          </p:nvPr>
        </p:nvGraphicFramePr>
        <p:xfrm>
          <a:off x="641444" y="2094758"/>
          <a:ext cx="5762341" cy="1656274"/>
        </p:xfrm>
        <a:graphic>
          <a:graphicData uri="http://schemas.openxmlformats.org/drawingml/2006/table">
            <a:tbl>
              <a:tblPr firstRow="1" firstCol="1" bandRow="1">
                <a:tableStyleId>{5C22544A-7EE6-4342-B048-85BDC9FD1C3A}</a:tableStyleId>
              </a:tblPr>
              <a:tblGrid>
                <a:gridCol w="814411"/>
                <a:gridCol w="932219"/>
                <a:gridCol w="932219"/>
                <a:gridCol w="895083"/>
                <a:gridCol w="895083"/>
                <a:gridCol w="646663"/>
                <a:gridCol w="646663"/>
              </a:tblGrid>
              <a:tr h="204506">
                <a:tc gridSpan="7">
                  <a:txBody>
                    <a:bodyPr/>
                    <a:lstStyle/>
                    <a:p>
                      <a:pPr marL="38100" marR="38100" algn="ctr">
                        <a:lnSpc>
                          <a:spcPts val="1600"/>
                        </a:lnSpc>
                        <a:spcBef>
                          <a:spcPts val="0"/>
                        </a:spcBef>
                        <a:spcAft>
                          <a:spcPts val="0"/>
                        </a:spcAft>
                      </a:pPr>
                      <a:r>
                        <a:rPr lang="en-US" sz="1000" dirty="0" err="1">
                          <a:effectLst/>
                        </a:rPr>
                        <a:t>ANOVA</a:t>
                      </a:r>
                      <a:r>
                        <a:rPr lang="en-US" sz="1000" baseline="30000" dirty="0" err="1">
                          <a:effectLst/>
                        </a:rPr>
                        <a:t>b</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9238">
                <a:tc gridSpan="2">
                  <a:txBody>
                    <a:bodyPr/>
                    <a:lstStyle/>
                    <a:p>
                      <a:pPr marL="38100" marR="38100">
                        <a:lnSpc>
                          <a:spcPts val="1600"/>
                        </a:lnSpc>
                        <a:spcBef>
                          <a:spcPts val="0"/>
                        </a:spcBef>
                        <a:spcAft>
                          <a:spcPts val="0"/>
                        </a:spcAft>
                      </a:pPr>
                      <a:r>
                        <a:rPr lang="en-US" sz="1000">
                          <a:effectLst/>
                        </a:rPr>
                        <a:t>Model</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hMerge="1">
                  <a:txBody>
                    <a:bodyPr/>
                    <a:lstStyle/>
                    <a:p>
                      <a:endParaRPr lang="en-US"/>
                    </a:p>
                  </a:txBody>
                  <a:tcPr/>
                </a:tc>
                <a:tc>
                  <a:txBody>
                    <a:bodyPr/>
                    <a:lstStyle/>
                    <a:p>
                      <a:pPr marL="38100" marR="38100" algn="ctr">
                        <a:lnSpc>
                          <a:spcPts val="1600"/>
                        </a:lnSpc>
                        <a:spcBef>
                          <a:spcPts val="0"/>
                        </a:spcBef>
                        <a:spcAft>
                          <a:spcPts val="0"/>
                        </a:spcAft>
                      </a:pPr>
                      <a:r>
                        <a:rPr lang="en-US" sz="1000">
                          <a:effectLst/>
                        </a:rPr>
                        <a:t>Sum of Squares</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tc>
                <a:tc>
                  <a:txBody>
                    <a:bodyPr/>
                    <a:lstStyle/>
                    <a:p>
                      <a:pPr marL="38100" marR="38100" algn="ctr">
                        <a:lnSpc>
                          <a:spcPts val="1600"/>
                        </a:lnSpc>
                        <a:spcBef>
                          <a:spcPts val="0"/>
                        </a:spcBef>
                        <a:spcAft>
                          <a:spcPts val="0"/>
                        </a:spcAft>
                      </a:pPr>
                      <a:r>
                        <a:rPr lang="en-US" sz="1000">
                          <a:effectLst/>
                        </a:rPr>
                        <a:t>df</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tc>
                <a:tc>
                  <a:txBody>
                    <a:bodyPr/>
                    <a:lstStyle/>
                    <a:p>
                      <a:pPr marL="38100" marR="38100" algn="ctr">
                        <a:lnSpc>
                          <a:spcPts val="1600"/>
                        </a:lnSpc>
                        <a:spcBef>
                          <a:spcPts val="0"/>
                        </a:spcBef>
                        <a:spcAft>
                          <a:spcPts val="0"/>
                        </a:spcAft>
                      </a:pPr>
                      <a:r>
                        <a:rPr lang="en-US" sz="1000">
                          <a:effectLst/>
                        </a:rPr>
                        <a:t>Mean Square</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tc>
                <a:tc>
                  <a:txBody>
                    <a:bodyPr/>
                    <a:lstStyle/>
                    <a:p>
                      <a:pPr marL="38100" marR="38100" algn="ctr">
                        <a:lnSpc>
                          <a:spcPts val="1600"/>
                        </a:lnSpc>
                        <a:spcBef>
                          <a:spcPts val="0"/>
                        </a:spcBef>
                        <a:spcAft>
                          <a:spcPts val="0"/>
                        </a:spcAft>
                      </a:pPr>
                      <a:r>
                        <a:rPr lang="en-US" sz="1000">
                          <a:effectLst/>
                        </a:rPr>
                        <a:t>F</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tc>
                <a:tc>
                  <a:txBody>
                    <a:bodyPr/>
                    <a:lstStyle/>
                    <a:p>
                      <a:pPr marL="38100" marR="38100" algn="ctr">
                        <a:lnSpc>
                          <a:spcPts val="1600"/>
                        </a:lnSpc>
                        <a:spcBef>
                          <a:spcPts val="0"/>
                        </a:spcBef>
                        <a:spcAft>
                          <a:spcPts val="0"/>
                        </a:spcAft>
                      </a:pPr>
                      <a:r>
                        <a:rPr lang="en-US" sz="1000">
                          <a:effectLst/>
                        </a:rPr>
                        <a:t>Sig.</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tc>
              </a:tr>
              <a:tr h="204506">
                <a:tc rowSpan="3">
                  <a:txBody>
                    <a:bodyPr/>
                    <a:lstStyle/>
                    <a:p>
                      <a:pPr marL="38100" marR="38100">
                        <a:lnSpc>
                          <a:spcPts val="1600"/>
                        </a:lnSpc>
                        <a:spcBef>
                          <a:spcPts val="0"/>
                        </a:spcBef>
                        <a:spcAft>
                          <a:spcPts val="0"/>
                        </a:spcAft>
                      </a:pPr>
                      <a:r>
                        <a:rPr lang="en-US" sz="1000">
                          <a:effectLst/>
                        </a:rPr>
                        <a:t>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nSpc>
                          <a:spcPts val="1600"/>
                        </a:lnSpc>
                        <a:spcBef>
                          <a:spcPts val="0"/>
                        </a:spcBef>
                        <a:spcAft>
                          <a:spcPts val="0"/>
                        </a:spcAft>
                      </a:pPr>
                      <a:r>
                        <a:rPr lang="en-US" sz="1000">
                          <a:effectLst/>
                        </a:rPr>
                        <a:t>Regression</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113,698</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3</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37,899</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27,542</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0,000</a:t>
                      </a:r>
                      <a:r>
                        <a:rPr lang="en-US" sz="1000" baseline="30000">
                          <a:effectLst/>
                        </a:rPr>
                        <a:t>a</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r>
              <a:tr h="204506">
                <a:tc vMerge="1">
                  <a:txBody>
                    <a:bodyPr/>
                    <a:lstStyle/>
                    <a:p>
                      <a:endParaRPr lang="en-US"/>
                    </a:p>
                  </a:txBody>
                  <a:tcPr/>
                </a:tc>
                <a:tc>
                  <a:txBody>
                    <a:bodyPr/>
                    <a:lstStyle/>
                    <a:p>
                      <a:pPr marL="38100" marR="38100">
                        <a:lnSpc>
                          <a:spcPts val="1600"/>
                        </a:lnSpc>
                        <a:spcBef>
                          <a:spcPts val="0"/>
                        </a:spcBef>
                        <a:spcAft>
                          <a:spcPts val="0"/>
                        </a:spcAft>
                      </a:pPr>
                      <a:r>
                        <a:rPr lang="en-US" sz="1000">
                          <a:effectLst/>
                        </a:rPr>
                        <a:t>Residual</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88,067</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64</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1,376</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tc>
              </a:tr>
              <a:tr h="204506">
                <a:tc vMerge="1">
                  <a:txBody>
                    <a:bodyPr/>
                    <a:lstStyle/>
                    <a:p>
                      <a:endParaRPr lang="en-US"/>
                    </a:p>
                  </a:txBody>
                  <a:tcPr/>
                </a:tc>
                <a:tc>
                  <a:txBody>
                    <a:bodyPr/>
                    <a:lstStyle/>
                    <a:p>
                      <a:pPr marL="38100" marR="38100">
                        <a:lnSpc>
                          <a:spcPts val="1600"/>
                        </a:lnSpc>
                        <a:spcBef>
                          <a:spcPts val="0"/>
                        </a:spcBef>
                        <a:spcAft>
                          <a:spcPts val="0"/>
                        </a:spcAft>
                      </a:pPr>
                      <a:r>
                        <a:rPr lang="en-US" sz="1000">
                          <a:effectLst/>
                        </a:rPr>
                        <a:t>Total</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201,765</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1000">
                          <a:effectLst/>
                        </a:rPr>
                        <a:t>67</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tc>
              </a:tr>
              <a:tr h="204506">
                <a:tc gridSpan="7">
                  <a:txBody>
                    <a:bodyPr/>
                    <a:lstStyle/>
                    <a:p>
                      <a:pPr marL="38100" marR="38100">
                        <a:lnSpc>
                          <a:spcPts val="1600"/>
                        </a:lnSpc>
                        <a:spcBef>
                          <a:spcPts val="0"/>
                        </a:spcBef>
                        <a:spcAft>
                          <a:spcPts val="0"/>
                        </a:spcAft>
                      </a:pPr>
                      <a:r>
                        <a:rPr lang="en-US" sz="1000">
                          <a:effectLst/>
                        </a:rPr>
                        <a:t>a. Predictors: (Constant), Budaya Organisasi (X3), Beban kerja (X2), Motivasi (X1)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4506">
                <a:tc gridSpan="7">
                  <a:txBody>
                    <a:bodyPr/>
                    <a:lstStyle/>
                    <a:p>
                      <a:pPr marL="38100" marR="38100">
                        <a:lnSpc>
                          <a:spcPts val="1600"/>
                        </a:lnSpc>
                        <a:spcBef>
                          <a:spcPts val="0"/>
                        </a:spcBef>
                        <a:spcAft>
                          <a:spcPts val="0"/>
                        </a:spcAft>
                      </a:pPr>
                      <a:r>
                        <a:rPr lang="en-US" sz="1000" dirty="0">
                          <a:effectLst/>
                        </a:rPr>
                        <a:t>b. Dependent Variable: </a:t>
                      </a:r>
                      <a:r>
                        <a:rPr lang="en-US" sz="1000" dirty="0" err="1">
                          <a:effectLst/>
                        </a:rPr>
                        <a:t>Kinerja</a:t>
                      </a:r>
                      <a:r>
                        <a:rPr lang="en-US" sz="1000" dirty="0">
                          <a:effectLst/>
                        </a:rPr>
                        <a:t> Guru (Y)</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Text Placeholder 2"/>
          <p:cNvSpPr txBox="1">
            <a:spLocks/>
          </p:cNvSpPr>
          <p:nvPr/>
        </p:nvSpPr>
        <p:spPr>
          <a:xfrm>
            <a:off x="6529121" y="1896099"/>
            <a:ext cx="5330783" cy="10267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just">
              <a:buNone/>
            </a:pPr>
            <a:r>
              <a:rPr lang="id-ID"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Uji</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f </a:t>
            </a:r>
            <a:r>
              <a:rPr lang="en-US" sz="1800" dirty="0" err="1">
                <a:latin typeface="Times New Roman" panose="02020603050405020304" pitchFamily="18" charset="0"/>
                <a:cs typeface="Times New Roman" panose="02020603050405020304" pitchFamily="18" charset="0"/>
              </a:rPr>
              <a:t>digunakan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untuk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mengetahui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besarnya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pengaruh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variabel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bebas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secara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bersama-sama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Jika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a:t>
            </a:r>
            <a:r>
              <a:rPr lang="en-US" sz="1800" baseline="-25000" dirty="0" err="1">
                <a:latin typeface="Times New Roman" panose="02020603050405020304" pitchFamily="18" charset="0"/>
                <a:cs typeface="Times New Roman" panose="02020603050405020304" pitchFamily="18" charset="0"/>
              </a:rPr>
              <a:t>hitung</a:t>
            </a:r>
            <a:r>
              <a:rPr lang="en-US" sz="1800" baseline="-25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&gt; </a:t>
            </a:r>
            <a:r>
              <a:rPr lang="en-US" sz="1800" dirty="0" err="1">
                <a:latin typeface="Times New Roman" panose="02020603050405020304" pitchFamily="18" charset="0"/>
                <a:cs typeface="Times New Roman" panose="02020603050405020304" pitchFamily="18" charset="0"/>
              </a:rPr>
              <a:t>F</a:t>
            </a:r>
            <a:r>
              <a:rPr lang="en-US" sz="1800" baseline="-25000" dirty="0" err="1">
                <a:latin typeface="Times New Roman" panose="02020603050405020304" pitchFamily="18" charset="0"/>
                <a:cs typeface="Times New Roman" panose="02020603050405020304" pitchFamily="18" charset="0"/>
              </a:rPr>
              <a:t>tabel</a:t>
            </a:r>
            <a:r>
              <a:rPr lang="en-US" sz="1800" baseline="-250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maka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hipotesis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nol</a:t>
            </a:r>
            <a:r>
              <a:rPr lang="en-US" sz="1800" dirty="0">
                <a:latin typeface="Times New Roman" panose="02020603050405020304" pitchFamily="18" charset="0"/>
                <a:cs typeface="Times New Roman" panose="02020603050405020304" pitchFamily="18" charset="0"/>
              </a:rPr>
              <a:t> (Ho) </a:t>
            </a:r>
            <a:r>
              <a:rPr lang="en-US" sz="1800" dirty="0" err="1">
                <a:latin typeface="Times New Roman" panose="02020603050405020304" pitchFamily="18" charset="0"/>
                <a:cs typeface="Times New Roman" panose="02020603050405020304" pitchFamily="18" charset="0"/>
              </a:rPr>
              <a:t>diterima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Namun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jika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a:t>
            </a:r>
            <a:r>
              <a:rPr lang="en-US" sz="1800" baseline="-25000" dirty="0" err="1">
                <a:latin typeface="Times New Roman" panose="02020603050405020304" pitchFamily="18" charset="0"/>
                <a:cs typeface="Times New Roman" panose="02020603050405020304" pitchFamily="18" charset="0"/>
              </a:rPr>
              <a:t>hitung</a:t>
            </a:r>
            <a:r>
              <a:rPr lang="en-US" sz="1800" baseline="-25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&lt; </a:t>
            </a:r>
            <a:r>
              <a:rPr lang="en-US" sz="1800" dirty="0" err="1">
                <a:latin typeface="Times New Roman" panose="02020603050405020304" pitchFamily="18" charset="0"/>
                <a:cs typeface="Times New Roman" panose="02020603050405020304" pitchFamily="18" charset="0"/>
              </a:rPr>
              <a:t>F</a:t>
            </a:r>
            <a:r>
              <a:rPr lang="en-US" sz="1800" baseline="-25000" dirty="0" err="1">
                <a:latin typeface="Times New Roman" panose="02020603050405020304" pitchFamily="18" charset="0"/>
                <a:cs typeface="Times New Roman" panose="02020603050405020304" pitchFamily="18" charset="0"/>
              </a:rPr>
              <a:t>tabel</a:t>
            </a:r>
            <a:r>
              <a:rPr lang="en-US" sz="1800" baseline="-250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maka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hipotesis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nol</a:t>
            </a:r>
            <a:r>
              <a:rPr lang="en-US" sz="1800" dirty="0">
                <a:latin typeface="Times New Roman" panose="02020603050405020304" pitchFamily="18" charset="0"/>
                <a:cs typeface="Times New Roman" panose="02020603050405020304" pitchFamily="18" charset="0"/>
              </a:rPr>
              <a:t> (Ho) </a:t>
            </a:r>
            <a:r>
              <a:rPr lang="en-US" sz="1800" dirty="0" err="1">
                <a:latin typeface="Times New Roman" panose="02020603050405020304" pitchFamily="18" charset="0"/>
                <a:cs typeface="Times New Roman" panose="02020603050405020304" pitchFamily="18" charset="0"/>
              </a:rPr>
              <a:t>ditolak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Berikut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adalah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hasil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dari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uji</a:t>
            </a:r>
            <a:r>
              <a:rPr lang="en-US" sz="1800" dirty="0">
                <a:latin typeface="Times New Roman" panose="02020603050405020304" pitchFamily="18" charset="0"/>
                <a:cs typeface="Times New Roman" panose="02020603050405020304" pitchFamily="18" charset="0"/>
              </a:rPr>
              <a:t> f yang </a:t>
            </a:r>
            <a:r>
              <a:rPr lang="en-US" sz="1800" dirty="0" err="1">
                <a:latin typeface="Times New Roman" panose="02020603050405020304" pitchFamily="18" charset="0"/>
                <a:cs typeface="Times New Roman" panose="02020603050405020304" pitchFamily="18" charset="0"/>
              </a:rPr>
              <a:t>dilakukan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dengan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menggunakan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perangkat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lunak</a:t>
            </a:r>
            <a:r>
              <a:rPr lang="en-US" sz="1800" dirty="0">
                <a:latin typeface="Times New Roman" panose="02020603050405020304" pitchFamily="18" charset="0"/>
                <a:cs typeface="Times New Roman" panose="02020603050405020304" pitchFamily="18" charset="0"/>
              </a:rPr>
              <a:t> SPSS Statistic: 22 for Windows</a:t>
            </a:r>
          </a:p>
          <a:p>
            <a:pPr marL="50800" indent="0" algn="just">
              <a:buFont typeface="Arial"/>
              <a:buNone/>
            </a:pPr>
            <a:endParaRPr lang="en-US" sz="1800" dirty="0">
              <a:latin typeface="Times New Roman" panose="02020603050405020304" pitchFamily="18" charset="0"/>
              <a:cs typeface="Times New Roman" panose="02020603050405020304" pitchFamily="18" charset="0"/>
            </a:endParaRPr>
          </a:p>
        </p:txBody>
      </p:sp>
      <p:sp>
        <p:nvSpPr>
          <p:cNvPr id="6" name="Rectangle 5"/>
          <p:cNvSpPr/>
          <p:nvPr/>
        </p:nvSpPr>
        <p:spPr>
          <a:xfrm>
            <a:off x="180827" y="1364356"/>
            <a:ext cx="1904689" cy="405367"/>
          </a:xfrm>
          <a:prstGeom prst="rect">
            <a:avLst/>
          </a:prstGeom>
        </p:spPr>
        <p:txBody>
          <a:bodyPr wrap="none">
            <a:spAutoFit/>
          </a:bodyPr>
          <a:lstStyle/>
          <a:p>
            <a:pPr algn="just">
              <a:lnSpc>
                <a:spcPct val="107000"/>
              </a:lnSpc>
            </a:pPr>
            <a:r>
              <a:rPr lang="en-US" sz="2000" b="1" dirty="0" err="1">
                <a:latin typeface="Times New Roman" panose="02020603050405020304" pitchFamily="18" charset="0"/>
                <a:ea typeface="SimSun" panose="02010600030101010101" pitchFamily="2" charset="-122"/>
                <a:cs typeface="Times New Roman" panose="02020603050405020304" pitchFamily="18" charset="0"/>
              </a:rPr>
              <a:t>Uji</a:t>
            </a:r>
            <a:r>
              <a:rPr lang="en-US" sz="2000" b="1" dirty="0">
                <a:latin typeface="Times New Roman" panose="02020603050405020304" pitchFamily="18" charset="0"/>
                <a:ea typeface="SimSun" panose="02010600030101010101" pitchFamily="2" charset="-122"/>
                <a:cs typeface="Times New Roman" panose="02020603050405020304" pitchFamily="18" charset="0"/>
              </a:rPr>
              <a:t> f (</a:t>
            </a:r>
            <a:r>
              <a:rPr lang="en-US" sz="2000" b="1" dirty="0" err="1">
                <a:latin typeface="Times New Roman" panose="02020603050405020304" pitchFamily="18" charset="0"/>
                <a:ea typeface="SimSun" panose="02010600030101010101" pitchFamily="2" charset="-122"/>
                <a:cs typeface="Times New Roman" panose="02020603050405020304" pitchFamily="18" charset="0"/>
              </a:rPr>
              <a:t>Simultan</a:t>
            </a:r>
            <a:r>
              <a:rPr lang="en-US" sz="2000" b="1" dirty="0">
                <a:latin typeface="Times New Roman" panose="02020603050405020304" pitchFamily="18" charset="0"/>
                <a:ea typeface="SimSun" panose="02010600030101010101" pitchFamily="2" charset="-122"/>
                <a:cs typeface="Times New Roman" panose="02020603050405020304" pitchFamily="18" charset="0"/>
              </a:rPr>
              <a:t>)</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06343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Pendahuluan</a:t>
            </a:r>
            <a:endParaRPr dirty="0"/>
          </a:p>
        </p:txBody>
      </p:sp>
      <p:sp>
        <p:nvSpPr>
          <p:cNvPr id="47" name="Google Shape;47;g104f7abbb21_0_309"/>
          <p:cNvSpPr txBox="1">
            <a:spLocks noGrp="1"/>
          </p:cNvSpPr>
          <p:nvPr>
            <p:ph type="body" idx="1"/>
          </p:nvPr>
        </p:nvSpPr>
        <p:spPr>
          <a:xfrm>
            <a:off x="166759" y="1238732"/>
            <a:ext cx="11488430" cy="5089734"/>
          </a:xfrm>
          <a:prstGeom prst="rect">
            <a:avLst/>
          </a:prstGeom>
          <a:noFill/>
          <a:ln>
            <a:noFill/>
          </a:ln>
        </p:spPr>
        <p:txBody>
          <a:bodyPr spcFirstLastPara="1" wrap="square" lIns="91425" tIns="45700" rIns="91425" bIns="45700" anchor="t" anchorCtr="0">
            <a:normAutofit/>
          </a:bodyPr>
          <a:lstStyle/>
          <a:p>
            <a:pPr lvl="0" indent="-228600" algn="just">
              <a:buNone/>
            </a:pPr>
            <a:r>
              <a:rPr lang="id-ID" dirty="0" smtClean="0"/>
              <a:t>  		</a:t>
            </a:r>
            <a:r>
              <a:rPr lang="en-US" sz="2400" dirty="0" err="1" smtClean="0">
                <a:latin typeface="Times New Roman" panose="02020603050405020304" pitchFamily="18" charset="0"/>
                <a:cs typeface="Times New Roman" panose="02020603050405020304" pitchFamily="18" charset="0"/>
              </a:rPr>
              <a:t>Kinerja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adalah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hasil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pelaksanaan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suatu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pekerjaan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bersifat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fisik</a:t>
            </a:r>
            <a:r>
              <a:rPr lang="en-US" sz="2400" dirty="0">
                <a:latin typeface="Times New Roman" panose="02020603050405020304" pitchFamily="18" charset="0"/>
                <a:cs typeface="Times New Roman" panose="02020603050405020304" pitchFamily="18" charset="0"/>
              </a:rPr>
              <a:t>/material </a:t>
            </a:r>
            <a:r>
              <a:rPr lang="en-US" sz="2400" dirty="0" err="1">
                <a:latin typeface="Times New Roman" panose="02020603050405020304" pitchFamily="18" charset="0"/>
                <a:cs typeface="Times New Roman" panose="02020603050405020304" pitchFamily="18" charset="0"/>
              </a:rPr>
              <a:t>maupun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non-</a:t>
            </a:r>
            <a:r>
              <a:rPr lang="en-US" sz="2400" dirty="0" err="1" smtClean="0">
                <a:latin typeface="Times New Roman" panose="02020603050405020304" pitchFamily="18" charset="0"/>
                <a:cs typeface="Times New Roman" panose="02020603050405020304" pitchFamily="18" charset="0"/>
              </a:rPr>
              <a:t>fisik</a:t>
            </a:r>
            <a:r>
              <a:rPr lang="en-US" sz="2400" dirty="0" smtClean="0">
                <a:latin typeface="Times New Roman" panose="02020603050405020304" pitchFamily="18" charset="0"/>
                <a:cs typeface="Times New Roman" panose="02020603050405020304" pitchFamily="18" charset="0"/>
              </a:rPr>
              <a:t>/non-material.</a:t>
            </a:r>
            <a:r>
              <a:rPr lang="id-ID"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Hasibuan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(2006) </a:t>
            </a:r>
            <a:r>
              <a:rPr lang="en-US" sz="2400" dirty="0" err="1">
                <a:latin typeface="Times New Roman" panose="02020603050405020304" pitchFamily="18" charset="0"/>
                <a:cs typeface="Times New Roman" panose="02020603050405020304" pitchFamily="18" charset="0"/>
              </a:rPr>
              <a:t>menyatakan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bahwa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kinerja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prestasi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kerja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adalah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suatu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hasil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kerja</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dicapai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seseorang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melaksanakan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tugas-tugas</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dibebankan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kepada</a:t>
            </a:r>
            <a:r>
              <a:rPr lang="en-US" sz="2400" dirty="0">
                <a:latin typeface="Times New Roman" panose="02020603050405020304" pitchFamily="18" charset="0"/>
                <a:cs typeface="Times New Roman" panose="02020603050405020304" pitchFamily="18" charset="0"/>
              </a:rPr>
              <a:t> guru/</a:t>
            </a:r>
            <a:r>
              <a:rPr lang="en-US" sz="2400" dirty="0" err="1">
                <a:latin typeface="Times New Roman" panose="02020603050405020304" pitchFamily="18" charset="0"/>
                <a:cs typeface="Times New Roman" panose="02020603050405020304" pitchFamily="18" charset="0"/>
              </a:rPr>
              <a:t>karyawan</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didasarkan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kecakapan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pengalaman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kesungguhan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waktu</a:t>
            </a:r>
            <a:r>
              <a:rPr lang="en-US" sz="2400" dirty="0" smtClean="0">
                <a:latin typeface="Times New Roman" panose="02020603050405020304" pitchFamily="18" charset="0"/>
                <a:cs typeface="Times New Roman" panose="02020603050405020304" pitchFamily="18" charset="0"/>
              </a:rPr>
              <a:t>.</a:t>
            </a:r>
            <a:endParaRPr lang="id-ID" sz="2400" dirty="0" smtClean="0">
              <a:latin typeface="Times New Roman" panose="02020603050405020304" pitchFamily="18" charset="0"/>
              <a:cs typeface="Times New Roman" panose="02020603050405020304" pitchFamily="18" charset="0"/>
            </a:endParaRPr>
          </a:p>
          <a:p>
            <a:pPr lvl="0" indent="-228600" algn="just">
              <a:buNone/>
            </a:pPr>
            <a:r>
              <a:rPr lang="id-ID" sz="2400" dirty="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	Dalam </a:t>
            </a:r>
            <a:r>
              <a:rPr lang="id-ID" sz="2400" dirty="0">
                <a:latin typeface="Times New Roman" panose="02020603050405020304" pitchFamily="18" charset="0"/>
                <a:cs typeface="Times New Roman" panose="02020603050405020304" pitchFamily="18" charset="0"/>
              </a:rPr>
              <a:t>sektor lembaga pendidikan sekolah, guru merupakan unsur penting dalam menghidupkan lembaga tersebut.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memberikan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perhatian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sebesar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mungkin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kepada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peserta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didik</a:t>
            </a:r>
            <a:r>
              <a:rPr lang="en-US" sz="2400" dirty="0">
                <a:latin typeface="Times New Roman" panose="02020603050405020304" pitchFamily="18" charset="0"/>
                <a:cs typeface="Times New Roman" panose="02020603050405020304" pitchFamily="18" charset="0"/>
              </a:rPr>
              <a:t>, guru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pemimpin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lainnya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harus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selalu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bekerja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meningkatkan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mereka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sendiri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memanfaatkan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sumber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mereka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sebaik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mungkin</a:t>
            </a:r>
            <a:r>
              <a:rPr lang="en-US"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Hasil dan Pembahasan</a:t>
            </a:r>
            <a:endParaRPr lang="en-US" dirty="0"/>
          </a:p>
        </p:txBody>
      </p:sp>
      <p:sp>
        <p:nvSpPr>
          <p:cNvPr id="3" name="Text Placeholder 2"/>
          <p:cNvSpPr>
            <a:spLocks noGrp="1"/>
          </p:cNvSpPr>
          <p:nvPr>
            <p:ph type="body" idx="1"/>
          </p:nvPr>
        </p:nvSpPr>
        <p:spPr>
          <a:xfrm>
            <a:off x="0" y="1047660"/>
            <a:ext cx="11997635" cy="4165781"/>
          </a:xfrm>
        </p:spPr>
        <p:txBody>
          <a:bodyPr>
            <a:noAutofit/>
          </a:bodyPr>
          <a:lstStyle/>
          <a:p>
            <a:pPr algn="just"/>
            <a:r>
              <a:rPr lang="id-ID" sz="1800" b="1" dirty="0" smtClean="0">
                <a:latin typeface="Times New Roman" panose="02020603050405020304" pitchFamily="18" charset="0"/>
                <a:cs typeface="Times New Roman" panose="02020603050405020304" pitchFamily="18" charset="0"/>
              </a:rPr>
              <a:t>PEMBAHASAN</a:t>
            </a:r>
            <a:endParaRPr lang="id-ID" sz="1800" dirty="0">
              <a:latin typeface="Times New Roman" panose="02020603050405020304" pitchFamily="18" charset="0"/>
              <a:cs typeface="Times New Roman" panose="02020603050405020304" pitchFamily="18" charset="0"/>
            </a:endParaRPr>
          </a:p>
          <a:p>
            <a:pPr marL="50800" indent="0" algn="just">
              <a:buNone/>
            </a:pPr>
            <a:r>
              <a:rPr lang="en-US" sz="1800" dirty="0" err="1" smtClean="0">
                <a:latin typeface="Times New Roman" panose="02020603050405020304" pitchFamily="18" charset="0"/>
                <a:cs typeface="Times New Roman" panose="02020603050405020304" pitchFamily="18" charset="0"/>
              </a:rPr>
              <a:t>Berdasarkan</a:t>
            </a:r>
            <a:r>
              <a:rPr lang="en-US" sz="1800" dirty="0" smtClean="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hasil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analisis</a:t>
            </a:r>
            <a:r>
              <a:rPr lang="en-US" sz="1800" dirty="0">
                <a:latin typeface="Times New Roman" panose="02020603050405020304" pitchFamily="18" charset="0"/>
                <a:cs typeface="Times New Roman" panose="02020603050405020304" pitchFamily="18" charset="0"/>
              </a:rPr>
              <a:t> yang </a:t>
            </a:r>
            <a:r>
              <a:rPr lang="en-US" sz="1800" dirty="0" err="1">
                <a:latin typeface="Times New Roman" panose="02020603050405020304" pitchFamily="18" charset="0"/>
                <a:cs typeface="Times New Roman" panose="02020603050405020304" pitchFamily="18" charset="0"/>
              </a:rPr>
              <a:t>telah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dilakukan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langkah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selanjutnya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adalah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melakukan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pembahasan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terhadap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hasil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analisis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tersebut</a:t>
            </a:r>
            <a:r>
              <a:rPr lang="en-US" sz="1800" dirty="0">
                <a:latin typeface="Times New Roman" panose="02020603050405020304" pitchFamily="18" charset="0"/>
                <a:cs typeface="Times New Roman" panose="02020603050405020304" pitchFamily="18" charset="0"/>
              </a:rPr>
              <a:t>. Hal </a:t>
            </a:r>
            <a:r>
              <a:rPr lang="en-US" sz="1800" dirty="0" err="1">
                <a:latin typeface="Times New Roman" panose="02020603050405020304" pitchFamily="18" charset="0"/>
                <a:cs typeface="Times New Roman" panose="02020603050405020304" pitchFamily="18" charset="0"/>
              </a:rPr>
              <a:t>ini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bertujuan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untuk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memberikan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gambaran</a:t>
            </a:r>
            <a:r>
              <a:rPr lang="en-US" sz="1800" dirty="0">
                <a:latin typeface="Times New Roman" panose="02020603050405020304" pitchFamily="18" charset="0"/>
                <a:cs typeface="Times New Roman" panose="02020603050405020304" pitchFamily="18" charset="0"/>
              </a:rPr>
              <a:t> yang </a:t>
            </a:r>
            <a:r>
              <a:rPr lang="en-US" sz="1800" dirty="0" err="1">
                <a:latin typeface="Times New Roman" panose="02020603050405020304" pitchFamily="18" charset="0"/>
                <a:cs typeface="Times New Roman" panose="02020603050405020304" pitchFamily="18" charset="0"/>
              </a:rPr>
              <a:t>lebih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jelas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mengenai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pengaruh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antar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variabel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dalam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penelitian</a:t>
            </a:r>
            <a:r>
              <a:rPr lang="en-US" sz="1800" dirty="0" smtClean="0">
                <a:latin typeface="Times New Roman" panose="02020603050405020304" pitchFamily="18" charset="0"/>
                <a:cs typeface="Times New Roman" panose="02020603050405020304" pitchFamily="18" charset="0"/>
              </a:rPr>
              <a:t>.</a:t>
            </a:r>
            <a:r>
              <a:rPr lang="id-ID"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algn="just"/>
            <a:r>
              <a:rPr lang="id-ID" sz="1800" b="1" dirty="0">
                <a:latin typeface="Times New Roman" panose="02020603050405020304" pitchFamily="18" charset="0"/>
                <a:cs typeface="Times New Roman" panose="02020603050405020304" pitchFamily="18" charset="0"/>
              </a:rPr>
              <a:t>H1: Pengaruh Motivasi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Terhadap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Kinerja</a:t>
            </a:r>
            <a:r>
              <a:rPr lang="en-US" sz="1800" b="1" dirty="0">
                <a:latin typeface="Times New Roman" panose="02020603050405020304" pitchFamily="18" charset="0"/>
                <a:cs typeface="Times New Roman" panose="02020603050405020304" pitchFamily="18" charset="0"/>
              </a:rPr>
              <a:t> Guru.</a:t>
            </a:r>
            <a:endParaRPr lang="en-US" sz="1800" dirty="0">
              <a:latin typeface="Times New Roman" panose="02020603050405020304" pitchFamily="18" charset="0"/>
              <a:cs typeface="Times New Roman" panose="02020603050405020304" pitchFamily="18" charset="0"/>
            </a:endParaRPr>
          </a:p>
          <a:p>
            <a:pPr marL="50800" indent="0" algn="just">
              <a:buNone/>
            </a:pPr>
            <a:r>
              <a:rPr lang="id-ID" sz="1800" dirty="0" smtClean="0">
                <a:latin typeface="Times New Roman" panose="02020603050405020304" pitchFamily="18" charset="0"/>
                <a:cs typeface="Times New Roman" panose="02020603050405020304" pitchFamily="18" charset="0"/>
              </a:rPr>
              <a:t>Berdasarkan </a:t>
            </a:r>
            <a:r>
              <a:rPr lang="id-ID" sz="1800" dirty="0">
                <a:latin typeface="Times New Roman" panose="02020603050405020304" pitchFamily="18" charset="0"/>
                <a:cs typeface="Times New Roman" panose="02020603050405020304" pitchFamily="18" charset="0"/>
              </a:rPr>
              <a:t>hasil statistik yang dilakukan oleh penulis membuktikan bahwa motivasi berpengaruh positif dan signifikan terhadap kinerja guru. </a:t>
            </a:r>
            <a:endParaRPr lang="en-US" sz="1800" dirty="0">
              <a:latin typeface="Times New Roman" panose="02020603050405020304" pitchFamily="18" charset="0"/>
              <a:cs typeface="Times New Roman" panose="02020603050405020304" pitchFamily="18" charset="0"/>
            </a:endParaRPr>
          </a:p>
          <a:p>
            <a:pPr marL="50800" indent="0" algn="just">
              <a:buNone/>
            </a:pPr>
            <a:r>
              <a:rPr lang="id-ID" sz="1800" dirty="0" smtClean="0">
                <a:latin typeface="Times New Roman" panose="02020603050405020304" pitchFamily="18" charset="0"/>
                <a:cs typeface="Times New Roman" panose="02020603050405020304" pitchFamily="18" charset="0"/>
              </a:rPr>
              <a:t>Indikator </a:t>
            </a:r>
            <a:r>
              <a:rPr lang="id-ID" sz="1800" dirty="0">
                <a:latin typeface="Times New Roman" panose="02020603050405020304" pitchFamily="18" charset="0"/>
                <a:cs typeface="Times New Roman" panose="02020603050405020304" pitchFamily="18" charset="0"/>
              </a:rPr>
              <a:t>penelitian motivasi  meliputi fisiologis, aktualisasi diri, kebutuhan untuk merasa menjadi bagian secara sosial, harga diri. Kontribusi terbesar pada indikator ini ada apa harga diri dengan respon sangat setuju yang menyatakan: Memberikan penghargaan atas pekerjaan yang sudah dilalui guru membuat lebih giat dalam melaksanakan tugasnya.  Pemberian penghargaan sangat penting bagi lembaga dan guru itu sendiri. Bagi lembaga, menghargai guru menunjukkan upaya untuk mempertahankan aset sumber daya manusia yang dapat menciptakan keuntungan lembaga dalam jangka panjang. Oleh Karena itu kesadaran pimpinan untuk memberikan penghargaan pada guru sangat penting untuk meningkatkan kinerja guru.</a:t>
            </a:r>
            <a:endParaRPr lang="en-US" sz="1800" dirty="0">
              <a:latin typeface="Times New Roman" panose="02020603050405020304" pitchFamily="18" charset="0"/>
              <a:cs typeface="Times New Roman" panose="02020603050405020304" pitchFamily="18" charset="0"/>
            </a:endParaRPr>
          </a:p>
          <a:p>
            <a:pPr marL="50800" indent="0" algn="just">
              <a:buNone/>
            </a:pPr>
            <a:r>
              <a:rPr lang="id-ID" sz="1800" dirty="0">
                <a:latin typeface="Times New Roman" panose="02020603050405020304" pitchFamily="18" charset="0"/>
                <a:cs typeface="Times New Roman" panose="02020603050405020304" pitchFamily="18" charset="0"/>
              </a:rPr>
              <a:t>Dengan demikian, memberikan penghargaaan, sanjungan atau pujian terus-menerus atas kinerja yang dilakukan oleh guru, maka semakin besar pengaruh untuk meningkatkan kinerja guru. Pimpinan atau kepala sekolah harus lebih sering dalam   memberikan penghargaan atau penghormatan kepada setiap guru, agar guru bisa meningkatkan kembali atas kinerjannya.</a:t>
            </a:r>
            <a:endParaRPr lang="en-US" sz="1800" dirty="0">
              <a:latin typeface="Times New Roman" panose="02020603050405020304" pitchFamily="18" charset="0"/>
              <a:cs typeface="Times New Roman" panose="02020603050405020304" pitchFamily="18" charset="0"/>
            </a:endParaRPr>
          </a:p>
          <a:p>
            <a:pPr marL="50800" indent="0" algn="just">
              <a:buNone/>
            </a:pPr>
            <a:r>
              <a:rPr lang="id-ID" sz="1800" dirty="0">
                <a:latin typeface="Times New Roman" panose="02020603050405020304" pitchFamily="18" charset="0"/>
                <a:cs typeface="Times New Roman" panose="02020603050405020304" pitchFamily="18" charset="0"/>
              </a:rPr>
              <a:t>Hal tersebut sejalan dengan penelitian yang dilakukan oleh [7] dan [24], yang menyatakan bahwa motivasi berpengaruh positif dan signifikan terhadap kinerja guru.</a:t>
            </a:r>
            <a:endParaRPr lang="en-US" sz="1800" dirty="0">
              <a:latin typeface="Times New Roman" panose="02020603050405020304" pitchFamily="18" charset="0"/>
              <a:cs typeface="Times New Roman" panose="02020603050405020304" pitchFamily="18" charset="0"/>
            </a:endParaRPr>
          </a:p>
          <a:p>
            <a:pPr marL="50800" indent="0" algn="just">
              <a:buNone/>
            </a:pPr>
            <a:r>
              <a:rPr lang="en-US" sz="18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marL="50800" indent="0" algn="just">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4029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Hasil dan Pembahasan</a:t>
            </a:r>
            <a:endParaRPr lang="en-US" dirty="0"/>
          </a:p>
        </p:txBody>
      </p:sp>
      <p:sp>
        <p:nvSpPr>
          <p:cNvPr id="3" name="Text Placeholder 2"/>
          <p:cNvSpPr>
            <a:spLocks noGrp="1"/>
          </p:cNvSpPr>
          <p:nvPr>
            <p:ph type="body" idx="1"/>
          </p:nvPr>
        </p:nvSpPr>
        <p:spPr/>
        <p:txBody>
          <a:bodyPr>
            <a:normAutofit/>
          </a:bodyPr>
          <a:lstStyle/>
          <a:p>
            <a:pPr algn="just"/>
            <a:r>
              <a:rPr lang="id-ID" sz="1800" b="1" dirty="0">
                <a:latin typeface="Times New Roman" panose="02020603050405020304" pitchFamily="18" charset="0"/>
                <a:cs typeface="Times New Roman" panose="02020603050405020304" pitchFamily="18" charset="0"/>
              </a:rPr>
              <a:t>H2: Pengaruh  </a:t>
            </a:r>
            <a:r>
              <a:rPr lang="en-US" sz="1800" b="1" dirty="0" err="1">
                <a:latin typeface="Times New Roman" panose="02020603050405020304" pitchFamily="18" charset="0"/>
                <a:cs typeface="Times New Roman" panose="02020603050405020304" pitchFamily="18" charset="0"/>
              </a:rPr>
              <a:t>Beban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Kerja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Terhadap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Kinerja</a:t>
            </a:r>
            <a:r>
              <a:rPr lang="en-US" sz="1800" b="1" dirty="0">
                <a:latin typeface="Times New Roman" panose="02020603050405020304" pitchFamily="18" charset="0"/>
                <a:cs typeface="Times New Roman" panose="02020603050405020304" pitchFamily="18" charset="0"/>
              </a:rPr>
              <a:t> Guru</a:t>
            </a:r>
            <a:endParaRPr lang="en-US" sz="1800" dirty="0">
              <a:latin typeface="Times New Roman" panose="02020603050405020304" pitchFamily="18" charset="0"/>
              <a:cs typeface="Times New Roman" panose="02020603050405020304" pitchFamily="18" charset="0"/>
            </a:endParaRPr>
          </a:p>
          <a:p>
            <a:pPr marL="50800" indent="0" algn="just">
              <a:buNone/>
            </a:pPr>
            <a:r>
              <a:rPr lang="id-ID" sz="1800" dirty="0">
                <a:latin typeface="Times New Roman" panose="02020603050405020304" pitchFamily="18" charset="0"/>
                <a:cs typeface="Times New Roman" panose="02020603050405020304" pitchFamily="18" charset="0"/>
              </a:rPr>
              <a:t>Berdasarkan hasil penelitian yang dilakukan oleh penulis membuktikan bahwa beban kerja berpengaruh negatif dan signifikan terhadap kinerja guru. </a:t>
            </a:r>
            <a:endParaRPr lang="en-US" sz="1800" dirty="0">
              <a:latin typeface="Times New Roman" panose="02020603050405020304" pitchFamily="18" charset="0"/>
              <a:cs typeface="Times New Roman" panose="02020603050405020304" pitchFamily="18" charset="0"/>
            </a:endParaRPr>
          </a:p>
          <a:p>
            <a:pPr marL="50800" indent="0" algn="just">
              <a:buNone/>
            </a:pPr>
            <a:r>
              <a:rPr lang="id-ID" sz="1800" dirty="0">
                <a:latin typeface="Times New Roman" panose="02020603050405020304" pitchFamily="18" charset="0"/>
                <a:cs typeface="Times New Roman" panose="02020603050405020304" pitchFamily="18" charset="0"/>
              </a:rPr>
              <a:t>Indikator penelitian beban kerja meliputi target yang harus dicapai, kondisi/situasi pekerjaan, standar pekerjaan. Kontribusi terbesar pada indikator ini ada pada kondisi pekerjaan  dengan responden paling banyak memberikan nilai sangat setuju  dalam pernyataan: Guru terbebani oleh siswa yang sering mengganggu sesama teman pada saat waktu pembelajaran berlangsung. Hampir semua guru/responden sangat setuju ketika sesama murid penggangu saat waktu pembelajaran membuat beban terhadap kinerja guru. Artinya, bahwa guru terbebani jika murid-murid ramai saat waktu pembelajaran berlangsung. Pimpinan lembaga atau kepala sekolah harus memahami kondisi psikologi setiap guru. Pimpinan sekolah perlu untuk melakukan pelatihan manajemen diri terhadap setiap guru, agar bisa menerima kondisi yang ada. Karena peran guru sangat penting dalam menyikapi kondisi waktu pembelajaran di sekolah. Sebagai tenaga pendidik, guru harus memahami dengan baik murid dan kondisi sekolah. </a:t>
            </a:r>
            <a:endParaRPr lang="en-US" sz="1800" dirty="0">
              <a:latin typeface="Times New Roman" panose="02020603050405020304" pitchFamily="18" charset="0"/>
              <a:cs typeface="Times New Roman" panose="02020603050405020304" pitchFamily="18" charset="0"/>
            </a:endParaRPr>
          </a:p>
          <a:p>
            <a:pPr marL="50800" indent="0" algn="just">
              <a:buNone/>
            </a:pPr>
            <a:r>
              <a:rPr lang="id-ID" sz="1800" dirty="0">
                <a:latin typeface="Times New Roman" panose="02020603050405020304" pitchFamily="18" charset="0"/>
                <a:cs typeface="Times New Roman" panose="02020603050405020304" pitchFamily="18" charset="0"/>
              </a:rPr>
              <a:t>Dari kondisi di lapangan yang ada, penulis menyatakan jika murid-murid saat pembelajaran ramai sulit untuk dikondisikan dan terus meningkat, maka akan mengganggu kinerja guru dan kinerja guru akan menurun.</a:t>
            </a:r>
            <a:endParaRPr lang="en-US" sz="1800" dirty="0">
              <a:latin typeface="Times New Roman" panose="02020603050405020304" pitchFamily="18" charset="0"/>
              <a:cs typeface="Times New Roman" panose="02020603050405020304" pitchFamily="18" charset="0"/>
            </a:endParaRPr>
          </a:p>
          <a:p>
            <a:pPr marL="50800" indent="0" algn="just">
              <a:buNone/>
            </a:pPr>
            <a:r>
              <a:rPr lang="id-ID" sz="1800" dirty="0">
                <a:latin typeface="Times New Roman" panose="02020603050405020304" pitchFamily="18" charset="0"/>
                <a:cs typeface="Times New Roman" panose="02020603050405020304" pitchFamily="18" charset="0"/>
              </a:rPr>
              <a:t>Hal tersebut sejalan dengan adanya penelitian terdahulu yang dilakukan oleh [3] dan [25], yang menyatakan bahwa beban kerja berpengaruh signifikan terhadap kinerja guru.</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609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Hasil dan Pembahasan</a:t>
            </a:r>
            <a:endParaRPr lang="en-US" dirty="0"/>
          </a:p>
        </p:txBody>
      </p:sp>
      <p:sp>
        <p:nvSpPr>
          <p:cNvPr id="3" name="Text Placeholder 2"/>
          <p:cNvSpPr>
            <a:spLocks noGrp="1"/>
          </p:cNvSpPr>
          <p:nvPr>
            <p:ph type="body" idx="1"/>
          </p:nvPr>
        </p:nvSpPr>
        <p:spPr/>
        <p:txBody>
          <a:bodyPr>
            <a:normAutofit/>
          </a:bodyPr>
          <a:lstStyle/>
          <a:p>
            <a:pPr algn="just"/>
            <a:r>
              <a:rPr lang="id-ID" sz="1800" b="1" dirty="0">
                <a:latin typeface="Times New Roman" panose="02020603050405020304" pitchFamily="18" charset="0"/>
                <a:cs typeface="Times New Roman" panose="02020603050405020304" pitchFamily="18" charset="0"/>
              </a:rPr>
              <a:t>H3: Pengaruh </a:t>
            </a:r>
            <a:r>
              <a:rPr lang="en-US" sz="1800" b="1" dirty="0" err="1">
                <a:latin typeface="Times New Roman" panose="02020603050405020304" pitchFamily="18" charset="0"/>
                <a:cs typeface="Times New Roman" panose="02020603050405020304" pitchFamily="18" charset="0"/>
              </a:rPr>
              <a:t>Budaya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Organisasi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Terhadap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Kinerja</a:t>
            </a:r>
            <a:r>
              <a:rPr lang="en-US" sz="1800" b="1" dirty="0">
                <a:latin typeface="Times New Roman" panose="02020603050405020304" pitchFamily="18" charset="0"/>
                <a:cs typeface="Times New Roman" panose="02020603050405020304" pitchFamily="18" charset="0"/>
              </a:rPr>
              <a:t> Guru</a:t>
            </a:r>
            <a:endParaRPr lang="en-US" sz="1800" dirty="0">
              <a:latin typeface="Times New Roman" panose="02020603050405020304" pitchFamily="18" charset="0"/>
              <a:cs typeface="Times New Roman" panose="02020603050405020304" pitchFamily="18" charset="0"/>
            </a:endParaRPr>
          </a:p>
          <a:p>
            <a:pPr marL="50800" indent="0" algn="just">
              <a:buNone/>
            </a:pPr>
            <a:r>
              <a:rPr lang="id-ID" sz="1800" dirty="0">
                <a:latin typeface="Times New Roman" panose="02020603050405020304" pitchFamily="18" charset="0"/>
                <a:cs typeface="Times New Roman" panose="02020603050405020304" pitchFamily="18" charset="0"/>
              </a:rPr>
              <a:t>Berdasarkan hasil penelitian yang dilakukan penulis membuktikan bahwa budaya organisasi berpengaruh positif dan signifikan terhadap kinerja guru. </a:t>
            </a:r>
            <a:endParaRPr lang="en-US" sz="1800" dirty="0">
              <a:latin typeface="Times New Roman" panose="02020603050405020304" pitchFamily="18" charset="0"/>
              <a:cs typeface="Times New Roman" panose="02020603050405020304" pitchFamily="18" charset="0"/>
            </a:endParaRPr>
          </a:p>
          <a:p>
            <a:pPr marL="50800" indent="0" algn="just">
              <a:buNone/>
            </a:pPr>
            <a:r>
              <a:rPr lang="id-ID" sz="1800" dirty="0">
                <a:latin typeface="Times New Roman" panose="02020603050405020304" pitchFamily="18" charset="0"/>
                <a:cs typeface="Times New Roman" panose="02020603050405020304" pitchFamily="18" charset="0"/>
              </a:rPr>
              <a:t>Budaya organisasi dibangun oleh beberapa indikator yaitu pola komunikasi, pengarahan, control, saling mendukung. Kontribusi terbesar pada indikator ini ada pada pengarahan dengan menyatakan: kepala sekolah selalu memberikan arahan kepada guru-guru saat rapat bulanan. Pengarahan yang dilakukan oleh pimpinan atau kepala sekolah menjadi indikator penting dalam meningkatkan kinerja guru. Budaya organisasi yang dibangun dengan pengarahan sebagai nilai yang terus dikembangkan di dalam sekolah dilakukan supaya tujuan dapat dicapai dengan baik, serta untuk memperkecil resiko terhambatnya sebuah rencana. Jika pengarahan tidak berjalan dengan baik, maka tujuan lembaga tidak akan bisa dicapai dengan baik. </a:t>
            </a:r>
            <a:endParaRPr lang="en-US" sz="1800" dirty="0">
              <a:latin typeface="Times New Roman" panose="02020603050405020304" pitchFamily="18" charset="0"/>
              <a:cs typeface="Times New Roman" panose="02020603050405020304" pitchFamily="18" charset="0"/>
            </a:endParaRPr>
          </a:p>
          <a:p>
            <a:pPr marL="50800" indent="0" algn="just">
              <a:buNone/>
            </a:pPr>
            <a:r>
              <a:rPr lang="id-ID" sz="1800" dirty="0">
                <a:latin typeface="Times New Roman" panose="02020603050405020304" pitchFamily="18" charset="0"/>
                <a:cs typeface="Times New Roman" panose="02020603050405020304" pitchFamily="18" charset="0"/>
              </a:rPr>
              <a:t>Maka, melihat dari kondisi yanga ada di lapangan, penulis menyatakan jika pimpinan sekolah lebih aktif memberikan pengarahan kepada guru, maka kinerja guru akan ikut meningkat.</a:t>
            </a:r>
            <a:endParaRPr lang="en-US" sz="1800" dirty="0">
              <a:latin typeface="Times New Roman" panose="02020603050405020304" pitchFamily="18" charset="0"/>
              <a:cs typeface="Times New Roman" panose="02020603050405020304" pitchFamily="18" charset="0"/>
            </a:endParaRPr>
          </a:p>
          <a:p>
            <a:pPr marL="50800" indent="0" algn="just">
              <a:buNone/>
            </a:pPr>
            <a:r>
              <a:rPr lang="id-ID" sz="1800" dirty="0">
                <a:latin typeface="Times New Roman" panose="02020603050405020304" pitchFamily="18" charset="0"/>
                <a:cs typeface="Times New Roman" panose="02020603050405020304" pitchFamily="18" charset="0"/>
              </a:rPr>
              <a:t>Hal tersebut sejalan dengan adanya penelitian terdahulu yang dilakukan oleh [10] dan [26], yang menyatakan bahwa budaya organisasi berpengaruh secara positif dan signifikan terhadap kinerja guru.</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1829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 dan Pembahasan</a:t>
            </a:r>
            <a:endParaRPr lang="en-US" dirty="0"/>
          </a:p>
        </p:txBody>
      </p:sp>
      <p:sp>
        <p:nvSpPr>
          <p:cNvPr id="3" name="Text Placeholder 2"/>
          <p:cNvSpPr>
            <a:spLocks noGrp="1"/>
          </p:cNvSpPr>
          <p:nvPr>
            <p:ph type="body" idx="1"/>
          </p:nvPr>
        </p:nvSpPr>
        <p:spPr/>
        <p:txBody>
          <a:bodyPr>
            <a:normAutofit/>
          </a:bodyPr>
          <a:lstStyle/>
          <a:p>
            <a:pPr algn="just"/>
            <a:r>
              <a:rPr lang="id-ID" sz="1800" b="1" dirty="0">
                <a:latin typeface="Times New Roman" panose="02020603050405020304" pitchFamily="18" charset="0"/>
                <a:cs typeface="Times New Roman" panose="02020603050405020304" pitchFamily="18" charset="0"/>
              </a:rPr>
              <a:t>H4: </a:t>
            </a:r>
            <a:r>
              <a:rPr lang="en-US" sz="1800" b="1" dirty="0" err="1">
                <a:latin typeface="Times New Roman" panose="02020603050405020304" pitchFamily="18" charset="0"/>
                <a:cs typeface="Times New Roman" panose="02020603050405020304" pitchFamily="18" charset="0"/>
              </a:rPr>
              <a:t>Motivasi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Beban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Kerja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Budaya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Organisasi</a:t>
            </a:r>
            <a:r>
              <a:rPr lang="en-US" sz="1800" b="1" dirty="0">
                <a:latin typeface="Times New Roman" panose="02020603050405020304" pitchFamily="18" charset="0"/>
                <a:cs typeface="Times New Roman" panose="02020603050405020304" pitchFamily="18" charset="0"/>
              </a:rPr>
              <a:t> </a:t>
            </a:r>
            <a:r>
              <a:rPr lang="id-ID" sz="1800" b="1" dirty="0">
                <a:latin typeface="Times New Roman" panose="02020603050405020304" pitchFamily="18" charset="0"/>
                <a:cs typeface="Times New Roman" panose="02020603050405020304" pitchFamily="18" charset="0"/>
              </a:rPr>
              <a:t>Bepengaruh T</a:t>
            </a:r>
            <a:r>
              <a:rPr lang="en-US" sz="1800" b="1" dirty="0" err="1">
                <a:latin typeface="Times New Roman" panose="02020603050405020304" pitchFamily="18" charset="0"/>
                <a:cs typeface="Times New Roman" panose="02020603050405020304" pitchFamily="18" charset="0"/>
              </a:rPr>
              <a:t>erhadap</a:t>
            </a:r>
            <a:r>
              <a:rPr lang="en-US" sz="1800" b="1" dirty="0">
                <a:latin typeface="Times New Roman" panose="02020603050405020304" pitchFamily="18" charset="0"/>
                <a:cs typeface="Times New Roman" panose="02020603050405020304" pitchFamily="18" charset="0"/>
              </a:rPr>
              <a:t> </a:t>
            </a:r>
            <a:r>
              <a:rPr lang="id-ID" sz="1800" b="1" dirty="0">
                <a:latin typeface="Times New Roman" panose="02020603050405020304" pitchFamily="18" charset="0"/>
                <a:cs typeface="Times New Roman" panose="02020603050405020304" pitchFamily="18" charset="0"/>
              </a:rPr>
              <a:t>K</a:t>
            </a:r>
            <a:r>
              <a:rPr lang="en-US" sz="1800" b="1" dirty="0" err="1">
                <a:latin typeface="Times New Roman" panose="02020603050405020304" pitchFamily="18" charset="0"/>
                <a:cs typeface="Times New Roman" panose="02020603050405020304" pitchFamily="18" charset="0"/>
              </a:rPr>
              <a:t>inerja</a:t>
            </a:r>
            <a:r>
              <a:rPr lang="en-US" sz="1800" b="1" dirty="0">
                <a:latin typeface="Times New Roman" panose="02020603050405020304" pitchFamily="18" charset="0"/>
                <a:cs typeface="Times New Roman" panose="02020603050405020304" pitchFamily="18" charset="0"/>
              </a:rPr>
              <a:t> Guru.</a:t>
            </a:r>
            <a:endParaRPr lang="en-US" sz="1800" dirty="0">
              <a:latin typeface="Times New Roman" panose="02020603050405020304" pitchFamily="18" charset="0"/>
              <a:cs typeface="Times New Roman" panose="02020603050405020304" pitchFamily="18" charset="0"/>
            </a:endParaRPr>
          </a:p>
          <a:p>
            <a:pPr marL="50800" indent="0" algn="just">
              <a:buNone/>
            </a:pPr>
            <a:r>
              <a:rPr lang="id-ID" sz="1800" dirty="0">
                <a:latin typeface="Times New Roman" panose="02020603050405020304" pitchFamily="18" charset="0"/>
                <a:cs typeface="Times New Roman" panose="02020603050405020304" pitchFamily="18" charset="0"/>
              </a:rPr>
              <a:t>Berdasarkan hasil olah data yang telah dilakukan bahwa ditemukan secara simultan </a:t>
            </a:r>
            <a:r>
              <a:rPr lang="en-US" sz="1800" dirty="0" err="1">
                <a:latin typeface="Times New Roman" panose="02020603050405020304" pitchFamily="18" charset="0"/>
                <a:cs typeface="Times New Roman" panose="02020603050405020304" pitchFamily="18" charset="0"/>
              </a:rPr>
              <a:t>motivasi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beban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kerja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budaya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organisasi</a:t>
            </a:r>
            <a:r>
              <a:rPr lang="id-ID" sz="1800" dirty="0">
                <a:latin typeface="Times New Roman" panose="02020603050405020304" pitchFamily="18" charset="0"/>
                <a:cs typeface="Times New Roman" panose="02020603050405020304" pitchFamily="18" charset="0"/>
              </a:rPr>
              <a:t> terdapat pengaruh terhadap kinerja </a:t>
            </a:r>
            <a:r>
              <a:rPr lang="en-US" sz="1800" dirty="0">
                <a:latin typeface="Times New Roman" panose="02020603050405020304" pitchFamily="18" charset="0"/>
                <a:cs typeface="Times New Roman" panose="02020603050405020304" pitchFamily="18" charset="0"/>
              </a:rPr>
              <a:t>guru</a:t>
            </a:r>
            <a:r>
              <a:rPr lang="id-ID" sz="1800" dirty="0">
                <a:latin typeface="Times New Roman" panose="02020603050405020304" pitchFamily="18" charset="0"/>
                <a:cs typeface="Times New Roman" panose="02020603050405020304" pitchFamily="18" charset="0"/>
              </a:rPr>
              <a:t> karena masing – masing variabel </a:t>
            </a:r>
            <a:r>
              <a:rPr lang="en-US" sz="1800" dirty="0" err="1">
                <a:latin typeface="Times New Roman" panose="02020603050405020304" pitchFamily="18" charset="0"/>
                <a:cs typeface="Times New Roman" panose="02020603050405020304" pitchFamily="18" charset="0"/>
              </a:rPr>
              <a:t>motivasi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beban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kerja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budaya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organisasi</a:t>
            </a:r>
            <a:r>
              <a:rPr lang="id-ID" sz="1800" dirty="0">
                <a:latin typeface="Times New Roman" panose="02020603050405020304" pitchFamily="18" charset="0"/>
                <a:cs typeface="Times New Roman" panose="02020603050405020304" pitchFamily="18" charset="0"/>
              </a:rPr>
              <a:t> memiliki peranan yang penting. Hal tersebut terbukti apabila ketiga variabel tersebut dijalankan secara bersama-sama, maka dapat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memberikan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perubahan-perubahan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kinerja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serta</a:t>
            </a:r>
            <a:r>
              <a:rPr lang="id-ID" sz="1800" dirty="0">
                <a:latin typeface="Times New Roman" panose="02020603050405020304" pitchFamily="18" charset="0"/>
                <a:cs typeface="Times New Roman" panose="02020603050405020304" pitchFamily="18" charset="0"/>
              </a:rPr>
              <a:t> meningkatkan kinerja </a:t>
            </a:r>
            <a:r>
              <a:rPr lang="en-US" sz="1800" dirty="0">
                <a:latin typeface="Times New Roman" panose="02020603050405020304" pitchFamily="18" charset="0"/>
                <a:cs typeface="Times New Roman" panose="02020603050405020304" pitchFamily="18" charset="0"/>
              </a:rPr>
              <a:t>guru </a:t>
            </a:r>
            <a:r>
              <a:rPr lang="id-ID" sz="1800" dirty="0">
                <a:latin typeface="Times New Roman" panose="02020603050405020304" pitchFamily="18" charset="0"/>
                <a:cs typeface="Times New Roman" panose="02020603050405020304" pitchFamily="18" charset="0"/>
              </a:rPr>
              <a:t>yang baik dan optimal. Maka dari itu, motivasi, beban kerja dan budaya organisasi merupakan variabel penting untuk meningkatkan kinerja guru MI Muhammadiyah 04 Brangsi.</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946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Kesimpulan</a:t>
            </a:r>
            <a:endParaRPr lang="en-US" dirty="0"/>
          </a:p>
        </p:txBody>
      </p:sp>
      <p:sp>
        <p:nvSpPr>
          <p:cNvPr id="3" name="Text Placeholder 2"/>
          <p:cNvSpPr>
            <a:spLocks noGrp="1"/>
          </p:cNvSpPr>
          <p:nvPr>
            <p:ph type="body" idx="1"/>
          </p:nvPr>
        </p:nvSpPr>
        <p:spPr>
          <a:xfrm>
            <a:off x="631408" y="870242"/>
            <a:ext cx="10901576" cy="5089734"/>
          </a:xfrm>
        </p:spPr>
        <p:txBody>
          <a:bodyPr>
            <a:noAutofit/>
          </a:bodyPr>
          <a:lstStyle/>
          <a:p>
            <a:pPr marL="50800" indent="0" algn="just">
              <a:buNone/>
            </a:pPr>
            <a:endParaRPr lang="en-US" sz="1800" dirty="0">
              <a:latin typeface="Times New Roman" panose="02020603050405020304" pitchFamily="18" charset="0"/>
              <a:cs typeface="Times New Roman" panose="02020603050405020304" pitchFamily="18" charset="0"/>
            </a:endParaRPr>
          </a:p>
          <a:p>
            <a:pPr marL="50800" indent="0" algn="just">
              <a:buNone/>
            </a:pPr>
            <a:r>
              <a:rPr lang="id-ID" sz="1800" dirty="0" smtClean="0">
                <a:latin typeface="Times New Roman" panose="02020603050405020304" pitchFamily="18" charset="0"/>
                <a:cs typeface="Times New Roman" panose="02020603050405020304" pitchFamily="18" charset="0"/>
              </a:rPr>
              <a:t>	</a:t>
            </a:r>
            <a:r>
              <a:rPr lang="id-ID" sz="1800" dirty="0">
                <a:latin typeface="Times New Roman" panose="02020603050405020304" pitchFamily="18" charset="0"/>
                <a:cs typeface="Times New Roman" panose="02020603050405020304" pitchFamily="18" charset="0"/>
              </a:rPr>
              <a:t>Berdasarkan hasil penelitian dan pembahasan yang telah dijelaskan di atas, maka bisa ditarik kesimpulan bahwa, motivasi berpengaruh  positif signifikan terhadap kinerja guru MI Muhammadiyah 04 Brangsi, dikarenakan kontribusi terbesar ada pada penghargaan diri, jadi memberikan penghargaan atas pekerjaan yang sudah dilalui guru ini mampu mempengaruhi kinerja guru MI Muhammadiyah 04 Brangsi. Beban Kerja berpengaruh negatif dan signifikan terhadap kinerja guru MI Muhammadiyah 04 Brangsi. Kontribusi terbesar pada indikator ini ada pada kondisi pekerjaan, responden banyak yang setuju terhadap penyataan bahwa guru terbebani ketika murid saling ramai mengganggu saat proses pembelajaran. Banyak guru terbebani jika murid-murid ramai dan sulit dikondisikan. Budaya organisasi berpengaruh positif signifikan terhadap kinerja guru MI Muhammadiyah 04 Brangsi. Kontribusi terbesar pada indikator ini ada pada pengarahan yang menyatakan kepala sekolah selalu memberikan arahan kepada guru-guru saat rapat bulanan. Pengarahan dilakukan supaya tujuan dapat dicapai dengan baik, serta untuk meminimalisir resiko terhambatnya sebuah rencana. Jika pengarahan tidak berjalan dengan baik maka tujuan lembaga tidak akan bisa dicapai. Kemudian secara simultan motivasi, beban kerja, budaya organisasi terdapat pengaruh terhadap kinerja guru karena masing – masing variabel motivasi, beban kerja dan budaya organisasi memiliki peranan yang penting. Hal tersebut terbukti apabila ketiga variabel tersebut dijalankan secara bersama-sama, maka dapat memberikan perubahan-perubahan kinerja serta meningkatkan kinerja guru yang baik dan optimal.</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1397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id-ID" dirty="0" smtClean="0"/>
              <a:t>Daftar Pustaka</a:t>
            </a:r>
            <a:endParaRPr dirty="0"/>
          </a:p>
        </p:txBody>
      </p:sp>
      <p:sp>
        <p:nvSpPr>
          <p:cNvPr id="90" name="Google Shape;90;g104f7abbb21_0_61"/>
          <p:cNvSpPr txBox="1">
            <a:spLocks noGrp="1"/>
          </p:cNvSpPr>
          <p:nvPr>
            <p:ph type="body" idx="1"/>
          </p:nvPr>
        </p:nvSpPr>
        <p:spPr>
          <a:xfrm>
            <a:off x="166758" y="1061308"/>
            <a:ext cx="11830877" cy="5089734"/>
          </a:xfrm>
          <a:prstGeom prst="rect">
            <a:avLst/>
          </a:prstGeom>
          <a:noFill/>
          <a:ln>
            <a:noFill/>
          </a:ln>
        </p:spPr>
        <p:txBody>
          <a:bodyPr spcFirstLastPara="1" wrap="square" lIns="91425" tIns="45700" rIns="91425" bIns="45700" anchor="t" anchorCtr="0">
            <a:noAutofit/>
          </a:bodyPr>
          <a:lstStyle/>
          <a:p>
            <a:pPr algn="just"/>
            <a:r>
              <a:rPr lang="en-US" sz="1100" dirty="0">
                <a:latin typeface="Century Gothic" panose="020B0502020202020204" pitchFamily="34" charset="0"/>
                <a:cs typeface="Times New Roman" panose="02020603050405020304" pitchFamily="18" charset="0"/>
              </a:rPr>
              <a:t>[1]	F. </a:t>
            </a:r>
            <a:r>
              <a:rPr lang="en-US" sz="1100" dirty="0" err="1">
                <a:latin typeface="Century Gothic" panose="020B0502020202020204" pitchFamily="34" charset="0"/>
                <a:cs typeface="Times New Roman" panose="02020603050405020304" pitchFamily="18" charset="0"/>
              </a:rPr>
              <a:t>Famika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Pengaruh</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Lingkungan</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Kerja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Budaya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Organisasi</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dan</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Motivasi</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Kerja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terhadap</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Kinerja</a:t>
            </a:r>
            <a:r>
              <a:rPr lang="en-US" sz="1100" dirty="0">
                <a:latin typeface="Century Gothic" panose="020B0502020202020204" pitchFamily="34" charset="0"/>
                <a:cs typeface="Times New Roman" panose="02020603050405020304" pitchFamily="18" charset="0"/>
              </a:rPr>
              <a:t> Guru,” </a:t>
            </a:r>
            <a:r>
              <a:rPr lang="en-US" sz="1100" i="1" dirty="0">
                <a:latin typeface="Century Gothic" panose="020B0502020202020204" pitchFamily="34" charset="0"/>
                <a:cs typeface="Times New Roman" panose="02020603050405020304" pitchFamily="18" charset="0"/>
              </a:rPr>
              <a:t>J. Adm. Educ. </a:t>
            </a:r>
            <a:r>
              <a:rPr lang="en-US" sz="1100" i="1" dirty="0" err="1">
                <a:latin typeface="Century Gothic" panose="020B0502020202020204" pitchFamily="34" charset="0"/>
                <a:cs typeface="Times New Roman" panose="02020603050405020304" pitchFamily="18" charset="0"/>
              </a:rPr>
              <a:t>Manag</a:t>
            </a:r>
            <a:r>
              <a:rPr lang="en-US" sz="1100" i="1" dirty="0">
                <a:latin typeface="Century Gothic" panose="020B0502020202020204" pitchFamily="34" charset="0"/>
                <a:cs typeface="Times New Roman" panose="02020603050405020304" pitchFamily="18" charset="0"/>
              </a:rPr>
              <a:t>.</a:t>
            </a:r>
            <a:r>
              <a:rPr lang="en-US" sz="1100" dirty="0">
                <a:latin typeface="Century Gothic" panose="020B0502020202020204" pitchFamily="34" charset="0"/>
                <a:cs typeface="Times New Roman" panose="02020603050405020304" pitchFamily="18" charset="0"/>
              </a:rPr>
              <a:t>, vol. 5, no. 2, pp. 290–298, 2022, </a:t>
            </a:r>
            <a:r>
              <a:rPr lang="en-US" sz="1100" dirty="0" err="1">
                <a:latin typeface="Century Gothic" panose="020B0502020202020204" pitchFamily="34" charset="0"/>
                <a:cs typeface="Times New Roman" panose="02020603050405020304" pitchFamily="18" charset="0"/>
              </a:rPr>
              <a:t>doi</a:t>
            </a:r>
            <a:r>
              <a:rPr lang="en-US" sz="1100" dirty="0">
                <a:latin typeface="Century Gothic" panose="020B0502020202020204" pitchFamily="34" charset="0"/>
                <a:cs typeface="Times New Roman" panose="02020603050405020304" pitchFamily="18" charset="0"/>
              </a:rPr>
              <a:t>: 10.31539/alignment.v5i2.4551.</a:t>
            </a:r>
          </a:p>
          <a:p>
            <a:pPr algn="just"/>
            <a:r>
              <a:rPr lang="en-US" sz="1100" dirty="0">
                <a:latin typeface="Century Gothic" panose="020B0502020202020204" pitchFamily="34" charset="0"/>
                <a:cs typeface="Times New Roman" panose="02020603050405020304" pitchFamily="18" charset="0"/>
              </a:rPr>
              <a:t>[2]	S. </a:t>
            </a:r>
            <a:r>
              <a:rPr lang="en-US" sz="1100" dirty="0" err="1">
                <a:latin typeface="Century Gothic" panose="020B0502020202020204" pitchFamily="34" charset="0"/>
                <a:cs typeface="Times New Roman" panose="02020603050405020304" pitchFamily="18" charset="0"/>
              </a:rPr>
              <a:t>dan</a:t>
            </a:r>
            <a:r>
              <a:rPr lang="en-US" sz="1100" dirty="0">
                <a:latin typeface="Century Gothic" panose="020B0502020202020204" pitchFamily="34" charset="0"/>
                <a:cs typeface="Times New Roman" panose="02020603050405020304" pitchFamily="18" charset="0"/>
              </a:rPr>
              <a:t> L. M. F. </a:t>
            </a:r>
            <a:r>
              <a:rPr lang="en-US" sz="1100" dirty="0" err="1">
                <a:latin typeface="Century Gothic" panose="020B0502020202020204" pitchFamily="34" charset="0"/>
                <a:cs typeface="Times New Roman" panose="02020603050405020304" pitchFamily="18" charset="0"/>
              </a:rPr>
              <a:t>baiq</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nurmalisa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Dwinati</a:t>
            </a:r>
            <a:r>
              <a:rPr lang="en-US" sz="1100" dirty="0">
                <a:latin typeface="Century Gothic" panose="020B0502020202020204" pitchFamily="34" charset="0"/>
                <a:cs typeface="Times New Roman" panose="02020603050405020304" pitchFamily="18" charset="0"/>
              </a:rPr>
              <a:t>, “PENGARUH BEBAN KERJA DAN KOMPENSASI TERHADAP KINERJA ( STUDI PADA KARYAWAN OPERASIONAL PENGANGKUTAN SAMPAH DINAS KEBERSIHAN KOTA </a:t>
            </a:r>
            <a:r>
              <a:rPr lang="en-US" sz="1100" dirty="0" err="1">
                <a:latin typeface="Century Gothic" panose="020B0502020202020204" pitchFamily="34" charset="0"/>
                <a:cs typeface="Times New Roman" panose="02020603050405020304" pitchFamily="18" charset="0"/>
              </a:rPr>
              <a:t>Jurnal</a:t>
            </a:r>
            <a:r>
              <a:rPr lang="en-US" sz="1100" dirty="0">
                <a:latin typeface="Century Gothic" panose="020B0502020202020204" pitchFamily="34" charset="0"/>
                <a:cs typeface="Times New Roman" panose="02020603050405020304" pitchFamily="18" charset="0"/>
              </a:rPr>
              <a:t> Magister </a:t>
            </a:r>
            <a:r>
              <a:rPr lang="en-US" sz="1100" dirty="0" err="1">
                <a:latin typeface="Century Gothic" panose="020B0502020202020204" pitchFamily="34" charset="0"/>
                <a:cs typeface="Times New Roman" panose="02020603050405020304" pitchFamily="18" charset="0"/>
              </a:rPr>
              <a:t>Manajemen</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Unram</a:t>
            </a:r>
            <a:r>
              <a:rPr lang="en-US" sz="1100" dirty="0">
                <a:latin typeface="Century Gothic" panose="020B0502020202020204" pitchFamily="34" charset="0"/>
                <a:cs typeface="Times New Roman" panose="02020603050405020304" pitchFamily="18" charset="0"/>
              </a:rPr>
              <a:t>,” </a:t>
            </a:r>
            <a:r>
              <a:rPr lang="en-US" sz="1100" i="1" dirty="0">
                <a:latin typeface="Century Gothic" panose="020B0502020202020204" pitchFamily="34" charset="0"/>
                <a:cs typeface="Times New Roman" panose="02020603050405020304" pitchFamily="18" charset="0"/>
              </a:rPr>
              <a:t>J. Magister </a:t>
            </a:r>
            <a:r>
              <a:rPr lang="en-US" sz="1100" i="1" dirty="0" err="1">
                <a:latin typeface="Century Gothic" panose="020B0502020202020204" pitchFamily="34" charset="0"/>
                <a:cs typeface="Times New Roman" panose="02020603050405020304" pitchFamily="18" charset="0"/>
              </a:rPr>
              <a:t>Manaj</a:t>
            </a:r>
            <a:r>
              <a:rPr lang="en-US" sz="1100" i="1" dirty="0">
                <a:latin typeface="Century Gothic" panose="020B0502020202020204" pitchFamily="34" charset="0"/>
                <a:cs typeface="Times New Roman" panose="02020603050405020304" pitchFamily="18" charset="0"/>
              </a:rPr>
              <a:t>.</a:t>
            </a:r>
            <a:r>
              <a:rPr lang="en-US" sz="1100" dirty="0">
                <a:latin typeface="Century Gothic" panose="020B0502020202020204" pitchFamily="34" charset="0"/>
                <a:cs typeface="Times New Roman" panose="02020603050405020304" pitchFamily="18" charset="0"/>
              </a:rPr>
              <a:t>, vol. 8, no. 1, pp. 86–100, 2019.</a:t>
            </a:r>
          </a:p>
          <a:p>
            <a:pPr algn="just"/>
            <a:r>
              <a:rPr lang="en-US" sz="1100" dirty="0">
                <a:latin typeface="Century Gothic" panose="020B0502020202020204" pitchFamily="34" charset="0"/>
                <a:cs typeface="Times New Roman" panose="02020603050405020304" pitchFamily="18" charset="0"/>
              </a:rPr>
              <a:t>[3]	E. </a:t>
            </a:r>
            <a:r>
              <a:rPr lang="en-US" sz="1100" dirty="0" err="1">
                <a:latin typeface="Century Gothic" panose="020B0502020202020204" pitchFamily="34" charset="0"/>
                <a:cs typeface="Times New Roman" panose="02020603050405020304" pitchFamily="18" charset="0"/>
              </a:rPr>
              <a:t>Purwanti</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Pengaruh</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Budaya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Organisasi</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Lingkungan</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Kerja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Beban</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Kerja</a:t>
            </a:r>
            <a:r>
              <a:rPr lang="en-US" sz="1100" dirty="0">
                <a:latin typeface="Century Gothic" panose="020B0502020202020204" pitchFamily="34" charset="0"/>
                <a:cs typeface="Times New Roman" panose="02020603050405020304" pitchFamily="18" charset="0"/>
              </a:rPr>
              <a:t> Dan </a:t>
            </a:r>
            <a:r>
              <a:rPr lang="en-US" sz="1100" dirty="0" err="1">
                <a:latin typeface="Century Gothic" panose="020B0502020202020204" pitchFamily="34" charset="0"/>
                <a:cs typeface="Times New Roman" panose="02020603050405020304" pitchFamily="18" charset="0"/>
              </a:rPr>
              <a:t>Disiplin</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Terhadap</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Kinerja</a:t>
            </a:r>
            <a:r>
              <a:rPr lang="en-US" sz="1100" dirty="0">
                <a:latin typeface="Century Gothic" panose="020B0502020202020204" pitchFamily="34" charset="0"/>
                <a:cs typeface="Times New Roman" panose="02020603050405020304" pitchFamily="18" charset="0"/>
              </a:rPr>
              <a:t> Guru </a:t>
            </a:r>
            <a:r>
              <a:rPr lang="en-US" sz="1100" dirty="0" err="1">
                <a:latin typeface="Century Gothic" panose="020B0502020202020204" pitchFamily="34" charset="0"/>
                <a:cs typeface="Times New Roman" panose="02020603050405020304" pitchFamily="18" charset="0"/>
              </a:rPr>
              <a:t>Sma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Muhammadiyah</a:t>
            </a:r>
            <a:r>
              <a:rPr lang="en-US" sz="1100" dirty="0">
                <a:latin typeface="Century Gothic" panose="020B0502020202020204" pitchFamily="34" charset="0"/>
                <a:cs typeface="Times New Roman" panose="02020603050405020304" pitchFamily="18" charset="0"/>
              </a:rPr>
              <a:t> 1 Gresik,” </a:t>
            </a:r>
            <a:r>
              <a:rPr lang="en-US" sz="1100" i="1" dirty="0" err="1">
                <a:latin typeface="Century Gothic" panose="020B0502020202020204" pitchFamily="34" charset="0"/>
                <a:cs typeface="Times New Roman" panose="02020603050405020304" pitchFamily="18" charset="0"/>
              </a:rPr>
              <a:t>Manajerial</a:t>
            </a:r>
            <a:r>
              <a:rPr lang="en-US" sz="1100" dirty="0">
                <a:latin typeface="Century Gothic" panose="020B0502020202020204" pitchFamily="34" charset="0"/>
                <a:cs typeface="Times New Roman" panose="02020603050405020304" pitchFamily="18" charset="0"/>
              </a:rPr>
              <a:t>, vol. 5, no. 1, p. 64, 2019, </a:t>
            </a:r>
            <a:r>
              <a:rPr lang="en-US" sz="1100" dirty="0" err="1">
                <a:latin typeface="Century Gothic" panose="020B0502020202020204" pitchFamily="34" charset="0"/>
                <a:cs typeface="Times New Roman" panose="02020603050405020304" pitchFamily="18" charset="0"/>
              </a:rPr>
              <a:t>doi</a:t>
            </a:r>
            <a:r>
              <a:rPr lang="en-US" sz="1100" dirty="0">
                <a:latin typeface="Century Gothic" panose="020B0502020202020204" pitchFamily="34" charset="0"/>
                <a:cs typeface="Times New Roman" panose="02020603050405020304" pitchFamily="18" charset="0"/>
              </a:rPr>
              <a:t>: 10.30587/manajerial.v5i1.740.</a:t>
            </a:r>
          </a:p>
          <a:p>
            <a:pPr algn="just"/>
            <a:r>
              <a:rPr lang="en-US" sz="1100" dirty="0">
                <a:latin typeface="Century Gothic" panose="020B0502020202020204" pitchFamily="34" charset="0"/>
                <a:cs typeface="Times New Roman" panose="02020603050405020304" pitchFamily="18" charset="0"/>
              </a:rPr>
              <a:t>[4]	N. R. </a:t>
            </a:r>
            <a:r>
              <a:rPr lang="en-US" sz="1100" dirty="0" err="1">
                <a:latin typeface="Century Gothic" panose="020B0502020202020204" pitchFamily="34" charset="0"/>
                <a:cs typeface="Times New Roman" panose="02020603050405020304" pitchFamily="18" charset="0"/>
              </a:rPr>
              <a:t>Nurdin</a:t>
            </a:r>
            <a:r>
              <a:rPr lang="en-US" sz="1100" dirty="0">
                <a:latin typeface="Century Gothic" panose="020B0502020202020204" pitchFamily="34" charset="0"/>
                <a:cs typeface="Times New Roman" panose="02020603050405020304" pitchFamily="18" charset="0"/>
              </a:rPr>
              <a:t> and R. Dan, Sam, “</a:t>
            </a:r>
            <a:r>
              <a:rPr lang="en-US" sz="1100" dirty="0" err="1">
                <a:latin typeface="Century Gothic" panose="020B0502020202020204" pitchFamily="34" charset="0"/>
                <a:cs typeface="Times New Roman" panose="02020603050405020304" pitchFamily="18" charset="0"/>
              </a:rPr>
              <a:t>Karyawan</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Pada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Pt</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Sumber</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Alfaria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Trijaya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Tbk</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Cabang</a:t>
            </a:r>
            <a:r>
              <a:rPr lang="en-US" sz="1100" dirty="0">
                <a:latin typeface="Century Gothic" panose="020B0502020202020204" pitchFamily="34" charset="0"/>
                <a:cs typeface="Times New Roman" panose="02020603050405020304" pitchFamily="18" charset="0"/>
              </a:rPr>
              <a:t> Manado The Effect Of Career Development And Work Motivation On Employee,” vol. 6, no. 4, 2018.</a:t>
            </a:r>
          </a:p>
          <a:p>
            <a:pPr algn="just"/>
            <a:r>
              <a:rPr lang="en-US" sz="1100" dirty="0">
                <a:latin typeface="Century Gothic" panose="020B0502020202020204" pitchFamily="34" charset="0"/>
                <a:cs typeface="Times New Roman" panose="02020603050405020304" pitchFamily="18" charset="0"/>
              </a:rPr>
              <a:t>[5]	S. </a:t>
            </a:r>
            <a:r>
              <a:rPr lang="en-US" sz="1100" dirty="0" err="1">
                <a:latin typeface="Century Gothic" panose="020B0502020202020204" pitchFamily="34" charset="0"/>
                <a:cs typeface="Times New Roman" panose="02020603050405020304" pitchFamily="18" charset="0"/>
              </a:rPr>
              <a:t>Nurwahyuni</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Pengaruh</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Beban</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Kerja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Terhadap</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Kinerja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Karyawan</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Melalui</a:t>
            </a:r>
            <a:r>
              <a:rPr lang="en-US" sz="1100" dirty="0">
                <a:latin typeface="Century Gothic" panose="020B0502020202020204" pitchFamily="34" charset="0"/>
                <a:cs typeface="Times New Roman" panose="02020603050405020304" pitchFamily="18" charset="0"/>
              </a:rPr>
              <a:t> Work Life Balance (</a:t>
            </a:r>
            <a:r>
              <a:rPr lang="en-US" sz="1100" dirty="0" err="1">
                <a:latin typeface="Century Gothic" panose="020B0502020202020204" pitchFamily="34" charset="0"/>
                <a:cs typeface="Times New Roman" panose="02020603050405020304" pitchFamily="18" charset="0"/>
              </a:rPr>
              <a:t>Studi</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Kasus</a:t>
            </a:r>
            <a:r>
              <a:rPr lang="en-US" sz="1100" dirty="0">
                <a:latin typeface="Century Gothic" panose="020B0502020202020204" pitchFamily="34" charset="0"/>
                <a:cs typeface="Times New Roman" panose="02020603050405020304" pitchFamily="18" charset="0"/>
              </a:rPr>
              <a:t> PT. Telkom Indonesia Regional V),” </a:t>
            </a:r>
            <a:r>
              <a:rPr lang="en-US" sz="1100" i="1" dirty="0">
                <a:latin typeface="Century Gothic" panose="020B0502020202020204" pitchFamily="34" charset="0"/>
                <a:cs typeface="Times New Roman" panose="02020603050405020304" pitchFamily="18" charset="0"/>
              </a:rPr>
              <a:t>J. </a:t>
            </a:r>
            <a:r>
              <a:rPr lang="en-US" sz="1100" i="1" dirty="0" err="1">
                <a:latin typeface="Century Gothic" panose="020B0502020202020204" pitchFamily="34" charset="0"/>
                <a:cs typeface="Times New Roman" panose="02020603050405020304" pitchFamily="18" charset="0"/>
              </a:rPr>
              <a:t>Ilmu</a:t>
            </a:r>
            <a:r>
              <a:rPr lang="en-US" sz="1100" i="1" dirty="0">
                <a:latin typeface="Century Gothic" panose="020B0502020202020204" pitchFamily="34" charset="0"/>
                <a:cs typeface="Times New Roman" panose="02020603050405020304" pitchFamily="18" charset="0"/>
              </a:rPr>
              <a:t> </a:t>
            </a:r>
            <a:r>
              <a:rPr lang="en-US" sz="1100" i="1" dirty="0" err="1">
                <a:latin typeface="Century Gothic" panose="020B0502020202020204" pitchFamily="34" charset="0"/>
                <a:cs typeface="Times New Roman" panose="02020603050405020304" pitchFamily="18" charset="0"/>
              </a:rPr>
              <a:t>Manaj</a:t>
            </a:r>
            <a:r>
              <a:rPr lang="en-US" sz="1100" i="1" dirty="0">
                <a:latin typeface="Century Gothic" panose="020B0502020202020204" pitchFamily="34" charset="0"/>
                <a:cs typeface="Times New Roman" panose="02020603050405020304" pitchFamily="18" charset="0"/>
              </a:rPr>
              <a:t>.</a:t>
            </a:r>
            <a:r>
              <a:rPr lang="en-US" sz="1100" dirty="0">
                <a:latin typeface="Century Gothic" panose="020B0502020202020204" pitchFamily="34" charset="0"/>
                <a:cs typeface="Times New Roman" panose="02020603050405020304" pitchFamily="18" charset="0"/>
              </a:rPr>
              <a:t>, vol. 7, no. 1, pp. 1–9, 2019.</a:t>
            </a:r>
          </a:p>
          <a:p>
            <a:pPr algn="just"/>
            <a:r>
              <a:rPr lang="en-US" sz="1100" dirty="0">
                <a:latin typeface="Century Gothic" panose="020B0502020202020204" pitchFamily="34" charset="0"/>
                <a:cs typeface="Times New Roman" panose="02020603050405020304" pitchFamily="18" charset="0"/>
              </a:rPr>
              <a:t>[6]	A. F. K. Karma, </a:t>
            </a:r>
            <a:r>
              <a:rPr lang="en-US" sz="1100" dirty="0" err="1">
                <a:latin typeface="Century Gothic" panose="020B0502020202020204" pitchFamily="34" charset="0"/>
                <a:cs typeface="Times New Roman" panose="02020603050405020304" pitchFamily="18" charset="0"/>
              </a:rPr>
              <a:t>Yasa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Wirawan</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Gerianta</a:t>
            </a:r>
            <a:r>
              <a:rPr lang="en-US" sz="1100" dirty="0">
                <a:latin typeface="Century Gothic" panose="020B0502020202020204" pitchFamily="34" charset="0"/>
                <a:cs typeface="Times New Roman" panose="02020603050405020304" pitchFamily="18" charset="0"/>
              </a:rPr>
              <a:t>, and </a:t>
            </a:r>
            <a:r>
              <a:rPr lang="en-US" sz="1100" dirty="0" err="1">
                <a:latin typeface="Century Gothic" panose="020B0502020202020204" pitchFamily="34" charset="0"/>
                <a:cs typeface="Times New Roman" panose="02020603050405020304" pitchFamily="18" charset="0"/>
              </a:rPr>
              <a:t>Ratnadi</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Dwi</a:t>
            </a:r>
            <a:r>
              <a:rPr lang="en-US" sz="1100" dirty="0">
                <a:latin typeface="Century Gothic" panose="020B0502020202020204" pitchFamily="34" charset="0"/>
                <a:cs typeface="Times New Roman" panose="02020603050405020304" pitchFamily="18" charset="0"/>
              </a:rPr>
              <a:t> Made Ni, “</a:t>
            </a:r>
            <a:r>
              <a:rPr lang="en-US" sz="1100" dirty="0" err="1">
                <a:latin typeface="Century Gothic" panose="020B0502020202020204" pitchFamily="34" charset="0"/>
                <a:cs typeface="Times New Roman" panose="02020603050405020304" pitchFamily="18" charset="0"/>
              </a:rPr>
              <a:t>Pengaruh</a:t>
            </a:r>
            <a:r>
              <a:rPr lang="en-US" sz="1100" dirty="0">
                <a:latin typeface="Century Gothic" panose="020B0502020202020204" pitchFamily="34" charset="0"/>
                <a:cs typeface="Times New Roman" panose="02020603050405020304" pitchFamily="18" charset="0"/>
              </a:rPr>
              <a:t> Gaya </a:t>
            </a:r>
            <a:r>
              <a:rPr lang="en-US" sz="1100" dirty="0" err="1">
                <a:latin typeface="Century Gothic" panose="020B0502020202020204" pitchFamily="34" charset="0"/>
                <a:cs typeface="Times New Roman" panose="02020603050405020304" pitchFamily="18" charset="0"/>
              </a:rPr>
              <a:t>Kepemimpinan</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Stiuasional</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Buday</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Organisasi</a:t>
            </a:r>
            <a:r>
              <a:rPr lang="en-US" sz="1100" dirty="0">
                <a:latin typeface="Century Gothic" panose="020B0502020202020204" pitchFamily="34" charset="0"/>
                <a:cs typeface="Times New Roman" panose="02020603050405020304" pitchFamily="18" charset="0"/>
              </a:rPr>
              <a:t>, Dan </a:t>
            </a:r>
            <a:r>
              <a:rPr lang="en-US" sz="1100" dirty="0" err="1">
                <a:latin typeface="Century Gothic" panose="020B0502020202020204" pitchFamily="34" charset="0"/>
                <a:cs typeface="Times New Roman" panose="02020603050405020304" pitchFamily="18" charset="0"/>
              </a:rPr>
              <a:t>Motivasi</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Kerja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Pada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Kinerja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karyawan</a:t>
            </a:r>
            <a:r>
              <a:rPr lang="en-US" sz="1100" dirty="0">
                <a:latin typeface="Century Gothic" panose="020B0502020202020204" pitchFamily="34" charset="0"/>
                <a:cs typeface="Times New Roman" panose="02020603050405020304" pitchFamily="18" charset="0"/>
              </a:rPr>
              <a:t> Di PT. Bank Pembangunan Daerah </a:t>
            </a:r>
            <a:r>
              <a:rPr lang="en-US" sz="1100" dirty="0" err="1">
                <a:latin typeface="Century Gothic" panose="020B0502020202020204" pitchFamily="34" charset="0"/>
                <a:cs typeface="Times New Roman" panose="02020603050405020304" pitchFamily="18" charset="0"/>
              </a:rPr>
              <a:t>bali</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Cabang</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Badung</a:t>
            </a:r>
            <a:r>
              <a:rPr lang="en-US" sz="1100" dirty="0">
                <a:latin typeface="Century Gothic" panose="020B0502020202020204" pitchFamily="34" charset="0"/>
                <a:cs typeface="Times New Roman" panose="02020603050405020304" pitchFamily="18" charset="0"/>
              </a:rPr>
              <a:t>,” </a:t>
            </a:r>
            <a:r>
              <a:rPr lang="en-US" sz="1100" i="1" dirty="0">
                <a:latin typeface="Century Gothic" panose="020B0502020202020204" pitchFamily="34" charset="0"/>
                <a:cs typeface="Times New Roman" panose="02020603050405020304" pitchFamily="18" charset="0"/>
              </a:rPr>
              <a:t>E-</a:t>
            </a:r>
            <a:r>
              <a:rPr lang="en-US" sz="1100" i="1" dirty="0" err="1">
                <a:latin typeface="Century Gothic" panose="020B0502020202020204" pitchFamily="34" charset="0"/>
                <a:cs typeface="Times New Roman" panose="02020603050405020304" pitchFamily="18" charset="0"/>
              </a:rPr>
              <a:t>Jurnal</a:t>
            </a:r>
            <a:r>
              <a:rPr lang="en-US" sz="1100" i="1" dirty="0">
                <a:latin typeface="Century Gothic" panose="020B0502020202020204" pitchFamily="34" charset="0"/>
                <a:cs typeface="Times New Roman" panose="02020603050405020304" pitchFamily="18" charset="0"/>
              </a:rPr>
              <a:t> </a:t>
            </a:r>
            <a:r>
              <a:rPr lang="en-US" sz="1100" i="1" dirty="0" err="1">
                <a:latin typeface="Century Gothic" panose="020B0502020202020204" pitchFamily="34" charset="0"/>
                <a:cs typeface="Times New Roman" panose="02020603050405020304" pitchFamily="18" charset="0"/>
              </a:rPr>
              <a:t>Ekon</a:t>
            </a:r>
            <a:r>
              <a:rPr lang="en-US" sz="1100" i="1" dirty="0">
                <a:latin typeface="Century Gothic" panose="020B0502020202020204" pitchFamily="34" charset="0"/>
                <a:cs typeface="Times New Roman" panose="02020603050405020304" pitchFamily="18" charset="0"/>
              </a:rPr>
              <a:t>. </a:t>
            </a:r>
            <a:r>
              <a:rPr lang="en-US" sz="1100" i="1" dirty="0" err="1">
                <a:latin typeface="Century Gothic" panose="020B0502020202020204" pitchFamily="34" charset="0"/>
                <a:cs typeface="Times New Roman" panose="02020603050405020304" pitchFamily="18" charset="0"/>
              </a:rPr>
              <a:t>dan</a:t>
            </a:r>
            <a:r>
              <a:rPr lang="en-US" sz="1100" i="1" dirty="0">
                <a:latin typeface="Century Gothic" panose="020B0502020202020204" pitchFamily="34" charset="0"/>
                <a:cs typeface="Times New Roman" panose="02020603050405020304" pitchFamily="18" charset="0"/>
              </a:rPr>
              <a:t> </a:t>
            </a:r>
            <a:r>
              <a:rPr lang="en-US" sz="1100" i="1" dirty="0" err="1">
                <a:latin typeface="Century Gothic" panose="020B0502020202020204" pitchFamily="34" charset="0"/>
                <a:cs typeface="Times New Roman" panose="02020603050405020304" pitchFamily="18" charset="0"/>
              </a:rPr>
              <a:t>Bisnis</a:t>
            </a:r>
            <a:r>
              <a:rPr lang="en-US" sz="1100" i="1" dirty="0">
                <a:latin typeface="Century Gothic" panose="020B0502020202020204" pitchFamily="34" charset="0"/>
                <a:cs typeface="Times New Roman" panose="02020603050405020304" pitchFamily="18" charset="0"/>
              </a:rPr>
              <a:t> Univ. </a:t>
            </a:r>
            <a:r>
              <a:rPr lang="en-US" sz="1100" i="1" dirty="0" err="1">
                <a:latin typeface="Century Gothic" panose="020B0502020202020204" pitchFamily="34" charset="0"/>
                <a:cs typeface="Times New Roman" panose="02020603050405020304" pitchFamily="18" charset="0"/>
              </a:rPr>
              <a:t>Udayana</a:t>
            </a:r>
            <a:r>
              <a:rPr lang="en-US" sz="1100" dirty="0">
                <a:latin typeface="Century Gothic" panose="020B0502020202020204" pitchFamily="34" charset="0"/>
                <a:cs typeface="Times New Roman" panose="02020603050405020304" pitchFamily="18" charset="0"/>
              </a:rPr>
              <a:t>, vol. 11, pp. 3823–3856, 2016.</a:t>
            </a:r>
          </a:p>
          <a:p>
            <a:pPr algn="just"/>
            <a:r>
              <a:rPr lang="en-US" sz="1100" dirty="0">
                <a:latin typeface="Century Gothic" panose="020B0502020202020204" pitchFamily="34" charset="0"/>
                <a:cs typeface="Times New Roman" panose="02020603050405020304" pitchFamily="18" charset="0"/>
              </a:rPr>
              <a:t>[7]	E. </a:t>
            </a:r>
            <a:r>
              <a:rPr lang="en-US" sz="1100" dirty="0" err="1">
                <a:latin typeface="Century Gothic" panose="020B0502020202020204" pitchFamily="34" charset="0"/>
                <a:cs typeface="Times New Roman" panose="02020603050405020304" pitchFamily="18" charset="0"/>
              </a:rPr>
              <a:t>Elazhari</a:t>
            </a:r>
            <a:r>
              <a:rPr lang="en-US" sz="1100" dirty="0">
                <a:latin typeface="Century Gothic" panose="020B0502020202020204" pitchFamily="34" charset="0"/>
                <a:cs typeface="Times New Roman" panose="02020603050405020304" pitchFamily="18" charset="0"/>
              </a:rPr>
              <a:t>, K. </a:t>
            </a:r>
            <a:r>
              <a:rPr lang="en-US" sz="1100" dirty="0" err="1">
                <a:latin typeface="Century Gothic" panose="020B0502020202020204" pitchFamily="34" charset="0"/>
                <a:cs typeface="Times New Roman" panose="02020603050405020304" pitchFamily="18" charset="0"/>
              </a:rPr>
              <a:t>Tampubolon</a:t>
            </a:r>
            <a:r>
              <a:rPr lang="en-US" sz="1100" dirty="0">
                <a:latin typeface="Century Gothic" panose="020B0502020202020204" pitchFamily="34" charset="0"/>
                <a:cs typeface="Times New Roman" panose="02020603050405020304" pitchFamily="18" charset="0"/>
              </a:rPr>
              <a:t>, B. </a:t>
            </a:r>
            <a:r>
              <a:rPr lang="en-US" sz="1100" dirty="0" err="1">
                <a:latin typeface="Century Gothic" panose="020B0502020202020204" pitchFamily="34" charset="0"/>
                <a:cs typeface="Times New Roman" panose="02020603050405020304" pitchFamily="18" charset="0"/>
              </a:rPr>
              <a:t>Barham</a:t>
            </a:r>
            <a:r>
              <a:rPr lang="en-US" sz="1100" dirty="0">
                <a:latin typeface="Century Gothic" panose="020B0502020202020204" pitchFamily="34" charset="0"/>
                <a:cs typeface="Times New Roman" panose="02020603050405020304" pitchFamily="18" charset="0"/>
              </a:rPr>
              <a:t>, and R. Y. </a:t>
            </a:r>
            <a:r>
              <a:rPr lang="en-US" sz="1100" dirty="0" err="1">
                <a:latin typeface="Century Gothic" panose="020B0502020202020204" pitchFamily="34" charset="0"/>
                <a:cs typeface="Times New Roman" panose="02020603050405020304" pitchFamily="18" charset="0"/>
              </a:rPr>
              <a:t>Parinduri</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Pengaruh</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Motivasi</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dan</a:t>
            </a:r>
            <a:r>
              <a:rPr lang="en-US" sz="1100" dirty="0">
                <a:latin typeface="Century Gothic" panose="020B0502020202020204" pitchFamily="34" charset="0"/>
                <a:cs typeface="Times New Roman" panose="02020603050405020304" pitchFamily="18" charset="0"/>
              </a:rPr>
              <a:t> Gaya </a:t>
            </a:r>
            <a:r>
              <a:rPr lang="en-US" sz="1100" dirty="0" err="1">
                <a:latin typeface="Century Gothic" panose="020B0502020202020204" pitchFamily="34" charset="0"/>
                <a:cs typeface="Times New Roman" panose="02020603050405020304" pitchFamily="18" charset="0"/>
              </a:rPr>
              <a:t>Kepemimpinan</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Kepala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Sekolah</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Terhadap</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Kinerja</a:t>
            </a:r>
            <a:r>
              <a:rPr lang="en-US" sz="1100" dirty="0">
                <a:latin typeface="Century Gothic" panose="020B0502020202020204" pitchFamily="34" charset="0"/>
                <a:cs typeface="Times New Roman" panose="02020603050405020304" pitchFamily="18" charset="0"/>
              </a:rPr>
              <a:t> Guru di SMP </a:t>
            </a:r>
            <a:r>
              <a:rPr lang="en-US" sz="1100" dirty="0" err="1">
                <a:latin typeface="Century Gothic" panose="020B0502020202020204" pitchFamily="34" charset="0"/>
                <a:cs typeface="Times New Roman" panose="02020603050405020304" pitchFamily="18" charset="0"/>
              </a:rPr>
              <a:t>Negeri</a:t>
            </a:r>
            <a:r>
              <a:rPr lang="en-US" sz="1100" dirty="0">
                <a:latin typeface="Century Gothic" panose="020B0502020202020204" pitchFamily="34" charset="0"/>
                <a:cs typeface="Times New Roman" panose="02020603050405020304" pitchFamily="18" charset="0"/>
              </a:rPr>
              <a:t> 2 </a:t>
            </a:r>
            <a:r>
              <a:rPr lang="en-US" sz="1100" dirty="0" err="1">
                <a:latin typeface="Century Gothic" panose="020B0502020202020204" pitchFamily="34" charset="0"/>
                <a:cs typeface="Times New Roman" panose="02020603050405020304" pitchFamily="18" charset="0"/>
              </a:rPr>
              <a:t>Tanjung</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Balai</a:t>
            </a:r>
            <a:r>
              <a:rPr lang="en-US" sz="1100" dirty="0">
                <a:latin typeface="Century Gothic" panose="020B0502020202020204" pitchFamily="34" charset="0"/>
                <a:cs typeface="Times New Roman" panose="02020603050405020304" pitchFamily="18" charset="0"/>
              </a:rPr>
              <a:t>,” </a:t>
            </a:r>
            <a:r>
              <a:rPr lang="en-US" sz="1100" i="1" dirty="0">
                <a:latin typeface="Century Gothic" panose="020B0502020202020204" pitchFamily="34" charset="0"/>
                <a:cs typeface="Times New Roman" panose="02020603050405020304" pitchFamily="18" charset="0"/>
              </a:rPr>
              <a:t>All Fields Sci. J. Liaison Acad. </a:t>
            </a:r>
            <a:r>
              <a:rPr lang="en-US" sz="1100" i="1" dirty="0" err="1">
                <a:latin typeface="Century Gothic" panose="020B0502020202020204" pitchFamily="34" charset="0"/>
                <a:cs typeface="Times New Roman" panose="02020603050405020304" pitchFamily="18" charset="0"/>
              </a:rPr>
              <a:t>Sosiety</a:t>
            </a:r>
            <a:r>
              <a:rPr lang="en-US" sz="1100" dirty="0">
                <a:latin typeface="Century Gothic" panose="020B0502020202020204" pitchFamily="34" charset="0"/>
                <a:cs typeface="Times New Roman" panose="02020603050405020304" pitchFamily="18" charset="0"/>
              </a:rPr>
              <a:t>, vol. 1, no. 1, pp. 1–12, 2022, </a:t>
            </a:r>
            <a:r>
              <a:rPr lang="en-US" sz="1100" dirty="0" err="1">
                <a:latin typeface="Century Gothic" panose="020B0502020202020204" pitchFamily="34" charset="0"/>
                <a:cs typeface="Times New Roman" panose="02020603050405020304" pitchFamily="18" charset="0"/>
              </a:rPr>
              <a:t>doi</a:t>
            </a:r>
            <a:r>
              <a:rPr lang="en-US" sz="1100" dirty="0">
                <a:latin typeface="Century Gothic" panose="020B0502020202020204" pitchFamily="34" charset="0"/>
                <a:cs typeface="Times New Roman" panose="02020603050405020304" pitchFamily="18" charset="0"/>
              </a:rPr>
              <a:t>: 10.58939/afosj-las.v1i1.308.</a:t>
            </a:r>
          </a:p>
          <a:p>
            <a:pPr algn="just"/>
            <a:r>
              <a:rPr lang="en-US" sz="1100" dirty="0">
                <a:latin typeface="Century Gothic" panose="020B0502020202020204" pitchFamily="34" charset="0"/>
                <a:cs typeface="Times New Roman" panose="02020603050405020304" pitchFamily="18" charset="0"/>
              </a:rPr>
              <a:t>[8]	F. S. </a:t>
            </a:r>
            <a:r>
              <a:rPr lang="en-US" sz="1100" dirty="0" err="1">
                <a:latin typeface="Century Gothic" panose="020B0502020202020204" pitchFamily="34" charset="0"/>
                <a:cs typeface="Times New Roman" panose="02020603050405020304" pitchFamily="18" charset="0"/>
              </a:rPr>
              <a:t>Yelvita</a:t>
            </a:r>
            <a:r>
              <a:rPr lang="en-US" sz="1100" dirty="0">
                <a:latin typeface="Century Gothic" panose="020B0502020202020204" pitchFamily="34" charset="0"/>
                <a:cs typeface="Times New Roman" panose="02020603050405020304" pitchFamily="18" charset="0"/>
              </a:rPr>
              <a:t>, “PENGARUH MOTIVASI DAN KEPUASAN KERJA TERHADAP KINERJA GURU YANG DI MODERASI OLEH KEPEMIMPINAN TRANSFORMASIONAL,” vol. 7, no. 8.5.2017, pp. 2003–2005, 2022.</a:t>
            </a:r>
          </a:p>
          <a:p>
            <a:pPr algn="just"/>
            <a:r>
              <a:rPr lang="en-US" sz="1100" dirty="0">
                <a:latin typeface="Century Gothic" panose="020B0502020202020204" pitchFamily="34" charset="0"/>
                <a:cs typeface="Times New Roman" panose="02020603050405020304" pitchFamily="18" charset="0"/>
              </a:rPr>
              <a:t>[9]	N. L. I. </a:t>
            </a:r>
            <a:r>
              <a:rPr lang="en-US" sz="1100" dirty="0" err="1">
                <a:latin typeface="Century Gothic" panose="020B0502020202020204" pitchFamily="34" charset="0"/>
                <a:cs typeface="Times New Roman" panose="02020603050405020304" pitchFamily="18" charset="0"/>
              </a:rPr>
              <a:t>Handariani</a:t>
            </a:r>
            <a:r>
              <a:rPr lang="en-US" sz="1100" dirty="0">
                <a:latin typeface="Century Gothic" panose="020B0502020202020204" pitchFamily="34" charset="0"/>
                <a:cs typeface="Times New Roman" panose="02020603050405020304" pitchFamily="18" charset="0"/>
              </a:rPr>
              <a:t>, I. N. </a:t>
            </a:r>
            <a:r>
              <a:rPr lang="en-US" sz="1100" dirty="0" err="1">
                <a:latin typeface="Century Gothic" panose="020B0502020202020204" pitchFamily="34" charset="0"/>
                <a:cs typeface="Times New Roman" panose="02020603050405020304" pitchFamily="18" charset="0"/>
              </a:rPr>
              <a:t>Suarmanayasa</a:t>
            </a:r>
            <a:r>
              <a:rPr lang="en-US" sz="1100" dirty="0">
                <a:latin typeface="Century Gothic" panose="020B0502020202020204" pitchFamily="34" charset="0"/>
                <a:cs typeface="Times New Roman" panose="02020603050405020304" pitchFamily="18" charset="0"/>
              </a:rPr>
              <a:t>, and N. M. A. </a:t>
            </a:r>
            <a:r>
              <a:rPr lang="en-US" sz="1100" dirty="0" err="1">
                <a:latin typeface="Century Gothic" panose="020B0502020202020204" pitchFamily="34" charset="0"/>
                <a:cs typeface="Times New Roman" panose="02020603050405020304" pitchFamily="18" charset="0"/>
              </a:rPr>
              <a:t>Widiastini</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Pengaruh</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Beban</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Kerja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Kominikasi</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dan</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Kepuasan</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Kerja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Terhadap</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Kinerja</a:t>
            </a:r>
            <a:r>
              <a:rPr lang="en-US" sz="1100" dirty="0">
                <a:latin typeface="Century Gothic" panose="020B0502020202020204" pitchFamily="34" charset="0"/>
                <a:cs typeface="Times New Roman" panose="02020603050405020304" pitchFamily="18" charset="0"/>
              </a:rPr>
              <a:t> Guru,” </a:t>
            </a:r>
            <a:r>
              <a:rPr lang="en-US" sz="1100" i="1" dirty="0">
                <a:latin typeface="Century Gothic" panose="020B0502020202020204" pitchFamily="34" charset="0"/>
                <a:cs typeface="Times New Roman" panose="02020603050405020304" pitchFamily="18" charset="0"/>
              </a:rPr>
              <a:t>J. </a:t>
            </a:r>
            <a:r>
              <a:rPr lang="en-US" sz="1100" i="1" dirty="0" err="1">
                <a:latin typeface="Century Gothic" panose="020B0502020202020204" pitchFamily="34" charset="0"/>
                <a:cs typeface="Times New Roman" panose="02020603050405020304" pitchFamily="18" charset="0"/>
              </a:rPr>
              <a:t>Ekon</a:t>
            </a:r>
            <a:r>
              <a:rPr lang="en-US" sz="1100" i="1" dirty="0">
                <a:latin typeface="Century Gothic" panose="020B0502020202020204" pitchFamily="34" charset="0"/>
                <a:cs typeface="Times New Roman" panose="02020603050405020304" pitchFamily="18" charset="0"/>
              </a:rPr>
              <a:t>. </a:t>
            </a:r>
            <a:r>
              <a:rPr lang="en-US" sz="1100" i="1" dirty="0" err="1">
                <a:latin typeface="Century Gothic" panose="020B0502020202020204" pitchFamily="34" charset="0"/>
                <a:cs typeface="Times New Roman" panose="02020603050405020304" pitchFamily="18" charset="0"/>
              </a:rPr>
              <a:t>dan</a:t>
            </a:r>
            <a:r>
              <a:rPr lang="en-US" sz="1100" i="1" dirty="0">
                <a:latin typeface="Century Gothic" panose="020B0502020202020204" pitchFamily="34" charset="0"/>
                <a:cs typeface="Times New Roman" panose="02020603050405020304" pitchFamily="18" charset="0"/>
              </a:rPr>
              <a:t> </a:t>
            </a:r>
            <a:r>
              <a:rPr lang="en-US" sz="1100" i="1" dirty="0" err="1">
                <a:latin typeface="Century Gothic" panose="020B0502020202020204" pitchFamily="34" charset="0"/>
                <a:cs typeface="Times New Roman" panose="02020603050405020304" pitchFamily="18" charset="0"/>
              </a:rPr>
              <a:t>Ilmu</a:t>
            </a:r>
            <a:r>
              <a:rPr lang="en-US" sz="1100" i="1" dirty="0">
                <a:latin typeface="Century Gothic" panose="020B0502020202020204" pitchFamily="34" charset="0"/>
                <a:cs typeface="Times New Roman" panose="02020603050405020304" pitchFamily="18" charset="0"/>
              </a:rPr>
              <a:t> </a:t>
            </a:r>
            <a:r>
              <a:rPr lang="en-US" sz="1100" i="1" dirty="0" err="1">
                <a:latin typeface="Century Gothic" panose="020B0502020202020204" pitchFamily="34" charset="0"/>
                <a:cs typeface="Times New Roman" panose="02020603050405020304" pitchFamily="18" charset="0"/>
              </a:rPr>
              <a:t>Sos</a:t>
            </a:r>
            <a:r>
              <a:rPr lang="en-US" sz="1100" i="1" dirty="0">
                <a:latin typeface="Century Gothic" panose="020B0502020202020204" pitchFamily="34" charset="0"/>
                <a:cs typeface="Times New Roman" panose="02020603050405020304" pitchFamily="18" charset="0"/>
              </a:rPr>
              <a:t>.</a:t>
            </a:r>
            <a:r>
              <a:rPr lang="en-US" sz="1100" dirty="0">
                <a:latin typeface="Century Gothic" panose="020B0502020202020204" pitchFamily="34" charset="0"/>
                <a:cs typeface="Times New Roman" panose="02020603050405020304" pitchFamily="18" charset="0"/>
              </a:rPr>
              <a:t>, vol. 06, no. 01, pp. 86–93, 2023.</a:t>
            </a:r>
          </a:p>
          <a:p>
            <a:pPr algn="just"/>
            <a:r>
              <a:rPr lang="en-US" sz="1100" dirty="0">
                <a:latin typeface="Century Gothic" panose="020B0502020202020204" pitchFamily="34" charset="0"/>
                <a:cs typeface="Times New Roman" panose="02020603050405020304" pitchFamily="18" charset="0"/>
              </a:rPr>
              <a:t>[10]	J. Magister, A. </a:t>
            </a:r>
            <a:r>
              <a:rPr lang="en-US" sz="1100" dirty="0" err="1">
                <a:latin typeface="Century Gothic" panose="020B0502020202020204" pitchFamily="34" charset="0"/>
                <a:cs typeface="Times New Roman" panose="02020603050405020304" pitchFamily="18" charset="0"/>
              </a:rPr>
              <a:t>Pendidikan</a:t>
            </a:r>
            <a:r>
              <a:rPr lang="en-US" sz="1100" dirty="0">
                <a:latin typeface="Century Gothic" panose="020B0502020202020204" pitchFamily="34" charset="0"/>
                <a:cs typeface="Times New Roman" panose="02020603050405020304" pitchFamily="18" charset="0"/>
              </a:rPr>
              <a:t>, P. </a:t>
            </a:r>
            <a:r>
              <a:rPr lang="en-US" sz="1100" dirty="0" err="1">
                <a:latin typeface="Century Gothic" panose="020B0502020202020204" pitchFamily="34" charset="0"/>
                <a:cs typeface="Times New Roman" panose="02020603050405020304" pitchFamily="18" charset="0"/>
              </a:rPr>
              <a:t>Universitas</a:t>
            </a:r>
            <a:r>
              <a:rPr lang="en-US" sz="1100" dirty="0">
                <a:latin typeface="Century Gothic" panose="020B0502020202020204" pitchFamily="34" charset="0"/>
                <a:cs typeface="Times New Roman" panose="02020603050405020304" pitchFamily="18" charset="0"/>
              </a:rPr>
              <a:t>, and S. Kuala, “</a:t>
            </a:r>
            <a:r>
              <a:rPr lang="en-US" sz="1100" dirty="0" err="1">
                <a:latin typeface="Century Gothic" panose="020B0502020202020204" pitchFamily="34" charset="0"/>
                <a:cs typeface="Times New Roman" panose="02020603050405020304" pitchFamily="18" charset="0"/>
              </a:rPr>
              <a:t>Pengaruh</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Budaya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Organisasi</a:t>
            </a:r>
            <a:r>
              <a:rPr lang="en-US" sz="1100" dirty="0">
                <a:latin typeface="Century Gothic" panose="020B0502020202020204" pitchFamily="34" charset="0"/>
                <a:cs typeface="Times New Roman" panose="02020603050405020304" pitchFamily="18" charset="0"/>
              </a:rPr>
              <a:t> Dan </a:t>
            </a:r>
            <a:r>
              <a:rPr lang="en-US" sz="1100" dirty="0" err="1">
                <a:latin typeface="Century Gothic" panose="020B0502020202020204" pitchFamily="34" charset="0"/>
                <a:cs typeface="Times New Roman" panose="02020603050405020304" pitchFamily="18" charset="0"/>
              </a:rPr>
              <a:t>Kepemimpinan</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Kepala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Sekolah</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Terhadap</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Kinerja</a:t>
            </a:r>
            <a:r>
              <a:rPr lang="en-US" sz="1100" dirty="0">
                <a:latin typeface="Century Gothic" panose="020B0502020202020204" pitchFamily="34" charset="0"/>
                <a:cs typeface="Times New Roman" panose="02020603050405020304" pitchFamily="18" charset="0"/>
              </a:rPr>
              <a:t> Guru </a:t>
            </a:r>
            <a:r>
              <a:rPr lang="en-US" sz="1100" dirty="0" err="1">
                <a:latin typeface="Century Gothic" panose="020B0502020202020204" pitchFamily="34" charset="0"/>
                <a:cs typeface="Times New Roman" panose="02020603050405020304" pitchFamily="18" charset="0"/>
              </a:rPr>
              <a:t>Pada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Sma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Unggul</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Negeri</a:t>
            </a:r>
            <a:r>
              <a:rPr lang="en-US" sz="1100" dirty="0">
                <a:latin typeface="Century Gothic" panose="020B0502020202020204" pitchFamily="34" charset="0"/>
                <a:cs typeface="Times New Roman" panose="02020603050405020304" pitchFamily="18" charset="0"/>
              </a:rPr>
              <a:t> 2 Boarding School Kota Banda Aceh,” </a:t>
            </a:r>
            <a:r>
              <a:rPr lang="en-US" sz="1100" i="1" dirty="0">
                <a:latin typeface="Century Gothic" panose="020B0502020202020204" pitchFamily="34" charset="0"/>
                <a:cs typeface="Times New Roman" panose="02020603050405020304" pitchFamily="18" charset="0"/>
              </a:rPr>
              <a:t>J. Adm. </a:t>
            </a:r>
            <a:r>
              <a:rPr lang="en-US" sz="1100" i="1" dirty="0" err="1">
                <a:latin typeface="Century Gothic" panose="020B0502020202020204" pitchFamily="34" charset="0"/>
                <a:cs typeface="Times New Roman" panose="02020603050405020304" pitchFamily="18" charset="0"/>
              </a:rPr>
              <a:t>Pendidik</a:t>
            </a:r>
            <a:r>
              <a:rPr lang="en-US" sz="1100" i="1" dirty="0">
                <a:latin typeface="Century Gothic" panose="020B0502020202020204" pitchFamily="34" charset="0"/>
                <a:cs typeface="Times New Roman" panose="02020603050405020304" pitchFamily="18" charset="0"/>
              </a:rPr>
              <a:t>.  </a:t>
            </a:r>
            <a:r>
              <a:rPr lang="en-US" sz="1100" i="1" dirty="0" err="1">
                <a:latin typeface="Century Gothic" panose="020B0502020202020204" pitchFamily="34" charset="0"/>
                <a:cs typeface="Times New Roman" panose="02020603050405020304" pitchFamily="18" charset="0"/>
              </a:rPr>
              <a:t>Progr</a:t>
            </a:r>
            <a:r>
              <a:rPr lang="en-US" sz="1100" i="1" dirty="0">
                <a:latin typeface="Century Gothic" panose="020B0502020202020204" pitchFamily="34" charset="0"/>
                <a:cs typeface="Times New Roman" panose="02020603050405020304" pitchFamily="18" charset="0"/>
              </a:rPr>
              <a:t>. </a:t>
            </a:r>
            <a:r>
              <a:rPr lang="en-US" sz="1100" i="1" dirty="0" err="1">
                <a:latin typeface="Century Gothic" panose="020B0502020202020204" pitchFamily="34" charset="0"/>
                <a:cs typeface="Times New Roman" panose="02020603050405020304" pitchFamily="18" charset="0"/>
              </a:rPr>
              <a:t>Pascasarj</a:t>
            </a:r>
            <a:r>
              <a:rPr lang="en-US" sz="1100" i="1" dirty="0">
                <a:latin typeface="Century Gothic" panose="020B0502020202020204" pitchFamily="34" charset="0"/>
                <a:cs typeface="Times New Roman" panose="02020603050405020304" pitchFamily="18" charset="0"/>
              </a:rPr>
              <a:t>. </a:t>
            </a:r>
            <a:r>
              <a:rPr lang="en-US" sz="1100" i="1" dirty="0" err="1">
                <a:latin typeface="Century Gothic" panose="020B0502020202020204" pitchFamily="34" charset="0"/>
                <a:cs typeface="Times New Roman" panose="02020603050405020304" pitchFamily="18" charset="0"/>
              </a:rPr>
              <a:t>Unsyiah</a:t>
            </a:r>
            <a:r>
              <a:rPr lang="en-US" sz="1100" dirty="0">
                <a:latin typeface="Century Gothic" panose="020B0502020202020204" pitchFamily="34" charset="0"/>
                <a:cs typeface="Times New Roman" panose="02020603050405020304" pitchFamily="18" charset="0"/>
              </a:rPr>
              <a:t>, vol. 7, no. 1, pp. 41–46, 2017.</a:t>
            </a:r>
          </a:p>
          <a:p>
            <a:pPr algn="just"/>
            <a:r>
              <a:rPr lang="en-US" sz="1100" dirty="0">
                <a:latin typeface="Century Gothic" panose="020B0502020202020204" pitchFamily="34" charset="0"/>
                <a:cs typeface="Times New Roman" panose="02020603050405020304" pitchFamily="18" charset="0"/>
              </a:rPr>
              <a:t>[11]	E. Management, “LOCUS OF CONTROL DAN BUDAYA ORGANISASI TERHADAP KEPUASAN DAN KINERJA GURU </a:t>
            </a:r>
            <a:r>
              <a:rPr lang="en-US" sz="1100" dirty="0" err="1">
                <a:latin typeface="Century Gothic" panose="020B0502020202020204" pitchFamily="34" charset="0"/>
                <a:cs typeface="Times New Roman" panose="02020603050405020304" pitchFamily="18" charset="0"/>
              </a:rPr>
              <a:t>Hamz</a:t>
            </a:r>
            <a:r>
              <a:rPr lang="en-US" sz="1100" dirty="0">
                <a:latin typeface="Century Gothic" panose="020B0502020202020204" pitchFamily="34" charset="0"/>
                <a:cs typeface="Times New Roman" panose="02020603050405020304" pitchFamily="18" charset="0"/>
              </a:rPr>
              <a:t>,” </a:t>
            </a:r>
            <a:r>
              <a:rPr lang="en-US" sz="1100" i="1" dirty="0" err="1">
                <a:latin typeface="Century Gothic" panose="020B0502020202020204" pitchFamily="34" charset="0"/>
                <a:cs typeface="Times New Roman" panose="02020603050405020304" pitchFamily="18" charset="0"/>
              </a:rPr>
              <a:t>Hamzah</a:t>
            </a:r>
            <a:r>
              <a:rPr lang="en-US" sz="1100" i="1" dirty="0">
                <a:latin typeface="Century Gothic" panose="020B0502020202020204" pitchFamily="34" charset="0"/>
                <a:cs typeface="Times New Roman" panose="02020603050405020304" pitchFamily="18" charset="0"/>
              </a:rPr>
              <a:t>, </a:t>
            </a:r>
            <a:r>
              <a:rPr lang="en-US" sz="1100" i="1" dirty="0" err="1">
                <a:latin typeface="Century Gothic" panose="020B0502020202020204" pitchFamily="34" charset="0"/>
                <a:cs typeface="Times New Roman" panose="02020603050405020304" pitchFamily="18" charset="0"/>
              </a:rPr>
              <a:t>Miftah</a:t>
            </a:r>
            <a:r>
              <a:rPr lang="en-US" sz="1100" i="1" dirty="0">
                <a:latin typeface="Century Gothic" panose="020B0502020202020204" pitchFamily="34" charset="0"/>
                <a:cs typeface="Times New Roman" panose="02020603050405020304" pitchFamily="18" charset="0"/>
              </a:rPr>
              <a:t> </a:t>
            </a:r>
            <a:r>
              <a:rPr lang="en-US" sz="1100" i="1" dirty="0" err="1">
                <a:latin typeface="Century Gothic" panose="020B0502020202020204" pitchFamily="34" charset="0"/>
                <a:cs typeface="Times New Roman" panose="02020603050405020304" pitchFamily="18" charset="0"/>
              </a:rPr>
              <a:t>Syarif</a:t>
            </a:r>
            <a:r>
              <a:rPr lang="en-US" sz="1100" i="1" dirty="0">
                <a:latin typeface="Century Gothic" panose="020B0502020202020204" pitchFamily="34" charset="0"/>
                <a:cs typeface="Times New Roman" panose="02020603050405020304" pitchFamily="18" charset="0"/>
              </a:rPr>
              <a:t>, Mar </a:t>
            </a:r>
            <a:r>
              <a:rPr lang="en-US" sz="1100" i="1" dirty="0" err="1">
                <a:latin typeface="Century Gothic" panose="020B0502020202020204" pitchFamily="34" charset="0"/>
                <a:cs typeface="Times New Roman" panose="02020603050405020304" pitchFamily="18" charset="0"/>
              </a:rPr>
              <a:t>Artur</a:t>
            </a:r>
            <a:r>
              <a:rPr lang="en-US" sz="1100" i="1" dirty="0">
                <a:latin typeface="Century Gothic" panose="020B0502020202020204" pitchFamily="34" charset="0"/>
                <a:cs typeface="Times New Roman" panose="02020603050405020304" pitchFamily="18" charset="0"/>
              </a:rPr>
              <a:t> </a:t>
            </a:r>
            <a:r>
              <a:rPr lang="en-US" sz="1100" i="1" dirty="0" err="1">
                <a:latin typeface="Century Gothic" panose="020B0502020202020204" pitchFamily="34" charset="0"/>
                <a:cs typeface="Times New Roman" panose="02020603050405020304" pitchFamily="18" charset="0"/>
              </a:rPr>
              <a:t>Rahima</a:t>
            </a:r>
            <a:r>
              <a:rPr lang="en-US" sz="1100" i="1" dirty="0">
                <a:latin typeface="Century Gothic" panose="020B0502020202020204" pitchFamily="34" charset="0"/>
                <a:cs typeface="Times New Roman" panose="02020603050405020304" pitchFamily="18" charset="0"/>
              </a:rPr>
              <a:t>, </a:t>
            </a:r>
            <a:r>
              <a:rPr lang="en-US" sz="1100" i="1" dirty="0" err="1">
                <a:latin typeface="Century Gothic" panose="020B0502020202020204" pitchFamily="34" charset="0"/>
                <a:cs typeface="Times New Roman" panose="02020603050405020304" pitchFamily="18" charset="0"/>
              </a:rPr>
              <a:t>Astri</a:t>
            </a:r>
            <a:r>
              <a:rPr lang="en-US" sz="1100" i="1" dirty="0">
                <a:latin typeface="Century Gothic" panose="020B0502020202020204" pitchFamily="34" charset="0"/>
                <a:cs typeface="Times New Roman" panose="02020603050405020304" pitchFamily="18" charset="0"/>
              </a:rPr>
              <a:t> </a:t>
            </a:r>
            <a:r>
              <a:rPr lang="en-US" sz="1100" i="1" dirty="0" err="1">
                <a:latin typeface="Century Gothic" panose="020B0502020202020204" pitchFamily="34" charset="0"/>
                <a:cs typeface="Times New Roman" panose="02020603050405020304" pitchFamily="18" charset="0"/>
              </a:rPr>
              <a:t>Ayu</a:t>
            </a:r>
            <a:r>
              <a:rPr lang="en-US" sz="1100" i="1" dirty="0">
                <a:latin typeface="Century Gothic" panose="020B0502020202020204" pitchFamily="34" charset="0"/>
                <a:cs typeface="Times New Roman" panose="02020603050405020304" pitchFamily="18" charset="0"/>
              </a:rPr>
              <a:t> </a:t>
            </a:r>
            <a:r>
              <a:rPr lang="en-US" sz="1100" i="1" dirty="0" err="1">
                <a:latin typeface="Century Gothic" panose="020B0502020202020204" pitchFamily="34" charset="0"/>
                <a:cs typeface="Times New Roman" panose="02020603050405020304" pitchFamily="18" charset="0"/>
              </a:rPr>
              <a:t>Purwati</a:t>
            </a:r>
            <a:r>
              <a:rPr lang="en-US" sz="1100" dirty="0">
                <a:latin typeface="Century Gothic" panose="020B0502020202020204" pitchFamily="34" charset="0"/>
                <a:cs typeface="Times New Roman" panose="02020603050405020304" pitchFamily="18" charset="0"/>
              </a:rPr>
              <a:t>, vol. 4, pp. 43–55, 2021.</a:t>
            </a:r>
          </a:p>
          <a:p>
            <a:pPr algn="just"/>
            <a:r>
              <a:rPr lang="en-US" sz="1100" dirty="0">
                <a:latin typeface="Century Gothic" panose="020B0502020202020204" pitchFamily="34" charset="0"/>
                <a:cs typeface="Times New Roman" panose="02020603050405020304" pitchFamily="18" charset="0"/>
              </a:rPr>
              <a:t>[12]	T. H. </a:t>
            </a:r>
            <a:r>
              <a:rPr lang="en-US" sz="1100" dirty="0" err="1">
                <a:latin typeface="Century Gothic" panose="020B0502020202020204" pitchFamily="34" charset="0"/>
                <a:cs typeface="Times New Roman" panose="02020603050405020304" pitchFamily="18" charset="0"/>
              </a:rPr>
              <a:t>Handoko</a:t>
            </a:r>
            <a:r>
              <a:rPr lang="en-US" sz="1100" dirty="0">
                <a:latin typeface="Century Gothic" panose="020B0502020202020204" pitchFamily="34" charset="0"/>
                <a:cs typeface="Times New Roman" panose="02020603050405020304" pitchFamily="18" charset="0"/>
              </a:rPr>
              <a:t>, </a:t>
            </a:r>
            <a:r>
              <a:rPr lang="en-US" sz="1100" i="1" dirty="0">
                <a:latin typeface="Century Gothic" panose="020B0502020202020204" pitchFamily="34" charset="0"/>
                <a:cs typeface="Times New Roman" panose="02020603050405020304" pitchFamily="18" charset="0"/>
              </a:rPr>
              <a:t>MANAJMEN PERSONALIA DAN SUMBER DAYA MANUSIA</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Edisi</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Kedu</a:t>
            </a:r>
            <a:r>
              <a:rPr lang="en-US" sz="1100" dirty="0">
                <a:latin typeface="Century Gothic" panose="020B0502020202020204" pitchFamily="34" charset="0"/>
                <a:cs typeface="Times New Roman" panose="02020603050405020304" pitchFamily="18" charset="0"/>
              </a:rPr>
              <a:t>. Yogyakarta: BPFE, 2014.</a:t>
            </a:r>
          </a:p>
          <a:p>
            <a:pPr algn="just"/>
            <a:r>
              <a:rPr lang="en-US" sz="1100" dirty="0">
                <a:latin typeface="Century Gothic" panose="020B0502020202020204" pitchFamily="34" charset="0"/>
                <a:cs typeface="Times New Roman" panose="02020603050405020304" pitchFamily="18" charset="0"/>
              </a:rPr>
              <a:t>[13]	M. S. P. </a:t>
            </a:r>
            <a:r>
              <a:rPr lang="en-US" sz="1100" dirty="0" err="1">
                <a:latin typeface="Century Gothic" panose="020B0502020202020204" pitchFamily="34" charset="0"/>
                <a:cs typeface="Times New Roman" panose="02020603050405020304" pitchFamily="18" charset="0"/>
              </a:rPr>
              <a:t>Hasibuan</a:t>
            </a:r>
            <a:r>
              <a:rPr lang="en-US" sz="1100" dirty="0">
                <a:latin typeface="Century Gothic" panose="020B0502020202020204" pitchFamily="34" charset="0"/>
                <a:cs typeface="Times New Roman" panose="02020603050405020304" pitchFamily="18" charset="0"/>
              </a:rPr>
              <a:t>, </a:t>
            </a:r>
            <a:r>
              <a:rPr lang="en-US" sz="1100" i="1" dirty="0">
                <a:latin typeface="Century Gothic" panose="020B0502020202020204" pitchFamily="34" charset="0"/>
                <a:cs typeface="Times New Roman" panose="02020603050405020304" pitchFamily="18" charset="0"/>
              </a:rPr>
              <a:t>MANAJEMEN SUMBER DAYA MANUSIA</a:t>
            </a:r>
            <a:r>
              <a:rPr lang="en-US" sz="1100" dirty="0">
                <a:latin typeface="Century Gothic" panose="020B0502020202020204" pitchFamily="34" charset="0"/>
                <a:cs typeface="Times New Roman" panose="02020603050405020304" pitchFamily="18" charset="0"/>
              </a:rPr>
              <a:t>, Ed. rev.,. Jakarta: </a:t>
            </a:r>
            <a:r>
              <a:rPr lang="en-US" sz="1100" dirty="0" err="1">
                <a:latin typeface="Century Gothic" panose="020B0502020202020204" pitchFamily="34" charset="0"/>
                <a:cs typeface="Times New Roman" panose="02020603050405020304" pitchFamily="18" charset="0"/>
              </a:rPr>
              <a:t>Bumi</a:t>
            </a:r>
            <a:r>
              <a:rPr lang="en-US" sz="1100" dirty="0">
                <a:latin typeface="Century Gothic" panose="020B0502020202020204" pitchFamily="34" charset="0"/>
                <a:cs typeface="Times New Roman" panose="02020603050405020304" pitchFamily="18" charset="0"/>
              </a:rPr>
              <a:t> </a:t>
            </a:r>
            <a:r>
              <a:rPr lang="en-US" sz="1100" dirty="0" err="1">
                <a:latin typeface="Century Gothic" panose="020B0502020202020204" pitchFamily="34" charset="0"/>
                <a:cs typeface="Times New Roman" panose="02020603050405020304" pitchFamily="18" charset="0"/>
              </a:rPr>
              <a:t>Aksara</a:t>
            </a:r>
            <a:r>
              <a:rPr lang="en-US" sz="1100" dirty="0">
                <a:latin typeface="Century Gothic" panose="020B0502020202020204" pitchFamily="34" charset="0"/>
                <a:cs typeface="Times New Roman" panose="02020603050405020304" pitchFamily="18" charset="0"/>
              </a:rPr>
              <a:t>, </a:t>
            </a:r>
            <a:r>
              <a:rPr lang="en-US" sz="1100" dirty="0" smtClean="0">
                <a:latin typeface="Century Gothic" panose="020B0502020202020204" pitchFamily="34" charset="0"/>
                <a:cs typeface="Times New Roman" panose="02020603050405020304" pitchFamily="18" charset="0"/>
              </a:rPr>
              <a:t>2016</a:t>
            </a:r>
            <a:r>
              <a:rPr lang="id-ID" sz="1100" dirty="0">
                <a:latin typeface="Century Gothic" panose="020B0502020202020204" pitchFamily="34" charset="0"/>
                <a:cs typeface="Times New Roman" panose="02020603050405020304" pitchFamily="18" charset="0"/>
              </a:rPr>
              <a:t>.</a:t>
            </a:r>
            <a:endParaRPr lang="en-US" sz="1100" dirty="0">
              <a:latin typeface="Century Gothic" panose="020B0502020202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Daftar Pustaka</a:t>
            </a:r>
            <a:endParaRPr lang="en-US" dirty="0"/>
          </a:p>
        </p:txBody>
      </p:sp>
      <p:sp>
        <p:nvSpPr>
          <p:cNvPr id="3" name="Text Placeholder 2"/>
          <p:cNvSpPr>
            <a:spLocks noGrp="1"/>
          </p:cNvSpPr>
          <p:nvPr>
            <p:ph type="body" idx="1"/>
          </p:nvPr>
        </p:nvSpPr>
        <p:spPr/>
        <p:txBody>
          <a:bodyPr>
            <a:normAutofit fontScale="92500" lnSpcReduction="10000"/>
          </a:bodyPr>
          <a:lstStyle/>
          <a:p>
            <a:pPr algn="just"/>
            <a:r>
              <a:rPr lang="en-US" sz="1200" dirty="0"/>
              <a:t>[14]	K. F. </a:t>
            </a:r>
            <a:r>
              <a:rPr lang="en-US" sz="1200" dirty="0" err="1"/>
              <a:t>Paramitadewi</a:t>
            </a:r>
            <a:r>
              <a:rPr lang="en-US" sz="1200" dirty="0"/>
              <a:t>, “</a:t>
            </a:r>
            <a:r>
              <a:rPr lang="en-US" sz="1200" dirty="0" err="1"/>
              <a:t>Pengaruh</a:t>
            </a:r>
            <a:r>
              <a:rPr lang="en-US" sz="1200" dirty="0"/>
              <a:t> </a:t>
            </a:r>
            <a:r>
              <a:rPr lang="en-US" sz="1200" dirty="0" err="1"/>
              <a:t>beban</a:t>
            </a:r>
            <a:r>
              <a:rPr lang="en-US" sz="1200" dirty="0"/>
              <a:t> </a:t>
            </a:r>
            <a:r>
              <a:rPr lang="en-US" sz="1200" dirty="0" err="1"/>
              <a:t>kerja</a:t>
            </a:r>
            <a:r>
              <a:rPr lang="en-US" sz="1200" dirty="0"/>
              <a:t> </a:t>
            </a:r>
            <a:r>
              <a:rPr lang="en-US" sz="1200" dirty="0" err="1"/>
              <a:t>dan</a:t>
            </a:r>
            <a:r>
              <a:rPr lang="en-US" sz="1200" dirty="0"/>
              <a:t> </a:t>
            </a:r>
            <a:r>
              <a:rPr lang="en-US" sz="1200" dirty="0" err="1"/>
              <a:t>kompensasi</a:t>
            </a:r>
            <a:r>
              <a:rPr lang="en-US" sz="1200" dirty="0"/>
              <a:t> </a:t>
            </a:r>
            <a:r>
              <a:rPr lang="en-US" sz="1200" dirty="0" err="1"/>
              <a:t>terhadap</a:t>
            </a:r>
            <a:r>
              <a:rPr lang="en-US" sz="1200" dirty="0"/>
              <a:t> </a:t>
            </a:r>
            <a:r>
              <a:rPr lang="en-US" sz="1200" dirty="0" err="1"/>
              <a:t>kinerja</a:t>
            </a:r>
            <a:r>
              <a:rPr lang="en-US" sz="1200" dirty="0"/>
              <a:t> </a:t>
            </a:r>
            <a:r>
              <a:rPr lang="en-US" sz="1200" dirty="0" err="1"/>
              <a:t>pegawai</a:t>
            </a:r>
            <a:r>
              <a:rPr lang="en-US" sz="1200" dirty="0"/>
              <a:t> </a:t>
            </a:r>
            <a:r>
              <a:rPr lang="en-US" sz="1200" dirty="0" err="1"/>
              <a:t>Sekretariat</a:t>
            </a:r>
            <a:r>
              <a:rPr lang="en-US" sz="1200" dirty="0"/>
              <a:t> </a:t>
            </a:r>
            <a:r>
              <a:rPr lang="en-US" sz="1200" dirty="0" err="1"/>
              <a:t>Pemerintah</a:t>
            </a:r>
            <a:r>
              <a:rPr lang="en-US" sz="1200" dirty="0"/>
              <a:t> Daerah </a:t>
            </a:r>
            <a:r>
              <a:rPr lang="en-US" sz="1200" dirty="0" err="1"/>
              <a:t>Kabupaten</a:t>
            </a:r>
            <a:r>
              <a:rPr lang="en-US" sz="1200" dirty="0"/>
              <a:t> </a:t>
            </a:r>
            <a:r>
              <a:rPr lang="en-US" sz="1200" dirty="0" err="1"/>
              <a:t>Tabanan</a:t>
            </a:r>
            <a:r>
              <a:rPr lang="en-US" sz="1200" dirty="0"/>
              <a:t>,” </a:t>
            </a:r>
            <a:r>
              <a:rPr lang="en-US" sz="1200" i="1" dirty="0"/>
              <a:t>E-</a:t>
            </a:r>
            <a:r>
              <a:rPr lang="en-US" sz="1200" i="1" dirty="0" err="1"/>
              <a:t>Jurnal</a:t>
            </a:r>
            <a:r>
              <a:rPr lang="en-US" sz="1200" i="1" dirty="0"/>
              <a:t> </a:t>
            </a:r>
            <a:r>
              <a:rPr lang="en-US" sz="1200" i="1" dirty="0" err="1"/>
              <a:t>Manaj</a:t>
            </a:r>
            <a:r>
              <a:rPr lang="en-US" sz="1200" i="1" dirty="0"/>
              <a:t>. </a:t>
            </a:r>
            <a:r>
              <a:rPr lang="en-US" sz="1200" i="1" dirty="0" err="1"/>
              <a:t>Unud</a:t>
            </a:r>
            <a:r>
              <a:rPr lang="en-US" sz="1200" dirty="0"/>
              <a:t>, vol. 6, no. 6, pp. 3370–3397, 2017, [Online]. Available: file:///C:/Users/USER1/Downloads/29949-85-60A208-1-10-20170608.pdf</a:t>
            </a:r>
          </a:p>
          <a:p>
            <a:pPr algn="just"/>
            <a:r>
              <a:rPr lang="en-US" sz="1200" dirty="0"/>
              <a:t>[15]	M. C. Robbins, Stephen P., </a:t>
            </a:r>
            <a:r>
              <a:rPr lang="en-US" sz="1200" i="1" dirty="0"/>
              <a:t>MANAJEMEN</a:t>
            </a:r>
            <a:r>
              <a:rPr lang="en-US" sz="1200" dirty="0"/>
              <a:t>, Ed 13. Jakarta: </a:t>
            </a:r>
            <a:r>
              <a:rPr lang="en-US" sz="1200" dirty="0" err="1"/>
              <a:t>Airlangga</a:t>
            </a:r>
            <a:r>
              <a:rPr lang="en-US" sz="1200" dirty="0"/>
              <a:t>, 2015.</a:t>
            </a:r>
          </a:p>
          <a:p>
            <a:pPr algn="just"/>
            <a:r>
              <a:rPr lang="en-US" sz="1200" dirty="0"/>
              <a:t>[16]	</a:t>
            </a:r>
            <a:r>
              <a:rPr lang="en-US" sz="1200" dirty="0" err="1"/>
              <a:t>Pebri</a:t>
            </a:r>
            <a:r>
              <a:rPr lang="en-US" sz="1200" dirty="0"/>
              <a:t> </a:t>
            </a:r>
            <a:r>
              <a:rPr lang="en-US" sz="1200" dirty="0" err="1"/>
              <a:t>Fitri</a:t>
            </a:r>
            <a:r>
              <a:rPr lang="en-US" sz="1200" dirty="0"/>
              <a:t> </a:t>
            </a:r>
            <a:r>
              <a:rPr lang="en-US" sz="1200" dirty="0" err="1"/>
              <a:t>Antaka</a:t>
            </a:r>
            <a:r>
              <a:rPr lang="en-US" sz="1200" dirty="0"/>
              <a:t>, “</a:t>
            </a:r>
            <a:r>
              <a:rPr lang="en-US" sz="1200" dirty="0" err="1"/>
              <a:t>Pengaruh</a:t>
            </a:r>
            <a:r>
              <a:rPr lang="en-US" sz="1200" dirty="0"/>
              <a:t> </a:t>
            </a:r>
            <a:r>
              <a:rPr lang="en-US" sz="1200" dirty="0" err="1"/>
              <a:t>Motivasi</a:t>
            </a:r>
            <a:r>
              <a:rPr lang="en-US" sz="1200" dirty="0"/>
              <a:t> </a:t>
            </a:r>
            <a:r>
              <a:rPr lang="en-US" sz="1200" dirty="0" err="1"/>
              <a:t>Kerja</a:t>
            </a:r>
            <a:r>
              <a:rPr lang="en-US" sz="1200" dirty="0"/>
              <a:t> </a:t>
            </a:r>
            <a:r>
              <a:rPr lang="en-US" sz="1200" dirty="0" err="1"/>
              <a:t>dan</a:t>
            </a:r>
            <a:r>
              <a:rPr lang="en-US" sz="1200" dirty="0"/>
              <a:t> </a:t>
            </a:r>
            <a:r>
              <a:rPr lang="en-US" sz="1200" dirty="0" err="1"/>
              <a:t>Beban</a:t>
            </a:r>
            <a:r>
              <a:rPr lang="en-US" sz="1200" dirty="0"/>
              <a:t> </a:t>
            </a:r>
            <a:r>
              <a:rPr lang="en-US" sz="1200" dirty="0" err="1"/>
              <a:t>Kerja</a:t>
            </a:r>
            <a:r>
              <a:rPr lang="en-US" sz="1200" dirty="0"/>
              <a:t> </a:t>
            </a:r>
            <a:r>
              <a:rPr lang="en-US" sz="1200" dirty="0" err="1"/>
              <a:t>Terhadap</a:t>
            </a:r>
            <a:r>
              <a:rPr lang="en-US" sz="1200" dirty="0"/>
              <a:t> </a:t>
            </a:r>
            <a:r>
              <a:rPr lang="en-US" sz="1200" dirty="0" err="1"/>
              <a:t>Kinerja</a:t>
            </a:r>
            <a:r>
              <a:rPr lang="en-US" sz="1200" dirty="0"/>
              <a:t> </a:t>
            </a:r>
            <a:r>
              <a:rPr lang="en-US" sz="1200" dirty="0" err="1"/>
              <a:t>Karyawan</a:t>
            </a:r>
            <a:r>
              <a:rPr lang="en-US" sz="1200" dirty="0"/>
              <a:t> </a:t>
            </a:r>
            <a:r>
              <a:rPr lang="en-US" sz="1200" dirty="0" err="1"/>
              <a:t>Dipo</a:t>
            </a:r>
            <a:r>
              <a:rPr lang="en-US" sz="1200" dirty="0"/>
              <a:t> </a:t>
            </a:r>
            <a:r>
              <a:rPr lang="en-US" sz="1200" dirty="0" err="1"/>
              <a:t>Lokomotif</a:t>
            </a:r>
            <a:r>
              <a:rPr lang="en-US" sz="1200" dirty="0"/>
              <a:t> </a:t>
            </a:r>
            <a:r>
              <a:rPr lang="en-US" sz="1200" dirty="0" err="1"/>
              <a:t>dan</a:t>
            </a:r>
            <a:r>
              <a:rPr lang="en-US" sz="1200" dirty="0"/>
              <a:t> </a:t>
            </a:r>
            <a:r>
              <a:rPr lang="en-US" sz="1200" dirty="0" err="1"/>
              <a:t>Kereta</a:t>
            </a:r>
            <a:r>
              <a:rPr lang="en-US" sz="1200" dirty="0"/>
              <a:t> PT. </a:t>
            </a:r>
            <a:r>
              <a:rPr lang="en-US" sz="1200" dirty="0" err="1"/>
              <a:t>Kereta</a:t>
            </a:r>
            <a:r>
              <a:rPr lang="en-US" sz="1200" dirty="0"/>
              <a:t> </a:t>
            </a:r>
            <a:r>
              <a:rPr lang="en-US" sz="1200" dirty="0" err="1"/>
              <a:t>Api</a:t>
            </a:r>
            <a:r>
              <a:rPr lang="en-US" sz="1200" dirty="0"/>
              <a:t> Indonesia (</a:t>
            </a:r>
            <a:r>
              <a:rPr lang="en-US" sz="1200" dirty="0" err="1"/>
              <a:t>Persero</a:t>
            </a:r>
            <a:r>
              <a:rPr lang="en-US" sz="1200" dirty="0"/>
              <a:t>) Daerah </a:t>
            </a:r>
            <a:r>
              <a:rPr lang="en-US" sz="1200" dirty="0" err="1"/>
              <a:t>Operasi</a:t>
            </a:r>
            <a:r>
              <a:rPr lang="en-US" sz="1200" dirty="0"/>
              <a:t> 6 Yogyakarta,” </a:t>
            </a:r>
            <a:r>
              <a:rPr lang="en-US" sz="1200" i="1" dirty="0"/>
              <a:t>J. </a:t>
            </a:r>
            <a:r>
              <a:rPr lang="en-US" sz="1200" i="1" dirty="0" err="1"/>
              <a:t>Fak</a:t>
            </a:r>
            <a:r>
              <a:rPr lang="en-US" sz="1200" i="1" dirty="0"/>
              <a:t>. </a:t>
            </a:r>
            <a:r>
              <a:rPr lang="en-US" sz="1200" i="1" dirty="0" err="1"/>
              <a:t>Ekon</a:t>
            </a:r>
            <a:r>
              <a:rPr lang="en-US" sz="1200" i="1" dirty="0"/>
              <a:t>.</a:t>
            </a:r>
            <a:r>
              <a:rPr lang="en-US" sz="1200" dirty="0"/>
              <a:t>, pp. 647–654, 2018.</a:t>
            </a:r>
          </a:p>
          <a:p>
            <a:pPr algn="just"/>
            <a:r>
              <a:rPr lang="en-US" sz="1200" dirty="0"/>
              <a:t>[17]	A. . A. P. </a:t>
            </a:r>
            <a:r>
              <a:rPr lang="en-US" sz="1200" dirty="0" err="1"/>
              <a:t>Mangkunegara</a:t>
            </a:r>
            <a:r>
              <a:rPr lang="en-US" sz="1200" dirty="0"/>
              <a:t>, </a:t>
            </a:r>
            <a:r>
              <a:rPr lang="en-US" sz="1200" i="1" dirty="0" err="1"/>
              <a:t>Manajemen</a:t>
            </a:r>
            <a:r>
              <a:rPr lang="en-US" sz="1200" i="1" dirty="0"/>
              <a:t> </a:t>
            </a:r>
            <a:r>
              <a:rPr lang="en-US" sz="1200" i="1" dirty="0" err="1"/>
              <a:t>Sumber</a:t>
            </a:r>
            <a:r>
              <a:rPr lang="en-US" sz="1200" i="1" dirty="0"/>
              <a:t> </a:t>
            </a:r>
            <a:r>
              <a:rPr lang="en-US" sz="1200" i="1" dirty="0" err="1"/>
              <a:t>daya</a:t>
            </a:r>
            <a:r>
              <a:rPr lang="en-US" sz="1200" i="1" dirty="0"/>
              <a:t> </a:t>
            </a:r>
            <a:r>
              <a:rPr lang="en-US" sz="1200" i="1" dirty="0" err="1"/>
              <a:t>Manusia</a:t>
            </a:r>
            <a:r>
              <a:rPr lang="en-US" sz="1200" i="1" dirty="0"/>
              <a:t> Perusahaan</a:t>
            </a:r>
            <a:r>
              <a:rPr lang="en-US" sz="1200" dirty="0"/>
              <a:t>. Bandung: PT. </a:t>
            </a:r>
            <a:r>
              <a:rPr lang="en-US" sz="1200" dirty="0" err="1"/>
              <a:t>Remaja</a:t>
            </a:r>
            <a:r>
              <a:rPr lang="en-US" sz="1200" dirty="0"/>
              <a:t> </a:t>
            </a:r>
            <a:r>
              <a:rPr lang="en-US" sz="1200" dirty="0" err="1"/>
              <a:t>Rosdekarya</a:t>
            </a:r>
            <a:r>
              <a:rPr lang="en-US" sz="1200" dirty="0"/>
              <a:t>, 2005.</a:t>
            </a:r>
          </a:p>
          <a:p>
            <a:pPr algn="just"/>
            <a:r>
              <a:rPr lang="en-US" sz="1200" dirty="0"/>
              <a:t>[18]	P. TENDA, J. J. RARES, and V. Y. LONDA, “PENGARUH BUDAYA ORGANISASI TERHADAP KINERJA APARATUR SIPIL NEGARA DI KANTOR KECAMATAN KAWANGKOAN UTARA”.</a:t>
            </a:r>
          </a:p>
          <a:p>
            <a:pPr algn="just"/>
            <a:r>
              <a:rPr lang="en-US" sz="1200" dirty="0"/>
              <a:t>[19]	H. </a:t>
            </a:r>
            <a:r>
              <a:rPr lang="en-US" sz="1200" dirty="0" err="1"/>
              <a:t>Rohman</a:t>
            </a:r>
            <a:r>
              <a:rPr lang="en-US" sz="1200" dirty="0"/>
              <a:t>, “</a:t>
            </a:r>
            <a:r>
              <a:rPr lang="en-US" sz="1200" dirty="0" err="1"/>
              <a:t>Pengaruh</a:t>
            </a:r>
            <a:r>
              <a:rPr lang="en-US" sz="1200" dirty="0"/>
              <a:t> </a:t>
            </a:r>
            <a:r>
              <a:rPr lang="en-US" sz="1200" dirty="0" err="1"/>
              <a:t>Kompetensi</a:t>
            </a:r>
            <a:r>
              <a:rPr lang="en-US" sz="1200" dirty="0"/>
              <a:t> Guru </a:t>
            </a:r>
            <a:r>
              <a:rPr lang="en-US" sz="1200" dirty="0" err="1"/>
              <a:t>terhadap</a:t>
            </a:r>
            <a:r>
              <a:rPr lang="en-US" sz="1200" dirty="0"/>
              <a:t> </a:t>
            </a:r>
            <a:r>
              <a:rPr lang="en-US" sz="1200" dirty="0" err="1"/>
              <a:t>Kinerja</a:t>
            </a:r>
            <a:r>
              <a:rPr lang="en-US" sz="1200" dirty="0"/>
              <a:t> Guru,” </a:t>
            </a:r>
            <a:r>
              <a:rPr lang="en-US" sz="1200" i="1" dirty="0" err="1"/>
              <a:t>Madinasika</a:t>
            </a:r>
            <a:r>
              <a:rPr lang="en-US" sz="1200" dirty="0"/>
              <a:t>, vol. 1, no. 2, pp. 92–102, 2020, [Online]. Available: https://ejurnalunma.ac.id/index.php/madinasika</a:t>
            </a:r>
          </a:p>
          <a:p>
            <a:pPr algn="just"/>
            <a:r>
              <a:rPr lang="en-US" sz="1200" dirty="0"/>
              <a:t>[20]	N. </a:t>
            </a:r>
            <a:r>
              <a:rPr lang="en-US" sz="1200" dirty="0" err="1"/>
              <a:t>Haq</a:t>
            </a:r>
            <a:r>
              <a:rPr lang="en-US" sz="1200" dirty="0"/>
              <a:t>, I. </a:t>
            </a:r>
            <a:r>
              <a:rPr lang="en-US" sz="1200" dirty="0" err="1"/>
              <a:t>Tolkhah</a:t>
            </a:r>
            <a:r>
              <a:rPr lang="en-US" sz="1200" dirty="0"/>
              <a:t>, and A. </a:t>
            </a:r>
            <a:r>
              <a:rPr lang="en-US" sz="1200" dirty="0" err="1"/>
              <a:t>Primarni</a:t>
            </a:r>
            <a:r>
              <a:rPr lang="en-US" sz="1200" dirty="0"/>
              <a:t>, “</a:t>
            </a:r>
            <a:r>
              <a:rPr lang="en-US" sz="1200" dirty="0" err="1"/>
              <a:t>Pengaruh</a:t>
            </a:r>
            <a:r>
              <a:rPr lang="en-US" sz="1200" dirty="0"/>
              <a:t> </a:t>
            </a:r>
            <a:r>
              <a:rPr lang="en-US" sz="1200" dirty="0" err="1"/>
              <a:t>Kepemimpinan</a:t>
            </a:r>
            <a:r>
              <a:rPr lang="en-US" sz="1200" dirty="0"/>
              <a:t> </a:t>
            </a:r>
            <a:r>
              <a:rPr lang="en-US" sz="1200" dirty="0" err="1"/>
              <a:t>Kepala</a:t>
            </a:r>
            <a:r>
              <a:rPr lang="en-US" sz="1200" dirty="0"/>
              <a:t> </a:t>
            </a:r>
            <a:r>
              <a:rPr lang="en-US" sz="1200" dirty="0" err="1"/>
              <a:t>Sekolah</a:t>
            </a:r>
            <a:r>
              <a:rPr lang="en-US" sz="1200" dirty="0"/>
              <a:t> Dan </a:t>
            </a:r>
            <a:r>
              <a:rPr lang="en-US" sz="1200" dirty="0" err="1"/>
              <a:t>Efikasi</a:t>
            </a:r>
            <a:r>
              <a:rPr lang="en-US" sz="1200" dirty="0"/>
              <a:t> </a:t>
            </a:r>
            <a:r>
              <a:rPr lang="en-US" sz="1200" dirty="0" err="1"/>
              <a:t>Diri</a:t>
            </a:r>
            <a:r>
              <a:rPr lang="en-US" sz="1200" dirty="0"/>
              <a:t> Guru </a:t>
            </a:r>
            <a:r>
              <a:rPr lang="en-US" sz="1200" dirty="0" err="1"/>
              <a:t>Terhadap</a:t>
            </a:r>
            <a:r>
              <a:rPr lang="en-US" sz="1200" dirty="0"/>
              <a:t> </a:t>
            </a:r>
            <a:r>
              <a:rPr lang="en-US" sz="1200" dirty="0" err="1"/>
              <a:t>Kinerja</a:t>
            </a:r>
            <a:r>
              <a:rPr lang="en-US" sz="1200" dirty="0"/>
              <a:t> Guru (</a:t>
            </a:r>
            <a:r>
              <a:rPr lang="en-US" sz="1200" dirty="0" err="1"/>
              <a:t>Studi</a:t>
            </a:r>
            <a:r>
              <a:rPr lang="en-US" sz="1200" dirty="0"/>
              <a:t> </a:t>
            </a:r>
            <a:r>
              <a:rPr lang="en-US" sz="1200" dirty="0" err="1"/>
              <a:t>Kasus</a:t>
            </a:r>
            <a:r>
              <a:rPr lang="en-US" sz="1200" dirty="0"/>
              <a:t> </a:t>
            </a:r>
            <a:r>
              <a:rPr lang="en-US" sz="1200" dirty="0" err="1"/>
              <a:t>pada</a:t>
            </a:r>
            <a:r>
              <a:rPr lang="en-US" sz="1200" dirty="0"/>
              <a:t> Guru di </a:t>
            </a:r>
            <a:r>
              <a:rPr lang="en-US" sz="1200" dirty="0" err="1"/>
              <a:t>Gugus</a:t>
            </a:r>
            <a:r>
              <a:rPr lang="en-US" sz="1200" dirty="0"/>
              <a:t> IV </a:t>
            </a:r>
            <a:r>
              <a:rPr lang="en-US" sz="1200" dirty="0" err="1"/>
              <a:t>Gunung</a:t>
            </a:r>
            <a:r>
              <a:rPr lang="en-US" sz="1200" dirty="0"/>
              <a:t> Sari </a:t>
            </a:r>
            <a:r>
              <a:rPr lang="en-US" sz="1200" dirty="0" err="1"/>
              <a:t>Kecamatan</a:t>
            </a:r>
            <a:r>
              <a:rPr lang="en-US" sz="1200" dirty="0"/>
              <a:t> </a:t>
            </a:r>
            <a:r>
              <a:rPr lang="en-US" sz="1200" dirty="0" err="1"/>
              <a:t>Pamijahan</a:t>
            </a:r>
            <a:r>
              <a:rPr lang="en-US" sz="1200" dirty="0"/>
              <a:t>),” </a:t>
            </a:r>
            <a:r>
              <a:rPr lang="en-US" sz="1200" i="1" dirty="0" err="1"/>
              <a:t>Reslaj</a:t>
            </a:r>
            <a:r>
              <a:rPr lang="en-US" sz="1200" i="1" dirty="0"/>
              <a:t> </a:t>
            </a:r>
            <a:r>
              <a:rPr lang="en-US" sz="1200" i="1" dirty="0" err="1"/>
              <a:t>Relig</a:t>
            </a:r>
            <a:r>
              <a:rPr lang="en-US" sz="1200" i="1" dirty="0"/>
              <a:t>. Educ. Soc. </a:t>
            </a:r>
            <a:r>
              <a:rPr lang="en-US" sz="1200" i="1" dirty="0" err="1"/>
              <a:t>Laa</a:t>
            </a:r>
            <a:r>
              <a:rPr lang="en-US" sz="1200" i="1" dirty="0"/>
              <a:t> </a:t>
            </a:r>
            <a:r>
              <a:rPr lang="en-US" sz="1200" i="1" dirty="0" err="1"/>
              <a:t>Roiba</a:t>
            </a:r>
            <a:r>
              <a:rPr lang="en-US" sz="1200" i="1" dirty="0"/>
              <a:t> J.</a:t>
            </a:r>
            <a:r>
              <a:rPr lang="en-US" sz="1200" dirty="0"/>
              <a:t>, vol. 1, no. 2, pp. 173–188, 2021.</a:t>
            </a:r>
          </a:p>
          <a:p>
            <a:pPr algn="just"/>
            <a:r>
              <a:rPr lang="en-US" sz="1200" dirty="0"/>
              <a:t>[21]	F. P. </a:t>
            </a:r>
            <a:r>
              <a:rPr lang="en-US" sz="1200" dirty="0" err="1"/>
              <a:t>Hasyim</a:t>
            </a:r>
            <a:r>
              <a:rPr lang="en-US" sz="1200" dirty="0"/>
              <a:t>, “</a:t>
            </a:r>
            <a:r>
              <a:rPr lang="en-US" sz="1200" dirty="0" err="1"/>
              <a:t>Pengaruh</a:t>
            </a:r>
            <a:r>
              <a:rPr lang="en-US" sz="1200" dirty="0"/>
              <a:t> </a:t>
            </a:r>
            <a:r>
              <a:rPr lang="en-US" sz="1200" dirty="0" err="1"/>
              <a:t>iklim</a:t>
            </a:r>
            <a:r>
              <a:rPr lang="en-US" sz="1200" dirty="0"/>
              <a:t> </a:t>
            </a:r>
            <a:r>
              <a:rPr lang="en-US" sz="1200" dirty="0" err="1"/>
              <a:t>organisasi</a:t>
            </a:r>
            <a:r>
              <a:rPr lang="en-US" sz="1200" dirty="0"/>
              <a:t>, </a:t>
            </a:r>
            <a:r>
              <a:rPr lang="en-US" sz="1200" dirty="0" err="1"/>
              <a:t>kompetensi</a:t>
            </a:r>
            <a:r>
              <a:rPr lang="en-US" sz="1200" dirty="0"/>
              <a:t> </a:t>
            </a:r>
            <a:r>
              <a:rPr lang="en-US" sz="1200" dirty="0" err="1"/>
              <a:t>dan</a:t>
            </a:r>
            <a:r>
              <a:rPr lang="en-US" sz="1200" dirty="0"/>
              <a:t> </a:t>
            </a:r>
            <a:r>
              <a:rPr lang="en-US" sz="1200" dirty="0" err="1"/>
              <a:t>disiplin</a:t>
            </a:r>
            <a:r>
              <a:rPr lang="en-US" sz="1200" dirty="0"/>
              <a:t> </a:t>
            </a:r>
            <a:r>
              <a:rPr lang="en-US" sz="1200" dirty="0" err="1"/>
              <a:t>kerja</a:t>
            </a:r>
            <a:r>
              <a:rPr lang="en-US" sz="1200" dirty="0"/>
              <a:t> </a:t>
            </a:r>
            <a:r>
              <a:rPr lang="en-US" sz="1200" dirty="0" err="1"/>
              <a:t>terhadap</a:t>
            </a:r>
            <a:r>
              <a:rPr lang="en-US" sz="1200" dirty="0"/>
              <a:t> </a:t>
            </a:r>
            <a:r>
              <a:rPr lang="en-US" sz="1200" dirty="0" err="1"/>
              <a:t>kinerja</a:t>
            </a:r>
            <a:r>
              <a:rPr lang="en-US" sz="1200" dirty="0"/>
              <a:t> </a:t>
            </a:r>
            <a:r>
              <a:rPr lang="en-US" sz="1200" dirty="0" err="1"/>
              <a:t>pegawai</a:t>
            </a:r>
            <a:r>
              <a:rPr lang="en-US" sz="1200" dirty="0"/>
              <a:t> </a:t>
            </a:r>
            <a:r>
              <a:rPr lang="en-US" sz="1200" dirty="0" err="1"/>
              <a:t>pada</a:t>
            </a:r>
            <a:r>
              <a:rPr lang="en-US" sz="1200" dirty="0"/>
              <a:t> Kantor SAMSAT </a:t>
            </a:r>
            <a:r>
              <a:rPr lang="en-US" sz="1200" dirty="0" err="1"/>
              <a:t>Labuhan</a:t>
            </a:r>
            <a:r>
              <a:rPr lang="en-US" sz="1200" dirty="0"/>
              <a:t> </a:t>
            </a:r>
            <a:r>
              <a:rPr lang="en-US" sz="1200" dirty="0" err="1"/>
              <a:t>Batu</a:t>
            </a:r>
            <a:r>
              <a:rPr lang="en-US" sz="1200" dirty="0"/>
              <a:t> Utara,” </a:t>
            </a:r>
            <a:r>
              <a:rPr lang="en-US" sz="1200" i="1" dirty="0"/>
              <a:t>J. Hum.</a:t>
            </a:r>
            <a:r>
              <a:rPr lang="en-US" sz="1200" dirty="0"/>
              <a:t>, vol. 5, no. 1, pp. 153–169, 2021.</a:t>
            </a:r>
          </a:p>
          <a:p>
            <a:pPr algn="just"/>
            <a:r>
              <a:rPr lang="en-US" sz="1200" dirty="0"/>
              <a:t>[22]	M. </a:t>
            </a:r>
            <a:r>
              <a:rPr lang="en-US" sz="1200" dirty="0" err="1"/>
              <a:t>Trisnawaty</a:t>
            </a:r>
            <a:r>
              <a:rPr lang="en-US" sz="1200" dirty="0"/>
              <a:t> and P. </a:t>
            </a:r>
            <a:r>
              <a:rPr lang="en-US" sz="1200" dirty="0" err="1"/>
              <a:t>Parwoto</a:t>
            </a:r>
            <a:r>
              <a:rPr lang="en-US" sz="1200" dirty="0"/>
              <a:t>, “PENGARUH LINGKUNGAN KERJA DAN BEBAN KERJA TERHADAP PRODUKTIVITAS KERJA KARYAWAN (</a:t>
            </a:r>
            <a:r>
              <a:rPr lang="en-US" sz="1200" dirty="0" err="1"/>
              <a:t>Studi</a:t>
            </a:r>
            <a:r>
              <a:rPr lang="en-US" sz="1200" dirty="0"/>
              <a:t> </a:t>
            </a:r>
            <a:r>
              <a:rPr lang="en-US" sz="1200" dirty="0" err="1"/>
              <a:t>Kasus</a:t>
            </a:r>
            <a:r>
              <a:rPr lang="en-US" sz="1200" dirty="0"/>
              <a:t> </a:t>
            </a:r>
            <a:r>
              <a:rPr lang="en-US" sz="1200" dirty="0" err="1"/>
              <a:t>pada</a:t>
            </a:r>
            <a:r>
              <a:rPr lang="en-US" sz="1200" dirty="0"/>
              <a:t> </a:t>
            </a:r>
            <a:r>
              <a:rPr lang="en-US" sz="1200" dirty="0" err="1"/>
              <a:t>Bagian</a:t>
            </a:r>
            <a:r>
              <a:rPr lang="en-US" sz="1200" dirty="0"/>
              <a:t> </a:t>
            </a:r>
            <a:r>
              <a:rPr lang="en-US" sz="1200" dirty="0" err="1"/>
              <a:t>Produksi</a:t>
            </a:r>
            <a:r>
              <a:rPr lang="en-US" sz="1200" dirty="0"/>
              <a:t> 1 PT JS Jakarta),” </a:t>
            </a:r>
            <a:r>
              <a:rPr lang="en-US" sz="1200" i="1" dirty="0"/>
              <a:t>J. </a:t>
            </a:r>
            <a:r>
              <a:rPr lang="en-US" sz="1200" i="1" dirty="0" err="1"/>
              <a:t>Manaj</a:t>
            </a:r>
            <a:r>
              <a:rPr lang="en-US" sz="1200" i="1" dirty="0"/>
              <a:t>. </a:t>
            </a:r>
            <a:r>
              <a:rPr lang="en-US" sz="1200" i="1" dirty="0" err="1"/>
              <a:t>Dayasaing</a:t>
            </a:r>
            <a:r>
              <a:rPr lang="en-US" sz="1200" dirty="0"/>
              <a:t>, vol. 22, no. 2, pp. 84–92, 2021, </a:t>
            </a:r>
            <a:r>
              <a:rPr lang="en-US" sz="1200" dirty="0" err="1"/>
              <a:t>doi</a:t>
            </a:r>
            <a:r>
              <a:rPr lang="en-US" sz="1200" dirty="0"/>
              <a:t>: 10.23917/dayasaing.v22i2.12361.</a:t>
            </a:r>
          </a:p>
          <a:p>
            <a:pPr algn="just"/>
            <a:r>
              <a:rPr lang="en-US" sz="1200" dirty="0"/>
              <a:t>[23]	R. </a:t>
            </a:r>
            <a:r>
              <a:rPr lang="en-US" sz="1200" dirty="0" err="1"/>
              <a:t>Oktavia</a:t>
            </a:r>
            <a:r>
              <a:rPr lang="en-US" sz="1200" dirty="0"/>
              <a:t> and J. </a:t>
            </a:r>
            <a:r>
              <a:rPr lang="en-US" sz="1200" dirty="0" err="1"/>
              <a:t>Fernos</a:t>
            </a:r>
            <a:r>
              <a:rPr lang="en-US" sz="1200" dirty="0"/>
              <a:t>, “</a:t>
            </a:r>
            <a:r>
              <a:rPr lang="en-US" sz="1200" dirty="0" err="1"/>
              <a:t>Pengaruh</a:t>
            </a:r>
            <a:r>
              <a:rPr lang="en-US" sz="1200" dirty="0"/>
              <a:t> </a:t>
            </a:r>
            <a:r>
              <a:rPr lang="en-US" sz="1200" dirty="0" err="1"/>
              <a:t>Lingkungan</a:t>
            </a:r>
            <a:r>
              <a:rPr lang="en-US" sz="1200" dirty="0"/>
              <a:t> </a:t>
            </a:r>
            <a:r>
              <a:rPr lang="en-US" sz="1200" dirty="0" err="1"/>
              <a:t>Kerja</a:t>
            </a:r>
            <a:r>
              <a:rPr lang="en-US" sz="1200" dirty="0"/>
              <a:t> Dan </a:t>
            </a:r>
            <a:r>
              <a:rPr lang="en-US" sz="1200" dirty="0" err="1"/>
              <a:t>Budaya</a:t>
            </a:r>
            <a:r>
              <a:rPr lang="en-US" sz="1200" dirty="0"/>
              <a:t> </a:t>
            </a:r>
            <a:r>
              <a:rPr lang="en-US" sz="1200" dirty="0" err="1"/>
              <a:t>Organisasi</a:t>
            </a:r>
            <a:r>
              <a:rPr lang="en-US" sz="1200" dirty="0"/>
              <a:t> </a:t>
            </a:r>
            <a:r>
              <a:rPr lang="en-US" sz="1200" dirty="0" err="1"/>
              <a:t>Terhadap</a:t>
            </a:r>
            <a:r>
              <a:rPr lang="en-US" sz="1200" dirty="0"/>
              <a:t> </a:t>
            </a:r>
            <a:r>
              <a:rPr lang="en-US" sz="1200" dirty="0" err="1"/>
              <a:t>Kinerja</a:t>
            </a:r>
            <a:r>
              <a:rPr lang="en-US" sz="1200" dirty="0"/>
              <a:t> </a:t>
            </a:r>
            <a:r>
              <a:rPr lang="en-US" sz="1200" dirty="0" err="1"/>
              <a:t>Pegawai</a:t>
            </a:r>
            <a:r>
              <a:rPr lang="en-US" sz="1200" dirty="0"/>
              <a:t> </a:t>
            </a:r>
            <a:r>
              <a:rPr lang="en-US" sz="1200" dirty="0" err="1"/>
              <a:t>Pada</a:t>
            </a:r>
            <a:r>
              <a:rPr lang="en-US" sz="1200" dirty="0"/>
              <a:t> </a:t>
            </a:r>
            <a:r>
              <a:rPr lang="en-US" sz="1200" dirty="0" err="1"/>
              <a:t>Dinas</a:t>
            </a:r>
            <a:r>
              <a:rPr lang="en-US" sz="1200" dirty="0"/>
              <a:t> </a:t>
            </a:r>
            <a:r>
              <a:rPr lang="en-US" sz="1200" dirty="0" err="1"/>
              <a:t>Kependudukan</a:t>
            </a:r>
            <a:r>
              <a:rPr lang="en-US" sz="1200" dirty="0"/>
              <a:t> Dan </a:t>
            </a:r>
            <a:r>
              <a:rPr lang="en-US" sz="1200" dirty="0" err="1"/>
              <a:t>Pencatatan</a:t>
            </a:r>
            <a:r>
              <a:rPr lang="en-US" sz="1200" dirty="0"/>
              <a:t> </a:t>
            </a:r>
            <a:r>
              <a:rPr lang="en-US" sz="1200" dirty="0" err="1"/>
              <a:t>Sipil</a:t>
            </a:r>
            <a:r>
              <a:rPr lang="en-US" sz="1200" dirty="0"/>
              <a:t> Kota Padang,” </a:t>
            </a:r>
            <a:r>
              <a:rPr lang="en-US" sz="1200" i="1" dirty="0"/>
              <a:t>J. Econ.</a:t>
            </a:r>
            <a:r>
              <a:rPr lang="en-US" sz="1200" dirty="0"/>
              <a:t>, vol. 2, no. 4, pp. 993–1005, 2023, </a:t>
            </a:r>
            <a:r>
              <a:rPr lang="en-US" sz="1200" dirty="0" err="1"/>
              <a:t>doi</a:t>
            </a:r>
            <a:r>
              <a:rPr lang="en-US" sz="1200" dirty="0"/>
              <a:t>: 10.55681/economina.v2i4.492.</a:t>
            </a:r>
          </a:p>
          <a:p>
            <a:pPr algn="just"/>
            <a:r>
              <a:rPr lang="en-US" sz="1200" dirty="0"/>
              <a:t>[24]	E. Yuliana, “</a:t>
            </a:r>
            <a:r>
              <a:rPr lang="en-US" sz="1200" dirty="0" err="1"/>
              <a:t>Pengaruh</a:t>
            </a:r>
            <a:r>
              <a:rPr lang="en-US" sz="1200" dirty="0"/>
              <a:t> </a:t>
            </a:r>
            <a:r>
              <a:rPr lang="en-US" sz="1200" dirty="0" err="1"/>
              <a:t>Motivasi</a:t>
            </a:r>
            <a:r>
              <a:rPr lang="en-US" sz="1200" dirty="0"/>
              <a:t> </a:t>
            </a:r>
            <a:r>
              <a:rPr lang="en-US" sz="1200" dirty="0" err="1"/>
              <a:t>dan</a:t>
            </a:r>
            <a:r>
              <a:rPr lang="en-US" sz="1200" dirty="0"/>
              <a:t> Gaya </a:t>
            </a:r>
            <a:r>
              <a:rPr lang="en-US" sz="1200" dirty="0" err="1"/>
              <a:t>Kepemimpinan</a:t>
            </a:r>
            <a:r>
              <a:rPr lang="en-US" sz="1200" dirty="0"/>
              <a:t> </a:t>
            </a:r>
            <a:r>
              <a:rPr lang="en-US" sz="1200" dirty="0" err="1"/>
              <a:t>Kepala</a:t>
            </a:r>
            <a:r>
              <a:rPr lang="en-US" sz="1200" dirty="0"/>
              <a:t> </a:t>
            </a:r>
            <a:r>
              <a:rPr lang="en-US" sz="1200" dirty="0" err="1"/>
              <a:t>Sekolah</a:t>
            </a:r>
            <a:r>
              <a:rPr lang="en-US" sz="1200" dirty="0"/>
              <a:t> </a:t>
            </a:r>
            <a:r>
              <a:rPr lang="en-US" sz="1200" dirty="0" err="1"/>
              <a:t>Terhadap</a:t>
            </a:r>
            <a:r>
              <a:rPr lang="en-US" sz="1200" dirty="0"/>
              <a:t> </a:t>
            </a:r>
            <a:r>
              <a:rPr lang="en-US" sz="1200" dirty="0" err="1"/>
              <a:t>Kinerja</a:t>
            </a:r>
            <a:r>
              <a:rPr lang="en-US" sz="1200" dirty="0"/>
              <a:t> Guru di SMP </a:t>
            </a:r>
            <a:r>
              <a:rPr lang="en-US" sz="1200" dirty="0" err="1"/>
              <a:t>Negeri</a:t>
            </a:r>
            <a:r>
              <a:rPr lang="en-US" sz="1200" dirty="0"/>
              <a:t> 2 </a:t>
            </a:r>
            <a:r>
              <a:rPr lang="en-US" sz="1200" dirty="0" err="1"/>
              <a:t>Tanjung</a:t>
            </a:r>
            <a:r>
              <a:rPr lang="en-US" sz="1200" dirty="0"/>
              <a:t> </a:t>
            </a:r>
            <a:r>
              <a:rPr lang="en-US" sz="1200" dirty="0" err="1"/>
              <a:t>Balai</a:t>
            </a:r>
            <a:r>
              <a:rPr lang="en-US" sz="1200" dirty="0"/>
              <a:t>,” vol. 1, no. 1, pp. 44–53, 2021.</a:t>
            </a:r>
          </a:p>
          <a:p>
            <a:pPr algn="just"/>
            <a:r>
              <a:rPr lang="en-US" sz="1200" dirty="0"/>
              <a:t>[25]	B. A. M. P. </a:t>
            </a:r>
            <a:r>
              <a:rPr lang="en-US" sz="1200" dirty="0" err="1"/>
              <a:t>Simangunsong</a:t>
            </a:r>
            <a:r>
              <a:rPr lang="en-US" sz="1200" dirty="0"/>
              <a:t>, “</a:t>
            </a:r>
            <a:r>
              <a:rPr lang="en-US" sz="1200" dirty="0" err="1"/>
              <a:t>Pengaruh</a:t>
            </a:r>
            <a:r>
              <a:rPr lang="en-US" sz="1200" dirty="0"/>
              <a:t> </a:t>
            </a:r>
            <a:r>
              <a:rPr lang="en-US" sz="1200" dirty="0" err="1"/>
              <a:t>Beban</a:t>
            </a:r>
            <a:r>
              <a:rPr lang="en-US" sz="1200" dirty="0"/>
              <a:t> </a:t>
            </a:r>
            <a:r>
              <a:rPr lang="en-US" sz="1200" dirty="0" err="1"/>
              <a:t>Kerja</a:t>
            </a:r>
            <a:r>
              <a:rPr lang="en-US" sz="1200" dirty="0"/>
              <a:t> </a:t>
            </a:r>
            <a:r>
              <a:rPr lang="en-US" sz="1200" dirty="0" err="1"/>
              <a:t>dan</a:t>
            </a:r>
            <a:r>
              <a:rPr lang="en-US" sz="1200" dirty="0"/>
              <a:t> </a:t>
            </a:r>
            <a:r>
              <a:rPr lang="en-US" sz="1200" dirty="0" err="1"/>
              <a:t>Kompensasi</a:t>
            </a:r>
            <a:r>
              <a:rPr lang="en-US" sz="1200" dirty="0"/>
              <a:t> </a:t>
            </a:r>
            <a:r>
              <a:rPr lang="en-US" sz="1200" dirty="0" err="1"/>
              <a:t>Terhadap</a:t>
            </a:r>
            <a:r>
              <a:rPr lang="en-US" sz="1200" dirty="0"/>
              <a:t> </a:t>
            </a:r>
            <a:r>
              <a:rPr lang="en-US" sz="1200" dirty="0" err="1"/>
              <a:t>Kinerja</a:t>
            </a:r>
            <a:r>
              <a:rPr lang="en-US" sz="1200" dirty="0"/>
              <a:t> Guru,” </a:t>
            </a:r>
            <a:r>
              <a:rPr lang="en-US" sz="1200" i="1" dirty="0"/>
              <a:t>J. </a:t>
            </a:r>
            <a:r>
              <a:rPr lang="en-US" sz="1200" i="1" dirty="0" err="1"/>
              <a:t>Bisnisman</a:t>
            </a:r>
            <a:r>
              <a:rPr lang="en-US" sz="1200" i="1" dirty="0"/>
              <a:t>  </a:t>
            </a:r>
            <a:r>
              <a:rPr lang="en-US" sz="1200" i="1" dirty="0" err="1"/>
              <a:t>Ris</a:t>
            </a:r>
            <a:r>
              <a:rPr lang="en-US" sz="1200" i="1" dirty="0"/>
              <a:t>. </a:t>
            </a:r>
            <a:r>
              <a:rPr lang="en-US" sz="1200" i="1" dirty="0" err="1"/>
              <a:t>Bisnis</a:t>
            </a:r>
            <a:r>
              <a:rPr lang="en-US" sz="1200" i="1" dirty="0"/>
              <a:t> </a:t>
            </a:r>
            <a:r>
              <a:rPr lang="en-US" sz="1200" i="1" dirty="0" err="1"/>
              <a:t>dan</a:t>
            </a:r>
            <a:r>
              <a:rPr lang="en-US" sz="1200" i="1" dirty="0"/>
              <a:t> </a:t>
            </a:r>
            <a:r>
              <a:rPr lang="en-US" sz="1200" i="1" dirty="0" err="1"/>
              <a:t>Manaj</a:t>
            </a:r>
            <a:r>
              <a:rPr lang="en-US" sz="1200" i="1" dirty="0"/>
              <a:t>.</a:t>
            </a:r>
            <a:r>
              <a:rPr lang="en-US" sz="1200" dirty="0"/>
              <a:t>, vol. 4, no. 3, pp. 62–76, 2023, </a:t>
            </a:r>
            <a:r>
              <a:rPr lang="en-US" sz="1200" dirty="0" err="1"/>
              <a:t>doi</a:t>
            </a:r>
            <a:r>
              <a:rPr lang="en-US" sz="1200" dirty="0"/>
              <a:t>: 10.52005/bisnisman.v4i3.119.</a:t>
            </a:r>
          </a:p>
          <a:p>
            <a:pPr algn="just"/>
            <a:r>
              <a:rPr lang="en-US" sz="1200" dirty="0"/>
              <a:t>[26]	A. J. </a:t>
            </a:r>
            <a:r>
              <a:rPr lang="en-US" sz="1200" dirty="0" err="1"/>
              <a:t>Taufik</a:t>
            </a:r>
            <a:r>
              <a:rPr lang="en-US" sz="1200" dirty="0"/>
              <a:t> </a:t>
            </a:r>
            <a:r>
              <a:rPr lang="en-US" sz="1200" dirty="0" err="1"/>
              <a:t>Hidayat</a:t>
            </a:r>
            <a:r>
              <a:rPr lang="en-US" sz="1200" dirty="0"/>
              <a:t>, </a:t>
            </a:r>
            <a:r>
              <a:rPr lang="en-US" sz="1200" dirty="0" err="1"/>
              <a:t>Hasrudy</a:t>
            </a:r>
            <a:r>
              <a:rPr lang="en-US" sz="1200" dirty="0"/>
              <a:t> </a:t>
            </a:r>
            <a:r>
              <a:rPr lang="en-US" sz="1200" dirty="0" err="1"/>
              <a:t>Tanjung</a:t>
            </a:r>
            <a:r>
              <a:rPr lang="en-US" sz="1200" dirty="0"/>
              <a:t>, “</a:t>
            </a:r>
            <a:r>
              <a:rPr lang="en-US" sz="1200" dirty="0" err="1"/>
              <a:t>Motivasi</a:t>
            </a:r>
            <a:r>
              <a:rPr lang="en-US" sz="1200" dirty="0"/>
              <a:t> </a:t>
            </a:r>
            <a:r>
              <a:rPr lang="en-US" sz="1200" dirty="0" err="1"/>
              <a:t>Kerja</a:t>
            </a:r>
            <a:r>
              <a:rPr lang="en-US" sz="1200" dirty="0"/>
              <a:t>, </a:t>
            </a:r>
            <a:r>
              <a:rPr lang="en-US" sz="1200" dirty="0" err="1"/>
              <a:t>Budaya</a:t>
            </a:r>
            <a:r>
              <a:rPr lang="en-US" sz="1200" dirty="0"/>
              <a:t> </a:t>
            </a:r>
            <a:r>
              <a:rPr lang="en-US" sz="1200" dirty="0" err="1"/>
              <a:t>Organisasi</a:t>
            </a:r>
            <a:r>
              <a:rPr lang="en-US" sz="1200" dirty="0"/>
              <a:t> </a:t>
            </a:r>
            <a:r>
              <a:rPr lang="en-US" sz="1200" dirty="0" err="1"/>
              <a:t>dan</a:t>
            </a:r>
            <a:r>
              <a:rPr lang="en-US" sz="1200" dirty="0"/>
              <a:t> </a:t>
            </a:r>
            <a:r>
              <a:rPr lang="en-US" sz="1200" dirty="0" err="1"/>
              <a:t>Kompetensi</a:t>
            </a:r>
            <a:r>
              <a:rPr lang="en-US" sz="1200" dirty="0"/>
              <a:t> </a:t>
            </a:r>
            <a:r>
              <a:rPr lang="en-US" sz="1200" dirty="0" err="1"/>
              <a:t>terhadap</a:t>
            </a:r>
            <a:r>
              <a:rPr lang="en-US" sz="1200" dirty="0"/>
              <a:t> </a:t>
            </a:r>
            <a:r>
              <a:rPr lang="en-US" sz="1200" dirty="0" err="1"/>
              <a:t>Kinerja</a:t>
            </a:r>
            <a:r>
              <a:rPr lang="en-US" sz="1200" dirty="0"/>
              <a:t> Guru </a:t>
            </a:r>
            <a:r>
              <a:rPr lang="en-US" sz="1200" dirty="0" err="1"/>
              <a:t>Pada</a:t>
            </a:r>
            <a:r>
              <a:rPr lang="en-US" sz="1200" dirty="0"/>
              <a:t> SMK </a:t>
            </a:r>
            <a:r>
              <a:rPr lang="en-US" sz="1200" dirty="0" err="1"/>
              <a:t>Muhammadiyah</a:t>
            </a:r>
            <a:r>
              <a:rPr lang="en-US" sz="1200" dirty="0"/>
              <a:t> 3 </a:t>
            </a:r>
            <a:r>
              <a:rPr lang="en-US" sz="1200" dirty="0" err="1"/>
              <a:t>Aek</a:t>
            </a:r>
            <a:r>
              <a:rPr lang="en-US" sz="1200" dirty="0"/>
              <a:t> </a:t>
            </a:r>
            <a:r>
              <a:rPr lang="en-US" sz="1200" dirty="0" err="1"/>
              <a:t>Kanopan</a:t>
            </a:r>
            <a:r>
              <a:rPr lang="en-US" sz="1200" dirty="0"/>
              <a:t>,” vol. 17, no. 2, pp. 189–206, 2020.</a:t>
            </a:r>
          </a:p>
          <a:p>
            <a:pPr marL="50800" indent="0" algn="just">
              <a:buNone/>
            </a:pPr>
            <a:endParaRPr lang="en-US" sz="1300" dirty="0">
              <a:latin typeface="Exo" panose="020B0604020202020204" charset="0"/>
            </a:endParaRPr>
          </a:p>
        </p:txBody>
      </p:sp>
    </p:spTree>
    <p:extLst>
      <p:ext uri="{BB962C8B-B14F-4D97-AF65-F5344CB8AC3E}">
        <p14:creationId xmlns:p14="http://schemas.microsoft.com/office/powerpoint/2010/main" val="2911410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Pendahuluan</a:t>
            </a:r>
            <a:endParaRPr lang="en-US" dirty="0"/>
          </a:p>
        </p:txBody>
      </p:sp>
      <p:sp>
        <p:nvSpPr>
          <p:cNvPr id="3" name="Text Placeholder 2"/>
          <p:cNvSpPr>
            <a:spLocks noGrp="1"/>
          </p:cNvSpPr>
          <p:nvPr>
            <p:ph type="body" idx="1"/>
          </p:nvPr>
        </p:nvSpPr>
        <p:spPr>
          <a:xfrm>
            <a:off x="166759" y="1238732"/>
            <a:ext cx="11392896" cy="5089734"/>
          </a:xfrm>
        </p:spPr>
        <p:txBody>
          <a:bodyPr>
            <a:normAutofit/>
          </a:bodyPr>
          <a:lstStyle/>
          <a:p>
            <a:pPr algn="just"/>
            <a:r>
              <a:rPr lang="id-ID" sz="2400" dirty="0">
                <a:latin typeface="Times New Roman" panose="02020603050405020304" pitchFamily="18" charset="0"/>
                <a:cs typeface="Times New Roman" panose="02020603050405020304" pitchFamily="18" charset="0"/>
              </a:rPr>
              <a:t>M</a:t>
            </a:r>
            <a:r>
              <a:rPr lang="en-US" sz="2400" dirty="0" err="1">
                <a:latin typeface="Times New Roman" panose="02020603050405020304" pitchFamily="18" charset="0"/>
                <a:cs typeface="Times New Roman" panose="02020603050405020304" pitchFamily="18" charset="0"/>
              </a:rPr>
              <a:t>otivasi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suatu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organisasi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berusaha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membangkitkan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semangat</a:t>
            </a:r>
            <a:r>
              <a:rPr lang="en-US" sz="2400" dirty="0">
                <a:latin typeface="Times New Roman" panose="02020603050405020304" pitchFamily="18" charset="0"/>
                <a:cs typeface="Times New Roman" panose="02020603050405020304" pitchFamily="18" charset="0"/>
              </a:rPr>
              <a:t> guru </a:t>
            </a:r>
            <a:r>
              <a:rPr lang="en-US" sz="2400" dirty="0" err="1">
                <a:latin typeface="Times New Roman" panose="02020603050405020304" pitchFamily="18" charset="0"/>
                <a:cs typeface="Times New Roman" panose="02020603050405020304" pitchFamily="18" charset="0"/>
              </a:rPr>
              <a:t>terhadap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profesinya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membuat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mereka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berkeinginan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bekerja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keras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Motivasi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seseorang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jika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senang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tertarik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tugasnya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tetapi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menjadi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negatif</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jika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bosan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putus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asa</a:t>
            </a:r>
            <a:r>
              <a:rPr lang="en-US" sz="2400" dirty="0" smtClean="0">
                <a:latin typeface="Times New Roman" panose="02020603050405020304" pitchFamily="18" charset="0"/>
                <a:cs typeface="Times New Roman" panose="02020603050405020304" pitchFamily="18" charset="0"/>
              </a:rPr>
              <a:t>.</a:t>
            </a:r>
            <a:endParaRPr lang="id-ID" sz="2400" dirty="0" smtClean="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Beban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kerja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adalah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lumrah</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dirasakan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oleh</a:t>
            </a:r>
            <a:r>
              <a:rPr lang="en-US" sz="2400" dirty="0">
                <a:latin typeface="Times New Roman" panose="02020603050405020304" pitchFamily="18" charset="0"/>
                <a:cs typeface="Times New Roman" panose="02020603050405020304" pitchFamily="18" charset="0"/>
              </a:rPr>
              <a:t> guru/</a:t>
            </a:r>
            <a:r>
              <a:rPr lang="en-US" sz="2400" dirty="0" err="1">
                <a:latin typeface="Times New Roman" panose="02020603050405020304" pitchFamily="18" charset="0"/>
                <a:cs typeface="Times New Roman" panose="02020603050405020304" pitchFamily="18" charset="0"/>
              </a:rPr>
              <a:t>karyawan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Beban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kerja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adalah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besarnya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tugas</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harus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dilaksanakan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merupakan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tugas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suatu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jabatan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atau</a:t>
            </a:r>
            <a:r>
              <a:rPr lang="en-US" sz="2400" dirty="0">
                <a:latin typeface="Times New Roman" panose="02020603050405020304" pitchFamily="18" charset="0"/>
                <a:cs typeface="Times New Roman" panose="02020603050405020304" pitchFamily="18" charset="0"/>
              </a:rPr>
              <a:t> unit </a:t>
            </a:r>
            <a:r>
              <a:rPr lang="en-US" sz="2400" dirty="0" err="1">
                <a:latin typeface="Times New Roman" panose="02020603050405020304" pitchFamily="18" charset="0"/>
                <a:cs typeface="Times New Roman" panose="02020603050405020304" pitchFamily="18" charset="0"/>
              </a:rPr>
              <a:t>organisasi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ditentukan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oleh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produk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kapasitas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kerja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standar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waktu</a:t>
            </a:r>
            <a:r>
              <a:rPr lang="en-US" sz="2400" dirty="0" smtClean="0">
                <a:latin typeface="Times New Roman" panose="02020603050405020304" pitchFamily="18" charset="0"/>
                <a:cs typeface="Times New Roman" panose="02020603050405020304" pitchFamily="18" charset="0"/>
              </a:rPr>
              <a:t>.</a:t>
            </a:r>
            <a:endParaRPr lang="id-ID" sz="2400" dirty="0" smtClean="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organisasi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seperti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halnya</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lembaga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sekolah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budaya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merupakan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hal</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tak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dihilangkan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Budaya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organisasi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menjadikan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kebiasaan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ciri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khas</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dilakukan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setiap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penggerak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organisasi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berpengaruh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terhadap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kinerja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anggota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organisasi</a:t>
            </a:r>
            <a:r>
              <a:rPr lang="en-US" sz="2400" dirty="0">
                <a:latin typeface="Times New Roman" panose="02020603050405020304" pitchFamily="18" charset="0"/>
                <a:cs typeface="Times New Roman" panose="02020603050405020304" pitchFamily="18" charset="0"/>
              </a:rPr>
              <a:t>.</a:t>
            </a:r>
            <a:endParaRPr lang="id-ID"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010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i="1" dirty="0"/>
              <a:t>R</a:t>
            </a:r>
            <a:r>
              <a:rPr lang="en-US" i="1" dirty="0" err="1" smtClean="0"/>
              <a:t>esearch</a:t>
            </a:r>
            <a:r>
              <a:rPr lang="en-US" i="1" dirty="0" smtClean="0"/>
              <a:t> </a:t>
            </a:r>
            <a:r>
              <a:rPr lang="id-ID" i="1" dirty="0"/>
              <a:t>G</a:t>
            </a:r>
            <a:r>
              <a:rPr lang="en-US" i="1" dirty="0" err="1" smtClean="0"/>
              <a:t>ap</a:t>
            </a:r>
            <a:endParaRPr lang="en-US" dirty="0"/>
          </a:p>
        </p:txBody>
      </p:sp>
      <p:sp>
        <p:nvSpPr>
          <p:cNvPr id="3" name="Text Placeholder 2"/>
          <p:cNvSpPr>
            <a:spLocks noGrp="1"/>
          </p:cNvSpPr>
          <p:nvPr>
            <p:ph type="body" idx="1"/>
          </p:nvPr>
        </p:nvSpPr>
        <p:spPr>
          <a:xfrm>
            <a:off x="166758" y="1238732"/>
            <a:ext cx="11461135" cy="5089734"/>
          </a:xfrm>
        </p:spPr>
        <p:txBody>
          <a:bodyPr>
            <a:normAutofit/>
          </a:bodyPr>
          <a:lstStyle/>
          <a:p>
            <a:pPr algn="just">
              <a:buFont typeface="Arial" panose="020B0604020202020204" pitchFamily="34" charset="0"/>
              <a:buChar char="•"/>
            </a:pPr>
            <a:r>
              <a:rPr lang="id-ID" sz="2400" dirty="0" smtClean="0">
                <a:latin typeface="Times New Roman" panose="02020603050405020304" pitchFamily="18" charset="0"/>
                <a:cs typeface="Times New Roman" panose="02020603050405020304" pitchFamily="18" charset="0"/>
              </a:rPr>
              <a:t>MOTIVASI; [</a:t>
            </a:r>
            <a:r>
              <a:rPr lang="id-ID" sz="2400" dirty="0">
                <a:latin typeface="Times New Roman" panose="02020603050405020304" pitchFamily="18" charset="0"/>
                <a:cs typeface="Times New Roman" panose="02020603050405020304" pitchFamily="18" charset="0"/>
              </a:rPr>
              <a:t>7</a:t>
            </a:r>
            <a:r>
              <a:rPr lang="id-ID"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menemukan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bahwa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variabel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motivasi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berpengaruh</a:t>
            </a:r>
            <a:r>
              <a:rPr lang="en-US" sz="2400" dirty="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positif </a:t>
            </a:r>
            <a:r>
              <a:rPr lang="en-US" sz="2400" dirty="0" err="1" smtClean="0">
                <a:latin typeface="Times New Roman" panose="02020603050405020304" pitchFamily="18" charset="0"/>
                <a:cs typeface="Times New Roman" panose="02020603050405020304" pitchFamily="18" charset="0"/>
              </a:rPr>
              <a:t>signifikan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terhadap</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kinerja</a:t>
            </a:r>
            <a:r>
              <a:rPr lang="id-ID" sz="2400" dirty="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guru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tetapi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berbeda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[8]</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menemukan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bahwa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orientasi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motivasi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berpengaruh</a:t>
            </a:r>
            <a:r>
              <a:rPr lang="en-US" sz="2400" dirty="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negatif signifikan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terhadap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kinerja</a:t>
            </a:r>
            <a:r>
              <a:rPr lang="en-US" sz="2400" dirty="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guru</a:t>
            </a:r>
            <a:r>
              <a:rPr lang="en-US" sz="2400" dirty="0" smtClean="0">
                <a:latin typeface="Times New Roman" panose="02020603050405020304" pitchFamily="18" charset="0"/>
                <a:cs typeface="Times New Roman" panose="02020603050405020304" pitchFamily="18" charset="0"/>
              </a:rPr>
              <a:t>.</a:t>
            </a:r>
            <a:endParaRPr lang="id-ID" sz="24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id-ID" sz="2400" dirty="0" smtClean="0">
                <a:latin typeface="Times New Roman" panose="02020603050405020304" pitchFamily="18" charset="0"/>
                <a:cs typeface="Times New Roman" panose="02020603050405020304" pitchFamily="18" charset="0"/>
              </a:rPr>
              <a:t>BEBAN KERJA; </a:t>
            </a:r>
            <a:r>
              <a:rPr lang="en-US" sz="2400" dirty="0" smtClean="0">
                <a:latin typeface="Times New Roman" panose="02020603050405020304" pitchFamily="18" charset="0"/>
                <a:cs typeface="Times New Roman" panose="02020603050405020304" pitchFamily="18" charset="0"/>
              </a:rPr>
              <a:t>[</a:t>
            </a:r>
            <a:r>
              <a:rPr lang="id-ID" sz="2400"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menemukan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bahwa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orientasi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beban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kerja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berpengaruh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signifikan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terhadap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kinerja</a:t>
            </a:r>
            <a:r>
              <a:rPr lang="en-US" sz="2400" dirty="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guru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tetapi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berbeda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penelitiannya</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id-ID" sz="2400" dirty="0" smtClean="0">
                <a:latin typeface="Times New Roman" panose="02020603050405020304" pitchFamily="18" charset="0"/>
                <a:cs typeface="Times New Roman" panose="02020603050405020304" pitchFamily="18" charset="0"/>
              </a:rPr>
              <a:t>9</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orientasi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beban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kerja</a:t>
            </a:r>
            <a:r>
              <a:rPr lang="en-US" sz="2400" dirty="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tidak </a:t>
            </a:r>
            <a:r>
              <a:rPr lang="en-US" sz="2400" dirty="0" err="1" smtClean="0">
                <a:latin typeface="Times New Roman" panose="02020603050405020304" pitchFamily="18" charset="0"/>
                <a:cs typeface="Times New Roman" panose="02020603050405020304" pitchFamily="18" charset="0"/>
              </a:rPr>
              <a:t>berpengaruh</a:t>
            </a:r>
            <a:r>
              <a:rPr lang="id-ID"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terhadap</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kinerja</a:t>
            </a:r>
            <a:r>
              <a:rPr lang="en-US" sz="2400" dirty="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guru</a:t>
            </a:r>
            <a:r>
              <a:rPr lang="en-US" sz="2400" dirty="0" smtClean="0">
                <a:latin typeface="Times New Roman" panose="02020603050405020304" pitchFamily="18" charset="0"/>
                <a:cs typeface="Times New Roman" panose="02020603050405020304" pitchFamily="18" charset="0"/>
              </a:rPr>
              <a:t>.</a:t>
            </a:r>
            <a:endParaRPr lang="id-ID" sz="24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id-ID" sz="2400" dirty="0" smtClean="0">
                <a:latin typeface="Times New Roman" panose="02020603050405020304" pitchFamily="18" charset="0"/>
                <a:cs typeface="Times New Roman" panose="02020603050405020304" pitchFamily="18" charset="0"/>
              </a:rPr>
              <a:t>BUDAYA ORGANISASI; </a:t>
            </a:r>
            <a:r>
              <a:rPr lang="en-US" sz="2400" dirty="0" smtClean="0">
                <a:latin typeface="Times New Roman" panose="02020603050405020304" pitchFamily="18" charset="0"/>
                <a:cs typeface="Times New Roman" panose="02020603050405020304" pitchFamily="18" charset="0"/>
              </a:rPr>
              <a:t>[</a:t>
            </a:r>
            <a:r>
              <a:rPr lang="id-ID" sz="2400" dirty="0" smtClean="0">
                <a:latin typeface="Times New Roman" panose="02020603050405020304" pitchFamily="18" charset="0"/>
                <a:cs typeface="Times New Roman" panose="02020603050405020304" pitchFamily="18" charset="0"/>
              </a:rPr>
              <a:t>10</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menemukan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bahwa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orientasi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budaya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organisasi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berpengaruh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positif</a:t>
            </a:r>
            <a:r>
              <a:rPr lang="id-ID" sz="2400" dirty="0" smtClean="0">
                <a:latin typeface="Times New Roman" panose="02020603050405020304" pitchFamily="18" charset="0"/>
                <a:cs typeface="Times New Roman" panose="02020603050405020304" pitchFamily="18" charset="0"/>
              </a:rPr>
              <a:t> signifikan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terhadap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kinerja</a:t>
            </a:r>
            <a:r>
              <a:rPr lang="en-US" sz="2400" dirty="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guru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tetapi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berbeda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penelitiannya</a:t>
            </a:r>
            <a:r>
              <a:rPr lang="en-US" sz="2400" dirty="0">
                <a:latin typeface="Times New Roman" panose="02020603050405020304" pitchFamily="18" charset="0"/>
                <a:cs typeface="Times New Roman" panose="02020603050405020304" pitchFamily="18" charset="0"/>
              </a:rPr>
              <a:t> </a:t>
            </a:r>
            <a:r>
              <a:rPr lang="id-ID" sz="2400" dirty="0">
                <a:latin typeface="Times New Roman" panose="02020603050405020304" pitchFamily="18" charset="0"/>
                <a:cs typeface="Times New Roman" panose="02020603050405020304" pitchFamily="18" charset="0"/>
              </a:rPr>
              <a:t>[</a:t>
            </a:r>
            <a:r>
              <a:rPr lang="id-ID" sz="2400" dirty="0" smtClean="0">
                <a:latin typeface="Times New Roman" panose="02020603050405020304" pitchFamily="18" charset="0"/>
                <a:cs typeface="Times New Roman" panose="02020603050405020304" pitchFamily="18" charset="0"/>
              </a:rPr>
              <a:t>11]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Orientasi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budaya</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organisasi</a:t>
            </a:r>
            <a:r>
              <a:rPr lang="id-ID" sz="2400" dirty="0" smtClean="0">
                <a:latin typeface="Times New Roman" panose="02020603050405020304" pitchFamily="18" charset="0"/>
                <a:cs typeface="Times New Roman" panose="02020603050405020304" pitchFamily="18" charset="0"/>
              </a:rPr>
              <a:t> tidak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berpengaruh</a:t>
            </a:r>
            <a:r>
              <a:rPr lang="id-ID"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signifikan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terhadap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kinerja</a:t>
            </a:r>
            <a:r>
              <a:rPr lang="en-US" sz="2400" dirty="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guru</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414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dirty="0" err="1" smtClean="0"/>
              <a:t>Rumusan</a:t>
            </a:r>
            <a:r>
              <a:rPr lang="en-US" dirty="0" smtClean="0"/>
              <a:t> </a:t>
            </a:r>
            <a:r>
              <a:rPr lang="en-US" dirty="0" err="1" smtClean="0"/>
              <a:t>Masalah</a:t>
            </a:r>
            <a:r>
              <a:rPr lang="id-ID" dirty="0"/>
              <a:t> </a:t>
            </a:r>
            <a:r>
              <a:rPr lang="id-ID" dirty="0" smtClean="0"/>
              <a:t>dan Tujuan</a:t>
            </a:r>
            <a:endParaRPr dirty="0"/>
          </a:p>
        </p:txBody>
      </p:sp>
      <p:sp>
        <p:nvSpPr>
          <p:cNvPr id="3" name="Google Shape;59;g104f7abbb21_0_303"/>
          <p:cNvSpPr txBox="1">
            <a:spLocks noGrp="1"/>
          </p:cNvSpPr>
          <p:nvPr>
            <p:ph type="body" idx="1"/>
          </p:nvPr>
        </p:nvSpPr>
        <p:spPr>
          <a:xfrm>
            <a:off x="166759" y="1238732"/>
            <a:ext cx="11147236" cy="5089734"/>
          </a:xfrm>
          <a:prstGeom prst="rect">
            <a:avLst/>
          </a:prstGeom>
          <a:noFill/>
          <a:ln>
            <a:noFill/>
          </a:ln>
        </p:spPr>
        <p:txBody>
          <a:bodyPr spcFirstLastPara="1" wrap="square" lIns="91425" tIns="45700" rIns="91425" bIns="45700" anchor="t" anchorCtr="0">
            <a:normAutofit/>
          </a:bodyPr>
          <a:lstStyle/>
          <a:p>
            <a:pPr lvl="0" indent="-228600" algn="just">
              <a:buNone/>
            </a:pPr>
            <a:r>
              <a:rPr lang="id-ID" sz="2400" dirty="0" smtClean="0">
                <a:latin typeface="Times New Roman" panose="02020603050405020304" pitchFamily="18" charset="0"/>
                <a:cs typeface="Times New Roman" panose="02020603050405020304" pitchFamily="18" charset="0"/>
              </a:rPr>
              <a:t>		</a:t>
            </a:r>
          </a:p>
          <a:p>
            <a:pPr lvl="0" indent="-228600" algn="just">
              <a:buNone/>
            </a:pPr>
            <a:endParaRPr lang="id-ID" sz="2400" dirty="0">
              <a:latin typeface="Times New Roman" panose="02020603050405020304" pitchFamily="18" charset="0"/>
              <a:cs typeface="Times New Roman" panose="02020603050405020304" pitchFamily="18" charset="0"/>
            </a:endParaRPr>
          </a:p>
          <a:p>
            <a:pPr lvl="0" indent="-228600" algn="just">
              <a:buNone/>
            </a:pPr>
            <a:r>
              <a:rPr lang="id-ID" sz="2400" dirty="0" smtClean="0">
                <a:latin typeface="Times New Roman" panose="02020603050405020304" pitchFamily="18" charset="0"/>
                <a:cs typeface="Times New Roman" panose="02020603050405020304" pitchFamily="18" charset="0"/>
              </a:rPr>
              <a:t>		Apakah </a:t>
            </a:r>
            <a:r>
              <a:rPr lang="id-ID" sz="2400" dirty="0">
                <a:latin typeface="Times New Roman" panose="02020603050405020304" pitchFamily="18" charset="0"/>
                <a:cs typeface="Times New Roman" panose="02020603050405020304" pitchFamily="18" charset="0"/>
              </a:rPr>
              <a:t>Motivasi, Beban Kerja, dan Budaya Organisasi berpengaruh </a:t>
            </a:r>
            <a:r>
              <a:rPr lang="id-ID" sz="2400" dirty="0" smtClean="0">
                <a:latin typeface="Times New Roman" panose="02020603050405020304" pitchFamily="18" charset="0"/>
                <a:cs typeface="Times New Roman" panose="02020603050405020304" pitchFamily="18" charset="0"/>
              </a:rPr>
              <a:t>terhadap Kinerja Guru </a:t>
            </a:r>
            <a:r>
              <a:rPr lang="id-ID" sz="2400" dirty="0">
                <a:latin typeface="Times New Roman" panose="02020603050405020304" pitchFamily="18" charset="0"/>
                <a:cs typeface="Times New Roman" panose="02020603050405020304" pitchFamily="18" charset="0"/>
              </a:rPr>
              <a:t>MI Muhammadiyah 4 Brangsi</a:t>
            </a:r>
            <a:r>
              <a:rPr lang="id-ID" sz="2400" dirty="0" smtClean="0">
                <a:latin typeface="Times New Roman" panose="02020603050405020304" pitchFamily="18" charset="0"/>
                <a:cs typeface="Times New Roman" panose="02020603050405020304" pitchFamily="18" charset="0"/>
              </a:rPr>
              <a:t>?</a:t>
            </a:r>
          </a:p>
          <a:p>
            <a:pPr lvl="0" indent="-228600" algn="just">
              <a:buNone/>
            </a:pPr>
            <a:endParaRPr lang="id-ID" sz="2400" dirty="0">
              <a:latin typeface="Times New Roman" panose="02020603050405020304" pitchFamily="18" charset="0"/>
              <a:cs typeface="Times New Roman" panose="02020603050405020304" pitchFamily="18" charset="0"/>
            </a:endParaRPr>
          </a:p>
          <a:p>
            <a:pPr lvl="0" indent="-228600" algn="just">
              <a:buNone/>
            </a:pPr>
            <a:r>
              <a:rPr lang="id-ID" sz="2400" dirty="0" smtClean="0">
                <a:latin typeface="Times New Roman" panose="02020603050405020304" pitchFamily="18" charset="0"/>
                <a:cs typeface="Times New Roman" panose="02020603050405020304" pitchFamily="18" charset="0"/>
              </a:rPr>
              <a:t>		Tujuan penelitian ini adalah </a:t>
            </a:r>
            <a:r>
              <a:rPr lang="id-ID" sz="2400" dirty="0">
                <a:latin typeface="Times New Roman" panose="02020603050405020304" pitchFamily="18" charset="0"/>
                <a:cs typeface="Times New Roman" panose="02020603050405020304" pitchFamily="18" charset="0"/>
              </a:rPr>
              <a:t>untuk mengatahui hasil dari variabel Motivasi, Beban Kerja, dan Budaya Organiasi dalam mempengaruhi Kinerja Guru MI Muhammadiyah 4 Brangsi.</a:t>
            </a:r>
            <a:endParaRP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Kerangka Konseptual</a:t>
            </a:r>
            <a:endParaRPr lang="en-US" dirty="0"/>
          </a:p>
        </p:txBody>
      </p:sp>
      <p:sp>
        <p:nvSpPr>
          <p:cNvPr id="3" name="Text Placeholder 2"/>
          <p:cNvSpPr>
            <a:spLocks noGrp="1"/>
          </p:cNvSpPr>
          <p:nvPr>
            <p:ph type="body" idx="1"/>
          </p:nvPr>
        </p:nvSpPr>
        <p:spPr/>
        <p:txBody>
          <a:bodyPr>
            <a:normAutofit/>
          </a:bodyPr>
          <a:lstStyle/>
          <a:p>
            <a:pPr marL="50800" indent="0">
              <a:buNone/>
            </a:pPr>
            <a:r>
              <a:rPr lang="id-ID" dirty="0" smtClean="0"/>
              <a:t>			</a:t>
            </a:r>
            <a:r>
              <a:rPr lang="id-ID" sz="2400" b="1" dirty="0"/>
              <a:t>P</a:t>
            </a:r>
            <a:r>
              <a:rPr lang="id-ID" sz="2400" b="1" dirty="0" smtClean="0"/>
              <a:t>ersial</a:t>
            </a:r>
            <a:r>
              <a:rPr lang="id-ID" sz="2400" dirty="0" smtClean="0"/>
              <a:t>					</a:t>
            </a:r>
            <a:r>
              <a:rPr lang="id-ID" sz="2400" b="1" dirty="0" smtClean="0"/>
              <a:t>Simultan	</a:t>
            </a:r>
            <a:endParaRPr lang="id-ID" b="1" dirty="0" smtClean="0"/>
          </a:p>
          <a:p>
            <a:pPr marL="50800" indent="0">
              <a:buNone/>
            </a:pPr>
            <a:endParaRPr lang="id-ID" dirty="0"/>
          </a:p>
          <a:p>
            <a:pPr marL="50800" indent="0">
              <a:buNone/>
            </a:pPr>
            <a:endParaRPr lang="id-ID" dirty="0" smtClean="0"/>
          </a:p>
          <a:p>
            <a:pPr marL="50800" indent="0">
              <a:buNone/>
            </a:pPr>
            <a:endParaRPr lang="id-ID" dirty="0" smtClean="0"/>
          </a:p>
          <a:p>
            <a:pPr marL="50800" indent="0">
              <a:buNone/>
            </a:pPr>
            <a:endParaRPr lang="id-ID" dirty="0" smtClean="0"/>
          </a:p>
          <a:p>
            <a:pPr marL="50800" indent="0" algn="just">
              <a:buNone/>
            </a:pPr>
            <a:r>
              <a:rPr lang="id-ID" sz="1900" dirty="0" smtClean="0"/>
              <a:t>	</a:t>
            </a:r>
            <a:r>
              <a:rPr lang="en-US" sz="1800" b="1" dirty="0" err="1" smtClean="0">
                <a:latin typeface="Times New Roman" panose="02020603050405020304" pitchFamily="18" charset="0"/>
                <a:cs typeface="Times New Roman" panose="02020603050405020304" pitchFamily="18" charset="0"/>
              </a:rPr>
              <a:t>Berdasarkan</a:t>
            </a:r>
            <a:r>
              <a:rPr lang="en-US" sz="1800" b="1" dirty="0" smtClean="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kerangka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pemikiran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tersebut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maka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dapat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diketahui</a:t>
            </a:r>
            <a:r>
              <a:rPr lang="en-US" sz="1800" b="1" dirty="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hipotesis</a:t>
            </a:r>
            <a:r>
              <a:rPr lang="id-ID" sz="1800" b="1" dirty="0" smtClean="0">
                <a:latin typeface="Times New Roman" panose="02020603050405020304" pitchFamily="18" charset="0"/>
                <a:cs typeface="Times New Roman" panose="02020603050405020304" pitchFamily="18" charset="0"/>
              </a:rPr>
              <a:t>;</a:t>
            </a:r>
            <a:endParaRPr lang="en-US" sz="1800" b="1"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H1	:</a:t>
            </a:r>
            <a:r>
              <a:rPr lang="en-US" sz="1800" dirty="0" err="1">
                <a:latin typeface="Times New Roman" panose="02020603050405020304" pitchFamily="18" charset="0"/>
                <a:cs typeface="Times New Roman" panose="02020603050405020304" pitchFamily="18" charset="0"/>
              </a:rPr>
              <a:t>Menghasilkan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dampak</a:t>
            </a:r>
            <a:r>
              <a:rPr lang="en-US" sz="1800" dirty="0">
                <a:latin typeface="Times New Roman" panose="02020603050405020304" pitchFamily="18" charset="0"/>
                <a:cs typeface="Times New Roman" panose="02020603050405020304" pitchFamily="18" charset="0"/>
              </a:rPr>
              <a:t> </a:t>
            </a:r>
            <a:r>
              <a:rPr lang="id-ID" sz="1800" dirty="0">
                <a:latin typeface="Times New Roman" panose="02020603050405020304" pitchFamily="18" charset="0"/>
                <a:cs typeface="Times New Roman" panose="02020603050405020304" pitchFamily="18" charset="0"/>
              </a:rPr>
              <a:t>Motivasi terhadap Kinerja Guru MI Muhammadiyah 4 Brangsi.</a:t>
            </a:r>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H2	:</a:t>
            </a:r>
            <a:r>
              <a:rPr lang="en-US" sz="1800" dirty="0" err="1">
                <a:latin typeface="Times New Roman" panose="02020603050405020304" pitchFamily="18" charset="0"/>
                <a:cs typeface="Times New Roman" panose="02020603050405020304" pitchFamily="18" charset="0"/>
              </a:rPr>
              <a:t>Menghasilkan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dampak</a:t>
            </a:r>
            <a:r>
              <a:rPr lang="en-US" sz="1800" dirty="0">
                <a:latin typeface="Times New Roman" panose="02020603050405020304" pitchFamily="18" charset="0"/>
                <a:cs typeface="Times New Roman" panose="02020603050405020304" pitchFamily="18" charset="0"/>
              </a:rPr>
              <a:t> </a:t>
            </a:r>
            <a:r>
              <a:rPr lang="id-ID" sz="1800" dirty="0">
                <a:latin typeface="Times New Roman" panose="02020603050405020304" pitchFamily="18" charset="0"/>
                <a:cs typeface="Times New Roman" panose="02020603050405020304" pitchFamily="18" charset="0"/>
              </a:rPr>
              <a:t>Beban Kerja terhadap Kinerja Guru MI Muhammadiyah 4 Brangsi</a:t>
            </a:r>
            <a:r>
              <a:rPr lang="en-US" sz="1800" dirty="0">
                <a:latin typeface="Times New Roman" panose="02020603050405020304" pitchFamily="18" charset="0"/>
                <a:cs typeface="Times New Roman" panose="02020603050405020304" pitchFamily="18" charset="0"/>
              </a:rPr>
              <a:t>. </a:t>
            </a:r>
          </a:p>
          <a:p>
            <a:pPr algn="just"/>
            <a:r>
              <a:rPr lang="en-US" sz="1800" dirty="0">
                <a:latin typeface="Times New Roman" panose="02020603050405020304" pitchFamily="18" charset="0"/>
                <a:cs typeface="Times New Roman" panose="02020603050405020304" pitchFamily="18" charset="0"/>
              </a:rPr>
              <a:t>H3	:</a:t>
            </a:r>
            <a:r>
              <a:rPr lang="en-US" sz="1800" dirty="0" err="1">
                <a:latin typeface="Times New Roman" panose="02020603050405020304" pitchFamily="18" charset="0"/>
                <a:cs typeface="Times New Roman" panose="02020603050405020304" pitchFamily="18" charset="0"/>
              </a:rPr>
              <a:t>Menghasilkan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dampak</a:t>
            </a:r>
            <a:r>
              <a:rPr lang="en-US" sz="1800" dirty="0">
                <a:latin typeface="Times New Roman" panose="02020603050405020304" pitchFamily="18" charset="0"/>
                <a:cs typeface="Times New Roman" panose="02020603050405020304" pitchFamily="18" charset="0"/>
              </a:rPr>
              <a:t> </a:t>
            </a:r>
            <a:r>
              <a:rPr lang="id-ID" sz="1800" dirty="0">
                <a:latin typeface="Times New Roman" panose="02020603050405020304" pitchFamily="18" charset="0"/>
                <a:cs typeface="Times New Roman" panose="02020603050405020304" pitchFamily="18" charset="0"/>
              </a:rPr>
              <a:t>Budaya Organisasi terhadap Kinerja Guru MI Muhammadiyah 4 Brangsi.</a:t>
            </a:r>
            <a:endParaRPr lang="en-US" sz="1800" dirty="0">
              <a:latin typeface="Times New Roman" panose="02020603050405020304" pitchFamily="18" charset="0"/>
              <a:cs typeface="Times New Roman" panose="02020603050405020304" pitchFamily="18" charset="0"/>
            </a:endParaRPr>
          </a:p>
          <a:p>
            <a:pPr algn="just"/>
            <a:r>
              <a:rPr lang="id-ID" sz="1800" dirty="0">
                <a:latin typeface="Times New Roman" panose="02020603050405020304" pitchFamily="18" charset="0"/>
                <a:cs typeface="Times New Roman" panose="02020603050405020304" pitchFamily="18" charset="0"/>
              </a:rPr>
              <a:t>H4 	:Menghasilkan dampak Motivasi, Beban Kerja, dan Budaya Organisasi terhadap Kinerja Guru MI Muhammadiyah 4 Brangsi.</a:t>
            </a:r>
            <a:endParaRPr lang="en-US" sz="1800" dirty="0">
              <a:latin typeface="Times New Roman" panose="02020603050405020304" pitchFamily="18" charset="0"/>
              <a:cs typeface="Times New Roman" panose="02020603050405020304" pitchFamily="18" charset="0"/>
            </a:endParaRPr>
          </a:p>
        </p:txBody>
      </p:sp>
      <p:sp>
        <p:nvSpPr>
          <p:cNvPr id="23" name="Rounded Rectangle 22"/>
          <p:cNvSpPr/>
          <p:nvPr/>
        </p:nvSpPr>
        <p:spPr>
          <a:xfrm>
            <a:off x="1274445" y="2991221"/>
            <a:ext cx="1504950" cy="514350"/>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Budaya Organisasi (X3)</a:t>
            </a:r>
          </a:p>
        </p:txBody>
      </p:sp>
      <p:cxnSp>
        <p:nvCxnSpPr>
          <p:cNvPr id="24" name="Straight Arrow Connector 23"/>
          <p:cNvCxnSpPr/>
          <p:nvPr/>
        </p:nvCxnSpPr>
        <p:spPr>
          <a:xfrm>
            <a:off x="2778760" y="2002878"/>
            <a:ext cx="1076325"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2779395" y="2755923"/>
            <a:ext cx="1076325" cy="561975"/>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2778760" y="2640057"/>
            <a:ext cx="1019175" cy="476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7" name="Rounded Rectangle 26"/>
          <p:cNvSpPr/>
          <p:nvPr/>
        </p:nvSpPr>
        <p:spPr>
          <a:xfrm>
            <a:off x="1274445" y="2406403"/>
            <a:ext cx="1504950" cy="514350"/>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Beban Kerja (X3)</a:t>
            </a:r>
          </a:p>
        </p:txBody>
      </p:sp>
      <p:sp>
        <p:nvSpPr>
          <p:cNvPr id="28" name="Rounded Rectangle 27"/>
          <p:cNvSpPr/>
          <p:nvPr/>
        </p:nvSpPr>
        <p:spPr>
          <a:xfrm>
            <a:off x="6283187" y="1724391"/>
            <a:ext cx="1504950" cy="514350"/>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Motivasi (X3)</a:t>
            </a:r>
          </a:p>
        </p:txBody>
      </p:sp>
      <p:sp>
        <p:nvSpPr>
          <p:cNvPr id="29" name="Rounded Rectangle 28"/>
          <p:cNvSpPr/>
          <p:nvPr/>
        </p:nvSpPr>
        <p:spPr>
          <a:xfrm>
            <a:off x="6296839" y="2316214"/>
            <a:ext cx="1504950" cy="514350"/>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Beban Kerja (X3)</a:t>
            </a:r>
          </a:p>
        </p:txBody>
      </p:sp>
      <p:sp>
        <p:nvSpPr>
          <p:cNvPr id="30" name="Rounded Rectangle 29"/>
          <p:cNvSpPr/>
          <p:nvPr/>
        </p:nvSpPr>
        <p:spPr>
          <a:xfrm>
            <a:off x="6318723" y="2927081"/>
            <a:ext cx="1504950" cy="514350"/>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err="1">
                <a:effectLst/>
                <a:ea typeface="Calibri" panose="020F0502020204030204" pitchFamily="34" charset="0"/>
                <a:cs typeface="Times New Roman" panose="02020603050405020304" pitchFamily="18" charset="0"/>
              </a:rPr>
              <a:t>Budaya</a:t>
            </a:r>
            <a:r>
              <a:rPr lang="en-US" sz="1100" dirty="0">
                <a:effectLst/>
                <a:ea typeface="Calibri" panose="020F0502020204030204" pitchFamily="34" charset="0"/>
                <a:cs typeface="Times New Roman" panose="02020603050405020304" pitchFamily="18" charset="0"/>
              </a:rPr>
              <a:t> </a:t>
            </a:r>
            <a:r>
              <a:rPr lang="en-US" sz="1100" dirty="0" err="1">
                <a:effectLst/>
                <a:ea typeface="Calibri" panose="020F0502020204030204" pitchFamily="34" charset="0"/>
                <a:cs typeface="Times New Roman" panose="02020603050405020304" pitchFamily="18" charset="0"/>
              </a:rPr>
              <a:t>Organisasi</a:t>
            </a:r>
            <a:r>
              <a:rPr lang="en-US" sz="1100" dirty="0">
                <a:effectLst/>
                <a:ea typeface="Calibri" panose="020F0502020204030204" pitchFamily="34" charset="0"/>
                <a:cs typeface="Times New Roman" panose="02020603050405020304" pitchFamily="18" charset="0"/>
              </a:rPr>
              <a:t> (X3)</a:t>
            </a:r>
          </a:p>
        </p:txBody>
      </p:sp>
      <p:sp>
        <p:nvSpPr>
          <p:cNvPr id="31" name="Rounded Rectangle 30"/>
          <p:cNvSpPr/>
          <p:nvPr/>
        </p:nvSpPr>
        <p:spPr>
          <a:xfrm>
            <a:off x="3912870" y="2332415"/>
            <a:ext cx="1504950" cy="561975"/>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Keputusan Pemilih (y)</a:t>
            </a:r>
          </a:p>
        </p:txBody>
      </p:sp>
      <p:sp>
        <p:nvSpPr>
          <p:cNvPr id="32" name="Rounded Rectangle 31"/>
          <p:cNvSpPr/>
          <p:nvPr/>
        </p:nvSpPr>
        <p:spPr>
          <a:xfrm>
            <a:off x="8948902" y="2291768"/>
            <a:ext cx="1504950" cy="561975"/>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err="1">
                <a:effectLst/>
                <a:ea typeface="Calibri" panose="020F0502020204030204" pitchFamily="34" charset="0"/>
                <a:cs typeface="Times New Roman" panose="02020603050405020304" pitchFamily="18" charset="0"/>
              </a:rPr>
              <a:t>Keputusan</a:t>
            </a:r>
            <a:r>
              <a:rPr lang="en-US" sz="1100" dirty="0">
                <a:effectLst/>
                <a:ea typeface="Calibri" panose="020F0502020204030204" pitchFamily="34" charset="0"/>
                <a:cs typeface="Times New Roman" panose="02020603050405020304" pitchFamily="18" charset="0"/>
              </a:rPr>
              <a:t> </a:t>
            </a:r>
            <a:r>
              <a:rPr lang="en-US" sz="1100" dirty="0" err="1">
                <a:effectLst/>
                <a:ea typeface="Calibri" panose="020F0502020204030204" pitchFamily="34" charset="0"/>
                <a:cs typeface="Times New Roman" panose="02020603050405020304" pitchFamily="18" charset="0"/>
              </a:rPr>
              <a:t>Pemilih</a:t>
            </a:r>
            <a:r>
              <a:rPr lang="en-US" sz="1100" dirty="0">
                <a:effectLst/>
                <a:ea typeface="Calibri" panose="020F0502020204030204" pitchFamily="34" charset="0"/>
                <a:cs typeface="Times New Roman" panose="02020603050405020304" pitchFamily="18" charset="0"/>
              </a:rPr>
              <a:t> (y)</a:t>
            </a:r>
          </a:p>
        </p:txBody>
      </p:sp>
      <p:sp>
        <p:nvSpPr>
          <p:cNvPr id="33" name="Rounded Rectangle 32"/>
          <p:cNvSpPr/>
          <p:nvPr/>
        </p:nvSpPr>
        <p:spPr>
          <a:xfrm>
            <a:off x="1274445" y="1787936"/>
            <a:ext cx="1504950" cy="514350"/>
          </a:xfrm>
          <a:prstGeom prst="round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Motivasi (X3)</a:t>
            </a:r>
          </a:p>
        </p:txBody>
      </p:sp>
      <p:cxnSp>
        <p:nvCxnSpPr>
          <p:cNvPr id="34" name="Straight Connector 33"/>
          <p:cNvCxnSpPr/>
          <p:nvPr/>
        </p:nvCxnSpPr>
        <p:spPr>
          <a:xfrm>
            <a:off x="7815433" y="1975213"/>
            <a:ext cx="600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829077" y="3208061"/>
            <a:ext cx="600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429150" y="1975208"/>
            <a:ext cx="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801148" y="2586094"/>
            <a:ext cx="10763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43"/>
          <p:cNvSpPr>
            <a:spLocks noChangeArrowheads="1"/>
          </p:cNvSpPr>
          <p:nvPr/>
        </p:nvSpPr>
        <p:spPr bwMode="auto">
          <a:xfrm>
            <a:off x="0" y="-45817"/>
            <a:ext cx="461665" cy="54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01568"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40" name="Rectangle 50"/>
          <p:cNvSpPr>
            <a:spLocks noChangeArrowheads="1"/>
          </p:cNvSpPr>
          <p:nvPr/>
        </p:nvSpPr>
        <p:spPr bwMode="auto">
          <a:xfrm>
            <a:off x="68580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54"/>
          <p:cNvSpPr>
            <a:spLocks noChangeArrowheads="1"/>
          </p:cNvSpPr>
          <p:nvPr/>
        </p:nvSpPr>
        <p:spPr bwMode="auto">
          <a:xfrm>
            <a:off x="68580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68115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Indikator</a:t>
            </a:r>
            <a:endParaRPr lang="en-US" dirty="0"/>
          </a:p>
        </p:txBody>
      </p:sp>
      <p:sp>
        <p:nvSpPr>
          <p:cNvPr id="3" name="Text Placeholder 2"/>
          <p:cNvSpPr>
            <a:spLocks noGrp="1"/>
          </p:cNvSpPr>
          <p:nvPr>
            <p:ph type="body" idx="1"/>
          </p:nvPr>
        </p:nvSpPr>
        <p:spPr/>
        <p:txBody>
          <a:bodyPr>
            <a:normAutofit/>
          </a:bodyPr>
          <a:lstStyle/>
          <a:p>
            <a:r>
              <a:rPr lang="id-ID" sz="2400" b="1" dirty="0" smtClean="0">
                <a:latin typeface="Times New Roman" panose="02020603050405020304" pitchFamily="18" charset="0"/>
                <a:cs typeface="Times New Roman" panose="02020603050405020304" pitchFamily="18" charset="0"/>
              </a:rPr>
              <a:t>Motivasi</a:t>
            </a:r>
            <a:r>
              <a:rPr lang="id-ID" sz="2400" dirty="0" smtClean="0">
                <a:latin typeface="Times New Roman" panose="02020603050405020304" pitchFamily="18" charset="0"/>
                <a:cs typeface="Times New Roman" panose="02020603050405020304" pitchFamily="18" charset="0"/>
              </a:rPr>
              <a:t>; fisiologi, keamanan, kebutuhan sosial, harga diri, dan aktualisasi diri.</a:t>
            </a:r>
          </a:p>
          <a:p>
            <a:r>
              <a:rPr lang="id-ID" sz="2400" b="1" dirty="0" smtClean="0">
                <a:latin typeface="Times New Roman" panose="02020603050405020304" pitchFamily="18" charset="0"/>
                <a:cs typeface="Times New Roman" panose="02020603050405020304" pitchFamily="18" charset="0"/>
              </a:rPr>
              <a:t>Beban Kerja</a:t>
            </a:r>
            <a:r>
              <a:rPr lang="id-ID" sz="2400" dirty="0" smtClean="0">
                <a:latin typeface="Times New Roman" panose="02020603050405020304" pitchFamily="18" charset="0"/>
                <a:cs typeface="Times New Roman" panose="02020603050405020304" pitchFamily="18" charset="0"/>
              </a:rPr>
              <a:t>; target yang dicapai, kondisi kerja, dan standar kerja.</a:t>
            </a:r>
          </a:p>
          <a:p>
            <a:r>
              <a:rPr lang="id-ID" sz="2400" b="1" dirty="0" smtClean="0">
                <a:latin typeface="Times New Roman" panose="02020603050405020304" pitchFamily="18" charset="0"/>
                <a:cs typeface="Times New Roman" panose="02020603050405020304" pitchFamily="18" charset="0"/>
              </a:rPr>
              <a:t>Budaya Organisasi</a:t>
            </a:r>
            <a:r>
              <a:rPr lang="id-ID" sz="2400" dirty="0" smtClean="0">
                <a:latin typeface="Times New Roman" panose="02020603050405020304" pitchFamily="18" charset="0"/>
                <a:cs typeface="Times New Roman" panose="02020603050405020304" pitchFamily="18" charset="0"/>
              </a:rPr>
              <a:t>; pola komunikasi, pengarahan, kontrol, dan dukungan manajemen.</a:t>
            </a:r>
          </a:p>
          <a:p>
            <a:r>
              <a:rPr lang="id-ID" sz="2400" b="1" dirty="0" smtClean="0">
                <a:latin typeface="Times New Roman" panose="02020603050405020304" pitchFamily="18" charset="0"/>
                <a:cs typeface="Times New Roman" panose="02020603050405020304" pitchFamily="18" charset="0"/>
              </a:rPr>
              <a:t>Kinerja Guru</a:t>
            </a:r>
            <a:r>
              <a:rPr lang="id-ID" sz="2400" dirty="0" smtClean="0">
                <a:latin typeface="Times New Roman" panose="02020603050405020304" pitchFamily="18" charset="0"/>
                <a:cs typeface="Times New Roman" panose="02020603050405020304" pitchFamily="18" charset="0"/>
              </a:rPr>
              <a:t>; kualitas, kuantitas, dan standar kerja.</a:t>
            </a:r>
          </a:p>
          <a:p>
            <a:pPr marL="5080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1491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a:t>
            </a:r>
            <a:endParaRPr/>
          </a:p>
        </p:txBody>
      </p:sp>
      <p:sp>
        <p:nvSpPr>
          <p:cNvPr id="59" name="Google Shape;59;g104f7abbb21_0_303"/>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algn="just"/>
            <a:r>
              <a:rPr lang="en-ID" sz="2400" b="1" dirty="0" err="1">
                <a:latin typeface="Times New Roman" panose="02020603050405020304" pitchFamily="18" charset="0"/>
                <a:cs typeface="Times New Roman" panose="02020603050405020304" pitchFamily="18" charset="0"/>
              </a:rPr>
              <a:t>Jenis</a:t>
            </a:r>
            <a:r>
              <a:rPr lang="en-ID" sz="2400" b="1" dirty="0">
                <a:latin typeface="Times New Roman" panose="02020603050405020304" pitchFamily="18" charset="0"/>
                <a:cs typeface="Times New Roman" panose="02020603050405020304" pitchFamily="18" charset="0"/>
              </a:rPr>
              <a:t> </a:t>
            </a:r>
            <a:r>
              <a:rPr lang="en-ID" sz="2400" b="1" dirty="0" err="1">
                <a:latin typeface="Times New Roman" panose="02020603050405020304" pitchFamily="18" charset="0"/>
                <a:cs typeface="Times New Roman" panose="02020603050405020304" pitchFamily="18" charset="0"/>
              </a:rPr>
              <a:t>Penelitian</a:t>
            </a:r>
            <a:endParaRPr lang="en-US" sz="2400" b="1" dirty="0">
              <a:latin typeface="Times New Roman" panose="02020603050405020304" pitchFamily="18" charset="0"/>
              <a:cs typeface="Times New Roman" panose="02020603050405020304" pitchFamily="18" charset="0"/>
            </a:endParaRPr>
          </a:p>
          <a:p>
            <a:pPr marL="50800" indent="0" algn="just">
              <a:buNone/>
            </a:pPr>
            <a:r>
              <a:rPr lang="en-US" sz="2400" dirty="0" err="1" smtClean="0">
                <a:latin typeface="Times New Roman" panose="02020603050405020304" pitchFamily="18" charset="0"/>
                <a:cs typeface="Times New Roman" panose="02020603050405020304" pitchFamily="18" charset="0"/>
              </a:rPr>
              <a:t>Penelitian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menggunakan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metode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kuantitatif</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jenis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asosiatif</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menjelaskan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tentang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hubungan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antara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variab</a:t>
            </a:r>
            <a:r>
              <a:rPr lang="id-ID" sz="2400" dirty="0">
                <a:latin typeface="Times New Roman" panose="02020603050405020304" pitchFamily="18" charset="0"/>
                <a:cs typeface="Times New Roman" panose="02020603050405020304" pitchFamily="18" charset="0"/>
              </a:rPr>
              <a:t>el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lebih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menggunakan</a:t>
            </a:r>
            <a:r>
              <a:rPr lang="en-US" sz="2400" dirty="0">
                <a:latin typeface="Times New Roman" panose="02020603050405020304" pitchFamily="18" charset="0"/>
                <a:cs typeface="Times New Roman" panose="02020603050405020304" pitchFamily="18" charset="0"/>
              </a:rPr>
              <a:t> probability sampling </a:t>
            </a:r>
            <a:r>
              <a:rPr lang="en-US" sz="2400" dirty="0" err="1">
                <a:latin typeface="Times New Roman" panose="02020603050405020304" pitchFamily="18" charset="0"/>
                <a:cs typeface="Times New Roman" panose="02020603050405020304" pitchFamily="18" charset="0"/>
              </a:rPr>
              <a:t>secara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acak</a:t>
            </a:r>
            <a:r>
              <a:rPr lang="en-US" sz="2400" dirty="0" smtClean="0">
                <a:latin typeface="Times New Roman" panose="02020603050405020304" pitchFamily="18" charset="0"/>
                <a:cs typeface="Times New Roman" panose="02020603050405020304" pitchFamily="18" charset="0"/>
              </a:rPr>
              <a:t>.</a:t>
            </a:r>
            <a:endParaRPr lang="id-ID" sz="2400" dirty="0" smtClean="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Lokasi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Penelitian</a:t>
            </a:r>
            <a:endParaRPr lang="en-US" sz="2400" b="1" dirty="0">
              <a:latin typeface="Times New Roman" panose="02020603050405020304" pitchFamily="18" charset="0"/>
              <a:cs typeface="Times New Roman" panose="02020603050405020304" pitchFamily="18" charset="0"/>
            </a:endParaRPr>
          </a:p>
          <a:p>
            <a:pPr marL="50800" indent="0" algn="just">
              <a:buNone/>
            </a:pPr>
            <a:r>
              <a:rPr lang="id-ID" sz="2400" dirty="0" smtClean="0">
                <a:latin typeface="Times New Roman" panose="02020603050405020304" pitchFamily="18" charset="0"/>
                <a:cs typeface="Times New Roman" panose="02020603050405020304" pitchFamily="18" charset="0"/>
              </a:rPr>
              <a:t>Penelitian </a:t>
            </a:r>
            <a:r>
              <a:rPr lang="id-ID" sz="2400" dirty="0">
                <a:latin typeface="Times New Roman" panose="02020603050405020304" pitchFamily="18" charset="0"/>
                <a:cs typeface="Times New Roman" panose="02020603050405020304" pitchFamily="18" charset="0"/>
              </a:rPr>
              <a:t>ini dilakukan </a:t>
            </a:r>
            <a:r>
              <a:rPr lang="id-ID" sz="2400" dirty="0" smtClean="0">
                <a:latin typeface="Times New Roman" panose="02020603050405020304" pitchFamily="18" charset="0"/>
                <a:cs typeface="Times New Roman" panose="02020603050405020304" pitchFamily="18" charset="0"/>
              </a:rPr>
              <a:t>di </a:t>
            </a:r>
            <a:r>
              <a:rPr lang="id-ID" sz="2400" dirty="0">
                <a:latin typeface="Times New Roman" panose="02020603050405020304" pitchFamily="18" charset="0"/>
                <a:cs typeface="Times New Roman" panose="02020603050405020304" pitchFamily="18" charset="0"/>
              </a:rPr>
              <a:t>MI Muhammadiyah 4 Brangsi</a:t>
            </a:r>
            <a:r>
              <a:rPr lang="id-ID" sz="2400" dirty="0" smtClean="0">
                <a:latin typeface="Times New Roman" panose="02020603050405020304" pitchFamily="18" charset="0"/>
                <a:cs typeface="Times New Roman" panose="02020603050405020304" pitchFamily="18" charset="0"/>
              </a:rPr>
              <a:t>.</a:t>
            </a:r>
          </a:p>
          <a:p>
            <a:r>
              <a:rPr lang="id-ID" sz="2400" b="1" dirty="0" smtClean="0">
                <a:latin typeface="Times New Roman" panose="02020603050405020304" pitchFamily="18" charset="0"/>
                <a:cs typeface="Times New Roman" panose="02020603050405020304" pitchFamily="18" charset="0"/>
              </a:rPr>
              <a:t>Populasi dan Sampel</a:t>
            </a:r>
          </a:p>
          <a:p>
            <a:pPr marL="50800" indent="0" algn="just">
              <a:buNone/>
            </a:pPr>
            <a:r>
              <a:rPr lang="id-ID" sz="2400" dirty="0">
                <a:latin typeface="Times New Roman" panose="02020603050405020304" pitchFamily="18" charset="0"/>
                <a:cs typeface="Times New Roman" panose="02020603050405020304" pitchFamily="18" charset="0"/>
              </a:rPr>
              <a:t>Populasi dalam penelitian ini adalah seluruh guru MI Muhammadiyah 4 Brangsi dengan jumlah </a:t>
            </a:r>
            <a:r>
              <a:rPr lang="id-ID" sz="2400" dirty="0" smtClean="0">
                <a:latin typeface="Times New Roman" panose="02020603050405020304" pitchFamily="18" charset="0"/>
                <a:cs typeface="Times New Roman" panose="02020603050405020304" pitchFamily="18" charset="0"/>
              </a:rPr>
              <a:t>68 </a:t>
            </a:r>
            <a:r>
              <a:rPr lang="id-ID" sz="2400" dirty="0">
                <a:latin typeface="Times New Roman" panose="02020603050405020304" pitchFamily="18" charset="0"/>
                <a:cs typeface="Times New Roman" panose="02020603050405020304" pitchFamily="18" charset="0"/>
              </a:rPr>
              <a:t>guru</a:t>
            </a:r>
            <a:r>
              <a:rPr lang="id-ID" sz="2400" dirty="0" smtClean="0">
                <a:latin typeface="Times New Roman" panose="02020603050405020304" pitchFamily="18" charset="0"/>
                <a:cs typeface="Times New Roman" panose="02020603050405020304" pitchFamily="18" charset="0"/>
              </a:rPr>
              <a:t>. </a:t>
            </a:r>
            <a:r>
              <a:rPr lang="id-ID" sz="2400" dirty="0">
                <a:latin typeface="Times New Roman" panose="02020603050405020304" pitchFamily="18" charset="0"/>
                <a:cs typeface="Times New Roman" panose="02020603050405020304" pitchFamily="18" charset="0"/>
              </a:rPr>
              <a:t>Penentuan jumlah sampel pada penelitian ini menggunakan </a:t>
            </a:r>
            <a:r>
              <a:rPr lang="id-ID" sz="2400" dirty="0" smtClean="0">
                <a:latin typeface="Times New Roman" panose="02020603050405020304" pitchFamily="18" charset="0"/>
                <a:cs typeface="Times New Roman" panose="02020603050405020304" pitchFamily="18" charset="0"/>
              </a:rPr>
              <a:t>teknik sampling jenuh, </a:t>
            </a:r>
            <a:r>
              <a:rPr lang="id-ID" sz="2400" dirty="0">
                <a:latin typeface="Times New Roman" panose="02020603050405020304" pitchFamily="18" charset="0"/>
                <a:cs typeface="Times New Roman" panose="02020603050405020304" pitchFamily="18" charset="0"/>
              </a:rPr>
              <a:t>jadi jumlah responden pada penelitian ini adalah </a:t>
            </a:r>
            <a:r>
              <a:rPr lang="id-ID" sz="2400" dirty="0" smtClean="0">
                <a:latin typeface="Times New Roman" panose="02020603050405020304" pitchFamily="18" charset="0"/>
                <a:cs typeface="Times New Roman" panose="02020603050405020304" pitchFamily="18" charset="0"/>
              </a:rPr>
              <a:t>68 </a:t>
            </a:r>
            <a:r>
              <a:rPr lang="id-ID" sz="2400" dirty="0">
                <a:latin typeface="Times New Roman" panose="02020603050405020304" pitchFamily="18" charset="0"/>
                <a:cs typeface="Times New Roman" panose="02020603050405020304" pitchFamily="18" charset="0"/>
              </a:rPr>
              <a:t>responden.</a:t>
            </a:r>
            <a:endParaRP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Metode</a:t>
            </a:r>
            <a:endParaRPr lang="en-US" dirty="0"/>
          </a:p>
        </p:txBody>
      </p:sp>
      <p:sp>
        <p:nvSpPr>
          <p:cNvPr id="3" name="Text Placeholder 2"/>
          <p:cNvSpPr>
            <a:spLocks noGrp="1"/>
          </p:cNvSpPr>
          <p:nvPr>
            <p:ph type="body" idx="1"/>
          </p:nvPr>
        </p:nvSpPr>
        <p:spPr/>
        <p:txBody>
          <a:bodyPr/>
          <a:lstStyle/>
          <a:p>
            <a:r>
              <a:rPr lang="id-ID" sz="2400" b="1" dirty="0" smtClean="0">
                <a:latin typeface="Times New Roman" panose="02020603050405020304" pitchFamily="18" charset="0"/>
                <a:cs typeface="Times New Roman" panose="02020603050405020304" pitchFamily="18" charset="0"/>
              </a:rPr>
              <a:t>Jenis Data</a:t>
            </a:r>
          </a:p>
          <a:p>
            <a:pPr marL="50800" indent="0" algn="just">
              <a:buNone/>
            </a:pPr>
            <a:r>
              <a:rPr lang="en-US" sz="2400" dirty="0" err="1">
                <a:latin typeface="Times New Roman" panose="02020603050405020304" pitchFamily="18" charset="0"/>
                <a:cs typeface="Times New Roman" panose="02020603050405020304" pitchFamily="18" charset="0"/>
              </a:rPr>
              <a:t>Pada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jenis</a:t>
            </a:r>
            <a:r>
              <a:rPr lang="en-US" sz="2400" dirty="0">
                <a:latin typeface="Times New Roman" panose="02020603050405020304" pitchFamily="18" charset="0"/>
                <a:cs typeface="Times New Roman" panose="02020603050405020304" pitchFamily="18" charset="0"/>
              </a:rPr>
              <a:t> data yang </a:t>
            </a:r>
            <a:r>
              <a:rPr lang="en-US" sz="2400" dirty="0" err="1">
                <a:latin typeface="Times New Roman" panose="02020603050405020304" pitchFamily="18" charset="0"/>
                <a:cs typeface="Times New Roman" panose="02020603050405020304" pitchFamily="18" charset="0"/>
              </a:rPr>
              <a:t>digunakan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yaitu</a:t>
            </a:r>
            <a:r>
              <a:rPr lang="en-US" sz="2400" dirty="0">
                <a:latin typeface="Times New Roman" panose="02020603050405020304" pitchFamily="18" charset="0"/>
                <a:cs typeface="Times New Roman" panose="02020603050405020304" pitchFamily="18" charset="0"/>
              </a:rPr>
              <a:t> data primer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sekunder</a:t>
            </a:r>
            <a:r>
              <a:rPr lang="en-US" sz="2400" dirty="0">
                <a:latin typeface="Times New Roman" panose="02020603050405020304" pitchFamily="18" charset="0"/>
                <a:cs typeface="Times New Roman" panose="02020603050405020304" pitchFamily="18" charset="0"/>
              </a:rPr>
              <a:t>. Data primer </a:t>
            </a:r>
            <a:r>
              <a:rPr lang="en-US" sz="2400" dirty="0" err="1">
                <a:latin typeface="Times New Roman" panose="02020603050405020304" pitchFamily="18" charset="0"/>
                <a:cs typeface="Times New Roman" panose="02020603050405020304" pitchFamily="18" charset="0"/>
              </a:rPr>
              <a:t>diperoleh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pengisian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kuesioner</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disebar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dijawab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oleh</a:t>
            </a:r>
            <a:r>
              <a:rPr lang="id-ID" sz="2400" dirty="0">
                <a:latin typeface="Times New Roman" panose="02020603050405020304" pitchFamily="18" charset="0"/>
                <a:cs typeface="Times New Roman" panose="02020603050405020304" pitchFamily="18" charset="0"/>
              </a:rPr>
              <a:t> guru MI Muhammadiyah 4 Brangsi</a:t>
            </a:r>
            <a:r>
              <a:rPr lang="en-US" sz="2400" dirty="0">
                <a:latin typeface="Times New Roman" panose="02020603050405020304" pitchFamily="18" charset="0"/>
                <a:cs typeface="Times New Roman" panose="02020603050405020304" pitchFamily="18" charset="0"/>
              </a:rPr>
              <a:t>. Data </a:t>
            </a:r>
            <a:r>
              <a:rPr lang="en-US" sz="2400" dirty="0" err="1">
                <a:latin typeface="Times New Roman" panose="02020603050405020304" pitchFamily="18" charset="0"/>
                <a:cs typeface="Times New Roman" panose="02020603050405020304" pitchFamily="18" charset="0"/>
              </a:rPr>
              <a:t>sekunder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merupakan</a:t>
            </a:r>
            <a:r>
              <a:rPr lang="en-US" sz="2400" dirty="0">
                <a:latin typeface="Times New Roman" panose="02020603050405020304" pitchFamily="18" charset="0"/>
                <a:cs typeface="Times New Roman" panose="02020603050405020304" pitchFamily="18" charset="0"/>
              </a:rPr>
              <a:t> data yang </a:t>
            </a:r>
            <a:r>
              <a:rPr lang="en-US" sz="2400" dirty="0" err="1">
                <a:latin typeface="Times New Roman" panose="02020603050405020304" pitchFamily="18" charset="0"/>
                <a:cs typeface="Times New Roman" panose="02020603050405020304" pitchFamily="18" charset="0"/>
              </a:rPr>
              <a:t>diperoleh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beberapa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sumber</a:t>
            </a:r>
            <a:r>
              <a:rPr lang="en-US" sz="2400" dirty="0">
                <a:latin typeface="Times New Roman" panose="02020603050405020304" pitchFamily="18" charset="0"/>
                <a:cs typeface="Times New Roman" panose="02020603050405020304" pitchFamily="18" charset="0"/>
              </a:rPr>
              <a:t> data yang </a:t>
            </a:r>
            <a:r>
              <a:rPr lang="en-US" sz="2400" dirty="0" err="1">
                <a:latin typeface="Times New Roman" panose="02020603050405020304" pitchFamily="18" charset="0"/>
                <a:cs typeface="Times New Roman" panose="02020603050405020304" pitchFamily="18" charset="0"/>
              </a:rPr>
              <a:t>dapat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mendukung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memenuhi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informasi</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diperlukan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penelitian</a:t>
            </a:r>
            <a:r>
              <a:rPr lang="en-US" sz="2400" dirty="0" smtClean="0">
                <a:latin typeface="Times New Roman" panose="02020603050405020304" pitchFamily="18" charset="0"/>
                <a:cs typeface="Times New Roman" panose="02020603050405020304" pitchFamily="18" charset="0"/>
              </a:rPr>
              <a:t>.</a:t>
            </a:r>
            <a:endParaRPr lang="id-ID" sz="2400" dirty="0" smtClean="0">
              <a:latin typeface="Times New Roman" panose="02020603050405020304" pitchFamily="18" charset="0"/>
              <a:cs typeface="Times New Roman" panose="02020603050405020304" pitchFamily="18" charset="0"/>
            </a:endParaRPr>
          </a:p>
          <a:p>
            <a:pPr algn="just"/>
            <a:r>
              <a:rPr lang="id-ID" sz="2400" b="1" dirty="0" smtClean="0">
                <a:latin typeface="Times New Roman" panose="02020603050405020304" pitchFamily="18" charset="0"/>
                <a:cs typeface="Times New Roman" panose="02020603050405020304" pitchFamily="18" charset="0"/>
              </a:rPr>
              <a:t>Teknik Analisis Data</a:t>
            </a:r>
          </a:p>
          <a:p>
            <a:pPr marL="50800" indent="0" algn="just">
              <a:buNone/>
            </a:pPr>
            <a:r>
              <a:rPr lang="id-ID" sz="2400" dirty="0">
                <a:latin typeface="Times New Roman" panose="02020603050405020304" pitchFamily="18" charset="0"/>
                <a:cs typeface="Times New Roman" panose="02020603050405020304" pitchFamily="18" charset="0"/>
              </a:rPr>
              <a:t>Pada penelitian ini peneliti menggunakan teknik analisis data yang digunakan adalah regresi linier berganda</a:t>
            </a:r>
            <a:r>
              <a:rPr lang="id-ID" sz="2400" dirty="0" smtClean="0">
                <a:latin typeface="Times New Roman" panose="02020603050405020304" pitchFamily="18" charset="0"/>
                <a:cs typeface="Times New Roman" panose="02020603050405020304" pitchFamily="18" charset="0"/>
              </a:rPr>
              <a:t>.</a:t>
            </a:r>
          </a:p>
          <a:p>
            <a:pPr marL="50800" indent="0" algn="just">
              <a:buNone/>
            </a:pPr>
            <a:r>
              <a:rPr lang="id-ID" sz="2400" dirty="0" smtClean="0">
                <a:latin typeface="Times New Roman" panose="02020603050405020304" pitchFamily="18" charset="0"/>
                <a:cs typeface="Times New Roman" panose="02020603050405020304" pitchFamily="18" charset="0"/>
              </a:rPr>
              <a:t>	</a:t>
            </a:r>
            <a:r>
              <a:rPr lang="id-ID" sz="2400" b="1" dirty="0" smtClean="0">
                <a:latin typeface="Times New Roman" panose="02020603050405020304" pitchFamily="18" charset="0"/>
                <a:cs typeface="Times New Roman" panose="02020603050405020304" pitchFamily="18" charset="0"/>
              </a:rPr>
              <a:t>Uji Kualitas </a:t>
            </a:r>
            <a:r>
              <a:rPr lang="id-ID" sz="2400" b="1" dirty="0">
                <a:latin typeface="Times New Roman" panose="02020603050405020304" pitchFamily="18" charset="0"/>
                <a:cs typeface="Times New Roman" panose="02020603050405020304" pitchFamily="18" charset="0"/>
              </a:rPr>
              <a:t>D</a:t>
            </a:r>
            <a:r>
              <a:rPr lang="id-ID" sz="2400" b="1" dirty="0" smtClean="0">
                <a:latin typeface="Times New Roman" panose="02020603050405020304" pitchFamily="18" charset="0"/>
                <a:cs typeface="Times New Roman" panose="02020603050405020304" pitchFamily="18" charset="0"/>
              </a:rPr>
              <a:t>ata</a:t>
            </a:r>
            <a:r>
              <a:rPr lang="id-ID" sz="2400" dirty="0" smtClean="0">
                <a:latin typeface="Times New Roman" panose="02020603050405020304" pitchFamily="18" charset="0"/>
                <a:cs typeface="Times New Roman" panose="02020603050405020304" pitchFamily="18" charset="0"/>
              </a:rPr>
              <a:t>; Uji </a:t>
            </a:r>
            <a:r>
              <a:rPr lang="id-ID" sz="2400" dirty="0">
                <a:latin typeface="Times New Roman" panose="02020603050405020304" pitchFamily="18" charset="0"/>
                <a:cs typeface="Times New Roman" panose="02020603050405020304" pitchFamily="18" charset="0"/>
              </a:rPr>
              <a:t>V</a:t>
            </a:r>
            <a:r>
              <a:rPr lang="id-ID" sz="2400" dirty="0" smtClean="0">
                <a:latin typeface="Times New Roman" panose="02020603050405020304" pitchFamily="18" charset="0"/>
                <a:cs typeface="Times New Roman" panose="02020603050405020304" pitchFamily="18" charset="0"/>
              </a:rPr>
              <a:t>aliditas dan Uji </a:t>
            </a:r>
            <a:r>
              <a:rPr lang="id-ID" sz="2400" dirty="0">
                <a:latin typeface="Times New Roman" panose="02020603050405020304" pitchFamily="18" charset="0"/>
                <a:cs typeface="Times New Roman" panose="02020603050405020304" pitchFamily="18" charset="0"/>
              </a:rPr>
              <a:t>R</a:t>
            </a:r>
            <a:r>
              <a:rPr lang="id-ID" sz="2400" dirty="0" smtClean="0">
                <a:latin typeface="Times New Roman" panose="02020603050405020304" pitchFamily="18" charset="0"/>
                <a:cs typeface="Times New Roman" panose="02020603050405020304" pitchFamily="18" charset="0"/>
              </a:rPr>
              <a:t>eliabilitas</a:t>
            </a:r>
          </a:p>
          <a:p>
            <a:pPr marL="50800" indent="0" algn="jus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606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1648</Words>
  <Application>Microsoft Office PowerPoint</Application>
  <PresentationFormat>Widescreen</PresentationFormat>
  <Paragraphs>335</Paragraphs>
  <Slides>27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Century Gothic</vt:lpstr>
      <vt:lpstr>Calibri</vt:lpstr>
      <vt:lpstr>Times New Roman</vt:lpstr>
      <vt:lpstr>Exo</vt:lpstr>
      <vt:lpstr>SimSun</vt:lpstr>
      <vt:lpstr>Arial</vt:lpstr>
      <vt:lpstr>Office Theme</vt:lpstr>
      <vt:lpstr>Pengaruh Motivasi, Beban Kerja, dan Budaya Organisasi terhadap Kinerja Guru MI Muhammadiyah 4 Brangsi</vt:lpstr>
      <vt:lpstr>Pendahuluan</vt:lpstr>
      <vt:lpstr>Pendahuluan</vt:lpstr>
      <vt:lpstr>Research Gap</vt:lpstr>
      <vt:lpstr>Rumusan Masalah dan Tujuan</vt:lpstr>
      <vt:lpstr>Kerangka Konseptual</vt:lpstr>
      <vt:lpstr>Indikator</vt:lpstr>
      <vt:lpstr>Metode</vt:lpstr>
      <vt:lpstr>Metode</vt:lpstr>
      <vt:lpstr>Metode</vt:lpstr>
      <vt:lpstr>Metode</vt:lpstr>
      <vt:lpstr>Hasil dan Pembahasan</vt:lpstr>
      <vt:lpstr>Hasil dan Pembahasan</vt:lpstr>
      <vt:lpstr>Hasil dan Pembahasan</vt:lpstr>
      <vt:lpstr>Hasil dan Pembahasan</vt:lpstr>
      <vt:lpstr>Hasil dan Pembahasan</vt:lpstr>
      <vt:lpstr>Hasil dan Pembahasan</vt:lpstr>
      <vt:lpstr>Hasil dan Pembahasan</vt:lpstr>
      <vt:lpstr>Hasil dan Pembahasan</vt:lpstr>
      <vt:lpstr>Hasil dan Pembahasan</vt:lpstr>
      <vt:lpstr>Hasil dan Pembahasan</vt:lpstr>
      <vt:lpstr>Hasil dan Pembahasan</vt:lpstr>
      <vt:lpstr>Hasil dan Pembahasan</vt:lpstr>
      <vt:lpstr>Kesimpulan</vt:lpstr>
      <vt:lpstr>Daftar Pustaka</vt:lpstr>
      <vt:lpstr>Daftar Pustaka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Pengaruh Motivasi, Beban Kerja, dan Budaya Organisasi terhadap Kinerja Guru MI Muhammadiyah 4 Brangsi</dc:title>
  <dc:creator>Umsida</dc:creator>
  <cp:lastModifiedBy>ASUS</cp:lastModifiedBy>
  <cp:revision>34</cp:revision>
  <dcterms:created xsi:type="dcterms:W3CDTF">2020-02-15T07:43:00Z</dcterms:created>
  <dcterms:modified xsi:type="dcterms:W3CDTF">2024-03-28T18:05:05Z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