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68" r:id="rId5"/>
    <p:sldId id="274" r:id="rId6"/>
    <p:sldId id="272" r:id="rId7"/>
    <p:sldId id="273" r:id="rId8"/>
    <p:sldId id="276" r:id="rId9"/>
    <p:sldId id="277" r:id="rId10"/>
    <p:sldId id="270" r:id="rId11"/>
    <p:sldId id="269" r:id="rId12"/>
    <p:sldId id="265" r:id="rId13"/>
  </p:sldIdLst>
  <p:sldSz cx="12192000" cy="6858000"/>
  <p:notesSz cx="9144000" cy="6858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Exo" panose="020B0604020202020204" charset="0"/>
      <p:regular r:id="rId23"/>
      <p:bold r:id="rId24"/>
      <p:italic r:id="rId25"/>
      <p:boldItalic r:id="rId26"/>
    </p:embeddedFont>
    <p:embeddedFont>
      <p:font typeface="Palatino Linotype" panose="02040502050505030304"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Gaya Medium 2 - Akse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901921" y="1247548"/>
            <a:ext cx="10388154" cy="246043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Exo"/>
              <a:buNone/>
            </a:pPr>
            <a:r>
              <a:rPr lang="id-ID" sz="4000" b="1" i="0" dirty="0">
                <a:solidFill>
                  <a:schemeClr val="bg1"/>
                </a:solidFill>
                <a:effectLst/>
              </a:rPr>
              <a:t>Pendampingan Penggunaan Fitur WhatsApp Business Sebagai Pendukung Promosi Penjuakan UMKM Kabupaten Sidoarjo</a:t>
            </a:r>
            <a:endParaRPr lang="id-ID" sz="4000" dirty="0">
              <a:solidFill>
                <a:schemeClr val="bg1"/>
              </a:solidFill>
              <a:latin typeface="Exo"/>
              <a:ea typeface="Exo"/>
              <a:cs typeface="Exo"/>
              <a:sym typeface="Exo"/>
            </a:endParaRPr>
          </a:p>
        </p:txBody>
      </p:sp>
      <p:sp>
        <p:nvSpPr>
          <p:cNvPr id="41" name="Google Shape;41;p1"/>
          <p:cNvSpPr txBox="1">
            <a:spLocks noGrp="1"/>
          </p:cNvSpPr>
          <p:nvPr>
            <p:ph type="subTitle" idx="1"/>
          </p:nvPr>
        </p:nvSpPr>
        <p:spPr>
          <a:xfrm>
            <a:off x="1728786" y="3707982"/>
            <a:ext cx="8734425" cy="276425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a:solidFill>
                  <a:srgbClr val="F2F2F2"/>
                </a:solidFill>
                <a:latin typeface="Exo"/>
                <a:ea typeface="Exo"/>
                <a:cs typeface="Exo"/>
                <a:sym typeface="Exo"/>
              </a:rPr>
              <a:t>Oleh:</a:t>
            </a:r>
            <a:endParaRPr lang="en-US" dirty="0"/>
          </a:p>
          <a:p>
            <a:pPr marL="0" lvl="0" indent="0" algn="ctr" rtl="0">
              <a:lnSpc>
                <a:spcPct val="90000"/>
              </a:lnSpc>
              <a:spcBef>
                <a:spcPts val="1000"/>
              </a:spcBef>
              <a:spcAft>
                <a:spcPts val="0"/>
              </a:spcAft>
              <a:buClr>
                <a:schemeClr val="lt1"/>
              </a:buClr>
              <a:buSzPts val="2400"/>
              <a:buNone/>
            </a:pPr>
            <a:r>
              <a:rPr lang="id-ID" dirty="0"/>
              <a:t>Shella Margareta (202022000027)</a:t>
            </a:r>
            <a:r>
              <a:rPr lang="en-US" dirty="0"/>
              <a:t> </a:t>
            </a:r>
          </a:p>
          <a:p>
            <a:pPr marL="0" lvl="0" indent="0" algn="ctr" rtl="0">
              <a:lnSpc>
                <a:spcPct val="90000"/>
              </a:lnSpc>
              <a:spcBef>
                <a:spcPts val="1000"/>
              </a:spcBef>
              <a:spcAft>
                <a:spcPts val="0"/>
              </a:spcAft>
              <a:buClr>
                <a:schemeClr val="lt1"/>
              </a:buClr>
              <a:buSzPts val="2400"/>
              <a:buNone/>
            </a:pPr>
            <a:r>
              <a:rPr lang="id-ID" dirty="0"/>
              <a:t>Ainur Rochmaniah</a:t>
            </a:r>
            <a:endParaRPr lang="en-US" dirty="0"/>
          </a:p>
          <a:p>
            <a:pPr marL="0" lvl="0" indent="0" algn="ctr" rtl="0">
              <a:lnSpc>
                <a:spcPct val="90000"/>
              </a:lnSpc>
              <a:spcBef>
                <a:spcPts val="1000"/>
              </a:spcBef>
              <a:spcAft>
                <a:spcPts val="0"/>
              </a:spcAft>
              <a:buClr>
                <a:schemeClr val="lt1"/>
              </a:buClr>
              <a:buSzPts val="2400"/>
              <a:buNone/>
            </a:pPr>
            <a:r>
              <a:rPr lang="id-ID" dirty="0"/>
              <a:t>Ilmu Komunikasi</a:t>
            </a:r>
            <a:endParaRPr dirty="0"/>
          </a:p>
          <a:p>
            <a:pPr marL="0" lvl="0" indent="0" algn="ctr" rtl="0">
              <a:lnSpc>
                <a:spcPct val="90000"/>
              </a:lnSpc>
              <a:spcBef>
                <a:spcPts val="1000"/>
              </a:spcBef>
              <a:spcAft>
                <a:spcPts val="0"/>
              </a:spcAft>
              <a:buClr>
                <a:srgbClr val="F2F2F2"/>
              </a:buClr>
              <a:buSzPts val="2400"/>
              <a:buNone/>
            </a:pPr>
            <a:r>
              <a:rPr lang="en-US" dirty="0">
                <a:solidFill>
                  <a:srgbClr val="F2F2F2"/>
                </a:solidFill>
                <a:latin typeface="Exo"/>
                <a:ea typeface="Exo"/>
                <a:cs typeface="Exo"/>
                <a:sym typeface="Exo"/>
              </a:rPr>
              <a:t>Universitas Muhammadiyah </a:t>
            </a:r>
            <a:r>
              <a:rPr lang="en-US" dirty="0" err="1">
                <a:solidFill>
                  <a:srgbClr val="F2F2F2"/>
                </a:solidFill>
                <a:latin typeface="Exo"/>
                <a:ea typeface="Exo"/>
                <a:cs typeface="Exo"/>
                <a:sym typeface="Exo"/>
              </a:rPr>
              <a:t>Sidoarjo</a:t>
            </a:r>
            <a:r>
              <a:rPr lang="en-US" dirty="0">
                <a:solidFill>
                  <a:srgbClr val="F2F2F2"/>
                </a:solidFill>
                <a:latin typeface="Exo"/>
                <a:ea typeface="Exo"/>
                <a:cs typeface="Exo"/>
                <a:sym typeface="Exo"/>
              </a:rPr>
              <a:t> </a:t>
            </a:r>
            <a:endParaRPr dirty="0">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id-ID" dirty="0">
                <a:solidFill>
                  <a:srgbClr val="F2F2F2"/>
                </a:solidFill>
              </a:rPr>
              <a:t>Maret</a:t>
            </a:r>
            <a:r>
              <a:rPr lang="en-US" dirty="0">
                <a:solidFill>
                  <a:srgbClr val="F2F2F2"/>
                </a:solidFill>
              </a:rPr>
              <a:t>, </a:t>
            </a:r>
            <a:r>
              <a:rPr lang="id-ID" dirty="0">
                <a:solidFill>
                  <a:srgbClr val="F2F2F2"/>
                </a:solidFill>
              </a:rPr>
              <a:t>2024</a:t>
            </a:r>
            <a:endParaRPr dirty="0">
              <a:solidFill>
                <a:srgbClr val="F2F2F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7285F015-A4C0-854B-88F1-2ABB67E5F3BF}"/>
              </a:ext>
            </a:extLst>
          </p:cNvPr>
          <p:cNvSpPr>
            <a:spLocks noGrp="1"/>
          </p:cNvSpPr>
          <p:nvPr>
            <p:ph type="title"/>
          </p:nvPr>
        </p:nvSpPr>
        <p:spPr/>
        <p:txBody>
          <a:bodyPr/>
          <a:lstStyle/>
          <a:p>
            <a:r>
              <a:rPr lang="id-ID" dirty="0"/>
              <a:t>Daftar Rujukan</a:t>
            </a:r>
          </a:p>
        </p:txBody>
      </p:sp>
      <p:sp>
        <p:nvSpPr>
          <p:cNvPr id="3" name="TextBox 2">
            <a:extLst>
              <a:ext uri="{FF2B5EF4-FFF2-40B4-BE49-F238E27FC236}">
                <a16:creationId xmlns:a16="http://schemas.microsoft.com/office/drawing/2014/main" id="{87B43A05-F6E6-428C-B2CA-92F8B878C103}"/>
              </a:ext>
            </a:extLst>
          </p:cNvPr>
          <p:cNvSpPr txBox="1"/>
          <p:nvPr/>
        </p:nvSpPr>
        <p:spPr>
          <a:xfrm>
            <a:off x="166757" y="1298334"/>
            <a:ext cx="11830877" cy="4832092"/>
          </a:xfrm>
          <a:prstGeom prst="rect">
            <a:avLst/>
          </a:prstGeom>
          <a:noFill/>
        </p:spPr>
        <p:txBody>
          <a:bodyPr wrap="square" rtlCol="0">
            <a:spAutoFit/>
          </a:bodyPr>
          <a:lstStyle/>
          <a:p>
            <a:pPr marL="450215" indent="-450215" algn="just"/>
            <a:r>
              <a:rPr lang="en-US" dirty="0" err="1">
                <a:effectLst/>
                <a:latin typeface="Arial" panose="020B0604020202020204" pitchFamily="34" charset="0"/>
                <a:ea typeface="MS Mincho" panose="02020609040205080304" pitchFamily="49" charset="-128"/>
                <a:cs typeface="Arial" panose="020B0604020202020204" pitchFamily="34" charset="0"/>
              </a:rPr>
              <a:t>Ikerismawati</a:t>
            </a:r>
            <a:r>
              <a:rPr lang="en-US" dirty="0">
                <a:effectLst/>
                <a:latin typeface="Arial" panose="020B0604020202020204" pitchFamily="34" charset="0"/>
                <a:ea typeface="MS Mincho" panose="02020609040205080304" pitchFamily="49" charset="-128"/>
                <a:cs typeface="Arial" panose="020B0604020202020204" pitchFamily="34" charset="0"/>
              </a:rPr>
              <a:t>, S., </a:t>
            </a:r>
            <a:r>
              <a:rPr lang="en-US" dirty="0" err="1">
                <a:effectLst/>
                <a:latin typeface="Arial" panose="020B0604020202020204" pitchFamily="34" charset="0"/>
                <a:ea typeface="MS Mincho" panose="02020609040205080304" pitchFamily="49" charset="-128"/>
                <a:cs typeface="Arial" panose="020B0604020202020204" pitchFamily="34" charset="0"/>
              </a:rPr>
              <a:t>Sholiha</a:t>
            </a:r>
            <a:r>
              <a:rPr lang="en-US" dirty="0">
                <a:effectLst/>
                <a:latin typeface="Arial" panose="020B0604020202020204" pitchFamily="34" charset="0"/>
                <a:ea typeface="MS Mincho" panose="02020609040205080304" pitchFamily="49" charset="-128"/>
                <a:cs typeface="Arial" panose="020B0604020202020204" pitchFamily="34" charset="0"/>
              </a:rPr>
              <a:t>, I., &amp; </a:t>
            </a:r>
            <a:r>
              <a:rPr lang="en-US" dirty="0" err="1">
                <a:effectLst/>
                <a:latin typeface="Arial" panose="020B0604020202020204" pitchFamily="34" charset="0"/>
                <a:ea typeface="MS Mincho" panose="02020609040205080304" pitchFamily="49" charset="-128"/>
                <a:cs typeface="Arial" panose="020B0604020202020204" pitchFamily="34" charset="0"/>
              </a:rPr>
              <a:t>Hardiyanti</a:t>
            </a:r>
            <a:r>
              <a:rPr lang="en-US" dirty="0">
                <a:effectLst/>
                <a:latin typeface="Arial" panose="020B0604020202020204" pitchFamily="34" charset="0"/>
                <a:ea typeface="MS Mincho" panose="02020609040205080304" pitchFamily="49" charset="-128"/>
                <a:cs typeface="Arial" panose="020B0604020202020204" pitchFamily="34" charset="0"/>
              </a:rPr>
              <a:t>, S. (2023). </a:t>
            </a:r>
            <a:r>
              <a:rPr lang="en-US" dirty="0" err="1">
                <a:effectLst/>
                <a:latin typeface="Arial" panose="020B0604020202020204" pitchFamily="34" charset="0"/>
                <a:ea typeface="MS Mincho" panose="02020609040205080304" pitchFamily="49" charset="-128"/>
                <a:cs typeface="Arial" panose="020B0604020202020204" pitchFamily="34" charset="0"/>
              </a:rPr>
              <a:t>Pendampingan</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Pemanfaatan</a:t>
            </a:r>
            <a:r>
              <a:rPr lang="en-US" dirty="0">
                <a:effectLst/>
                <a:latin typeface="Arial" panose="020B0604020202020204" pitchFamily="34" charset="0"/>
                <a:ea typeface="MS Mincho" panose="02020609040205080304" pitchFamily="49" charset="-128"/>
                <a:cs typeface="Arial" panose="020B0604020202020204" pitchFamily="34" charset="0"/>
              </a:rPr>
              <a:t> Google Maps dan </a:t>
            </a:r>
            <a:r>
              <a:rPr lang="en-US" dirty="0" err="1">
                <a:effectLst/>
                <a:latin typeface="Arial" panose="020B0604020202020204" pitchFamily="34" charset="0"/>
                <a:ea typeface="MS Mincho" panose="02020609040205080304" pitchFamily="49" charset="-128"/>
                <a:cs typeface="Arial" panose="020B0604020202020204" pitchFamily="34" charset="0"/>
              </a:rPr>
              <a:t>Whatsapp</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Bisnis</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Sebagai</a:t>
            </a:r>
            <a:r>
              <a:rPr lang="en-US" dirty="0">
                <a:effectLst/>
                <a:latin typeface="Arial" panose="020B0604020202020204" pitchFamily="34" charset="0"/>
                <a:ea typeface="MS Mincho" panose="02020609040205080304" pitchFamily="49" charset="-128"/>
                <a:cs typeface="Arial" panose="020B0604020202020204" pitchFamily="34" charset="0"/>
              </a:rPr>
              <a:t> Media Digital Marketing </a:t>
            </a:r>
            <a:r>
              <a:rPr lang="en-US" dirty="0" err="1">
                <a:effectLst/>
                <a:latin typeface="Arial" panose="020B0604020202020204" pitchFamily="34" charset="0"/>
                <a:ea typeface="MS Mincho" panose="02020609040205080304" pitchFamily="49" charset="-128"/>
                <a:cs typeface="Arial" panose="020B0604020202020204" pitchFamily="34" charset="0"/>
              </a:rPr>
              <a:t>Bagi</a:t>
            </a:r>
            <a:r>
              <a:rPr lang="en-US" dirty="0">
                <a:effectLst/>
                <a:latin typeface="Arial" panose="020B0604020202020204" pitchFamily="34" charset="0"/>
                <a:ea typeface="MS Mincho" panose="02020609040205080304" pitchFamily="49" charset="-128"/>
                <a:cs typeface="Arial" panose="020B0604020202020204" pitchFamily="34" charset="0"/>
              </a:rPr>
              <a:t> UMKM di </a:t>
            </a:r>
            <a:r>
              <a:rPr lang="en-US" dirty="0" err="1">
                <a:effectLst/>
                <a:latin typeface="Arial" panose="020B0604020202020204" pitchFamily="34" charset="0"/>
                <a:ea typeface="MS Mincho" panose="02020609040205080304" pitchFamily="49" charset="-128"/>
                <a:cs typeface="Arial" panose="020B0604020202020204" pitchFamily="34" charset="0"/>
              </a:rPr>
              <a:t>Kelurahan</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Sebani</a:t>
            </a:r>
            <a:r>
              <a:rPr lang="en-US" dirty="0">
                <a:effectLst/>
                <a:latin typeface="Arial" panose="020B0604020202020204" pitchFamily="34" charset="0"/>
                <a:ea typeface="MS Mincho" panose="02020609040205080304" pitchFamily="49" charset="-128"/>
                <a:cs typeface="Arial" panose="020B0604020202020204" pitchFamily="34" charset="0"/>
              </a:rPr>
              <a:t> Kota </a:t>
            </a:r>
            <a:r>
              <a:rPr lang="en-US" dirty="0" err="1">
                <a:effectLst/>
                <a:latin typeface="Arial" panose="020B0604020202020204" pitchFamily="34" charset="0"/>
                <a:ea typeface="MS Mincho" panose="02020609040205080304" pitchFamily="49" charset="-128"/>
                <a:cs typeface="Arial" panose="020B0604020202020204" pitchFamily="34" charset="0"/>
              </a:rPr>
              <a:t>Pasuruan</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i="1" dirty="0">
                <a:effectLst/>
                <a:latin typeface="Arial" panose="020B0604020202020204" pitchFamily="34" charset="0"/>
                <a:ea typeface="MS Mincho" panose="02020609040205080304" pitchFamily="49" charset="-128"/>
                <a:cs typeface="Arial" panose="020B0604020202020204" pitchFamily="34" charset="0"/>
              </a:rPr>
              <a:t>I-Com: Indonesian Community Journal</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i="1" dirty="0">
                <a:effectLst/>
                <a:latin typeface="Arial" panose="020B0604020202020204" pitchFamily="34" charset="0"/>
                <a:ea typeface="MS Mincho" panose="02020609040205080304" pitchFamily="49" charset="-128"/>
                <a:cs typeface="Arial" panose="020B0604020202020204" pitchFamily="34" charset="0"/>
              </a:rPr>
              <a:t>3</a:t>
            </a:r>
            <a:r>
              <a:rPr lang="en-US" dirty="0">
                <a:effectLst/>
                <a:latin typeface="Arial" panose="020B0604020202020204" pitchFamily="34" charset="0"/>
                <a:ea typeface="MS Mincho" panose="02020609040205080304" pitchFamily="49" charset="-128"/>
                <a:cs typeface="Arial" panose="020B0604020202020204" pitchFamily="34" charset="0"/>
              </a:rPr>
              <a:t>(3), 1294–1302. https://doi.org/10.33379/icom.v3i3.3139</a:t>
            </a:r>
            <a:endParaRPr lang="en-ID" dirty="0">
              <a:effectLst/>
              <a:latin typeface="Arial" panose="020B0604020202020204" pitchFamily="34" charset="0"/>
              <a:ea typeface="MS Mincho" panose="02020609040205080304" pitchFamily="49" charset="-128"/>
              <a:cs typeface="Times New Roman" panose="02020603050405020304" pitchFamily="18" charset="0"/>
            </a:endParaRPr>
          </a:p>
          <a:p>
            <a:pPr algn="just"/>
            <a:r>
              <a:rPr lang="en-US" dirty="0">
                <a:effectLst/>
                <a:latin typeface="Arial" panose="020B0604020202020204" pitchFamily="34" charset="0"/>
                <a:ea typeface="MS Mincho" panose="02020609040205080304" pitchFamily="49" charset="-128"/>
                <a:cs typeface="Times New Roman" panose="02020603050405020304" pitchFamily="18" charset="0"/>
              </a:rPr>
              <a:t> </a:t>
            </a:r>
            <a:endParaRPr lang="en-ID" dirty="0">
              <a:effectLst/>
              <a:latin typeface="Arial" panose="020B0604020202020204" pitchFamily="34" charset="0"/>
              <a:ea typeface="MS Mincho" panose="02020609040205080304" pitchFamily="49" charset="-128"/>
              <a:cs typeface="Times New Roman" panose="02020603050405020304" pitchFamily="18" charset="0"/>
            </a:endParaRPr>
          </a:p>
          <a:p>
            <a:pPr marL="450215" indent="-450215" algn="just"/>
            <a:r>
              <a:rPr lang="en-US" dirty="0" err="1">
                <a:effectLst/>
                <a:latin typeface="Arial" panose="020B0604020202020204" pitchFamily="34" charset="0"/>
                <a:ea typeface="MS Mincho" panose="02020609040205080304" pitchFamily="49" charset="-128"/>
                <a:cs typeface="Arial" panose="020B0604020202020204" pitchFamily="34" charset="0"/>
              </a:rPr>
              <a:t>Kn</a:t>
            </a:r>
            <a:r>
              <a:rPr lang="en-US" dirty="0">
                <a:effectLst/>
                <a:latin typeface="Arial" panose="020B0604020202020204" pitchFamily="34" charset="0"/>
                <a:ea typeface="MS Mincho" panose="02020609040205080304" pitchFamily="49" charset="-128"/>
                <a:cs typeface="Arial" panose="020B0604020202020204" pitchFamily="34" charset="0"/>
              </a:rPr>
              <a:t>, J., </a:t>
            </a:r>
            <a:r>
              <a:rPr lang="en-US" dirty="0" err="1">
                <a:effectLst/>
                <a:latin typeface="Arial" panose="020B0604020202020204" pitchFamily="34" charset="0"/>
                <a:ea typeface="MS Mincho" panose="02020609040205080304" pitchFamily="49" charset="-128"/>
                <a:cs typeface="Arial" panose="020B0604020202020204" pitchFamily="34" charset="0"/>
              </a:rPr>
              <a:t>Ardia</a:t>
            </a:r>
            <a:r>
              <a:rPr lang="en-US" dirty="0">
                <a:effectLst/>
                <a:latin typeface="Arial" panose="020B0604020202020204" pitchFamily="34" charset="0"/>
                <a:ea typeface="MS Mincho" panose="02020609040205080304" pitchFamily="49" charset="-128"/>
                <a:cs typeface="Arial" panose="020B0604020202020204" pitchFamily="34" charset="0"/>
              </a:rPr>
              <a:t>, V., </a:t>
            </a:r>
            <a:r>
              <a:rPr lang="en-US" dirty="0" err="1">
                <a:effectLst/>
                <a:latin typeface="Arial" panose="020B0604020202020204" pitchFamily="34" charset="0"/>
                <a:ea typeface="MS Mincho" panose="02020609040205080304" pitchFamily="49" charset="-128"/>
                <a:cs typeface="Arial" panose="020B0604020202020204" pitchFamily="34" charset="0"/>
              </a:rPr>
              <a:t>Annisa</a:t>
            </a:r>
            <a:r>
              <a:rPr lang="en-US" dirty="0">
                <a:effectLst/>
                <a:latin typeface="Arial" panose="020B0604020202020204" pitchFamily="34" charset="0"/>
                <a:ea typeface="MS Mincho" panose="02020609040205080304" pitchFamily="49" charset="-128"/>
                <a:cs typeface="Arial" panose="020B0604020202020204" pitchFamily="34" charset="0"/>
              </a:rPr>
              <a:t>, K., Amalia, A., &amp; </a:t>
            </a:r>
            <a:r>
              <a:rPr lang="en-US" dirty="0" err="1">
                <a:effectLst/>
                <a:latin typeface="Arial" panose="020B0604020202020204" pitchFamily="34" charset="0"/>
                <a:ea typeface="MS Mincho" panose="02020609040205080304" pitchFamily="49" charset="-128"/>
                <a:cs typeface="Arial" panose="020B0604020202020204" pitchFamily="34" charset="0"/>
              </a:rPr>
              <a:t>Hidayat</a:t>
            </a:r>
            <a:r>
              <a:rPr lang="en-US" dirty="0">
                <a:effectLst/>
                <a:latin typeface="Arial" panose="020B0604020202020204" pitchFamily="34" charset="0"/>
                <a:ea typeface="MS Mincho" panose="02020609040205080304" pitchFamily="49" charset="-128"/>
                <a:cs typeface="Arial" panose="020B0604020202020204" pitchFamily="34" charset="0"/>
              </a:rPr>
              <a:t>, A. (t.t.). </a:t>
            </a:r>
            <a:r>
              <a:rPr lang="en-US" dirty="0" err="1">
                <a:effectLst/>
                <a:latin typeface="Arial" panose="020B0604020202020204" pitchFamily="34" charset="0"/>
                <a:ea typeface="MS Mincho" panose="02020609040205080304" pitchFamily="49" charset="-128"/>
                <a:cs typeface="Arial" panose="020B0604020202020204" pitchFamily="34" charset="0"/>
              </a:rPr>
              <a:t>Membangun</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Bisnis</a:t>
            </a:r>
            <a:r>
              <a:rPr lang="en-US" dirty="0">
                <a:effectLst/>
                <a:latin typeface="Arial" panose="020B0604020202020204" pitchFamily="34" charset="0"/>
                <a:ea typeface="MS Mincho" panose="02020609040205080304" pitchFamily="49" charset="-128"/>
                <a:cs typeface="Arial" panose="020B0604020202020204" pitchFamily="34" charset="0"/>
              </a:rPr>
              <a:t> Online </a:t>
            </a:r>
            <a:r>
              <a:rPr lang="en-US" dirty="0" err="1">
                <a:effectLst/>
                <a:latin typeface="Arial" panose="020B0604020202020204" pitchFamily="34" charset="0"/>
                <a:ea typeface="MS Mincho" panose="02020609040205080304" pitchFamily="49" charset="-128"/>
                <a:cs typeface="Arial" panose="020B0604020202020204" pitchFamily="34" charset="0"/>
              </a:rPr>
              <a:t>melalui</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Pelatihan</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Whatsapp</a:t>
            </a:r>
            <a:r>
              <a:rPr lang="en-US" dirty="0">
                <a:effectLst/>
                <a:latin typeface="Arial" panose="020B0604020202020204" pitchFamily="34" charset="0"/>
                <a:ea typeface="MS Mincho" panose="02020609040205080304" pitchFamily="49" charset="-128"/>
                <a:cs typeface="Arial" panose="020B0604020202020204" pitchFamily="34" charset="0"/>
              </a:rPr>
              <a:t> Marketing pada UMKM </a:t>
            </a:r>
            <a:r>
              <a:rPr lang="en-US" dirty="0" err="1">
                <a:effectLst/>
                <a:latin typeface="Arial" panose="020B0604020202020204" pitchFamily="34" charset="0"/>
                <a:ea typeface="MS Mincho" panose="02020609040205080304" pitchFamily="49" charset="-128"/>
                <a:cs typeface="Arial" panose="020B0604020202020204" pitchFamily="34" charset="0"/>
              </a:rPr>
              <a:t>Pelaku</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Bisnis</a:t>
            </a:r>
            <a:r>
              <a:rPr lang="en-US" dirty="0">
                <a:effectLst/>
                <a:latin typeface="Arial" panose="020B0604020202020204" pitchFamily="34" charset="0"/>
                <a:ea typeface="MS Mincho" panose="02020609040205080304" pitchFamily="49" charset="-128"/>
                <a:cs typeface="Arial" panose="020B0604020202020204" pitchFamily="34" charset="0"/>
              </a:rPr>
              <a:t> Kopi </a:t>
            </a:r>
            <a:r>
              <a:rPr lang="en-US" dirty="0" err="1">
                <a:effectLst/>
                <a:latin typeface="Arial" panose="020B0604020202020204" pitchFamily="34" charset="0"/>
                <a:ea typeface="MS Mincho" panose="02020609040205080304" pitchFamily="49" charset="-128"/>
                <a:cs typeface="Arial" panose="020B0604020202020204" pitchFamily="34" charset="0"/>
              </a:rPr>
              <a:t>Gayo</a:t>
            </a:r>
            <a:r>
              <a:rPr lang="en-US" dirty="0">
                <a:effectLst/>
                <a:latin typeface="Arial" panose="020B0604020202020204" pitchFamily="34" charset="0"/>
                <a:ea typeface="MS Mincho" panose="02020609040205080304" pitchFamily="49" charset="-128"/>
                <a:cs typeface="Arial" panose="020B0604020202020204" pitchFamily="34" charset="0"/>
              </a:rPr>
              <a:t> Lues, Aceh. </a:t>
            </a:r>
            <a:r>
              <a:rPr lang="en-US" i="1" dirty="0">
                <a:effectLst/>
                <a:latin typeface="Arial" panose="020B0604020202020204" pitchFamily="34" charset="0"/>
                <a:ea typeface="MS Mincho" panose="02020609040205080304" pitchFamily="49" charset="-128"/>
                <a:cs typeface="Arial" panose="020B0604020202020204" pitchFamily="34" charset="0"/>
              </a:rPr>
              <a:t>Seminar Nasional </a:t>
            </a:r>
            <a:r>
              <a:rPr lang="en-US" i="1" dirty="0" err="1">
                <a:effectLst/>
                <a:latin typeface="Arial" panose="020B0604020202020204" pitchFamily="34" charset="0"/>
                <a:ea typeface="MS Mincho" panose="02020609040205080304" pitchFamily="49" charset="-128"/>
                <a:cs typeface="Arial" panose="020B0604020202020204" pitchFamily="34" charset="0"/>
              </a:rPr>
              <a:t>Pengabdian</a:t>
            </a:r>
            <a:r>
              <a:rPr lang="en-US" i="1" dirty="0">
                <a:effectLst/>
                <a:latin typeface="Arial" panose="020B0604020202020204" pitchFamily="34" charset="0"/>
                <a:ea typeface="MS Mincho" panose="02020609040205080304" pitchFamily="49" charset="-128"/>
                <a:cs typeface="Arial" panose="020B0604020202020204" pitchFamily="34" charset="0"/>
              </a:rPr>
              <a:t> Masyarakat LPPM UMJ</a:t>
            </a:r>
            <a:r>
              <a:rPr lang="en-US" dirty="0">
                <a:effectLst/>
                <a:latin typeface="Arial" panose="020B0604020202020204" pitchFamily="34" charset="0"/>
                <a:ea typeface="MS Mincho" panose="02020609040205080304" pitchFamily="49" charset="-128"/>
                <a:cs typeface="Arial" panose="020B0604020202020204" pitchFamily="34" charset="0"/>
              </a:rPr>
              <a:t>, 1–6.</a:t>
            </a:r>
            <a:endParaRPr lang="en-ID" dirty="0">
              <a:effectLst/>
              <a:latin typeface="Arial" panose="020B0604020202020204" pitchFamily="34" charset="0"/>
              <a:ea typeface="MS Mincho" panose="02020609040205080304" pitchFamily="49" charset="-128"/>
              <a:cs typeface="Times New Roman" panose="02020603050405020304" pitchFamily="18" charset="0"/>
            </a:endParaRPr>
          </a:p>
          <a:p>
            <a:pPr algn="just"/>
            <a:r>
              <a:rPr lang="en-US" dirty="0">
                <a:effectLst/>
                <a:latin typeface="Arial" panose="020B0604020202020204" pitchFamily="34" charset="0"/>
                <a:ea typeface="MS Mincho" panose="02020609040205080304" pitchFamily="49" charset="-128"/>
                <a:cs typeface="Times New Roman" panose="02020603050405020304" pitchFamily="18" charset="0"/>
              </a:rPr>
              <a:t> </a:t>
            </a:r>
            <a:endParaRPr lang="en-ID" dirty="0">
              <a:effectLst/>
              <a:latin typeface="Arial" panose="020B0604020202020204" pitchFamily="34" charset="0"/>
              <a:ea typeface="MS Mincho" panose="02020609040205080304" pitchFamily="49" charset="-128"/>
              <a:cs typeface="Times New Roman" panose="02020603050405020304" pitchFamily="18" charset="0"/>
            </a:endParaRPr>
          </a:p>
          <a:p>
            <a:pPr marL="450215" indent="-450215" algn="just"/>
            <a:r>
              <a:rPr lang="en-US" dirty="0" err="1">
                <a:effectLst/>
                <a:latin typeface="Arial" panose="020B0604020202020204" pitchFamily="34" charset="0"/>
                <a:ea typeface="MS Mincho" panose="02020609040205080304" pitchFamily="49" charset="-128"/>
                <a:cs typeface="Arial" panose="020B0604020202020204" pitchFamily="34" charset="0"/>
              </a:rPr>
              <a:t>Nurastuti</a:t>
            </a:r>
            <a:r>
              <a:rPr lang="en-US" dirty="0">
                <a:effectLst/>
                <a:latin typeface="Arial" panose="020B0604020202020204" pitchFamily="34" charset="0"/>
                <a:ea typeface="MS Mincho" panose="02020609040205080304" pitchFamily="49" charset="-128"/>
                <a:cs typeface="Arial" panose="020B0604020202020204" pitchFamily="34" charset="0"/>
              </a:rPr>
              <a:t>, W., &amp; </a:t>
            </a:r>
            <a:r>
              <a:rPr lang="en-US" dirty="0" err="1">
                <a:effectLst/>
                <a:latin typeface="Arial" panose="020B0604020202020204" pitchFamily="34" charset="0"/>
                <a:ea typeface="MS Mincho" panose="02020609040205080304" pitchFamily="49" charset="-128"/>
                <a:cs typeface="Arial" panose="020B0604020202020204" pitchFamily="34" charset="0"/>
              </a:rPr>
              <a:t>Amrullah</a:t>
            </a:r>
            <a:r>
              <a:rPr lang="en-US" dirty="0">
                <a:effectLst/>
                <a:latin typeface="Arial" panose="020B0604020202020204" pitchFamily="34" charset="0"/>
                <a:ea typeface="MS Mincho" panose="02020609040205080304" pitchFamily="49" charset="-128"/>
                <a:cs typeface="Arial" panose="020B0604020202020204" pitchFamily="34" charset="0"/>
              </a:rPr>
              <a:t>, Y. A. (2023). </a:t>
            </a:r>
            <a:r>
              <a:rPr lang="en-US" dirty="0" err="1">
                <a:effectLst/>
                <a:latin typeface="Arial" panose="020B0604020202020204" pitchFamily="34" charset="0"/>
                <a:ea typeface="MS Mincho" panose="02020609040205080304" pitchFamily="49" charset="-128"/>
                <a:cs typeface="Arial" panose="020B0604020202020204" pitchFamily="34" charset="0"/>
              </a:rPr>
              <a:t>Pelatihan</a:t>
            </a:r>
            <a:r>
              <a:rPr lang="en-US" dirty="0">
                <a:effectLst/>
                <a:latin typeface="Arial" panose="020B0604020202020204" pitchFamily="34" charset="0"/>
                <a:ea typeface="MS Mincho" panose="02020609040205080304" pitchFamily="49" charset="-128"/>
                <a:cs typeface="Arial" panose="020B0604020202020204" pitchFamily="34" charset="0"/>
              </a:rPr>
              <a:t> WA </a:t>
            </a:r>
            <a:r>
              <a:rPr lang="en-US" dirty="0" err="1">
                <a:effectLst/>
                <a:latin typeface="Arial" panose="020B0604020202020204" pitchFamily="34" charset="0"/>
                <a:ea typeface="MS Mincho" panose="02020609040205080304" pitchFamily="49" charset="-128"/>
                <a:cs typeface="Arial" panose="020B0604020202020204" pitchFamily="34" charset="0"/>
              </a:rPr>
              <a:t>Bisnis</a:t>
            </a:r>
            <a:r>
              <a:rPr lang="en-US" dirty="0">
                <a:effectLst/>
                <a:latin typeface="Arial" panose="020B0604020202020204" pitchFamily="34" charset="0"/>
                <a:ea typeface="MS Mincho" panose="02020609040205080304" pitchFamily="49" charset="-128"/>
                <a:cs typeface="Arial" panose="020B0604020202020204" pitchFamily="34" charset="0"/>
              </a:rPr>
              <a:t> dan </a:t>
            </a:r>
            <a:r>
              <a:rPr lang="en-US" dirty="0" err="1">
                <a:effectLst/>
                <a:latin typeface="Arial" panose="020B0604020202020204" pitchFamily="34" charset="0"/>
                <a:ea typeface="MS Mincho" panose="02020609040205080304" pitchFamily="49" charset="-128"/>
                <a:cs typeface="Arial" panose="020B0604020202020204" pitchFamily="34" charset="0"/>
              </a:rPr>
              <a:t>Foto</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Produk</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Bagi</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Balai</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Penyuluhan</a:t>
            </a:r>
            <a:r>
              <a:rPr lang="en-US" dirty="0">
                <a:effectLst/>
                <a:latin typeface="Arial" panose="020B0604020202020204" pitchFamily="34" charset="0"/>
                <a:ea typeface="MS Mincho" panose="02020609040205080304" pitchFamily="49" charset="-128"/>
                <a:cs typeface="Arial" panose="020B0604020202020204" pitchFamily="34" charset="0"/>
              </a:rPr>
              <a:t> Pusat </a:t>
            </a:r>
            <a:r>
              <a:rPr lang="en-US" dirty="0" err="1">
                <a:effectLst/>
                <a:latin typeface="Arial" panose="020B0604020202020204" pitchFamily="34" charset="0"/>
                <a:ea typeface="MS Mincho" panose="02020609040205080304" pitchFamily="49" charset="-128"/>
                <a:cs typeface="Arial" panose="020B0604020202020204" pitchFamily="34" charset="0"/>
              </a:rPr>
              <a:t>Pelayanan</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Keluarga</a:t>
            </a:r>
            <a:r>
              <a:rPr lang="en-US" dirty="0">
                <a:effectLst/>
                <a:latin typeface="Arial" panose="020B0604020202020204" pitchFamily="34" charset="0"/>
                <a:ea typeface="MS Mincho" panose="02020609040205080304" pitchFamily="49" charset="-128"/>
                <a:cs typeface="Arial" panose="020B0604020202020204" pitchFamily="34" charset="0"/>
              </a:rPr>
              <a:t> Sejahtera (PPKS) </a:t>
            </a:r>
            <a:r>
              <a:rPr lang="en-US" dirty="0" err="1">
                <a:effectLst/>
                <a:latin typeface="Arial" panose="020B0604020202020204" pitchFamily="34" charset="0"/>
                <a:ea typeface="MS Mincho" panose="02020609040205080304" pitchFamily="49" charset="-128"/>
                <a:cs typeface="Arial" panose="020B0604020202020204" pitchFamily="34" charset="0"/>
              </a:rPr>
              <a:t>Bersahaja</a:t>
            </a:r>
            <a:r>
              <a:rPr lang="en-US" dirty="0">
                <a:effectLst/>
                <a:latin typeface="Arial" panose="020B0604020202020204" pitchFamily="34" charset="0"/>
                <a:ea typeface="MS Mincho" panose="02020609040205080304" pitchFamily="49" charset="-128"/>
                <a:cs typeface="Arial" panose="020B0604020202020204" pitchFamily="34" charset="0"/>
              </a:rPr>
              <a:t> di Kota Yogyakarta. </a:t>
            </a:r>
            <a:r>
              <a:rPr lang="en-US" i="1" dirty="0" err="1">
                <a:effectLst/>
                <a:latin typeface="Arial" panose="020B0604020202020204" pitchFamily="34" charset="0"/>
                <a:ea typeface="MS Mincho" panose="02020609040205080304" pitchFamily="49" charset="-128"/>
                <a:cs typeface="Arial" panose="020B0604020202020204" pitchFamily="34" charset="0"/>
              </a:rPr>
              <a:t>Panrita_Abdi</a:t>
            </a:r>
            <a:r>
              <a:rPr lang="en-US" i="1" dirty="0">
                <a:effectLst/>
                <a:latin typeface="Arial" panose="020B0604020202020204" pitchFamily="34" charset="0"/>
                <a:ea typeface="MS Mincho" panose="02020609040205080304" pitchFamily="49" charset="-128"/>
                <a:cs typeface="Arial" panose="020B0604020202020204" pitchFamily="34" charset="0"/>
              </a:rPr>
              <a:t>  </a:t>
            </a:r>
            <a:r>
              <a:rPr lang="en-US" i="1" dirty="0" err="1">
                <a:effectLst/>
                <a:latin typeface="Arial" panose="020B0604020202020204" pitchFamily="34" charset="0"/>
                <a:ea typeface="MS Mincho" panose="02020609040205080304" pitchFamily="49" charset="-128"/>
                <a:cs typeface="Arial" panose="020B0604020202020204" pitchFamily="34" charset="0"/>
              </a:rPr>
              <a:t>jurnal</a:t>
            </a:r>
            <a:r>
              <a:rPr lang="en-US" i="1" dirty="0">
                <a:effectLst/>
                <a:latin typeface="Arial" panose="020B0604020202020204" pitchFamily="34" charset="0"/>
                <a:ea typeface="MS Mincho" panose="02020609040205080304" pitchFamily="49" charset="-128"/>
                <a:cs typeface="Arial" panose="020B0604020202020204" pitchFamily="34" charset="0"/>
              </a:rPr>
              <a:t> </a:t>
            </a:r>
            <a:r>
              <a:rPr lang="en-US" i="1" dirty="0" err="1">
                <a:effectLst/>
                <a:latin typeface="Arial" panose="020B0604020202020204" pitchFamily="34" charset="0"/>
                <a:ea typeface="MS Mincho" panose="02020609040205080304" pitchFamily="49" charset="-128"/>
                <a:cs typeface="Arial" panose="020B0604020202020204" pitchFamily="34" charset="0"/>
              </a:rPr>
              <a:t>pengabdian</a:t>
            </a:r>
            <a:r>
              <a:rPr lang="en-US" i="1" dirty="0">
                <a:effectLst/>
                <a:latin typeface="Arial" panose="020B0604020202020204" pitchFamily="34" charset="0"/>
                <a:ea typeface="MS Mincho" panose="02020609040205080304" pitchFamily="49" charset="-128"/>
                <a:cs typeface="Arial" panose="020B0604020202020204" pitchFamily="34" charset="0"/>
              </a:rPr>
              <a:t> </a:t>
            </a:r>
            <a:r>
              <a:rPr lang="en-US" i="1" dirty="0" err="1">
                <a:effectLst/>
                <a:latin typeface="Arial" panose="020B0604020202020204" pitchFamily="34" charset="0"/>
                <a:ea typeface="MS Mincho" panose="02020609040205080304" pitchFamily="49" charset="-128"/>
                <a:cs typeface="Arial" panose="020B0604020202020204" pitchFamily="34" charset="0"/>
              </a:rPr>
              <a:t>kepada</a:t>
            </a:r>
            <a:r>
              <a:rPr lang="en-US" i="1" dirty="0">
                <a:effectLst/>
                <a:latin typeface="Arial" panose="020B0604020202020204" pitchFamily="34" charset="0"/>
                <a:ea typeface="MS Mincho" panose="02020609040205080304" pitchFamily="49" charset="-128"/>
                <a:cs typeface="Arial" panose="020B0604020202020204" pitchFamily="34" charset="0"/>
              </a:rPr>
              <a:t> </a:t>
            </a:r>
            <a:r>
              <a:rPr lang="en-US" i="1" dirty="0" err="1">
                <a:effectLst/>
                <a:latin typeface="Arial" panose="020B0604020202020204" pitchFamily="34" charset="0"/>
                <a:ea typeface="MS Mincho" panose="02020609040205080304" pitchFamily="49" charset="-128"/>
                <a:cs typeface="Arial" panose="020B0604020202020204" pitchFamily="34" charset="0"/>
              </a:rPr>
              <a:t>masyarakat</a:t>
            </a:r>
            <a:r>
              <a:rPr lang="en-US" i="1" dirty="0">
                <a:effectLst/>
                <a:latin typeface="Arial" panose="020B0604020202020204" pitchFamily="34" charset="0"/>
                <a:ea typeface="MS Mincho" panose="02020609040205080304" pitchFamily="49" charset="-128"/>
                <a:cs typeface="Arial" panose="020B0604020202020204" pitchFamily="34" charset="0"/>
              </a:rPr>
              <a:t> LP2M Universitas </a:t>
            </a:r>
            <a:r>
              <a:rPr lang="en-US" i="1" dirty="0" err="1">
                <a:effectLst/>
                <a:latin typeface="Arial" panose="020B0604020202020204" pitchFamily="34" charset="0"/>
                <a:ea typeface="MS Mincho" panose="02020609040205080304" pitchFamily="49" charset="-128"/>
                <a:cs typeface="Arial" panose="020B0604020202020204" pitchFamily="34" charset="0"/>
              </a:rPr>
              <a:t>Hasanuddin</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i="1" dirty="0">
                <a:effectLst/>
                <a:latin typeface="Arial" panose="020B0604020202020204" pitchFamily="34" charset="0"/>
                <a:ea typeface="MS Mincho" panose="02020609040205080304" pitchFamily="49" charset="-128"/>
                <a:cs typeface="Arial" panose="020B0604020202020204" pitchFamily="34" charset="0"/>
              </a:rPr>
              <a:t>7</a:t>
            </a:r>
            <a:r>
              <a:rPr lang="en-US" dirty="0">
                <a:effectLst/>
                <a:latin typeface="Arial" panose="020B0604020202020204" pitchFamily="34" charset="0"/>
                <a:ea typeface="MS Mincho" panose="02020609040205080304" pitchFamily="49" charset="-128"/>
                <a:cs typeface="Arial" panose="020B0604020202020204" pitchFamily="34" charset="0"/>
              </a:rPr>
              <a:t>(1), 77–84. http://journal.unhas.ac.id/index.php/panritaabdi</a:t>
            </a:r>
            <a:endParaRPr lang="en-ID" dirty="0">
              <a:effectLst/>
              <a:latin typeface="Arial" panose="020B0604020202020204" pitchFamily="34" charset="0"/>
              <a:ea typeface="MS Mincho" panose="02020609040205080304" pitchFamily="49" charset="-128"/>
              <a:cs typeface="Times New Roman" panose="02020603050405020304" pitchFamily="18" charset="0"/>
            </a:endParaRPr>
          </a:p>
          <a:p>
            <a:pPr algn="just"/>
            <a:r>
              <a:rPr lang="en-US" dirty="0">
                <a:effectLst/>
                <a:latin typeface="Arial" panose="020B0604020202020204" pitchFamily="34" charset="0"/>
                <a:ea typeface="MS Mincho" panose="02020609040205080304" pitchFamily="49" charset="-128"/>
                <a:cs typeface="Times New Roman" panose="02020603050405020304" pitchFamily="18" charset="0"/>
              </a:rPr>
              <a:t> </a:t>
            </a:r>
            <a:endParaRPr lang="en-ID" dirty="0">
              <a:effectLst/>
              <a:latin typeface="Arial" panose="020B0604020202020204" pitchFamily="34" charset="0"/>
              <a:ea typeface="MS Mincho" panose="02020609040205080304" pitchFamily="49" charset="-128"/>
              <a:cs typeface="Times New Roman" panose="02020603050405020304" pitchFamily="18" charset="0"/>
            </a:endParaRPr>
          </a:p>
          <a:p>
            <a:pPr marL="450215" indent="-450215" algn="just"/>
            <a:r>
              <a:rPr lang="en-US" dirty="0">
                <a:effectLst/>
                <a:latin typeface="Arial" panose="020B0604020202020204" pitchFamily="34" charset="0"/>
                <a:ea typeface="MS Mincho" panose="02020609040205080304" pitchFamily="49" charset="-128"/>
                <a:cs typeface="Arial" panose="020B0604020202020204" pitchFamily="34" charset="0"/>
              </a:rPr>
              <a:t>Permata, A. G., </a:t>
            </a:r>
            <a:r>
              <a:rPr lang="en-US" dirty="0" err="1">
                <a:effectLst/>
                <a:latin typeface="Arial" panose="020B0604020202020204" pitchFamily="34" charset="0"/>
                <a:ea typeface="MS Mincho" panose="02020609040205080304" pitchFamily="49" charset="-128"/>
                <a:cs typeface="Arial" panose="020B0604020202020204" pitchFamily="34" charset="0"/>
              </a:rPr>
              <a:t>Febriana</a:t>
            </a:r>
            <a:r>
              <a:rPr lang="en-US" dirty="0">
                <a:effectLst/>
                <a:latin typeface="Arial" panose="020B0604020202020204" pitchFamily="34" charset="0"/>
                <a:ea typeface="MS Mincho" panose="02020609040205080304" pitchFamily="49" charset="-128"/>
                <a:cs typeface="Arial" panose="020B0604020202020204" pitchFamily="34" charset="0"/>
              </a:rPr>
              <a:t>, P., &amp; </a:t>
            </a:r>
            <a:r>
              <a:rPr lang="en-US" dirty="0" err="1">
                <a:effectLst/>
                <a:latin typeface="Arial" panose="020B0604020202020204" pitchFamily="34" charset="0"/>
                <a:ea typeface="MS Mincho" panose="02020609040205080304" pitchFamily="49" charset="-128"/>
                <a:cs typeface="Arial" panose="020B0604020202020204" pitchFamily="34" charset="0"/>
              </a:rPr>
              <a:t>Rochmaniah</a:t>
            </a:r>
            <a:r>
              <a:rPr lang="en-US" dirty="0">
                <a:effectLst/>
                <a:latin typeface="Arial" panose="020B0604020202020204" pitchFamily="34" charset="0"/>
                <a:ea typeface="MS Mincho" panose="02020609040205080304" pitchFamily="49" charset="-128"/>
                <a:cs typeface="Arial" panose="020B0604020202020204" pitchFamily="34" charset="0"/>
              </a:rPr>
              <a:t>, A. (2023). </a:t>
            </a:r>
            <a:r>
              <a:rPr lang="en-US" dirty="0" err="1">
                <a:effectLst/>
                <a:latin typeface="Arial" panose="020B0604020202020204" pitchFamily="34" charset="0"/>
                <a:ea typeface="MS Mincho" panose="02020609040205080304" pitchFamily="49" charset="-128"/>
                <a:cs typeface="Arial" panose="020B0604020202020204" pitchFamily="34" charset="0"/>
              </a:rPr>
              <a:t>Peningkatan</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Pemasaran</a:t>
            </a:r>
            <a:r>
              <a:rPr lang="en-US" dirty="0">
                <a:effectLst/>
                <a:latin typeface="Arial" panose="020B0604020202020204" pitchFamily="34" charset="0"/>
                <a:ea typeface="MS Mincho" panose="02020609040205080304" pitchFamily="49" charset="-128"/>
                <a:cs typeface="Arial" panose="020B0604020202020204" pitchFamily="34" charset="0"/>
              </a:rPr>
              <a:t> Dan </a:t>
            </a:r>
            <a:r>
              <a:rPr lang="en-US" dirty="0" err="1">
                <a:effectLst/>
                <a:latin typeface="Arial" panose="020B0604020202020204" pitchFamily="34" charset="0"/>
                <a:ea typeface="MS Mincho" panose="02020609040205080304" pitchFamily="49" charset="-128"/>
                <a:cs typeface="Arial" panose="020B0604020202020204" pitchFamily="34" charset="0"/>
              </a:rPr>
              <a:t>Identitas</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Produk</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Kerupuk</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Desa</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Jumputrejo</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Melalui</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Pembuatan</a:t>
            </a:r>
            <a:r>
              <a:rPr lang="en-US" dirty="0">
                <a:effectLst/>
                <a:latin typeface="Arial" panose="020B0604020202020204" pitchFamily="34" charset="0"/>
                <a:ea typeface="MS Mincho" panose="02020609040205080304" pitchFamily="49" charset="-128"/>
                <a:cs typeface="Arial" panose="020B0604020202020204" pitchFamily="34" charset="0"/>
              </a:rPr>
              <a:t> Logo Dan </a:t>
            </a:r>
            <a:r>
              <a:rPr lang="en-US" dirty="0" err="1">
                <a:effectLst/>
                <a:latin typeface="Arial" panose="020B0604020202020204" pitchFamily="34" charset="0"/>
                <a:ea typeface="MS Mincho" panose="02020609040205080304" pitchFamily="49" charset="-128"/>
                <a:cs typeface="Arial" panose="020B0604020202020204" pitchFamily="34" charset="0"/>
              </a:rPr>
              <a:t>Kemasan</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i="1" dirty="0">
                <a:effectLst/>
                <a:latin typeface="Arial" panose="020B0604020202020204" pitchFamily="34" charset="0"/>
                <a:ea typeface="MS Mincho" panose="02020609040205080304" pitchFamily="49" charset="-128"/>
                <a:cs typeface="Arial" panose="020B0604020202020204" pitchFamily="34" charset="0"/>
              </a:rPr>
              <a:t>SELAPARANG: </a:t>
            </a:r>
            <a:r>
              <a:rPr lang="en-US" i="1" dirty="0" err="1">
                <a:effectLst/>
                <a:latin typeface="Arial" panose="020B0604020202020204" pitchFamily="34" charset="0"/>
                <a:ea typeface="MS Mincho" panose="02020609040205080304" pitchFamily="49" charset="-128"/>
                <a:cs typeface="Arial" panose="020B0604020202020204" pitchFamily="34" charset="0"/>
              </a:rPr>
              <a:t>Jurnal</a:t>
            </a:r>
            <a:r>
              <a:rPr lang="en-US" i="1" dirty="0">
                <a:effectLst/>
                <a:latin typeface="Arial" panose="020B0604020202020204" pitchFamily="34" charset="0"/>
                <a:ea typeface="MS Mincho" panose="02020609040205080304" pitchFamily="49" charset="-128"/>
                <a:cs typeface="Arial" panose="020B0604020202020204" pitchFamily="34" charset="0"/>
              </a:rPr>
              <a:t> </a:t>
            </a:r>
            <a:r>
              <a:rPr lang="en-US" i="1" dirty="0" err="1">
                <a:effectLst/>
                <a:latin typeface="Arial" panose="020B0604020202020204" pitchFamily="34" charset="0"/>
                <a:ea typeface="MS Mincho" panose="02020609040205080304" pitchFamily="49" charset="-128"/>
                <a:cs typeface="Arial" panose="020B0604020202020204" pitchFamily="34" charset="0"/>
              </a:rPr>
              <a:t>Pengabdian</a:t>
            </a:r>
            <a:r>
              <a:rPr lang="en-US" i="1" dirty="0">
                <a:effectLst/>
                <a:latin typeface="Arial" panose="020B0604020202020204" pitchFamily="34" charset="0"/>
                <a:ea typeface="MS Mincho" panose="02020609040205080304" pitchFamily="49" charset="-128"/>
                <a:cs typeface="Arial" panose="020B0604020202020204" pitchFamily="34" charset="0"/>
              </a:rPr>
              <a:t> Masyarakat </a:t>
            </a:r>
            <a:r>
              <a:rPr lang="en-US" i="1" dirty="0" err="1">
                <a:effectLst/>
                <a:latin typeface="Arial" panose="020B0604020202020204" pitchFamily="34" charset="0"/>
                <a:ea typeface="MS Mincho" panose="02020609040205080304" pitchFamily="49" charset="-128"/>
                <a:cs typeface="Arial" panose="020B0604020202020204" pitchFamily="34" charset="0"/>
              </a:rPr>
              <a:t>Berkemajuan</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i="1" dirty="0">
                <a:effectLst/>
                <a:latin typeface="Arial" panose="020B0604020202020204" pitchFamily="34" charset="0"/>
                <a:ea typeface="MS Mincho" panose="02020609040205080304" pitchFamily="49" charset="-128"/>
                <a:cs typeface="Arial" panose="020B0604020202020204" pitchFamily="34" charset="0"/>
              </a:rPr>
              <a:t>7</a:t>
            </a:r>
            <a:r>
              <a:rPr lang="en-US" dirty="0">
                <a:effectLst/>
                <a:latin typeface="Arial" panose="020B0604020202020204" pitchFamily="34" charset="0"/>
                <a:ea typeface="MS Mincho" panose="02020609040205080304" pitchFamily="49" charset="-128"/>
                <a:cs typeface="Arial" panose="020B0604020202020204" pitchFamily="34" charset="0"/>
              </a:rPr>
              <a:t>(3), 1789. https://doi.org/10.31764/jpmb.v7i3.16788</a:t>
            </a:r>
            <a:endParaRPr lang="en-ID" dirty="0">
              <a:effectLst/>
              <a:latin typeface="Arial" panose="020B0604020202020204" pitchFamily="34" charset="0"/>
              <a:ea typeface="MS Mincho" panose="02020609040205080304" pitchFamily="49" charset="-128"/>
              <a:cs typeface="Times New Roman" panose="02020603050405020304" pitchFamily="18" charset="0"/>
            </a:endParaRPr>
          </a:p>
          <a:p>
            <a:pPr algn="just"/>
            <a:r>
              <a:rPr lang="en-US" dirty="0">
                <a:effectLst/>
                <a:latin typeface="Arial" panose="020B0604020202020204" pitchFamily="34" charset="0"/>
                <a:ea typeface="MS Mincho" panose="02020609040205080304" pitchFamily="49" charset="-128"/>
                <a:cs typeface="Times New Roman" panose="02020603050405020304" pitchFamily="18" charset="0"/>
              </a:rPr>
              <a:t> </a:t>
            </a:r>
            <a:endParaRPr lang="en-ID" dirty="0">
              <a:effectLst/>
              <a:latin typeface="Arial" panose="020B0604020202020204" pitchFamily="34" charset="0"/>
              <a:ea typeface="MS Mincho" panose="02020609040205080304" pitchFamily="49" charset="-128"/>
              <a:cs typeface="Times New Roman" panose="02020603050405020304" pitchFamily="18" charset="0"/>
            </a:endParaRPr>
          </a:p>
          <a:p>
            <a:pPr marL="450215" indent="-450215" algn="just"/>
            <a:r>
              <a:rPr lang="en-US" dirty="0" err="1">
                <a:effectLst/>
                <a:latin typeface="Arial" panose="020B0604020202020204" pitchFamily="34" charset="0"/>
                <a:ea typeface="MS Mincho" panose="02020609040205080304" pitchFamily="49" charset="-128"/>
                <a:cs typeface="Arial" panose="020B0604020202020204" pitchFamily="34" charset="0"/>
              </a:rPr>
              <a:t>Setyawan</a:t>
            </a:r>
            <a:r>
              <a:rPr lang="en-US" dirty="0">
                <a:effectLst/>
                <a:latin typeface="Arial" panose="020B0604020202020204" pitchFamily="34" charset="0"/>
                <a:ea typeface="MS Mincho" panose="02020609040205080304" pitchFamily="49" charset="-128"/>
                <a:cs typeface="Arial" panose="020B0604020202020204" pitchFamily="34" charset="0"/>
              </a:rPr>
              <a:t>, N. A., </a:t>
            </a:r>
            <a:r>
              <a:rPr lang="en-US" dirty="0" err="1">
                <a:effectLst/>
                <a:latin typeface="Arial" panose="020B0604020202020204" pitchFamily="34" charset="0"/>
                <a:ea typeface="MS Mincho" panose="02020609040205080304" pitchFamily="49" charset="-128"/>
                <a:cs typeface="Arial" panose="020B0604020202020204" pitchFamily="34" charset="0"/>
              </a:rPr>
              <a:t>Pratiwi</a:t>
            </a:r>
            <a:r>
              <a:rPr lang="en-US" dirty="0">
                <a:effectLst/>
                <a:latin typeface="Arial" panose="020B0604020202020204" pitchFamily="34" charset="0"/>
                <a:ea typeface="MS Mincho" panose="02020609040205080304" pitchFamily="49" charset="-128"/>
                <a:cs typeface="Arial" panose="020B0604020202020204" pitchFamily="34" charset="0"/>
              </a:rPr>
              <a:t>, M. I., </a:t>
            </a:r>
            <a:r>
              <a:rPr lang="en-US" dirty="0" err="1">
                <a:effectLst/>
                <a:latin typeface="Arial" panose="020B0604020202020204" pitchFamily="34" charset="0"/>
                <a:ea typeface="MS Mincho" panose="02020609040205080304" pitchFamily="49" charset="-128"/>
                <a:cs typeface="Arial" panose="020B0604020202020204" pitchFamily="34" charset="0"/>
              </a:rPr>
              <a:t>Wiedayanti</a:t>
            </a:r>
            <a:r>
              <a:rPr lang="en-US" dirty="0">
                <a:effectLst/>
                <a:latin typeface="Arial" panose="020B0604020202020204" pitchFamily="34" charset="0"/>
                <a:ea typeface="MS Mincho" panose="02020609040205080304" pitchFamily="49" charset="-128"/>
                <a:cs typeface="Arial" panose="020B0604020202020204" pitchFamily="34" charset="0"/>
              </a:rPr>
              <a:t>, D. F., &amp; </a:t>
            </a:r>
            <a:r>
              <a:rPr lang="en-US" dirty="0" err="1">
                <a:effectLst/>
                <a:latin typeface="Arial" panose="020B0604020202020204" pitchFamily="34" charset="0"/>
                <a:ea typeface="MS Mincho" panose="02020609040205080304" pitchFamily="49" charset="-128"/>
                <a:cs typeface="Arial" panose="020B0604020202020204" pitchFamily="34" charset="0"/>
              </a:rPr>
              <a:t>Eviyanti</a:t>
            </a:r>
            <a:r>
              <a:rPr lang="en-US" dirty="0">
                <a:effectLst/>
                <a:latin typeface="Arial" panose="020B0604020202020204" pitchFamily="34" charset="0"/>
                <a:ea typeface="MS Mincho" panose="02020609040205080304" pitchFamily="49" charset="-128"/>
                <a:cs typeface="Arial" panose="020B0604020202020204" pitchFamily="34" charset="0"/>
              </a:rPr>
              <a:t>, N. (2023). Mentoring </a:t>
            </a:r>
            <a:r>
              <a:rPr lang="en-US" dirty="0" err="1">
                <a:effectLst/>
                <a:latin typeface="Arial" panose="020B0604020202020204" pitchFamily="34" charset="0"/>
                <a:ea typeface="MS Mincho" panose="02020609040205080304" pitchFamily="49" charset="-128"/>
                <a:cs typeface="Arial" panose="020B0604020202020204" pitchFamily="34" charset="0"/>
              </a:rPr>
              <a:t>Perolehan</a:t>
            </a:r>
            <a:r>
              <a:rPr lang="en-US" dirty="0">
                <a:effectLst/>
                <a:latin typeface="Arial" panose="020B0604020202020204" pitchFamily="34" charset="0"/>
                <a:ea typeface="MS Mincho" panose="02020609040205080304" pitchFamily="49" charset="-128"/>
                <a:cs typeface="Arial" panose="020B0604020202020204" pitchFamily="34" charset="0"/>
              </a:rPr>
              <a:t> Nib Dan </a:t>
            </a:r>
            <a:r>
              <a:rPr lang="en-US" dirty="0" err="1">
                <a:effectLst/>
                <a:latin typeface="Arial" panose="020B0604020202020204" pitchFamily="34" charset="0"/>
                <a:ea typeface="MS Mincho" panose="02020609040205080304" pitchFamily="49" charset="-128"/>
                <a:cs typeface="Arial" panose="020B0604020202020204" pitchFamily="34" charset="0"/>
              </a:rPr>
              <a:t>Implementasi</a:t>
            </a:r>
            <a:r>
              <a:rPr lang="en-US" dirty="0">
                <a:effectLst/>
                <a:latin typeface="Arial" panose="020B0604020202020204" pitchFamily="34" charset="0"/>
                <a:ea typeface="MS Mincho" panose="02020609040205080304" pitchFamily="49" charset="-128"/>
                <a:cs typeface="Arial" panose="020B0604020202020204" pitchFamily="34" charset="0"/>
              </a:rPr>
              <a:t> Digital Marketing </a:t>
            </a:r>
            <a:r>
              <a:rPr lang="en-US" dirty="0" err="1">
                <a:effectLst/>
                <a:latin typeface="Arial" panose="020B0604020202020204" pitchFamily="34" charset="0"/>
                <a:ea typeface="MS Mincho" panose="02020609040205080304" pitchFamily="49" charset="-128"/>
                <a:cs typeface="Arial" panose="020B0604020202020204" pitchFamily="34" charset="0"/>
              </a:rPr>
              <a:t>Komunitas</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Umkm</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Kelurahan</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Mangunharjo</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i="1" dirty="0" err="1">
                <a:effectLst/>
                <a:latin typeface="Arial" panose="020B0604020202020204" pitchFamily="34" charset="0"/>
                <a:ea typeface="MS Mincho" panose="02020609040205080304" pitchFamily="49" charset="-128"/>
                <a:cs typeface="Arial" panose="020B0604020202020204" pitchFamily="34" charset="0"/>
              </a:rPr>
              <a:t>Communnity</a:t>
            </a:r>
            <a:r>
              <a:rPr lang="en-US" i="1" dirty="0">
                <a:effectLst/>
                <a:latin typeface="Arial" panose="020B0604020202020204" pitchFamily="34" charset="0"/>
                <a:ea typeface="MS Mincho" panose="02020609040205080304" pitchFamily="49" charset="-128"/>
                <a:cs typeface="Arial" panose="020B0604020202020204" pitchFamily="34" charset="0"/>
              </a:rPr>
              <a:t> Development Journal</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i="1" dirty="0">
                <a:effectLst/>
                <a:latin typeface="Arial" panose="020B0604020202020204" pitchFamily="34" charset="0"/>
                <a:ea typeface="MS Mincho" panose="02020609040205080304" pitchFamily="49" charset="-128"/>
                <a:cs typeface="Arial" panose="020B0604020202020204" pitchFamily="34" charset="0"/>
              </a:rPr>
              <a:t>4</a:t>
            </a:r>
            <a:r>
              <a:rPr lang="en-US" dirty="0">
                <a:effectLst/>
                <a:latin typeface="Arial" panose="020B0604020202020204" pitchFamily="34" charset="0"/>
                <a:ea typeface="MS Mincho" panose="02020609040205080304" pitchFamily="49" charset="-128"/>
                <a:cs typeface="Arial" panose="020B0604020202020204" pitchFamily="34" charset="0"/>
              </a:rPr>
              <a:t>(4), Hal. 8667-8673. https://journal.universitaspahlawan.ac.id/index.php/cdj/article/view/19523/14415</a:t>
            </a:r>
            <a:endParaRPr lang="en-ID" dirty="0">
              <a:effectLst/>
              <a:latin typeface="Arial" panose="020B0604020202020204" pitchFamily="34" charset="0"/>
              <a:ea typeface="MS Mincho" panose="02020609040205080304" pitchFamily="49" charset="-128"/>
              <a:cs typeface="Times New Roman" panose="02020603050405020304" pitchFamily="18" charset="0"/>
            </a:endParaRPr>
          </a:p>
          <a:p>
            <a:pPr algn="just"/>
            <a:r>
              <a:rPr lang="en-US" dirty="0">
                <a:effectLst/>
                <a:latin typeface="Arial" panose="020B0604020202020204" pitchFamily="34" charset="0"/>
                <a:ea typeface="MS Mincho" panose="02020609040205080304" pitchFamily="49" charset="-128"/>
                <a:cs typeface="Times New Roman" panose="02020603050405020304" pitchFamily="18" charset="0"/>
              </a:rPr>
              <a:t> </a:t>
            </a:r>
            <a:endParaRPr lang="en-ID" dirty="0">
              <a:effectLst/>
              <a:latin typeface="Arial" panose="020B0604020202020204" pitchFamily="34" charset="0"/>
              <a:ea typeface="MS Mincho" panose="02020609040205080304" pitchFamily="49" charset="-128"/>
              <a:cs typeface="Times New Roman" panose="02020603050405020304" pitchFamily="18" charset="0"/>
            </a:endParaRPr>
          </a:p>
          <a:p>
            <a:pPr marL="450215" indent="-450215" algn="just"/>
            <a:r>
              <a:rPr lang="en-US" dirty="0" err="1">
                <a:effectLst/>
                <a:latin typeface="Arial" panose="020B0604020202020204" pitchFamily="34" charset="0"/>
                <a:ea typeface="MS Mincho" panose="02020609040205080304" pitchFamily="49" charset="-128"/>
                <a:cs typeface="Arial" panose="020B0604020202020204" pitchFamily="34" charset="0"/>
              </a:rPr>
              <a:t>Trisnani</a:t>
            </a:r>
            <a:r>
              <a:rPr lang="en-US" dirty="0">
                <a:effectLst/>
                <a:latin typeface="Arial" panose="020B0604020202020204" pitchFamily="34" charset="0"/>
                <a:ea typeface="MS Mincho" panose="02020609040205080304" pitchFamily="49" charset="-128"/>
                <a:cs typeface="Arial" panose="020B0604020202020204" pitchFamily="34" charset="0"/>
              </a:rPr>
              <a:t>, -. (2017). </a:t>
            </a:r>
            <a:r>
              <a:rPr lang="en-US" dirty="0" err="1">
                <a:effectLst/>
                <a:latin typeface="Arial" panose="020B0604020202020204" pitchFamily="34" charset="0"/>
                <a:ea typeface="MS Mincho" panose="02020609040205080304" pitchFamily="49" charset="-128"/>
                <a:cs typeface="Arial" panose="020B0604020202020204" pitchFamily="34" charset="0"/>
              </a:rPr>
              <a:t>Pemanfaatan</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Whatsapp</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Sebagai</a:t>
            </a:r>
            <a:r>
              <a:rPr lang="en-US" dirty="0">
                <a:effectLst/>
                <a:latin typeface="Arial" panose="020B0604020202020204" pitchFamily="34" charset="0"/>
                <a:ea typeface="MS Mincho" panose="02020609040205080304" pitchFamily="49" charset="-128"/>
                <a:cs typeface="Arial" panose="020B0604020202020204" pitchFamily="34" charset="0"/>
              </a:rPr>
              <a:t> Media </a:t>
            </a:r>
            <a:r>
              <a:rPr lang="en-US" dirty="0" err="1">
                <a:effectLst/>
                <a:latin typeface="Arial" panose="020B0604020202020204" pitchFamily="34" charset="0"/>
                <a:ea typeface="MS Mincho" panose="02020609040205080304" pitchFamily="49" charset="-128"/>
                <a:cs typeface="Arial" panose="020B0604020202020204" pitchFamily="34" charset="0"/>
              </a:rPr>
              <a:t>Komunikasi</a:t>
            </a:r>
            <a:r>
              <a:rPr lang="en-US" dirty="0">
                <a:effectLst/>
                <a:latin typeface="Arial" panose="020B0604020202020204" pitchFamily="34" charset="0"/>
                <a:ea typeface="MS Mincho" panose="02020609040205080304" pitchFamily="49" charset="-128"/>
                <a:cs typeface="Arial" panose="020B0604020202020204" pitchFamily="34" charset="0"/>
              </a:rPr>
              <a:t> Dan </a:t>
            </a:r>
            <a:r>
              <a:rPr lang="en-US" dirty="0" err="1">
                <a:effectLst/>
                <a:latin typeface="Arial" panose="020B0604020202020204" pitchFamily="34" charset="0"/>
                <a:ea typeface="MS Mincho" panose="02020609040205080304" pitchFamily="49" charset="-128"/>
                <a:cs typeface="Arial" panose="020B0604020202020204" pitchFamily="34" charset="0"/>
              </a:rPr>
              <a:t>Kepuasan</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Dalam</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Penyampaian</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Pesan</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Dikalangan</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dirty="0" err="1">
                <a:effectLst/>
                <a:latin typeface="Arial" panose="020B0604020202020204" pitchFamily="34" charset="0"/>
                <a:ea typeface="MS Mincho" panose="02020609040205080304" pitchFamily="49" charset="-128"/>
                <a:cs typeface="Arial" panose="020B0604020202020204" pitchFamily="34" charset="0"/>
              </a:rPr>
              <a:t>tokoh</a:t>
            </a:r>
            <a:r>
              <a:rPr lang="en-US" dirty="0">
                <a:effectLst/>
                <a:latin typeface="Arial" panose="020B0604020202020204" pitchFamily="34" charset="0"/>
                <a:ea typeface="MS Mincho" panose="02020609040205080304" pitchFamily="49" charset="-128"/>
                <a:cs typeface="Arial" panose="020B0604020202020204" pitchFamily="34" charset="0"/>
              </a:rPr>
              <a:t> Masyarakat. </a:t>
            </a:r>
            <a:r>
              <a:rPr lang="en-US" i="1" dirty="0" err="1">
                <a:effectLst/>
                <a:latin typeface="Arial" panose="020B0604020202020204" pitchFamily="34" charset="0"/>
                <a:ea typeface="MS Mincho" panose="02020609040205080304" pitchFamily="49" charset="-128"/>
                <a:cs typeface="Arial" panose="020B0604020202020204" pitchFamily="34" charset="0"/>
              </a:rPr>
              <a:t>Jurnal</a:t>
            </a:r>
            <a:r>
              <a:rPr lang="en-US" i="1" dirty="0">
                <a:effectLst/>
                <a:latin typeface="Arial" panose="020B0604020202020204" pitchFamily="34" charset="0"/>
                <a:ea typeface="MS Mincho" panose="02020609040205080304" pitchFamily="49" charset="-128"/>
                <a:cs typeface="Arial" panose="020B0604020202020204" pitchFamily="34" charset="0"/>
              </a:rPr>
              <a:t> </a:t>
            </a:r>
            <a:r>
              <a:rPr lang="en-US" i="1" dirty="0" err="1">
                <a:effectLst/>
                <a:latin typeface="Arial" panose="020B0604020202020204" pitchFamily="34" charset="0"/>
                <a:ea typeface="MS Mincho" panose="02020609040205080304" pitchFamily="49" charset="-128"/>
                <a:cs typeface="Arial" panose="020B0604020202020204" pitchFamily="34" charset="0"/>
              </a:rPr>
              <a:t>Komunika</a:t>
            </a:r>
            <a:r>
              <a:rPr lang="en-US" i="1" dirty="0">
                <a:effectLst/>
                <a:latin typeface="Arial" panose="020B0604020202020204" pitchFamily="34" charset="0"/>
                <a:ea typeface="MS Mincho" panose="02020609040205080304" pitchFamily="49" charset="-128"/>
                <a:cs typeface="Arial" panose="020B0604020202020204" pitchFamily="34" charset="0"/>
              </a:rPr>
              <a:t> : </a:t>
            </a:r>
            <a:r>
              <a:rPr lang="en-US" i="1" dirty="0" err="1">
                <a:effectLst/>
                <a:latin typeface="Arial" panose="020B0604020202020204" pitchFamily="34" charset="0"/>
                <a:ea typeface="MS Mincho" panose="02020609040205080304" pitchFamily="49" charset="-128"/>
                <a:cs typeface="Arial" panose="020B0604020202020204" pitchFamily="34" charset="0"/>
              </a:rPr>
              <a:t>Jurnal</a:t>
            </a:r>
            <a:r>
              <a:rPr lang="en-US" i="1" dirty="0">
                <a:effectLst/>
                <a:latin typeface="Arial" panose="020B0604020202020204" pitchFamily="34" charset="0"/>
                <a:ea typeface="MS Mincho" panose="02020609040205080304" pitchFamily="49" charset="-128"/>
                <a:cs typeface="Arial" panose="020B0604020202020204" pitchFamily="34" charset="0"/>
              </a:rPr>
              <a:t> </a:t>
            </a:r>
            <a:r>
              <a:rPr lang="en-US" i="1" dirty="0" err="1">
                <a:effectLst/>
                <a:latin typeface="Arial" panose="020B0604020202020204" pitchFamily="34" charset="0"/>
                <a:ea typeface="MS Mincho" panose="02020609040205080304" pitchFamily="49" charset="-128"/>
                <a:cs typeface="Arial" panose="020B0604020202020204" pitchFamily="34" charset="0"/>
              </a:rPr>
              <a:t>Komunikasi</a:t>
            </a:r>
            <a:r>
              <a:rPr lang="en-US" i="1" dirty="0">
                <a:effectLst/>
                <a:latin typeface="Arial" panose="020B0604020202020204" pitchFamily="34" charset="0"/>
                <a:ea typeface="MS Mincho" panose="02020609040205080304" pitchFamily="49" charset="-128"/>
                <a:cs typeface="Arial" panose="020B0604020202020204" pitchFamily="34" charset="0"/>
              </a:rPr>
              <a:t>, Media dan </a:t>
            </a:r>
            <a:r>
              <a:rPr lang="en-US" i="1" dirty="0" err="1">
                <a:effectLst/>
                <a:latin typeface="Arial" panose="020B0604020202020204" pitchFamily="34" charset="0"/>
                <a:ea typeface="MS Mincho" panose="02020609040205080304" pitchFamily="49" charset="-128"/>
                <a:cs typeface="Arial" panose="020B0604020202020204" pitchFamily="34" charset="0"/>
              </a:rPr>
              <a:t>Informatika</a:t>
            </a:r>
            <a:r>
              <a:rPr lang="en-US" dirty="0">
                <a:effectLst/>
                <a:latin typeface="Arial" panose="020B0604020202020204" pitchFamily="34" charset="0"/>
                <a:ea typeface="MS Mincho" panose="02020609040205080304" pitchFamily="49" charset="-128"/>
                <a:cs typeface="Arial" panose="020B0604020202020204" pitchFamily="34" charset="0"/>
              </a:rPr>
              <a:t>, </a:t>
            </a:r>
            <a:r>
              <a:rPr lang="en-US" i="1" dirty="0">
                <a:effectLst/>
                <a:latin typeface="Arial" panose="020B0604020202020204" pitchFamily="34" charset="0"/>
                <a:ea typeface="MS Mincho" panose="02020609040205080304" pitchFamily="49" charset="-128"/>
                <a:cs typeface="Arial" panose="020B0604020202020204" pitchFamily="34" charset="0"/>
              </a:rPr>
              <a:t>6</a:t>
            </a:r>
            <a:r>
              <a:rPr lang="en-US" dirty="0">
                <a:effectLst/>
                <a:latin typeface="Arial" panose="020B0604020202020204" pitchFamily="34" charset="0"/>
                <a:ea typeface="MS Mincho" panose="02020609040205080304" pitchFamily="49" charset="-128"/>
                <a:cs typeface="Arial" panose="020B0604020202020204" pitchFamily="34" charset="0"/>
              </a:rPr>
              <a:t>(3). https://doi.org/10.31504/komunika.v6i3.1227</a:t>
            </a:r>
            <a:endParaRPr lang="en-ID" dirty="0">
              <a:effectLst/>
              <a:latin typeface="Arial" panose="020B0604020202020204" pitchFamily="34" charset="0"/>
              <a:ea typeface="MS Mincho" panose="02020609040205080304" pitchFamily="49" charset="-128"/>
              <a:cs typeface="Times New Roman" panose="02020603050405020304" pitchFamily="18" charset="0"/>
            </a:endParaRPr>
          </a:p>
          <a:p>
            <a:pPr algn="just"/>
            <a:r>
              <a:rPr lang="en-US" dirty="0">
                <a:effectLst/>
                <a:latin typeface="Arial" panose="020B0604020202020204" pitchFamily="34" charset="0"/>
                <a:ea typeface="MS Mincho" panose="02020609040205080304" pitchFamily="49" charset="-128"/>
                <a:cs typeface="Times New Roman" panose="02020603050405020304" pitchFamily="18" charset="0"/>
              </a:rPr>
              <a:t> </a:t>
            </a:r>
            <a:endParaRPr lang="en-ID" dirty="0">
              <a:effectLst/>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968264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7285F015-A4C0-854B-88F1-2ABB67E5F3BF}"/>
              </a:ext>
            </a:extLst>
          </p:cNvPr>
          <p:cNvSpPr>
            <a:spLocks noGrp="1"/>
          </p:cNvSpPr>
          <p:nvPr>
            <p:ph type="title"/>
          </p:nvPr>
        </p:nvSpPr>
        <p:spPr/>
        <p:txBody>
          <a:bodyPr/>
          <a:lstStyle/>
          <a:p>
            <a:r>
              <a:rPr lang="id-ID" dirty="0"/>
              <a:t>Daftar Rujukan</a:t>
            </a:r>
          </a:p>
        </p:txBody>
      </p:sp>
      <p:sp>
        <p:nvSpPr>
          <p:cNvPr id="3" name="TextBox 2">
            <a:extLst>
              <a:ext uri="{FF2B5EF4-FFF2-40B4-BE49-F238E27FC236}">
                <a16:creationId xmlns:a16="http://schemas.microsoft.com/office/drawing/2014/main" id="{87B43A05-F6E6-428C-B2CA-92F8B878C103}"/>
              </a:ext>
            </a:extLst>
          </p:cNvPr>
          <p:cNvSpPr txBox="1"/>
          <p:nvPr/>
        </p:nvSpPr>
        <p:spPr>
          <a:xfrm>
            <a:off x="180561" y="1312621"/>
            <a:ext cx="11830877" cy="4832092"/>
          </a:xfrm>
          <a:prstGeom prst="rect">
            <a:avLst/>
          </a:prstGeom>
          <a:noFill/>
        </p:spPr>
        <p:txBody>
          <a:bodyPr wrap="square" rtlCol="0">
            <a:spAutoFit/>
          </a:bodyPr>
          <a:lstStyle/>
          <a:p>
            <a:pPr algn="just"/>
            <a:r>
              <a:rPr lang="en-US" i="1" dirty="0">
                <a:effectLst/>
                <a:latin typeface="Times New Roman" panose="02020603050405020304" pitchFamily="18" charset="0"/>
                <a:ea typeface="MS Mincho" panose="02020609040205080304" pitchFamily="49" charset="-128"/>
                <a:cs typeface="Times New Roman" panose="02020603050405020304" pitchFamily="18" charset="0"/>
              </a:rPr>
              <a:t>3093-Article Text-11168-1-10-20230820.pdf</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(t.t.).</a:t>
            </a:r>
            <a:endParaRPr lang="en-ID"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ID" dirty="0">
              <a:effectLst/>
              <a:latin typeface="Times New Roman" panose="02020603050405020304" pitchFamily="18" charset="0"/>
              <a:ea typeface="MS Mincho" panose="02020609040205080304" pitchFamily="49" charset="-128"/>
              <a:cs typeface="Times New Roman" panose="02020603050405020304" pitchFamily="18" charset="0"/>
            </a:endParaRPr>
          </a:p>
          <a:p>
            <a:pPr marL="450215" indent="-450215" algn="just"/>
            <a:r>
              <a:rPr lang="en-US" dirty="0">
                <a:effectLst/>
                <a:latin typeface="Times New Roman" panose="02020603050405020304" pitchFamily="18" charset="0"/>
                <a:ea typeface="MS Mincho" panose="02020609040205080304" pitchFamily="49" charset="-128"/>
                <a:cs typeface="Times New Roman" panose="02020603050405020304" pitchFamily="18" charset="0"/>
              </a:rPr>
              <a:t>Abdullah, M. A. F. (2017).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Memanfaakan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Whatsapp</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Business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Sebagai</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Sarana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Pnunjang</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Digital Marketing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Umkm</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Di Tengah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Pandemik</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Covid-19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Kelurahan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Tanjung</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Duren. </a:t>
            </a:r>
            <a:r>
              <a:rPr lang="en-US" i="1" dirty="0" err="1">
                <a:effectLst/>
                <a:latin typeface="Times New Roman" panose="02020603050405020304" pitchFamily="18" charset="0"/>
                <a:ea typeface="MS Mincho" panose="02020609040205080304" pitchFamily="49" charset="-128"/>
                <a:cs typeface="Times New Roman" panose="02020603050405020304" pitchFamily="18" charset="0"/>
              </a:rPr>
              <a:t>jurnal</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i="1" dirty="0" err="1">
                <a:effectLst/>
                <a:latin typeface="Times New Roman" panose="02020603050405020304" pitchFamily="18" charset="0"/>
                <a:ea typeface="MS Mincho" panose="02020609040205080304" pitchFamily="49" charset="-128"/>
                <a:cs typeface="Times New Roman" panose="02020603050405020304" pitchFamily="18" charset="0"/>
              </a:rPr>
              <a:t>komnika</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6</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(3), 1–12. https://jurnal.kominfo.go.id/index.php/komunika/article/view/1227</a:t>
            </a:r>
            <a:endParaRPr lang="en-ID"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ID"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r>
              <a:rPr lang="en-US" i="1" dirty="0">
                <a:effectLst/>
                <a:latin typeface="Times New Roman" panose="02020603050405020304" pitchFamily="18" charset="0"/>
                <a:ea typeface="MS Mincho" panose="02020609040205080304" pitchFamily="49" charset="-128"/>
                <a:cs typeface="Times New Roman" panose="02020603050405020304" pitchFamily="18" charset="0"/>
              </a:rPr>
              <a:t>Article+0201-115-122-1.pdf</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(t.t.).</a:t>
            </a:r>
            <a:endParaRPr lang="en-ID"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ID" dirty="0">
              <a:effectLst/>
              <a:latin typeface="Times New Roman" panose="02020603050405020304" pitchFamily="18" charset="0"/>
              <a:ea typeface="MS Mincho" panose="02020609040205080304" pitchFamily="49" charset="-128"/>
              <a:cs typeface="Times New Roman" panose="02020603050405020304" pitchFamily="18" charset="0"/>
            </a:endParaRPr>
          </a:p>
          <a:p>
            <a:pPr marL="450215" indent="-450215" algn="just"/>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Astria</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D., &amp; Santi, M. (2021).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Pemanfaatan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Aplikasi</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Whatsapp</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Bisnis</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Dalam</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Strategi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Pemasaran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Online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Untuk</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Meningkatkan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Jumlah</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Penjualan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i="1" dirty="0" err="1">
                <a:effectLst/>
                <a:latin typeface="Times New Roman" panose="02020603050405020304" pitchFamily="18" charset="0"/>
                <a:ea typeface="MS Mincho" panose="02020609040205080304" pitchFamily="49" charset="-128"/>
                <a:cs typeface="Times New Roman" panose="02020603050405020304" pitchFamily="18" charset="0"/>
              </a:rPr>
              <a:t>Jurnal</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i="1" dirty="0" err="1">
                <a:effectLst/>
                <a:latin typeface="Times New Roman" panose="02020603050405020304" pitchFamily="18" charset="0"/>
                <a:ea typeface="MS Mincho" panose="02020609040205080304" pitchFamily="49" charset="-128"/>
                <a:cs typeface="Times New Roman" panose="02020603050405020304" pitchFamily="18" charset="0"/>
              </a:rPr>
              <a:t>Eksyar</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i="1" dirty="0" err="1">
                <a:effectLst/>
                <a:latin typeface="Times New Roman" panose="02020603050405020304" pitchFamily="18" charset="0"/>
                <a:ea typeface="MS Mincho" panose="02020609040205080304" pitchFamily="49" charset="-128"/>
                <a:cs typeface="Times New Roman" panose="02020603050405020304" pitchFamily="18" charset="0"/>
              </a:rPr>
              <a:t>Jurnal</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i="1" dirty="0" err="1">
                <a:effectLst/>
                <a:latin typeface="Times New Roman" panose="02020603050405020304" pitchFamily="18" charset="0"/>
                <a:ea typeface="MS Mincho" panose="02020609040205080304" pitchFamily="49" charset="-128"/>
                <a:cs typeface="Times New Roman" panose="02020603050405020304" pitchFamily="18" charset="0"/>
              </a:rPr>
              <a:t>Ekonomi</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 Syariah)</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08</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(02), 246–270. http://ejournal.staim-tulungagung.ac.id/index.php/Eksyar</a:t>
            </a:r>
            <a:endParaRPr lang="en-ID"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ID" dirty="0">
              <a:effectLst/>
              <a:latin typeface="Times New Roman" panose="02020603050405020304" pitchFamily="18" charset="0"/>
              <a:ea typeface="MS Mincho" panose="02020609040205080304" pitchFamily="49" charset="-128"/>
              <a:cs typeface="Times New Roman" panose="02020603050405020304" pitchFamily="18" charset="0"/>
            </a:endParaRPr>
          </a:p>
          <a:p>
            <a:pPr marL="450215" indent="-450215" algn="just"/>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Astuti</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M.,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Sembiring</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R., &amp;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Zuchriadi</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 (2022).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Akselerasi</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Pengembangan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Wirausaha</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Dapurkana</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Melalui</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Digitalisasi</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dengan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Penerapan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Katalog</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WA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Bisnis</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dan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Perencanaan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Konten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Media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Sosial</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i="1" dirty="0" err="1">
                <a:effectLst/>
                <a:latin typeface="Times New Roman" panose="02020603050405020304" pitchFamily="18" charset="0"/>
                <a:ea typeface="MS Mincho" panose="02020609040205080304" pitchFamily="49" charset="-128"/>
                <a:cs typeface="Times New Roman" panose="02020603050405020304" pitchFamily="18" charset="0"/>
              </a:rPr>
              <a:t>Jurnal</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 Abdi Masyarakat Indonesia</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2</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(6), 1775–1782. https://doi.org/10.54082/jamsi.542</a:t>
            </a:r>
            <a:endParaRPr lang="en-ID"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ID" dirty="0">
              <a:effectLst/>
              <a:latin typeface="Times New Roman" panose="02020603050405020304" pitchFamily="18" charset="0"/>
              <a:ea typeface="MS Mincho" panose="02020609040205080304" pitchFamily="49" charset="-128"/>
              <a:cs typeface="Times New Roman" panose="02020603050405020304" pitchFamily="18" charset="0"/>
            </a:endParaRPr>
          </a:p>
          <a:p>
            <a:pPr marL="450215" indent="-450215" algn="just"/>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Darmawan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Y. (2022).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Sosialisasi</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Pengunaan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WA Business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Kepada</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Pelaku</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UMKM di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Desa</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LOPANG,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Kecamatan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Kembangbahu</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LAMONGAN. </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SAFARI :</a:t>
            </a:r>
            <a:r>
              <a:rPr lang="en-US" i="1" dirty="0" err="1">
                <a:effectLst/>
                <a:latin typeface="Times New Roman" panose="02020603050405020304" pitchFamily="18" charset="0"/>
                <a:ea typeface="MS Mincho" panose="02020609040205080304" pitchFamily="49" charset="-128"/>
                <a:cs typeface="Times New Roman" panose="02020603050405020304" pitchFamily="18" charset="0"/>
              </a:rPr>
              <a:t>Jurnal</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i="1" dirty="0" err="1">
                <a:effectLst/>
                <a:latin typeface="Times New Roman" panose="02020603050405020304" pitchFamily="18" charset="0"/>
                <a:ea typeface="MS Mincho" panose="02020609040205080304" pitchFamily="49" charset="-128"/>
                <a:cs typeface="Times New Roman" panose="02020603050405020304" pitchFamily="18" charset="0"/>
              </a:rPr>
              <a:t>Pengabdian</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 Masyarakat Indonesia</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2</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(2), 39–48. https://jurnal-stiepari.ac.id/index.php/safari</a:t>
            </a:r>
            <a:endParaRPr lang="en-ID"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ID" dirty="0">
              <a:effectLst/>
              <a:latin typeface="Times New Roman" panose="02020603050405020304" pitchFamily="18" charset="0"/>
              <a:ea typeface="MS Mincho" panose="02020609040205080304" pitchFamily="49" charset="-128"/>
              <a:cs typeface="Times New Roman" panose="02020603050405020304" pitchFamily="18" charset="0"/>
            </a:endParaRPr>
          </a:p>
          <a:p>
            <a:pPr marL="450215" indent="-450215" algn="just"/>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Ferdian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M., Laila, R., &amp;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Muzdalifah</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L. (2023).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Pemanfaatan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Teknologi</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Digital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Menggunakan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Whatsapp</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Business Dan Go-food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Bagi</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Umkm</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Journal of Comprehensive Science (JCS)</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2</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(6), 1–6. https://doi.org/10.59188/jcs.v2i6.411</a:t>
            </a:r>
            <a:endParaRPr lang="en-ID"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ID" dirty="0">
              <a:effectLst/>
              <a:latin typeface="Times New Roman" panose="02020603050405020304" pitchFamily="18" charset="0"/>
              <a:ea typeface="MS Mincho" panose="02020609040205080304" pitchFamily="49" charset="-128"/>
              <a:cs typeface="Times New Roman" panose="02020603050405020304" pitchFamily="18" charset="0"/>
            </a:endParaRPr>
          </a:p>
          <a:p>
            <a:pPr marL="450215" indent="-450215" algn="just"/>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Hermawan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S.,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Rochmaniah</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 &amp;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Arizanda</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Rahayu</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R. (2020).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Peningkatan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Pengetahuan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Dan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Keterampilan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Umkm</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Kuliner</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Melalui</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Pelatihan</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dirty="0" err="1">
                <a:effectLst/>
                <a:latin typeface="Times New Roman" panose="02020603050405020304" pitchFamily="18" charset="0"/>
                <a:ea typeface="MS Mincho" panose="02020609040205080304" pitchFamily="49" charset="-128"/>
                <a:cs typeface="Times New Roman" panose="02020603050405020304" pitchFamily="18" charset="0"/>
              </a:rPr>
              <a:t>Akuntansi</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Branding, Dan Halal Food. </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Seminar Nasional ADPI </a:t>
            </a:r>
            <a:r>
              <a:rPr lang="en-US" i="1" dirty="0" err="1">
                <a:effectLst/>
                <a:latin typeface="Times New Roman" panose="02020603050405020304" pitchFamily="18" charset="0"/>
                <a:ea typeface="MS Mincho" panose="02020609040205080304" pitchFamily="49" charset="-128"/>
                <a:cs typeface="Times New Roman" panose="02020603050405020304" pitchFamily="18" charset="0"/>
              </a:rPr>
              <a:t>Mengabdi</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i="1" dirty="0" err="1">
                <a:effectLst/>
                <a:latin typeface="Times New Roman" panose="02020603050405020304" pitchFamily="18" charset="0"/>
                <a:ea typeface="MS Mincho" panose="02020609040205080304" pitchFamily="49" charset="-128"/>
                <a:cs typeface="Times New Roman" panose="02020603050405020304" pitchFamily="18" charset="0"/>
              </a:rPr>
              <a:t>Untuk</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 Negeri</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i="1" dirty="0">
                <a:effectLst/>
                <a:latin typeface="Times New Roman" panose="02020603050405020304" pitchFamily="18" charset="0"/>
                <a:ea typeface="MS Mincho" panose="02020609040205080304" pitchFamily="49" charset="-128"/>
                <a:cs typeface="Times New Roman" panose="02020603050405020304" pitchFamily="18" charset="0"/>
              </a:rPr>
              <a:t>1</a:t>
            </a:r>
            <a:r>
              <a:rPr lang="en-US" dirty="0">
                <a:effectLst/>
                <a:latin typeface="Times New Roman" panose="02020603050405020304" pitchFamily="18" charset="0"/>
                <a:ea typeface="MS Mincho" panose="02020609040205080304" pitchFamily="49" charset="-128"/>
                <a:cs typeface="Times New Roman" panose="02020603050405020304" pitchFamily="18" charset="0"/>
              </a:rPr>
              <a:t>(1), 19–24. https://doi.org/10.47841/adpi.v1i1.17</a:t>
            </a:r>
            <a:endParaRPr lang="en-ID" dirty="0">
              <a:effectLst/>
              <a:latin typeface="Times New Roman" panose="02020603050405020304" pitchFamily="18" charset="0"/>
              <a:ea typeface="MS Mincho" panose="02020609040205080304" pitchFamily="49" charset="-128"/>
              <a:cs typeface="Times New Roman" panose="02020603050405020304" pitchFamily="18" charset="0"/>
            </a:endParaRPr>
          </a:p>
          <a:p>
            <a:endParaRPr lang="en-ID" dirty="0"/>
          </a:p>
        </p:txBody>
      </p:sp>
    </p:spTree>
    <p:extLst>
      <p:ext uri="{BB962C8B-B14F-4D97-AF65-F5344CB8AC3E}">
        <p14:creationId xmlns:p14="http://schemas.microsoft.com/office/powerpoint/2010/main" val="71037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Pendahuluan</a:t>
            </a:r>
            <a:endParaRPr dirty="0"/>
          </a:p>
        </p:txBody>
      </p:sp>
      <p:sp>
        <p:nvSpPr>
          <p:cNvPr id="47" name="Google Shape;47;g104f7abbb21_0_309"/>
          <p:cNvSpPr txBox="1">
            <a:spLocks noGrp="1"/>
          </p:cNvSpPr>
          <p:nvPr>
            <p:ph type="body" idx="1"/>
          </p:nvPr>
        </p:nvSpPr>
        <p:spPr>
          <a:xfrm>
            <a:off x="5021177" y="1266908"/>
            <a:ext cx="6976458" cy="4909303"/>
          </a:xfrm>
          <a:prstGeom prst="rect">
            <a:avLst/>
          </a:prstGeom>
          <a:noFill/>
          <a:ln>
            <a:noFill/>
          </a:ln>
        </p:spPr>
        <p:txBody>
          <a:bodyPr spcFirstLastPara="1" wrap="square" lIns="91425" tIns="45700" rIns="91425" bIns="45700" anchor="t" anchorCtr="0">
            <a:normAutofit fontScale="85000" lnSpcReduction="10000"/>
          </a:bodyPr>
          <a:lstStyle/>
          <a:p>
            <a:pPr indent="-228600" algn="just">
              <a:buNone/>
            </a:pPr>
            <a:r>
              <a:rPr lang="id-ID" sz="2400" dirty="0">
                <a:latin typeface="Times New Roman" panose="02020603050405020304" pitchFamily="18" charset="0"/>
                <a:ea typeface="MS Mincho" panose="02020609040205080304" pitchFamily="49" charset="-128"/>
                <a:cs typeface="Times New Roman" panose="02020603050405020304" pitchFamily="18" charset="0"/>
              </a:rPr>
              <a:t>WhatsApp Business adalah aplikasi chatting yang dirancang khusus untuk  pemilik bisnis. </a:t>
            </a:r>
            <a:r>
              <a:rPr lang="id-ID" sz="2400" dirty="0">
                <a:effectLst/>
                <a:latin typeface="Times New Roman" panose="02020603050405020304" pitchFamily="18" charset="0"/>
                <a:ea typeface="MS Mincho" panose="02020609040205080304" pitchFamily="49" charset="-128"/>
                <a:cs typeface="Times New Roman" panose="02020603050405020304" pitchFamily="18" charset="0"/>
              </a:rPr>
              <a:t>Pada tahun 2018, WhatsApp meluncurkan aplikasinya dan membangkitkan antusiasme masyarakat Indonesia. Keberadaan WhatsApp Business dapat menjadi alternatif aplikasi chatting khusus bisnis yang sangat berguna bagi  pemilik bisnis khususnya pengusaha online. </a:t>
            </a:r>
            <a:endParaRPr lang="id-ID" sz="2400" dirty="0">
              <a:latin typeface="Times New Roman" panose="02020603050405020304" pitchFamily="18" charset="0"/>
              <a:ea typeface="MS Mincho" panose="02020609040205080304" pitchFamily="49" charset="-128"/>
              <a:cs typeface="Times New Roman" panose="02020603050405020304" pitchFamily="18" charset="0"/>
            </a:endParaRPr>
          </a:p>
          <a:p>
            <a:pPr indent="-228600" algn="just">
              <a:buNone/>
            </a:pPr>
            <a:endParaRPr lang="id-ID"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indent="-228600" algn="just">
              <a:buNone/>
            </a:pPr>
            <a:r>
              <a:rPr lang="id-ID" sz="2400" dirty="0">
                <a:effectLst/>
                <a:latin typeface="Times New Roman" panose="02020603050405020304" pitchFamily="18" charset="0"/>
                <a:ea typeface="MS Mincho" panose="02020609040205080304" pitchFamily="49" charset="-128"/>
                <a:cs typeface="Times New Roman" panose="02020603050405020304" pitchFamily="18" charset="0"/>
              </a:rPr>
              <a:t>Dibalik setiap bisnis UMKM yang sukses, ada aspek-aspek yang banyak UMKM tidak mengetahui tentang strategi pemasaran. Perkembangan tersebut yang merubah dunia pemasaran menjadi lebih efisien dan tertata menyesuaikan dengan kebutuhan pasar yang selalu bergerak dinamis, sehingga dapat dimanfaatkan dan dijadikan peluang bagi pelaku bisnis, terutama bagi pemilik Usaha Mikro Kecil Menengah (UMKM). </a:t>
            </a:r>
            <a:r>
              <a:rPr lang="id-ID" sz="2400" spc="10" dirty="0">
                <a:effectLst/>
                <a:latin typeface="Times New Roman" panose="02020603050405020304" pitchFamily="18" charset="0"/>
                <a:ea typeface="MS Mincho" panose="02020609040205080304" pitchFamily="49" charset="-128"/>
                <a:cs typeface="Times New Roman" panose="02020603050405020304" pitchFamily="18" charset="0"/>
              </a:rPr>
              <a:t>Menurut data dari Digitalisasi Data Koperasi Usaha Mikro (ditakopum) menunjukkan jumlah UMKM Kabupaten Sidoarjo sebanyak 150.906 usaha mikro.</a:t>
            </a:r>
            <a:endParaRPr lang="en-ID"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457200" lvl="0" indent="-228600" algn="just" rtl="0">
              <a:lnSpc>
                <a:spcPct val="90000"/>
              </a:lnSpc>
              <a:spcBef>
                <a:spcPts val="1000"/>
              </a:spcBef>
              <a:spcAft>
                <a:spcPts val="0"/>
              </a:spcAft>
              <a:buClr>
                <a:schemeClr val="dk1"/>
              </a:buClr>
              <a:buSzPts val="2800"/>
              <a:buNone/>
            </a:pPr>
            <a:endParaRPr lang="id-ID" sz="1800" dirty="0">
              <a:effectLst/>
              <a:latin typeface="Palatino Linotype" panose="02040502050505030304" pitchFamily="18" charset="0"/>
              <a:ea typeface="MS Mincho" panose="02020609040205080304" pitchFamily="49" charset="-128"/>
              <a:cs typeface="Times New Roman" panose="02020603050405020304" pitchFamily="18" charset="0"/>
            </a:endParaRPr>
          </a:p>
        </p:txBody>
      </p:sp>
      <p:pic>
        <p:nvPicPr>
          <p:cNvPr id="4" name="Picture Placeholder 6">
            <a:extLst>
              <a:ext uri="{FF2B5EF4-FFF2-40B4-BE49-F238E27FC236}">
                <a16:creationId xmlns:a16="http://schemas.microsoft.com/office/drawing/2014/main" id="{263BC3E1-AC49-4297-9C15-4F8F6F4F070B}"/>
              </a:ext>
            </a:extLst>
          </p:cNvPr>
          <p:cNvPicPr>
            <a:picLocks noChangeAspect="1"/>
          </p:cNvPicPr>
          <p:nvPr/>
        </p:nvPicPr>
        <p:blipFill>
          <a:blip r:embed="rId3" cstate="print">
            <a:extLst>
              <a:ext uri="{28A0092B-C50C-407E-A947-70E740481C1C}">
                <a14:useLocalDpi xmlns:a14="http://schemas.microsoft.com/office/drawing/2010/main" val="0"/>
              </a:ext>
            </a:extLst>
          </a:blip>
          <a:srcRect t="7813" b="7813"/>
          <a:stretch>
            <a:fillRect/>
          </a:stretch>
        </p:blipFill>
        <p:spPr>
          <a:xfrm>
            <a:off x="369956" y="1555777"/>
            <a:ext cx="4651221" cy="3872285"/>
          </a:xfrm>
          <a:prstGeom prst="rect">
            <a:avLst/>
          </a:prstGeom>
          <a:noFill/>
          <a:ln>
            <a:noFill/>
          </a:ln>
        </p:spPr>
      </p:pic>
      <p:pic>
        <p:nvPicPr>
          <p:cNvPr id="5" name="Picture 4">
            <a:extLst>
              <a:ext uri="{FF2B5EF4-FFF2-40B4-BE49-F238E27FC236}">
                <a16:creationId xmlns:a16="http://schemas.microsoft.com/office/drawing/2014/main" id="{50CE70B4-3AE2-44A3-AD8F-932A27E4D85D}"/>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489923">
            <a:off x="1888241" y="3101689"/>
            <a:ext cx="1614650" cy="16146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dirty="0" err="1"/>
              <a:t>Pendahuluan</a:t>
            </a:r>
            <a:endParaRPr dirty="0"/>
          </a:p>
        </p:txBody>
      </p:sp>
      <p:sp>
        <p:nvSpPr>
          <p:cNvPr id="2" name="Tampungan Teks 1">
            <a:extLst>
              <a:ext uri="{FF2B5EF4-FFF2-40B4-BE49-F238E27FC236}">
                <a16:creationId xmlns:a16="http://schemas.microsoft.com/office/drawing/2014/main" id="{0643F568-D88F-D24F-BA7F-A769849D675C}"/>
              </a:ext>
            </a:extLst>
          </p:cNvPr>
          <p:cNvSpPr>
            <a:spLocks noGrp="1"/>
          </p:cNvSpPr>
          <p:nvPr>
            <p:ph type="body" idx="1"/>
          </p:nvPr>
        </p:nvSpPr>
        <p:spPr/>
        <p:txBody>
          <a:bodyPr>
            <a:normAutofit/>
          </a:bodyPr>
          <a:lstStyle/>
          <a:p>
            <a:pPr marL="50800" indent="0" algn="just">
              <a:buNone/>
            </a:pPr>
            <a:endParaRPr lang="id-ID" sz="1800" dirty="0">
              <a:effectLst/>
              <a:latin typeface="Palatino Linotype" panose="02040502050505030304" pitchFamily="18" charset="0"/>
              <a:ea typeface="MS Mincho" panose="02020609040205080304" pitchFamily="49" charset="-128"/>
              <a:cs typeface="Times New Roman" panose="02020603050405020304" pitchFamily="18" charset="0"/>
            </a:endParaRPr>
          </a:p>
          <a:p>
            <a:pPr marL="50800" indent="0" algn="just">
              <a:buNone/>
            </a:pPr>
            <a:endParaRPr lang="id-ID" sz="1800" dirty="0">
              <a:latin typeface="Palatino Linotype" panose="02040502050505030304" pitchFamily="18" charset="0"/>
              <a:ea typeface="MS Mincho" panose="02020609040205080304" pitchFamily="49" charset="-128"/>
              <a:cs typeface="Times New Roman" panose="02020603050405020304" pitchFamily="18" charset="0"/>
            </a:endParaRPr>
          </a:p>
          <a:p>
            <a:pPr marL="50800" indent="0" algn="just">
              <a:buNone/>
            </a:pPr>
            <a:endParaRPr lang="id-ID" sz="1800" dirty="0">
              <a:effectLst/>
              <a:latin typeface="Palatino Linotype" panose="02040502050505030304" pitchFamily="18" charset="0"/>
              <a:ea typeface="MS Mincho" panose="02020609040205080304" pitchFamily="49" charset="-128"/>
              <a:cs typeface="Times New Roman" panose="02020603050405020304" pitchFamily="18" charset="0"/>
            </a:endParaRPr>
          </a:p>
          <a:p>
            <a:pPr marL="50800" indent="0" algn="just">
              <a:buNone/>
            </a:pPr>
            <a:endParaRPr lang="id-ID" sz="1800" dirty="0">
              <a:latin typeface="Palatino Linotype" panose="02040502050505030304" pitchFamily="18" charset="0"/>
              <a:ea typeface="MS Mincho" panose="02020609040205080304" pitchFamily="49" charset="-128"/>
              <a:cs typeface="Times New Roman" panose="02020603050405020304" pitchFamily="18" charset="0"/>
            </a:endParaRPr>
          </a:p>
          <a:p>
            <a:pPr marL="50800" indent="0" algn="just">
              <a:buNone/>
            </a:pPr>
            <a:endParaRPr lang="id-ID" sz="1800" dirty="0">
              <a:effectLst/>
              <a:latin typeface="Palatino Linotype" panose="02040502050505030304" pitchFamily="18" charset="0"/>
              <a:ea typeface="MS Mincho" panose="02020609040205080304" pitchFamily="49" charset="-128"/>
              <a:cs typeface="Times New Roman" panose="02020603050405020304" pitchFamily="18" charset="0"/>
            </a:endParaRPr>
          </a:p>
          <a:p>
            <a:pPr marL="50800" indent="0" algn="just">
              <a:buNone/>
            </a:pPr>
            <a:endParaRPr lang="id-ID" sz="1800" dirty="0">
              <a:latin typeface="Palatino Linotype" panose="02040502050505030304" pitchFamily="18" charset="0"/>
              <a:ea typeface="MS Mincho" panose="02020609040205080304" pitchFamily="49" charset="-128"/>
              <a:cs typeface="Times New Roman" panose="02020603050405020304" pitchFamily="18" charset="0"/>
            </a:endParaRPr>
          </a:p>
          <a:p>
            <a:pPr marL="50800" indent="0" algn="just">
              <a:buNone/>
            </a:pPr>
            <a:r>
              <a:rPr lang="id-ID" sz="2000" dirty="0">
                <a:effectLst/>
                <a:latin typeface="Times New Roman" panose="02020603050405020304" pitchFamily="18" charset="0"/>
                <a:ea typeface="MS Mincho" panose="02020609040205080304" pitchFamily="49" charset="-128"/>
                <a:cs typeface="Times New Roman" panose="02020603050405020304" pitchFamily="18" charset="0"/>
              </a:rPr>
              <a:t>Maka dari itu ada beberapa UMKM Sidoarjo yang memilih WhatsApp Business sebagai alat komunikasi pemasaran. Dari pelatihan WhatsApp Business terdapat 110 UMKM lebih memilih aplikasi WhatsApp Business sebagai alat komunikasi kepada pelanggan </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WhatsApp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membantu</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pelanggan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untuk</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semakin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mudah</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menghubungi</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apabila</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ada</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pertanyaan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terkait</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penggunaan</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produk</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atau</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effectLst/>
                <a:latin typeface="Times New Roman" panose="02020603050405020304" pitchFamily="18" charset="0"/>
                <a:ea typeface="MS Mincho" panose="02020609040205080304" pitchFamily="49" charset="-128"/>
                <a:cs typeface="Times New Roman" panose="02020603050405020304" pitchFamily="18" charset="0"/>
              </a:rPr>
              <a:t>jasa</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id-ID" sz="2000" dirty="0">
                <a:effectLst/>
                <a:latin typeface="Times New Roman" panose="02020603050405020304" pitchFamily="18" charset="0"/>
                <a:ea typeface="MS Mincho" panose="02020609040205080304" pitchFamily="49" charset="-128"/>
                <a:cs typeface="Times New Roman" panose="02020603050405020304" pitchFamily="18" charset="0"/>
              </a:rPr>
              <a:t>Alasan lain dari pengabdian masyarakat ini yaitu dengan melatar belakangi yang diinginkannya dapat berkembang dengan baik sehingga bisnisnya dapat di kenal lebih oleh masyarakat luas. Para UMKM kini juga memiliki jangkauan pemasaran yang luas bahkan bisa sampai ke pelosok negeri, selain itu UMKM juga dapat menjangkau pengguna smartphone yang semakin luas.</a:t>
            </a:r>
            <a:endParaRPr lang="id-ID" sz="20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DD4B86A-B7F4-46BB-AEA4-56F5438610F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937" y="1322318"/>
            <a:ext cx="3986209" cy="2233132"/>
          </a:xfrm>
          <a:prstGeom prst="rect">
            <a:avLst/>
          </a:prstGeom>
          <a:noFill/>
          <a:ln>
            <a:noFill/>
          </a:ln>
        </p:spPr>
      </p:pic>
      <p:pic>
        <p:nvPicPr>
          <p:cNvPr id="8" name="Picture 7">
            <a:extLst>
              <a:ext uri="{FF2B5EF4-FFF2-40B4-BE49-F238E27FC236}">
                <a16:creationId xmlns:a16="http://schemas.microsoft.com/office/drawing/2014/main" id="{A1949B07-7146-4BA4-866E-79D13B33D77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5325" y="1338745"/>
            <a:ext cx="4690325" cy="22331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07B7-8853-42D0-AF28-B793AD85BFAF}"/>
              </a:ext>
            </a:extLst>
          </p:cNvPr>
          <p:cNvSpPr>
            <a:spLocks noGrp="1"/>
          </p:cNvSpPr>
          <p:nvPr>
            <p:ph type="title"/>
          </p:nvPr>
        </p:nvSpPr>
        <p:spPr/>
        <p:txBody>
          <a:bodyPr/>
          <a:lstStyle/>
          <a:p>
            <a:r>
              <a:rPr lang="id-ID" dirty="0"/>
              <a:t>Metode </a:t>
            </a:r>
            <a:r>
              <a:rPr lang="id-ID" dirty="0">
                <a:latin typeface="Exo" panose="020B0604020202020204" charset="0"/>
                <a:ea typeface="MS Mincho" panose="02020609040205080304" pitchFamily="49" charset="-128"/>
                <a:cs typeface="Times New Roman" panose="02020603050405020304" pitchFamily="18" charset="0"/>
              </a:rPr>
              <a:t>D</a:t>
            </a:r>
            <a:r>
              <a:rPr lang="id-ID" dirty="0">
                <a:effectLst/>
                <a:latin typeface="Exo" panose="020B0604020202020204" charset="0"/>
                <a:ea typeface="MS Mincho" panose="02020609040205080304" pitchFamily="49" charset="-128"/>
                <a:cs typeface="Times New Roman" panose="02020603050405020304" pitchFamily="18" charset="0"/>
              </a:rPr>
              <a:t>eskriptif </a:t>
            </a:r>
            <a:r>
              <a:rPr lang="id-ID" dirty="0">
                <a:latin typeface="Exo" panose="020B0604020202020204" charset="0"/>
                <a:ea typeface="MS Mincho" panose="02020609040205080304" pitchFamily="49" charset="-128"/>
                <a:cs typeface="Times New Roman" panose="02020603050405020304" pitchFamily="18" charset="0"/>
              </a:rPr>
              <a:t>K</a:t>
            </a:r>
            <a:r>
              <a:rPr lang="id-ID" dirty="0">
                <a:effectLst/>
                <a:latin typeface="Exo" panose="020B0604020202020204" charset="0"/>
                <a:ea typeface="MS Mincho" panose="02020609040205080304" pitchFamily="49" charset="-128"/>
                <a:cs typeface="Times New Roman" panose="02020603050405020304" pitchFamily="18" charset="0"/>
              </a:rPr>
              <a:t>ualitatif</a:t>
            </a:r>
            <a:endParaRPr lang="en-ID" dirty="0">
              <a:latin typeface="Exo" panose="020B0604020202020204" charset="0"/>
            </a:endParaRPr>
          </a:p>
        </p:txBody>
      </p:sp>
      <p:sp>
        <p:nvSpPr>
          <p:cNvPr id="3" name="Text Placeholder 2">
            <a:extLst>
              <a:ext uri="{FF2B5EF4-FFF2-40B4-BE49-F238E27FC236}">
                <a16:creationId xmlns:a16="http://schemas.microsoft.com/office/drawing/2014/main" id="{70FDA53D-D667-4FF5-A8C8-4CE9F34724CA}"/>
              </a:ext>
            </a:extLst>
          </p:cNvPr>
          <p:cNvSpPr>
            <a:spLocks noGrp="1"/>
          </p:cNvSpPr>
          <p:nvPr>
            <p:ph type="body" idx="1"/>
          </p:nvPr>
        </p:nvSpPr>
        <p:spPr/>
        <p:txBody>
          <a:bodyPr/>
          <a:lstStyle/>
          <a:p>
            <a:pPr marL="50800" indent="0">
              <a:buNone/>
            </a:pPr>
            <a:endParaRPr lang="en-ID" dirty="0"/>
          </a:p>
        </p:txBody>
      </p:sp>
      <p:graphicFrame>
        <p:nvGraphicFramePr>
          <p:cNvPr id="4" name="Table 4">
            <a:extLst>
              <a:ext uri="{FF2B5EF4-FFF2-40B4-BE49-F238E27FC236}">
                <a16:creationId xmlns:a16="http://schemas.microsoft.com/office/drawing/2014/main" id="{9106BD3B-C781-4D69-BB97-2DB5DFEBF4D4}"/>
              </a:ext>
            </a:extLst>
          </p:cNvPr>
          <p:cNvGraphicFramePr>
            <a:graphicFrameLocks noGrp="1"/>
          </p:cNvGraphicFramePr>
          <p:nvPr>
            <p:extLst>
              <p:ext uri="{D42A27DB-BD31-4B8C-83A1-F6EECF244321}">
                <p14:modId xmlns:p14="http://schemas.microsoft.com/office/powerpoint/2010/main" val="3395935228"/>
              </p:ext>
            </p:extLst>
          </p:nvPr>
        </p:nvGraphicFramePr>
        <p:xfrm>
          <a:off x="1258889" y="1383033"/>
          <a:ext cx="8963284" cy="4541520"/>
        </p:xfrm>
        <a:graphic>
          <a:graphicData uri="http://schemas.openxmlformats.org/drawingml/2006/table">
            <a:tbl>
              <a:tblPr firstRow="1" bandRow="1">
                <a:tableStyleId>{5C22544A-7EE6-4342-B048-85BDC9FD1C3A}</a:tableStyleId>
              </a:tblPr>
              <a:tblGrid>
                <a:gridCol w="2319027">
                  <a:extLst>
                    <a:ext uri="{9D8B030D-6E8A-4147-A177-3AD203B41FA5}">
                      <a16:colId xmlns:a16="http://schemas.microsoft.com/office/drawing/2014/main" val="1072613491"/>
                    </a:ext>
                  </a:extLst>
                </a:gridCol>
                <a:gridCol w="6644257">
                  <a:extLst>
                    <a:ext uri="{9D8B030D-6E8A-4147-A177-3AD203B41FA5}">
                      <a16:colId xmlns:a16="http://schemas.microsoft.com/office/drawing/2014/main" val="2551032030"/>
                    </a:ext>
                  </a:extLst>
                </a:gridCol>
              </a:tblGrid>
              <a:tr h="370840">
                <a:tc>
                  <a:txBody>
                    <a:bodyPr/>
                    <a:lstStyle/>
                    <a:p>
                      <a:r>
                        <a:rPr lang="id-ID" dirty="0"/>
                        <a:t>Tahap Awal </a:t>
                      </a:r>
                      <a:endParaRPr lang="en-ID" dirty="0"/>
                    </a:p>
                  </a:txBody>
                  <a:tcPr/>
                </a:tc>
                <a:tc>
                  <a:txBody>
                    <a:bodyPr/>
                    <a:lstStyle/>
                    <a:p>
                      <a:pPr marL="285750" lvl="0" indent="-285750">
                        <a:buFont typeface="Arial" panose="020B0604020202020204" pitchFamily="34" charset="0"/>
                        <a:buChar char="•"/>
                      </a:pPr>
                      <a:r>
                        <a:rPr lang="id-ID" sz="1400" b="1" i="0" u="none" strike="noStrike" cap="none" dirty="0">
                          <a:solidFill>
                            <a:schemeClr val="lt1"/>
                          </a:solidFill>
                          <a:effectLst/>
                          <a:latin typeface="+mn-lt"/>
                          <a:ea typeface="+mn-ea"/>
                          <a:cs typeface="+mn-cs"/>
                          <a:sym typeface="Arial"/>
                        </a:rPr>
                        <a:t>Tahap ini dilakukan dengan menyebarkan flyer sedekah ilmu “ Mengembangkan Bisnis Melalui WhatsApps Business.</a:t>
                      </a:r>
                    </a:p>
                    <a:p>
                      <a:pPr marL="0" lvl="0" indent="0">
                        <a:buFont typeface="Arial" panose="020B0604020202020204" pitchFamily="34" charset="0"/>
                        <a:buNone/>
                      </a:pPr>
                      <a:endParaRPr lang="en-ID" sz="1400" b="1" i="0" u="none" strike="noStrike" cap="none" dirty="0">
                        <a:solidFill>
                          <a:schemeClr val="lt1"/>
                        </a:solidFill>
                        <a:effectLst/>
                        <a:latin typeface="+mn-lt"/>
                        <a:ea typeface="+mn-ea"/>
                        <a:cs typeface="+mn-cs"/>
                        <a:sym typeface="Arial"/>
                      </a:endParaRPr>
                    </a:p>
                    <a:p>
                      <a:pPr marL="285750" lvl="0" indent="-285750">
                        <a:buFont typeface="Arial" panose="020B0604020202020204" pitchFamily="34" charset="0"/>
                        <a:buChar char="•"/>
                      </a:pPr>
                      <a:r>
                        <a:rPr lang="id-ID" sz="1400" b="1" i="0" u="none" strike="noStrike" cap="none" dirty="0">
                          <a:solidFill>
                            <a:schemeClr val="lt1"/>
                          </a:solidFill>
                          <a:effectLst/>
                          <a:latin typeface="+mn-lt"/>
                          <a:ea typeface="+mn-ea"/>
                          <a:cs typeface="+mn-cs"/>
                          <a:sym typeface="Arial"/>
                        </a:rPr>
                        <a:t>Menyiapkan program yang akan dilakukan saat kegiatan di Ruang Pelatihan Klinik Koperasi Dan Usaha Mikro, Sidoarjo, dengan pembuatan katalog serta praktik fitur-fitur pada WhatsApps Business.</a:t>
                      </a:r>
                      <a:endParaRPr lang="en-ID" sz="1400" b="1" i="0" u="none" strike="noStrike" cap="none" dirty="0">
                        <a:solidFill>
                          <a:schemeClr val="lt1"/>
                        </a:solidFill>
                        <a:effectLst/>
                        <a:latin typeface="+mn-lt"/>
                        <a:ea typeface="+mn-ea"/>
                        <a:cs typeface="+mn-cs"/>
                        <a:sym typeface="Arial"/>
                      </a:endParaRPr>
                    </a:p>
                    <a:p>
                      <a:pPr marL="0" indent="0">
                        <a:buFont typeface="Wingdings" panose="05000000000000000000" pitchFamily="2" charset="2"/>
                        <a:buNone/>
                      </a:pPr>
                      <a:endParaRPr lang="en-ID" dirty="0"/>
                    </a:p>
                  </a:txBody>
                  <a:tcPr/>
                </a:tc>
                <a:extLst>
                  <a:ext uri="{0D108BD9-81ED-4DB2-BD59-A6C34878D82A}">
                    <a16:rowId xmlns:a16="http://schemas.microsoft.com/office/drawing/2014/main" val="1468596857"/>
                  </a:ext>
                </a:extLst>
              </a:tr>
              <a:tr h="370840">
                <a:tc>
                  <a:txBody>
                    <a:bodyPr/>
                    <a:lstStyle/>
                    <a:p>
                      <a:r>
                        <a:rPr lang="id-ID" dirty="0"/>
                        <a:t>Tahap Pelaksanaan</a:t>
                      </a:r>
                      <a:endParaRPr lang="en-ID" dirty="0"/>
                    </a:p>
                  </a:txBody>
                  <a:tcPr/>
                </a:tc>
                <a:tc>
                  <a:txBody>
                    <a:bodyPr/>
                    <a:lstStyle/>
                    <a:p>
                      <a:pPr marL="285750" lvl="0" indent="-285750">
                        <a:buFont typeface="Arial" panose="020B0604020202020204" pitchFamily="34" charset="0"/>
                        <a:buChar char="•"/>
                      </a:pPr>
                      <a:r>
                        <a:rPr lang="id-ID" sz="1400" b="0" i="0" u="none" strike="noStrike" cap="none" dirty="0">
                          <a:solidFill>
                            <a:schemeClr val="dk1"/>
                          </a:solidFill>
                          <a:effectLst/>
                          <a:latin typeface="+mn-lt"/>
                          <a:ea typeface="+mn-ea"/>
                          <a:cs typeface="+mn-cs"/>
                          <a:sym typeface="Arial"/>
                        </a:rPr>
                        <a:t>Pemaparan materi dan menjelaskan tentang fitur-fitur pada WhatsApp Business. yang di sampaikan oleh Bapak Arief Wicaksono dan Bapak Irviandi Yudhotomo selaku pemateri di sebuah acara pelatihan sedekah ilmu WhatsApp Business dari Dinas Koprasi Sidoarjo</a:t>
                      </a:r>
                    </a:p>
                    <a:p>
                      <a:pPr marL="285750" lvl="0" indent="-285750">
                        <a:buFont typeface="Arial" panose="020B0604020202020204" pitchFamily="34" charset="0"/>
                        <a:buChar char="•"/>
                      </a:pPr>
                      <a:endParaRPr lang="en-ID" sz="1400" b="0" i="0" u="none" strike="noStrike" cap="none" dirty="0">
                        <a:solidFill>
                          <a:schemeClr val="dk1"/>
                        </a:solidFill>
                        <a:effectLst/>
                        <a:latin typeface="+mn-lt"/>
                        <a:ea typeface="+mn-ea"/>
                        <a:cs typeface="+mn-cs"/>
                        <a:sym typeface="Arial"/>
                      </a:endParaRPr>
                    </a:p>
                    <a:p>
                      <a:pPr marL="285750" lvl="0" indent="-285750">
                        <a:buFont typeface="Arial" panose="020B0604020202020204" pitchFamily="34" charset="0"/>
                        <a:buChar char="•"/>
                      </a:pPr>
                      <a:r>
                        <a:rPr lang="id-ID" sz="1400" b="0" i="0" u="none" strike="noStrike" cap="none" dirty="0">
                          <a:solidFill>
                            <a:schemeClr val="dk1"/>
                          </a:solidFill>
                          <a:effectLst/>
                          <a:latin typeface="+mn-lt"/>
                          <a:ea typeface="+mn-ea"/>
                          <a:cs typeface="+mn-cs"/>
                          <a:sym typeface="Arial"/>
                        </a:rPr>
                        <a:t>Praktek pembuatan katalog beserta fitur-fitur pada WhatsApp Business.</a:t>
                      </a:r>
                      <a:endParaRPr lang="en-ID" sz="140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1032566498"/>
                  </a:ext>
                </a:extLst>
              </a:tr>
              <a:tr h="370840">
                <a:tc>
                  <a:txBody>
                    <a:bodyPr/>
                    <a:lstStyle/>
                    <a:p>
                      <a:r>
                        <a:rPr lang="id-ID" dirty="0"/>
                        <a:t>Tahap Evaluasi</a:t>
                      </a:r>
                      <a:endParaRPr lang="en-ID" dirty="0"/>
                    </a:p>
                  </a:txBody>
                  <a:tcPr/>
                </a:tc>
                <a:tc>
                  <a:txBody>
                    <a:bodyPr/>
                    <a:lstStyle/>
                    <a:p>
                      <a:pPr marL="285750" lvl="0" indent="-285750">
                        <a:buFont typeface="Arial" panose="020B0604020202020204" pitchFamily="34" charset="0"/>
                        <a:buChar char="•"/>
                      </a:pPr>
                      <a:r>
                        <a:rPr lang="id-ID" sz="1400" b="0" i="0" u="none" strike="noStrike" cap="none" dirty="0">
                          <a:solidFill>
                            <a:schemeClr val="dk1"/>
                          </a:solidFill>
                          <a:effectLst/>
                          <a:latin typeface="+mn-lt"/>
                          <a:ea typeface="+mn-ea"/>
                          <a:cs typeface="+mn-cs"/>
                          <a:sym typeface="Arial"/>
                        </a:rPr>
                        <a:t>Pada tahap ini dilakukan 2 hari pada masa kegiatan pengabdian kepada masyarakat di Ruang Pelatihan Klinik Koperasi Dan Usaha Mikro, Sidoarjo.</a:t>
                      </a:r>
                    </a:p>
                    <a:p>
                      <a:pPr marL="285750" lvl="0" indent="-285750">
                        <a:buFont typeface="Arial" panose="020B0604020202020204" pitchFamily="34" charset="0"/>
                        <a:buChar char="•"/>
                      </a:pPr>
                      <a:endParaRPr lang="en-ID" sz="1400" b="0" i="0" u="none" strike="noStrike" cap="none" dirty="0">
                        <a:solidFill>
                          <a:schemeClr val="dk1"/>
                        </a:solidFill>
                        <a:effectLst/>
                        <a:latin typeface="+mn-lt"/>
                        <a:ea typeface="+mn-ea"/>
                        <a:cs typeface="+mn-cs"/>
                        <a:sym typeface="Arial"/>
                      </a:endParaRPr>
                    </a:p>
                    <a:p>
                      <a:pPr marL="285750" lvl="0" indent="-285750">
                        <a:buFont typeface="Arial" panose="020B0604020202020204" pitchFamily="34" charset="0"/>
                        <a:buChar char="•"/>
                      </a:pPr>
                      <a:r>
                        <a:rPr lang="id-ID" sz="1400" b="0" i="0" u="none" strike="noStrike" cap="none" dirty="0">
                          <a:solidFill>
                            <a:schemeClr val="dk1"/>
                          </a:solidFill>
                          <a:effectLst/>
                          <a:latin typeface="+mn-lt"/>
                          <a:ea typeface="+mn-ea"/>
                          <a:cs typeface="+mn-cs"/>
                          <a:sym typeface="Arial"/>
                        </a:rPr>
                        <a:t>Kegiatan evaluasi ini dilakukan dengan cara langsung dalam waktu 2 hari tersebut untuk memastikan UMKM Kabupaten Sidoarjo dapat menggunakan WhatsApps Business sebagai identitas untuk meningkatkan pasar.</a:t>
                      </a:r>
                      <a:endParaRPr lang="en-ID" sz="1400" b="0" i="0" u="none" strike="noStrike" cap="none" dirty="0">
                        <a:solidFill>
                          <a:schemeClr val="dk1"/>
                        </a:solidFill>
                        <a:effectLst/>
                        <a:latin typeface="+mn-lt"/>
                        <a:ea typeface="+mn-ea"/>
                        <a:cs typeface="+mn-cs"/>
                        <a:sym typeface="Arial"/>
                      </a:endParaRPr>
                    </a:p>
                    <a:p>
                      <a:endParaRPr lang="en-ID" dirty="0"/>
                    </a:p>
                  </a:txBody>
                  <a:tcPr/>
                </a:tc>
                <a:extLst>
                  <a:ext uri="{0D108BD9-81ED-4DB2-BD59-A6C34878D82A}">
                    <a16:rowId xmlns:a16="http://schemas.microsoft.com/office/drawing/2014/main" val="363619761"/>
                  </a:ext>
                </a:extLst>
              </a:tr>
            </a:tbl>
          </a:graphicData>
        </a:graphic>
      </p:graphicFrame>
    </p:spTree>
    <p:extLst>
      <p:ext uri="{BB962C8B-B14F-4D97-AF65-F5344CB8AC3E}">
        <p14:creationId xmlns:p14="http://schemas.microsoft.com/office/powerpoint/2010/main" val="464538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18DB-D233-4EC0-BB37-0C0064266C08}"/>
              </a:ext>
            </a:extLst>
          </p:cNvPr>
          <p:cNvSpPr>
            <a:spLocks noGrp="1"/>
          </p:cNvSpPr>
          <p:nvPr>
            <p:ph type="title"/>
          </p:nvPr>
        </p:nvSpPr>
        <p:spPr/>
        <p:txBody>
          <a:bodyPr/>
          <a:lstStyle/>
          <a:p>
            <a:r>
              <a:rPr lang="id-ID" dirty="0"/>
              <a:t>Pembahasan </a:t>
            </a:r>
            <a:endParaRPr lang="en-ID" dirty="0"/>
          </a:p>
        </p:txBody>
      </p:sp>
      <p:sp>
        <p:nvSpPr>
          <p:cNvPr id="3" name="Text Placeholder 2">
            <a:extLst>
              <a:ext uri="{FF2B5EF4-FFF2-40B4-BE49-F238E27FC236}">
                <a16:creationId xmlns:a16="http://schemas.microsoft.com/office/drawing/2014/main" id="{A4EE69E0-033D-45D7-8C25-C6B577BFD3A2}"/>
              </a:ext>
            </a:extLst>
          </p:cNvPr>
          <p:cNvSpPr>
            <a:spLocks noGrp="1"/>
          </p:cNvSpPr>
          <p:nvPr>
            <p:ph type="body" idx="1"/>
          </p:nvPr>
        </p:nvSpPr>
        <p:spPr>
          <a:xfrm>
            <a:off x="2817496" y="5247761"/>
            <a:ext cx="2091483" cy="634288"/>
          </a:xfrm>
        </p:spPr>
        <p:txBody>
          <a:bodyPr>
            <a:normAutofit/>
          </a:bodyPr>
          <a:lstStyle/>
          <a:p>
            <a:pPr marL="50800" indent="0">
              <a:buNone/>
            </a:pPr>
            <a:r>
              <a:rPr lang="id-ID" sz="2000" dirty="0">
                <a:latin typeface="Times New Roman" panose="02020603050405020304" pitchFamily="18" charset="0"/>
                <a:cs typeface="Times New Roman" panose="02020603050405020304" pitchFamily="18" charset="0"/>
              </a:rPr>
              <a:t> Penyebaran Flyer </a:t>
            </a:r>
          </a:p>
          <a:p>
            <a:pPr marL="50800" indent="0">
              <a:buNone/>
            </a:pPr>
            <a:endParaRPr lang="id-ID" sz="2000" dirty="0">
              <a:latin typeface="Times New Roman" panose="02020603050405020304" pitchFamily="18" charset="0"/>
              <a:cs typeface="Times New Roman" panose="02020603050405020304" pitchFamily="18" charset="0"/>
            </a:endParaRPr>
          </a:p>
          <a:p>
            <a:pPr marL="50800" indent="0">
              <a:buNone/>
            </a:pPr>
            <a:endParaRPr lang="id-ID" sz="2000" dirty="0">
              <a:latin typeface="Times New Roman" panose="02020603050405020304" pitchFamily="18" charset="0"/>
              <a:cs typeface="Times New Roman" panose="02020603050405020304" pitchFamily="18" charset="0"/>
            </a:endParaRPr>
          </a:p>
          <a:p>
            <a:pPr marL="50800" indent="0">
              <a:buNone/>
            </a:pPr>
            <a:endParaRPr lang="en-ID"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40824E9-6259-486D-8492-186630E0A59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7873" y="1610239"/>
            <a:ext cx="2590731" cy="3637522"/>
          </a:xfrm>
          <a:prstGeom prst="rect">
            <a:avLst/>
          </a:prstGeom>
          <a:noFill/>
          <a:ln>
            <a:noFill/>
          </a:ln>
        </p:spPr>
      </p:pic>
      <p:pic>
        <p:nvPicPr>
          <p:cNvPr id="5" name="Picture 4">
            <a:extLst>
              <a:ext uri="{FF2B5EF4-FFF2-40B4-BE49-F238E27FC236}">
                <a16:creationId xmlns:a16="http://schemas.microsoft.com/office/drawing/2014/main" id="{5F91BCC5-72E8-4603-9946-3639E858E30B}"/>
              </a:ext>
            </a:extLst>
          </p:cNvPr>
          <p:cNvPicPr/>
          <p:nvPr/>
        </p:nvPicPr>
        <p:blipFill rotWithShape="1">
          <a:blip r:embed="rId3"/>
          <a:srcRect t="15260"/>
          <a:stretch/>
        </p:blipFill>
        <p:spPr bwMode="auto">
          <a:xfrm>
            <a:off x="5629908" y="1789745"/>
            <a:ext cx="4899979" cy="3003236"/>
          </a:xfrm>
          <a:prstGeom prst="rect">
            <a:avLst/>
          </a:prstGeom>
          <a:ln>
            <a:noFill/>
          </a:ln>
          <a:extLst>
            <a:ext uri="{53640926-AAD7-44D8-BBD7-CCE9431645EC}">
              <a14:shadowObscured xmlns:a14="http://schemas.microsoft.com/office/drawing/2010/main"/>
            </a:ext>
          </a:extLst>
        </p:spPr>
      </p:pic>
      <p:sp>
        <p:nvSpPr>
          <p:cNvPr id="6" name="Text Placeholder 2">
            <a:extLst>
              <a:ext uri="{FF2B5EF4-FFF2-40B4-BE49-F238E27FC236}">
                <a16:creationId xmlns:a16="http://schemas.microsoft.com/office/drawing/2014/main" id="{445148A4-2239-4F3F-966F-DEA361FEE58E}"/>
              </a:ext>
            </a:extLst>
          </p:cNvPr>
          <p:cNvSpPr txBox="1">
            <a:spLocks/>
          </p:cNvSpPr>
          <p:nvPr/>
        </p:nvSpPr>
        <p:spPr>
          <a:xfrm>
            <a:off x="6082196" y="4785525"/>
            <a:ext cx="3482053" cy="641742"/>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Font typeface="Arial"/>
              <a:buNone/>
            </a:pPr>
            <a:r>
              <a:rPr lang="id-ID" sz="2000" dirty="0">
                <a:latin typeface="Times New Roman" panose="02020603050405020304" pitchFamily="18" charset="0"/>
                <a:cs typeface="Times New Roman" panose="02020603050405020304" pitchFamily="18" charset="0"/>
              </a:rPr>
              <a:t>Link zoom pelatihan via Online. </a:t>
            </a:r>
          </a:p>
          <a:p>
            <a:pPr marL="50800" indent="0">
              <a:buFont typeface="Arial"/>
              <a:buNone/>
            </a:pPr>
            <a:endParaRPr lang="id-ID" sz="2000" dirty="0">
              <a:latin typeface="Times New Roman" panose="02020603050405020304" pitchFamily="18" charset="0"/>
              <a:cs typeface="Times New Roman" panose="02020603050405020304" pitchFamily="18" charset="0"/>
            </a:endParaRPr>
          </a:p>
          <a:p>
            <a:pPr marL="50800" indent="0">
              <a:buFont typeface="Arial"/>
              <a:buNone/>
            </a:pPr>
            <a:endParaRPr lang="id-ID" sz="2000" dirty="0">
              <a:latin typeface="Times New Roman" panose="02020603050405020304" pitchFamily="18" charset="0"/>
              <a:cs typeface="Times New Roman" panose="02020603050405020304" pitchFamily="18" charset="0"/>
            </a:endParaRPr>
          </a:p>
          <a:p>
            <a:pPr marL="50800" indent="0">
              <a:buFont typeface="Arial"/>
              <a:buNone/>
            </a:pPr>
            <a:endParaRPr lang="en-ID" sz="2000" dirty="0">
              <a:latin typeface="Times New Roman" panose="02020603050405020304" pitchFamily="18" charset="0"/>
              <a:cs typeface="Times New Roman" panose="02020603050405020304" pitchFamily="18" charset="0"/>
            </a:endParaRPr>
          </a:p>
        </p:txBody>
      </p:sp>
      <p:sp>
        <p:nvSpPr>
          <p:cNvPr id="7" name="Text Placeholder 2">
            <a:extLst>
              <a:ext uri="{FF2B5EF4-FFF2-40B4-BE49-F238E27FC236}">
                <a16:creationId xmlns:a16="http://schemas.microsoft.com/office/drawing/2014/main" id="{F18DB9C4-CB97-459C-B2F2-8E196BDC06AD}"/>
              </a:ext>
            </a:extLst>
          </p:cNvPr>
          <p:cNvSpPr txBox="1">
            <a:spLocks/>
          </p:cNvSpPr>
          <p:nvPr/>
        </p:nvSpPr>
        <p:spPr>
          <a:xfrm>
            <a:off x="61236" y="1293095"/>
            <a:ext cx="2506637" cy="63428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Font typeface="Arial"/>
              <a:buNone/>
            </a:pPr>
            <a:r>
              <a:rPr lang="id-ID" sz="2000" b="1" dirty="0">
                <a:latin typeface="Times New Roman" panose="02020603050405020304" pitchFamily="18" charset="0"/>
                <a:cs typeface="Times New Roman" panose="02020603050405020304" pitchFamily="18" charset="0"/>
              </a:rPr>
              <a:t>a). Tahap Awal</a:t>
            </a:r>
          </a:p>
          <a:p>
            <a:pPr marL="50800" indent="0">
              <a:buFont typeface="Arial"/>
              <a:buNone/>
            </a:pPr>
            <a:endParaRPr lang="id-ID" sz="2000" dirty="0">
              <a:latin typeface="Times New Roman" panose="02020603050405020304" pitchFamily="18" charset="0"/>
              <a:cs typeface="Times New Roman" panose="02020603050405020304" pitchFamily="18" charset="0"/>
            </a:endParaRPr>
          </a:p>
          <a:p>
            <a:pPr marL="50800" indent="0">
              <a:buFont typeface="Arial"/>
              <a:buNone/>
            </a:pPr>
            <a:endParaRPr lang="id-ID" sz="2000" dirty="0">
              <a:latin typeface="Times New Roman" panose="02020603050405020304" pitchFamily="18" charset="0"/>
              <a:cs typeface="Times New Roman" panose="02020603050405020304" pitchFamily="18" charset="0"/>
            </a:endParaRPr>
          </a:p>
          <a:p>
            <a:pPr marL="50800" indent="0">
              <a:buFont typeface="Arial"/>
              <a:buNone/>
            </a:pPr>
            <a:endParaRPr lang="en-ID"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163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18DB-D233-4EC0-BB37-0C0064266C08}"/>
              </a:ext>
            </a:extLst>
          </p:cNvPr>
          <p:cNvSpPr>
            <a:spLocks noGrp="1"/>
          </p:cNvSpPr>
          <p:nvPr>
            <p:ph type="title"/>
          </p:nvPr>
        </p:nvSpPr>
        <p:spPr/>
        <p:txBody>
          <a:bodyPr/>
          <a:lstStyle/>
          <a:p>
            <a:r>
              <a:rPr lang="id-ID" dirty="0"/>
              <a:t>Pembahasan </a:t>
            </a:r>
            <a:endParaRPr lang="en-ID" dirty="0"/>
          </a:p>
        </p:txBody>
      </p:sp>
      <p:sp>
        <p:nvSpPr>
          <p:cNvPr id="3" name="Text Placeholder 2">
            <a:extLst>
              <a:ext uri="{FF2B5EF4-FFF2-40B4-BE49-F238E27FC236}">
                <a16:creationId xmlns:a16="http://schemas.microsoft.com/office/drawing/2014/main" id="{A4EE69E0-033D-45D7-8C25-C6B577BFD3A2}"/>
              </a:ext>
            </a:extLst>
          </p:cNvPr>
          <p:cNvSpPr>
            <a:spLocks noGrp="1"/>
          </p:cNvSpPr>
          <p:nvPr>
            <p:ph type="body" idx="1"/>
          </p:nvPr>
        </p:nvSpPr>
        <p:spPr>
          <a:xfrm>
            <a:off x="166757" y="1183170"/>
            <a:ext cx="2900363" cy="580784"/>
          </a:xfrm>
        </p:spPr>
        <p:txBody>
          <a:bodyPr>
            <a:normAutofit/>
          </a:bodyPr>
          <a:lstStyle/>
          <a:p>
            <a:pPr marL="50800" indent="0">
              <a:buNone/>
            </a:pPr>
            <a:r>
              <a:rPr lang="id-ID" sz="2000" b="1" dirty="0">
                <a:latin typeface="Times New Roman" panose="02020603050405020304" pitchFamily="18" charset="0"/>
                <a:cs typeface="Times New Roman" panose="02020603050405020304" pitchFamily="18" charset="0"/>
              </a:rPr>
              <a:t>b). Tahap Pelaksanaan. </a:t>
            </a:r>
          </a:p>
          <a:p>
            <a:pPr marL="50800" indent="0">
              <a:buNone/>
            </a:pPr>
            <a:endParaRPr lang="id-ID" sz="2000" dirty="0">
              <a:latin typeface="Times New Roman" panose="02020603050405020304" pitchFamily="18" charset="0"/>
              <a:cs typeface="Times New Roman" panose="02020603050405020304" pitchFamily="18" charset="0"/>
            </a:endParaRPr>
          </a:p>
          <a:p>
            <a:pPr marL="50800" indent="0">
              <a:buNone/>
            </a:pPr>
            <a:endParaRPr lang="id-ID" sz="2000" dirty="0">
              <a:latin typeface="Times New Roman" panose="02020603050405020304" pitchFamily="18" charset="0"/>
              <a:cs typeface="Times New Roman" panose="02020603050405020304" pitchFamily="18" charset="0"/>
            </a:endParaRPr>
          </a:p>
          <a:p>
            <a:pPr marL="50800" indent="0">
              <a:buNone/>
            </a:pPr>
            <a:endParaRPr lang="en-ID" sz="20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1D7555D-DED2-4A86-A7EE-A22C5114C7D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758" y="1687944"/>
            <a:ext cx="3986209" cy="2233132"/>
          </a:xfrm>
          <a:prstGeom prst="rect">
            <a:avLst/>
          </a:prstGeom>
          <a:noFill/>
          <a:ln>
            <a:noFill/>
          </a:ln>
        </p:spPr>
      </p:pic>
      <p:pic>
        <p:nvPicPr>
          <p:cNvPr id="8" name="Picture 7">
            <a:extLst>
              <a:ext uri="{FF2B5EF4-FFF2-40B4-BE49-F238E27FC236}">
                <a16:creationId xmlns:a16="http://schemas.microsoft.com/office/drawing/2014/main" id="{A68B6911-212F-4126-886E-FA24DA843E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7121" y="4053490"/>
            <a:ext cx="3986209" cy="2233132"/>
          </a:xfrm>
          <a:prstGeom prst="rect">
            <a:avLst/>
          </a:prstGeom>
          <a:noFill/>
          <a:ln>
            <a:noFill/>
          </a:ln>
        </p:spPr>
      </p:pic>
      <p:pic>
        <p:nvPicPr>
          <p:cNvPr id="9" name="Picture 8">
            <a:extLst>
              <a:ext uri="{FF2B5EF4-FFF2-40B4-BE49-F238E27FC236}">
                <a16:creationId xmlns:a16="http://schemas.microsoft.com/office/drawing/2014/main" id="{819B99AA-3D58-44D8-A974-1A2833A5822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7287" y="1207703"/>
            <a:ext cx="4087444" cy="2233132"/>
          </a:xfrm>
          <a:prstGeom prst="rect">
            <a:avLst/>
          </a:prstGeom>
          <a:noFill/>
          <a:ln>
            <a:noFill/>
          </a:ln>
        </p:spPr>
      </p:pic>
      <p:pic>
        <p:nvPicPr>
          <p:cNvPr id="10" name="Picture 9">
            <a:extLst>
              <a:ext uri="{FF2B5EF4-FFF2-40B4-BE49-F238E27FC236}">
                <a16:creationId xmlns:a16="http://schemas.microsoft.com/office/drawing/2014/main" id="{2B9D7F8E-49B3-40C6-8E2F-28113503BCB7}"/>
              </a:ext>
            </a:extLst>
          </p:cNvPr>
          <p:cNvPicPr/>
          <p:nvPr/>
        </p:nvPicPr>
        <p:blipFill rotWithShape="1">
          <a:blip r:embed="rId5"/>
          <a:srcRect t="29975" b="8042"/>
          <a:stretch/>
        </p:blipFill>
        <p:spPr bwMode="auto">
          <a:xfrm>
            <a:off x="7517287" y="3600691"/>
            <a:ext cx="1776149" cy="2685931"/>
          </a:xfrm>
          <a:prstGeom prst="rect">
            <a:avLst/>
          </a:prstGeom>
          <a:ln>
            <a:noFill/>
          </a:ln>
          <a:extLst>
            <a:ext uri="{53640926-AAD7-44D8-BBD7-CCE9431645EC}">
              <a14:shadowObscured xmlns:a14="http://schemas.microsoft.com/office/drawing/2010/main"/>
            </a:ext>
          </a:extLst>
        </p:spPr>
      </p:pic>
      <p:sp>
        <p:nvSpPr>
          <p:cNvPr id="12" name="Text Placeholder 2">
            <a:extLst>
              <a:ext uri="{FF2B5EF4-FFF2-40B4-BE49-F238E27FC236}">
                <a16:creationId xmlns:a16="http://schemas.microsoft.com/office/drawing/2014/main" id="{70842EB8-3A01-417A-9DCE-90988EA1AE7F}"/>
              </a:ext>
            </a:extLst>
          </p:cNvPr>
          <p:cNvSpPr txBox="1">
            <a:spLocks/>
          </p:cNvSpPr>
          <p:nvPr/>
        </p:nvSpPr>
        <p:spPr>
          <a:xfrm>
            <a:off x="166758" y="4425850"/>
            <a:ext cx="2900363" cy="12082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Font typeface="Arial"/>
              <a:buNone/>
            </a:pPr>
            <a:r>
              <a:rPr lang="id-ID" sz="2000" dirty="0">
                <a:latin typeface="Times New Roman" panose="02020603050405020304" pitchFamily="18" charset="0"/>
                <a:cs typeface="Times New Roman" panose="02020603050405020304" pitchFamily="18" charset="0"/>
              </a:rPr>
              <a:t>Pemaparan materi tentang WhatsApp Business melalui via Online dan Offline.</a:t>
            </a:r>
          </a:p>
          <a:p>
            <a:pPr marL="50800" indent="0">
              <a:buFont typeface="Arial"/>
              <a:buNone/>
            </a:pPr>
            <a:endParaRPr lang="id-ID" sz="1800" dirty="0">
              <a:latin typeface="Times New Roman" panose="02020603050405020304" pitchFamily="18" charset="0"/>
              <a:cs typeface="Times New Roman" panose="02020603050405020304" pitchFamily="18" charset="0"/>
            </a:endParaRPr>
          </a:p>
          <a:p>
            <a:pPr marL="50800" indent="0">
              <a:buFont typeface="Arial"/>
              <a:buNone/>
            </a:pPr>
            <a:endParaRPr lang="id-ID" sz="1800" dirty="0">
              <a:latin typeface="Times New Roman" panose="02020603050405020304" pitchFamily="18" charset="0"/>
              <a:cs typeface="Times New Roman" panose="02020603050405020304" pitchFamily="18" charset="0"/>
            </a:endParaRPr>
          </a:p>
          <a:p>
            <a:pPr marL="50800" indent="0">
              <a:buFont typeface="Arial"/>
              <a:buNone/>
            </a:pPr>
            <a:endParaRPr lang="en-ID" sz="1800" dirty="0">
              <a:latin typeface="Times New Roman" panose="02020603050405020304" pitchFamily="18" charset="0"/>
              <a:cs typeface="Times New Roman" panose="02020603050405020304" pitchFamily="18" charset="0"/>
            </a:endParaRPr>
          </a:p>
        </p:txBody>
      </p:sp>
      <p:sp>
        <p:nvSpPr>
          <p:cNvPr id="13" name="Text Placeholder 2">
            <a:extLst>
              <a:ext uri="{FF2B5EF4-FFF2-40B4-BE49-F238E27FC236}">
                <a16:creationId xmlns:a16="http://schemas.microsoft.com/office/drawing/2014/main" id="{F8C4142C-610C-48A3-87EC-AB172BAA1EF8}"/>
              </a:ext>
            </a:extLst>
          </p:cNvPr>
          <p:cNvSpPr txBox="1">
            <a:spLocks/>
          </p:cNvSpPr>
          <p:nvPr/>
        </p:nvSpPr>
        <p:spPr>
          <a:xfrm>
            <a:off x="9291637" y="4053490"/>
            <a:ext cx="2900363" cy="12082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Font typeface="Arial"/>
              <a:buNone/>
            </a:pPr>
            <a:r>
              <a:rPr lang="id-ID" sz="2000" dirty="0">
                <a:latin typeface="Times New Roman" panose="02020603050405020304" pitchFamily="18" charset="0"/>
                <a:cs typeface="Times New Roman" panose="02020603050405020304" pitchFamily="18" charset="0"/>
              </a:rPr>
              <a:t>Praktik pembuatan katalog beserta fitur-fitur pada WhatsApp Business.</a:t>
            </a:r>
          </a:p>
          <a:p>
            <a:pPr marL="50800" indent="0">
              <a:buFont typeface="Arial"/>
              <a:buNone/>
            </a:pPr>
            <a:endParaRPr lang="id-ID" sz="1800" dirty="0">
              <a:latin typeface="Times New Roman" panose="02020603050405020304" pitchFamily="18" charset="0"/>
              <a:cs typeface="Times New Roman" panose="02020603050405020304" pitchFamily="18" charset="0"/>
            </a:endParaRPr>
          </a:p>
          <a:p>
            <a:pPr marL="50800" indent="0">
              <a:buFont typeface="Arial"/>
              <a:buNone/>
            </a:pPr>
            <a:endParaRPr lang="en-ID"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66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18DB-D233-4EC0-BB37-0C0064266C08}"/>
              </a:ext>
            </a:extLst>
          </p:cNvPr>
          <p:cNvSpPr>
            <a:spLocks noGrp="1"/>
          </p:cNvSpPr>
          <p:nvPr>
            <p:ph type="title"/>
          </p:nvPr>
        </p:nvSpPr>
        <p:spPr/>
        <p:txBody>
          <a:bodyPr/>
          <a:lstStyle/>
          <a:p>
            <a:r>
              <a:rPr lang="id-ID" dirty="0"/>
              <a:t>Pembahasan </a:t>
            </a:r>
            <a:endParaRPr lang="en-ID" dirty="0"/>
          </a:p>
        </p:txBody>
      </p:sp>
      <p:pic>
        <p:nvPicPr>
          <p:cNvPr id="5" name="Picture 4">
            <a:extLst>
              <a:ext uri="{FF2B5EF4-FFF2-40B4-BE49-F238E27FC236}">
                <a16:creationId xmlns:a16="http://schemas.microsoft.com/office/drawing/2014/main" id="{ADBBAC87-B080-4B14-A251-B40D3765BD44}"/>
              </a:ext>
            </a:extLst>
          </p:cNvPr>
          <p:cNvPicPr/>
          <p:nvPr/>
        </p:nvPicPr>
        <p:blipFill rotWithShape="1">
          <a:blip r:embed="rId2" cstate="print">
            <a:extLst>
              <a:ext uri="{28A0092B-C50C-407E-A947-70E740481C1C}">
                <a14:useLocalDpi xmlns:a14="http://schemas.microsoft.com/office/drawing/2010/main" val="0"/>
              </a:ext>
            </a:extLst>
          </a:blip>
          <a:srcRect t="26677"/>
          <a:stretch/>
        </p:blipFill>
        <p:spPr bwMode="auto">
          <a:xfrm>
            <a:off x="960978" y="2468244"/>
            <a:ext cx="2247830" cy="3378203"/>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240F5CD1-49E8-4EF5-8D96-589DA99B8BBD}"/>
              </a:ext>
            </a:extLst>
          </p:cNvPr>
          <p:cNvPicPr/>
          <p:nvPr/>
        </p:nvPicPr>
        <p:blipFill rotWithShape="1">
          <a:blip r:embed="rId3" cstate="print">
            <a:extLst>
              <a:ext uri="{28A0092B-C50C-407E-A947-70E740481C1C}">
                <a14:useLocalDpi xmlns:a14="http://schemas.microsoft.com/office/drawing/2010/main" val="0"/>
              </a:ext>
            </a:extLst>
          </a:blip>
          <a:srcRect t="4535" b="18639"/>
          <a:stretch/>
        </p:blipFill>
        <p:spPr bwMode="auto">
          <a:xfrm>
            <a:off x="3905604" y="2442975"/>
            <a:ext cx="1928812" cy="3378203"/>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CEA3D85F-7B0D-4113-B5A2-381AB4438897}"/>
              </a:ext>
            </a:extLst>
          </p:cNvPr>
          <p:cNvPicPr/>
          <p:nvPr/>
        </p:nvPicPr>
        <p:blipFill rotWithShape="1">
          <a:blip r:embed="rId4" cstate="print">
            <a:extLst>
              <a:ext uri="{28A0092B-C50C-407E-A947-70E740481C1C}">
                <a14:useLocalDpi xmlns:a14="http://schemas.microsoft.com/office/drawing/2010/main" val="0"/>
              </a:ext>
            </a:extLst>
          </a:blip>
          <a:srcRect t="4365"/>
          <a:stretch/>
        </p:blipFill>
        <p:spPr bwMode="auto">
          <a:xfrm>
            <a:off x="9426058" y="2442975"/>
            <a:ext cx="2080096" cy="3378203"/>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D710C80B-1B99-4BDF-848A-B7EC9D13784F}"/>
              </a:ext>
            </a:extLst>
          </p:cNvPr>
          <p:cNvPicPr/>
          <p:nvPr/>
        </p:nvPicPr>
        <p:blipFill rotWithShape="1">
          <a:blip r:embed="rId5" cstate="print">
            <a:extLst>
              <a:ext uri="{28A0092B-C50C-407E-A947-70E740481C1C}">
                <a14:useLocalDpi xmlns:a14="http://schemas.microsoft.com/office/drawing/2010/main" val="0"/>
              </a:ext>
            </a:extLst>
          </a:blip>
          <a:srcRect t="11088" b="1"/>
          <a:stretch/>
        </p:blipFill>
        <p:spPr bwMode="auto">
          <a:xfrm>
            <a:off x="6590189" y="2442975"/>
            <a:ext cx="2080096" cy="3378203"/>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CC3C8EE1-AF9E-46E6-A927-F1CAA79F89F8}"/>
              </a:ext>
            </a:extLst>
          </p:cNvPr>
          <p:cNvSpPr txBox="1"/>
          <p:nvPr/>
        </p:nvSpPr>
        <p:spPr>
          <a:xfrm>
            <a:off x="166758" y="1295552"/>
            <a:ext cx="11830876" cy="1508105"/>
          </a:xfrm>
          <a:prstGeom prst="rect">
            <a:avLst/>
          </a:prstGeom>
          <a:noFill/>
        </p:spPr>
        <p:txBody>
          <a:bodyPr wrap="square" rtlCol="0">
            <a:spAutoFit/>
          </a:bodyPr>
          <a:lstStyle/>
          <a:p>
            <a:r>
              <a:rPr lang="id-ID" sz="1800" dirty="0">
                <a:latin typeface="Times New Roman" panose="02020603050405020304" pitchFamily="18" charset="0"/>
                <a:ea typeface="MS Mincho" panose="02020609040205080304" pitchFamily="49" charset="-128"/>
                <a:cs typeface="Times New Roman" panose="02020603050405020304" pitchFamily="18" charset="0"/>
              </a:rPr>
              <a:t>	</a:t>
            </a:r>
            <a:r>
              <a:rPr lang="id-ID" sz="2000" dirty="0">
                <a:effectLst/>
                <a:latin typeface="Times New Roman" panose="02020603050405020304" pitchFamily="18" charset="0"/>
                <a:ea typeface="MS Mincho" panose="02020609040205080304" pitchFamily="49" charset="-128"/>
                <a:cs typeface="Times New Roman" panose="02020603050405020304" pitchFamily="18" charset="0"/>
              </a:rPr>
              <a:t>Pendampingan praktik UMKM untuk pembuatan katalog peserta fitur-fitur yang ada dalam aplikasi WhatsApp Business yang dilakukan pada jum’at tanggal 22 September 2023 dikediaman UMKM.</a:t>
            </a:r>
          </a:p>
          <a:p>
            <a:r>
              <a:rPr lang="id-ID" sz="2000" dirty="0">
                <a:effectLst/>
                <a:latin typeface="Times New Roman" panose="02020603050405020304" pitchFamily="18" charset="0"/>
                <a:ea typeface="MS Mincho" panose="02020609040205080304" pitchFamily="49" charset="-128"/>
                <a:cs typeface="Times New Roman" panose="02020603050405020304" pitchFamily="18" charset="0"/>
              </a:rPr>
              <a:t>Berikut dokumentasi sebelum dan sesudah melakukan pendampingan.</a:t>
            </a:r>
          </a:p>
          <a:p>
            <a:endParaRPr lang="en-ID" sz="1800" dirty="0">
              <a:effectLst/>
              <a:latin typeface="Times New Roman" panose="02020603050405020304" pitchFamily="18" charset="0"/>
              <a:ea typeface="MS Mincho" panose="02020609040205080304" pitchFamily="49" charset="-128"/>
              <a:cs typeface="Times New Roman" panose="02020603050405020304" pitchFamily="18" charset="0"/>
            </a:endParaRPr>
          </a:p>
          <a:p>
            <a:endParaRPr lang="en-ID" dirty="0"/>
          </a:p>
        </p:txBody>
      </p:sp>
    </p:spTree>
    <p:extLst>
      <p:ext uri="{BB962C8B-B14F-4D97-AF65-F5344CB8AC3E}">
        <p14:creationId xmlns:p14="http://schemas.microsoft.com/office/powerpoint/2010/main" val="397724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18DB-D233-4EC0-BB37-0C0064266C08}"/>
              </a:ext>
            </a:extLst>
          </p:cNvPr>
          <p:cNvSpPr>
            <a:spLocks noGrp="1"/>
          </p:cNvSpPr>
          <p:nvPr>
            <p:ph type="title"/>
          </p:nvPr>
        </p:nvSpPr>
        <p:spPr/>
        <p:txBody>
          <a:bodyPr/>
          <a:lstStyle/>
          <a:p>
            <a:r>
              <a:rPr lang="id-ID" dirty="0"/>
              <a:t>Pembahasan </a:t>
            </a:r>
            <a:endParaRPr lang="en-ID" dirty="0"/>
          </a:p>
        </p:txBody>
      </p:sp>
      <p:sp>
        <p:nvSpPr>
          <p:cNvPr id="3" name="Text Placeholder 2">
            <a:extLst>
              <a:ext uri="{FF2B5EF4-FFF2-40B4-BE49-F238E27FC236}">
                <a16:creationId xmlns:a16="http://schemas.microsoft.com/office/drawing/2014/main" id="{A4EE69E0-033D-45D7-8C25-C6B577BFD3A2}"/>
              </a:ext>
            </a:extLst>
          </p:cNvPr>
          <p:cNvSpPr>
            <a:spLocks noGrp="1"/>
          </p:cNvSpPr>
          <p:nvPr>
            <p:ph type="body" idx="1"/>
          </p:nvPr>
        </p:nvSpPr>
        <p:spPr>
          <a:xfrm>
            <a:off x="166758" y="1305166"/>
            <a:ext cx="2590730" cy="4247668"/>
          </a:xfrm>
        </p:spPr>
        <p:txBody>
          <a:bodyPr>
            <a:normAutofit/>
          </a:bodyPr>
          <a:lstStyle/>
          <a:p>
            <a:pPr marL="50800" indent="0">
              <a:buNone/>
            </a:pPr>
            <a:r>
              <a:rPr lang="id-ID" sz="2000" dirty="0">
                <a:latin typeface="Times New Roman" panose="02020603050405020304" pitchFamily="18" charset="0"/>
                <a:cs typeface="Times New Roman" panose="02020603050405020304" pitchFamily="18" charset="0"/>
              </a:rPr>
              <a:t> </a:t>
            </a:r>
          </a:p>
          <a:p>
            <a:pPr marL="50800" indent="0">
              <a:buNone/>
            </a:pPr>
            <a:endParaRPr lang="id-ID" sz="2000" dirty="0">
              <a:latin typeface="Times New Roman" panose="02020603050405020304" pitchFamily="18" charset="0"/>
              <a:cs typeface="Times New Roman" panose="02020603050405020304" pitchFamily="18" charset="0"/>
            </a:endParaRPr>
          </a:p>
          <a:p>
            <a:pPr marL="50800" indent="0">
              <a:buNone/>
            </a:pPr>
            <a:endParaRPr lang="id-ID" sz="2000" dirty="0">
              <a:latin typeface="Times New Roman" panose="02020603050405020304" pitchFamily="18" charset="0"/>
              <a:cs typeface="Times New Roman" panose="02020603050405020304" pitchFamily="18" charset="0"/>
            </a:endParaRPr>
          </a:p>
          <a:p>
            <a:pPr marL="50800" indent="0">
              <a:buNone/>
            </a:pPr>
            <a:endParaRPr lang="en-ID"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CC33C93-A197-48F1-BDA3-6B18182C269E}"/>
              </a:ext>
            </a:extLst>
          </p:cNvPr>
          <p:cNvSpPr txBox="1"/>
          <p:nvPr/>
        </p:nvSpPr>
        <p:spPr>
          <a:xfrm>
            <a:off x="194365" y="1155459"/>
            <a:ext cx="11830877" cy="5386090"/>
          </a:xfrm>
          <a:prstGeom prst="rect">
            <a:avLst/>
          </a:prstGeom>
          <a:noFill/>
        </p:spPr>
        <p:txBody>
          <a:bodyPr wrap="square" rtlCol="0">
            <a:spAutoFit/>
          </a:bodyPr>
          <a:lstStyle/>
          <a:p>
            <a:pPr algn="just"/>
            <a:r>
              <a:rPr lang="id-ID" sz="2400" b="1" dirty="0">
                <a:effectLst/>
                <a:latin typeface="Times New Roman" panose="02020603050405020304" pitchFamily="18" charset="0"/>
                <a:ea typeface="MS Mincho" panose="02020609040205080304" pitchFamily="49" charset="-128"/>
                <a:cs typeface="Times New Roman" panose="02020603050405020304" pitchFamily="18" charset="0"/>
              </a:rPr>
              <a:t>c).Tahap Evaluasi</a:t>
            </a:r>
            <a:endParaRPr lang="en-ID"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r>
              <a:rPr lang="id-ID"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id-ID" sz="2400" dirty="0">
                <a:effectLst/>
                <a:latin typeface="Times New Roman" panose="02020603050405020304" pitchFamily="18" charset="0"/>
                <a:ea typeface="MS Mincho" panose="02020609040205080304" pitchFamily="49" charset="-128"/>
                <a:cs typeface="Times New Roman" panose="02020603050405020304" pitchFamily="18" charset="0"/>
              </a:rPr>
              <a:t>Pada tahap yang terakhir yaitu evaluasi, merupakan tahapan berkaitan erat dengan kegiatan mentoring dalam sebuah pelaksanaan pengabdian masyarakat ini. Setelah dilaksanakan program pelatihan WhatsApp Business kepada seluruh UMKM Kabupaten Sidoarjo dapat dievaluasi bahwa melalui program pelatihan WhatsApp Business ini para peserta yang terdiri dari bapak-bapak dan ibu-ibu UMKM di Sidoarjo berdampak positif yang selaras dengan tujuan untuk diinginkannya dapat berkembang dengan baik sehingga bisnisnya dapat di kenal lebih oleh masyarakat luas, kemudian mendapatkan tambahan pengetahuan, pengarahan dan pendampingan menggenai penggunaan WhatsApp Business dan beberapa tips untuk menjualkan produk.  </a:t>
            </a:r>
            <a:endParaRPr lang="en-ID"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r>
              <a:rPr lang="id-ID" sz="2400" dirty="0">
                <a:effectLst/>
                <a:latin typeface="Times New Roman" panose="02020603050405020304" pitchFamily="18" charset="0"/>
                <a:ea typeface="MS Mincho" panose="02020609040205080304" pitchFamily="49" charset="-128"/>
                <a:cs typeface="Times New Roman" panose="02020603050405020304" pitchFamily="18" charset="0"/>
              </a:rPr>
              <a:t>	Para UMKM yang hadir dalam pelatihan tersebut mampu melakukan dan mengikuti pelatihan dengan hasil yang baik dan dapat mengembangkan ide untuk menerapkan digital marketing. Dimasa yang akan datang setelah adanya pelatihan WhatsApp Business ini.</a:t>
            </a:r>
            <a:endParaRPr lang="en-ID"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r>
              <a:rPr lang="en-ID" sz="1800" dirty="0">
                <a:effectLst/>
                <a:latin typeface="Palatino Linotype" panose="02040502050505030304" pitchFamily="18" charset="0"/>
                <a:ea typeface="MS Mincho" panose="02020609040205080304" pitchFamily="49" charset="-128"/>
                <a:cs typeface="Arial" panose="020B0604020202020204" pitchFamily="34" charset="0"/>
              </a:rPr>
              <a:t> </a:t>
            </a:r>
            <a:endParaRPr lang="en-ID"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ID" dirty="0"/>
          </a:p>
        </p:txBody>
      </p:sp>
    </p:spTree>
    <p:extLst>
      <p:ext uri="{BB962C8B-B14F-4D97-AF65-F5344CB8AC3E}">
        <p14:creationId xmlns:p14="http://schemas.microsoft.com/office/powerpoint/2010/main" val="209864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18DB-D233-4EC0-BB37-0C0064266C08}"/>
              </a:ext>
            </a:extLst>
          </p:cNvPr>
          <p:cNvSpPr>
            <a:spLocks noGrp="1"/>
          </p:cNvSpPr>
          <p:nvPr>
            <p:ph type="title"/>
          </p:nvPr>
        </p:nvSpPr>
        <p:spPr/>
        <p:txBody>
          <a:bodyPr/>
          <a:lstStyle/>
          <a:p>
            <a:r>
              <a:rPr lang="id-ID" dirty="0"/>
              <a:t>Simpulan dan Saran </a:t>
            </a:r>
            <a:endParaRPr lang="en-ID" dirty="0"/>
          </a:p>
        </p:txBody>
      </p:sp>
      <p:sp>
        <p:nvSpPr>
          <p:cNvPr id="3" name="Text Placeholder 2">
            <a:extLst>
              <a:ext uri="{FF2B5EF4-FFF2-40B4-BE49-F238E27FC236}">
                <a16:creationId xmlns:a16="http://schemas.microsoft.com/office/drawing/2014/main" id="{A4EE69E0-033D-45D7-8C25-C6B577BFD3A2}"/>
              </a:ext>
            </a:extLst>
          </p:cNvPr>
          <p:cNvSpPr>
            <a:spLocks noGrp="1"/>
          </p:cNvSpPr>
          <p:nvPr>
            <p:ph type="body" idx="1"/>
          </p:nvPr>
        </p:nvSpPr>
        <p:spPr>
          <a:xfrm>
            <a:off x="166758" y="1305166"/>
            <a:ext cx="2590730" cy="4247668"/>
          </a:xfrm>
        </p:spPr>
        <p:txBody>
          <a:bodyPr>
            <a:normAutofit/>
          </a:bodyPr>
          <a:lstStyle/>
          <a:p>
            <a:pPr marL="50800" indent="0">
              <a:buNone/>
            </a:pPr>
            <a:r>
              <a:rPr lang="id-ID" sz="2000" dirty="0">
                <a:latin typeface="Times New Roman" panose="02020603050405020304" pitchFamily="18" charset="0"/>
                <a:cs typeface="Times New Roman" panose="02020603050405020304" pitchFamily="18" charset="0"/>
              </a:rPr>
              <a:t> </a:t>
            </a:r>
          </a:p>
          <a:p>
            <a:pPr marL="50800" indent="0">
              <a:buNone/>
            </a:pPr>
            <a:endParaRPr lang="id-ID" sz="2000" dirty="0">
              <a:latin typeface="Times New Roman" panose="02020603050405020304" pitchFamily="18" charset="0"/>
              <a:cs typeface="Times New Roman" panose="02020603050405020304" pitchFamily="18" charset="0"/>
            </a:endParaRPr>
          </a:p>
          <a:p>
            <a:pPr marL="50800" indent="0">
              <a:buNone/>
            </a:pPr>
            <a:endParaRPr lang="id-ID" sz="2000" dirty="0">
              <a:latin typeface="Times New Roman" panose="02020603050405020304" pitchFamily="18" charset="0"/>
              <a:cs typeface="Times New Roman" panose="02020603050405020304" pitchFamily="18" charset="0"/>
            </a:endParaRPr>
          </a:p>
          <a:p>
            <a:pPr marL="50800" indent="0">
              <a:buNone/>
            </a:pPr>
            <a:endParaRPr lang="en-ID"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CC33C93-A197-48F1-BDA3-6B18182C269E}"/>
              </a:ext>
            </a:extLst>
          </p:cNvPr>
          <p:cNvSpPr txBox="1"/>
          <p:nvPr/>
        </p:nvSpPr>
        <p:spPr>
          <a:xfrm>
            <a:off x="166757" y="1668241"/>
            <a:ext cx="11830877" cy="4154984"/>
          </a:xfrm>
          <a:prstGeom prst="rect">
            <a:avLst/>
          </a:prstGeom>
          <a:noFill/>
        </p:spPr>
        <p:txBody>
          <a:bodyPr wrap="square" rtlCol="0">
            <a:spAutoFit/>
          </a:bodyPr>
          <a:lstStyle/>
          <a:p>
            <a:pPr indent="228600" algn="just"/>
            <a:r>
              <a:rPr lang="id-ID" sz="2400" dirty="0">
                <a:effectLst/>
                <a:latin typeface="Times New Roman" panose="02020603050405020304" pitchFamily="18" charset="0"/>
                <a:ea typeface="MS Mincho" panose="02020609040205080304" pitchFamily="49" charset="-128"/>
                <a:cs typeface="Times New Roman" panose="02020603050405020304" pitchFamily="18" charset="0"/>
              </a:rPr>
              <a:t>Berdasarkan kegiatan pengabdian masyarakat yang dilaksanakan pada hari Kamis, tanggal 21 September 2023 bertempat di Ruang Pelatihan Klinik Koprasi Dan Usaha Mikro Sidoarjo, yang di ikuti oleh 110 peserta UMKM di Kabupaten Sidoarjo.</a:t>
            </a:r>
            <a:endParaRPr lang="en-ID"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indent="228600" algn="just"/>
            <a:r>
              <a:rPr lang="id-ID" sz="2400" dirty="0">
                <a:effectLst/>
                <a:latin typeface="Times New Roman" panose="02020603050405020304" pitchFamily="18" charset="0"/>
                <a:ea typeface="MS Mincho" panose="02020609040205080304" pitchFamily="49" charset="-128"/>
                <a:cs typeface="Times New Roman" panose="02020603050405020304" pitchFamily="18" charset="0"/>
              </a:rPr>
              <a:t>pada pengabdian masyarakat dengan adanya pelatihan WhatsApp Business kini para UMKM dapat meningkatkan pemahaman dan sukses dalam pemasaran yang ingin dikenal lebih oleh masyarakat luas dan membantu untuk mempromosikan produk UMKM.</a:t>
            </a:r>
            <a:endParaRPr lang="en-ID" sz="2400" dirty="0">
              <a:effectLst/>
              <a:latin typeface="Times New Roman" panose="02020603050405020304" pitchFamily="18" charset="0"/>
              <a:ea typeface="MS Mincho" panose="02020609040205080304" pitchFamily="49" charset="-128"/>
              <a:cs typeface="Times New Roman" panose="02020603050405020304" pitchFamily="18" charset="0"/>
            </a:endParaRPr>
          </a:p>
          <a:p>
            <a:pPr indent="228600" algn="just"/>
            <a:r>
              <a:rPr lang="id-ID" sz="2400" dirty="0">
                <a:effectLst/>
                <a:latin typeface="Times New Roman" panose="02020603050405020304" pitchFamily="18" charset="0"/>
                <a:ea typeface="MS Mincho" panose="02020609040205080304" pitchFamily="49" charset="-128"/>
                <a:cs typeface="Times New Roman" panose="02020603050405020304" pitchFamily="18" charset="0"/>
              </a:rPr>
              <a:t>Saran yang disampaikan penulis adalah dengan adanya kegiatan pengabdian masyarakat ini diharapkan pada setiap peserta UMKM Kabupaten Sidoarjo lebih meningkatkan kreatifitas dalam usaha penjualannya dan memasarkan produknya sehingga akan semakin banyak dikenal dan juga penjualan yang meningkat. </a:t>
            </a:r>
            <a:endParaRPr lang="en-ID" sz="2400" dirty="0">
              <a:effectLst/>
              <a:latin typeface="Times New Roman" panose="02020603050405020304" pitchFamily="18" charset="0"/>
              <a:ea typeface="MS Mincho" panose="02020609040205080304" pitchFamily="49" charset="-128"/>
              <a:cs typeface="Times New Roman" panose="02020603050405020304" pitchFamily="18" charset="0"/>
            </a:endParaRPr>
          </a:p>
          <a:p>
            <a:endParaRPr lang="en-ID"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48485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1417</Words>
  <Application>Microsoft Office PowerPoint</Application>
  <PresentationFormat>Widescreen</PresentationFormat>
  <Paragraphs>91</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Century Gothic</vt:lpstr>
      <vt:lpstr>Calibri</vt:lpstr>
      <vt:lpstr>Exo</vt:lpstr>
      <vt:lpstr>Times New Roman</vt:lpstr>
      <vt:lpstr>Arial</vt:lpstr>
      <vt:lpstr>Wingdings</vt:lpstr>
      <vt:lpstr>Palatino Linotype</vt:lpstr>
      <vt:lpstr>Office Theme</vt:lpstr>
      <vt:lpstr>Pendampingan Penggunaan Fitur WhatsApp Business Sebagai Pendukung Promosi Penjuakan UMKM Kabupaten Sidoarjo</vt:lpstr>
      <vt:lpstr>Pendahuluan</vt:lpstr>
      <vt:lpstr>Pendahuluan</vt:lpstr>
      <vt:lpstr>Metode Deskriptif Kualitatif</vt:lpstr>
      <vt:lpstr>Pembahasan </vt:lpstr>
      <vt:lpstr>Pembahasan </vt:lpstr>
      <vt:lpstr>Pembahasan </vt:lpstr>
      <vt:lpstr>Pembahasan </vt:lpstr>
      <vt:lpstr>Simpulan dan Saran </vt:lpstr>
      <vt:lpstr>Daftar Rujukan</vt:lpstr>
      <vt:lpstr>Daftar Rujukan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Pelatihan Membuat Konten Instagram Pada Karang Taruna Sedatigede</dc:title>
  <dc:creator>Umsida</dc:creator>
  <cp:lastModifiedBy>shella margareta</cp:lastModifiedBy>
  <cp:revision>7</cp:revision>
  <dcterms:created xsi:type="dcterms:W3CDTF">2020-02-15T07:43:00Z</dcterms:created>
  <dcterms:modified xsi:type="dcterms:W3CDTF">2024-03-21T12:32:31Z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