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1" r:id="rId9"/>
    <p:sldId id="262" r:id="rId10"/>
    <p:sldId id="264" r:id="rId11"/>
    <p:sldId id="268" r:id="rId12"/>
    <p:sldId id="265" r:id="rId13"/>
  </p:sldIdLst>
  <p:sldSz cx="12192000" cy="6858000"/>
  <p:notesSz cx="9144000" cy="6858000"/>
  <p:embeddedFontLst>
    <p:embeddedFont>
      <p:font typeface="Exo" panose="020B060402020202020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389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389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2284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9226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367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0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80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83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78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21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89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15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5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Exo" panose="020B0604020202020204" charset="0"/>
              </a:rPr>
              <a:t>MEDIA PROMOSI SEKOLAH BERBASIS AUGMENTED REALITY DI </a:t>
            </a:r>
            <a:r>
              <a:rPr lang="en-US" sz="4000" dirty="0">
                <a:solidFill>
                  <a:schemeClr val="bg1"/>
                </a:solidFill>
                <a:latin typeface="Exo" panose="020B0604020202020204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Exo" panose="020B0604020202020204" charset="0"/>
              </a:rPr>
            </a:br>
            <a:r>
              <a:rPr lang="id-ID" sz="4000" b="1" dirty="0">
                <a:solidFill>
                  <a:schemeClr val="bg1"/>
                </a:solidFill>
                <a:latin typeface="Exo" panose="020B0604020202020204" charset="0"/>
              </a:rPr>
              <a:t>SMP PGRI 9 SIDOARJO 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Akhsan</a:t>
            </a:r>
            <a:r>
              <a:rPr lang="en-US" dirty="0" smtClean="0"/>
              <a:t> </a:t>
            </a:r>
            <a:r>
              <a:rPr lang="en-US" dirty="0" err="1" smtClean="0"/>
              <a:t>Maula</a:t>
            </a:r>
            <a:r>
              <a:rPr lang="en-US" dirty="0" smtClean="0"/>
              <a:t> </a:t>
            </a:r>
            <a:r>
              <a:rPr lang="en-US" dirty="0" err="1" smtClean="0"/>
              <a:t>Julianata</a:t>
            </a:r>
            <a:r>
              <a:rPr lang="en-US" dirty="0" smtClean="0"/>
              <a:t>,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Rohman</a:t>
            </a:r>
            <a:r>
              <a:rPr lang="en-US" dirty="0" smtClean="0"/>
              <a:t> </a:t>
            </a:r>
            <a:r>
              <a:rPr lang="en-US" dirty="0" err="1" smtClean="0"/>
              <a:t>Dijaya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Muhammadiyah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 smtClean="0">
                <a:solidFill>
                  <a:srgbClr val="F2F2F2"/>
                </a:solidFill>
              </a:rPr>
              <a:t>Maret</a:t>
            </a:r>
            <a:r>
              <a:rPr lang="en-US" dirty="0" smtClean="0">
                <a:solidFill>
                  <a:srgbClr val="F2F2F2"/>
                </a:solidFill>
              </a:rPr>
              <a:t>, 2024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[</a:t>
            </a:r>
            <a:r>
              <a:rPr lang="en-US" sz="1200" dirty="0" smtClean="0"/>
              <a:t>1]     K</a:t>
            </a:r>
            <a:r>
              <a:rPr lang="en-US" sz="1200" dirty="0"/>
              <a:t>. </a:t>
            </a:r>
            <a:r>
              <a:rPr lang="en-US" sz="1200" dirty="0" err="1"/>
              <a:t>Karsono</a:t>
            </a:r>
            <a:r>
              <a:rPr lang="en-US" sz="1200" dirty="0"/>
              <a:t>, P. </a:t>
            </a:r>
            <a:r>
              <a:rPr lang="en-US" sz="1200" dirty="0" err="1"/>
              <a:t>Purwanto</a:t>
            </a:r>
            <a:r>
              <a:rPr lang="en-US" sz="1200" dirty="0"/>
              <a:t>, and A. M. Bin Salman, “</a:t>
            </a:r>
            <a:r>
              <a:rPr lang="en-US" sz="1200" dirty="0" err="1"/>
              <a:t>Strategi</a:t>
            </a:r>
            <a:r>
              <a:rPr lang="en-US" sz="1200" dirty="0"/>
              <a:t> Branding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Meningkatkan</a:t>
            </a:r>
            <a:r>
              <a:rPr lang="en-US" sz="1200" dirty="0"/>
              <a:t> </a:t>
            </a:r>
            <a:r>
              <a:rPr lang="en-US" sz="1200" dirty="0" err="1"/>
              <a:t>Kepercayaan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Madrasah </a:t>
            </a:r>
            <a:r>
              <a:rPr lang="en-US" sz="1200" dirty="0" err="1" smtClean="0"/>
              <a:t>Tsanawiyah</a:t>
            </a:r>
            <a:r>
              <a:rPr lang="en-US" sz="1200" dirty="0" smtClean="0"/>
              <a:t>   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 </a:t>
            </a:r>
            <a:r>
              <a:rPr lang="en-US" sz="1200" dirty="0" err="1" smtClean="0"/>
              <a:t>Negeri</a:t>
            </a:r>
            <a:r>
              <a:rPr lang="en-US" sz="1200" dirty="0"/>
              <a:t>,” </a:t>
            </a:r>
            <a:r>
              <a:rPr lang="en-US" sz="1200" i="1" dirty="0"/>
              <a:t>J. </a:t>
            </a:r>
            <a:r>
              <a:rPr lang="en-US" sz="1200" i="1" dirty="0" err="1"/>
              <a:t>Ilm</a:t>
            </a:r>
            <a:r>
              <a:rPr lang="en-US" sz="1200" i="1" dirty="0"/>
              <a:t>. </a:t>
            </a:r>
            <a:r>
              <a:rPr lang="en-US" sz="1200" i="1" dirty="0" err="1"/>
              <a:t>Ekon</a:t>
            </a:r>
            <a:r>
              <a:rPr lang="en-US" sz="1200" i="1" dirty="0"/>
              <a:t>. Islam</a:t>
            </a:r>
            <a:r>
              <a:rPr lang="en-US" sz="1200" dirty="0"/>
              <a:t>, vol. 7, no. 2, pp. 869–880, 2021, </a:t>
            </a:r>
            <a:r>
              <a:rPr lang="en-US" sz="1200" dirty="0" err="1"/>
              <a:t>doi</a:t>
            </a:r>
            <a:r>
              <a:rPr lang="en-US" sz="1200" dirty="0"/>
              <a:t>: 10.29040/jiei.v7i2.2649</a:t>
            </a:r>
            <a:r>
              <a:rPr lang="en-US" sz="1200" dirty="0" smtClean="0"/>
              <a:t>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 smtClean="0"/>
              <a:t>[2]     F. </a:t>
            </a:r>
            <a:r>
              <a:rPr lang="en-US" sz="1200" dirty="0" err="1" smtClean="0"/>
              <a:t>Lenurra</a:t>
            </a:r>
            <a:r>
              <a:rPr lang="en-US" sz="1200" dirty="0" smtClean="0"/>
              <a:t> and D. </a:t>
            </a:r>
            <a:r>
              <a:rPr lang="en-US" sz="1200" dirty="0" err="1" smtClean="0"/>
              <a:t>Pratiwi</a:t>
            </a:r>
            <a:r>
              <a:rPr lang="en-US" sz="1200" dirty="0" smtClean="0"/>
              <a:t>, “</a:t>
            </a:r>
            <a:r>
              <a:rPr lang="en-US" sz="1200" dirty="0" err="1" smtClean="0"/>
              <a:t>Penerapan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Augmented Reality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Media </a:t>
            </a:r>
            <a:r>
              <a:rPr lang="en-US" sz="1200" dirty="0" err="1" smtClean="0"/>
              <a:t>Promosi</a:t>
            </a:r>
            <a:r>
              <a:rPr lang="en-US" sz="1200" dirty="0" smtClean="0"/>
              <a:t> </a:t>
            </a:r>
            <a:r>
              <a:rPr lang="en-US" sz="1200" dirty="0" err="1" smtClean="0"/>
              <a:t>Apartemen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Metode</a:t>
            </a:r>
            <a:r>
              <a:rPr lang="en-US" sz="1200" dirty="0" smtClean="0"/>
              <a:t> </a:t>
            </a:r>
            <a:r>
              <a:rPr lang="en-US" sz="1200" dirty="0" err="1" smtClean="0"/>
              <a:t>Markerless</a:t>
            </a:r>
            <a:r>
              <a:rPr lang="en-US" sz="1200" dirty="0" smtClean="0"/>
              <a:t>,” </a:t>
            </a:r>
            <a:r>
              <a:rPr lang="en-US" sz="1200" i="1" dirty="0" err="1" smtClean="0"/>
              <a:t>Semin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Nas</a:t>
            </a:r>
            <a:r>
              <a:rPr lang="en-US" sz="1200" i="1" dirty="0" smtClean="0"/>
              <a:t>.        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i="1" dirty="0"/>
              <a:t> </a:t>
            </a:r>
            <a:r>
              <a:rPr lang="en-US" sz="1200" i="1" dirty="0" smtClean="0"/>
              <a:t>        </a:t>
            </a:r>
            <a:r>
              <a:rPr lang="en-US" sz="1200" i="1" dirty="0" err="1" smtClean="0"/>
              <a:t>Cendikiawan</a:t>
            </a:r>
            <a:r>
              <a:rPr lang="en-US" sz="1200" dirty="0" smtClean="0"/>
              <a:t>, vol. 3, no. October, pp. 77–83, 2017, [Online]. Available: https://www.trijurnal.lemlit.trisakti.ac.id/semnas/article/view/2167/1849.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 smtClean="0"/>
              <a:t>[3]     A</a:t>
            </a:r>
            <a:r>
              <a:rPr lang="en-US" sz="1200" dirty="0"/>
              <a:t>. </a:t>
            </a:r>
            <a:r>
              <a:rPr lang="en-US" sz="1200" dirty="0" err="1"/>
              <a:t>Wijaya</a:t>
            </a:r>
            <a:r>
              <a:rPr lang="en-US" sz="1200" dirty="0"/>
              <a:t> and R. </a:t>
            </a:r>
            <a:r>
              <a:rPr lang="en-US" sz="1200" dirty="0" err="1"/>
              <a:t>Dijaya</a:t>
            </a:r>
            <a:r>
              <a:rPr lang="en-US" sz="1200" dirty="0"/>
              <a:t>, “</a:t>
            </a:r>
            <a:r>
              <a:rPr lang="en-US" sz="1200" dirty="0" err="1"/>
              <a:t>Brosur</a:t>
            </a:r>
            <a:r>
              <a:rPr lang="en-US" sz="1200" dirty="0"/>
              <a:t> digital </a:t>
            </a:r>
            <a:r>
              <a:rPr lang="en-US" sz="1200" dirty="0" err="1"/>
              <a:t>wisata</a:t>
            </a:r>
            <a:r>
              <a:rPr lang="en-US" sz="1200" dirty="0"/>
              <a:t> </a:t>
            </a:r>
            <a:r>
              <a:rPr lang="en-US" sz="1200" dirty="0" err="1"/>
              <a:t>bukit</a:t>
            </a:r>
            <a:r>
              <a:rPr lang="en-US" sz="1200" dirty="0"/>
              <a:t> </a:t>
            </a:r>
            <a:r>
              <a:rPr lang="en-US" sz="1200" dirty="0" err="1"/>
              <a:t>gandrung</a:t>
            </a:r>
            <a:r>
              <a:rPr lang="en-US" sz="1200" dirty="0"/>
              <a:t> di </a:t>
            </a:r>
            <a:r>
              <a:rPr lang="en-US" sz="1200" dirty="0" err="1"/>
              <a:t>desa</a:t>
            </a:r>
            <a:r>
              <a:rPr lang="en-US" sz="1200" dirty="0"/>
              <a:t> </a:t>
            </a:r>
            <a:r>
              <a:rPr lang="en-US" sz="1200" dirty="0" err="1"/>
              <a:t>medowo</a:t>
            </a:r>
            <a:r>
              <a:rPr lang="en-US" sz="1200" dirty="0"/>
              <a:t> </a:t>
            </a:r>
            <a:r>
              <a:rPr lang="en-US" sz="1200" dirty="0" err="1"/>
              <a:t>kediri</a:t>
            </a:r>
            <a:r>
              <a:rPr lang="en-US" sz="1200" dirty="0"/>
              <a:t> </a:t>
            </a:r>
            <a:r>
              <a:rPr lang="en-US" sz="1200" dirty="0" err="1"/>
              <a:t>berbasis</a:t>
            </a:r>
            <a:r>
              <a:rPr lang="en-US" sz="1200" dirty="0"/>
              <a:t> augmented reality,” vol. 06, pp. 305–317, 2021.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[</a:t>
            </a:r>
            <a:r>
              <a:rPr lang="en-US" sz="1200" dirty="0" smtClean="0"/>
              <a:t>4]     L</a:t>
            </a:r>
            <a:r>
              <a:rPr lang="en-US" sz="1200" dirty="0"/>
              <a:t>. D. </a:t>
            </a:r>
            <a:r>
              <a:rPr lang="en-US" sz="1200" dirty="0" err="1"/>
              <a:t>Herliandry</a:t>
            </a:r>
            <a:r>
              <a:rPr lang="en-US" sz="1200" dirty="0"/>
              <a:t>, N. </a:t>
            </a:r>
            <a:r>
              <a:rPr lang="en-US" sz="1200" dirty="0" err="1"/>
              <a:t>Nurhasanah</a:t>
            </a:r>
            <a:r>
              <a:rPr lang="en-US" sz="1200" dirty="0"/>
              <a:t>, M. E. </a:t>
            </a:r>
            <a:r>
              <a:rPr lang="en-US" sz="1200" dirty="0" err="1"/>
              <a:t>Suban</a:t>
            </a:r>
            <a:r>
              <a:rPr lang="en-US" sz="1200" dirty="0"/>
              <a:t>, and H. </a:t>
            </a:r>
            <a:r>
              <a:rPr lang="en-US" sz="1200" dirty="0" err="1"/>
              <a:t>Kuswanto</a:t>
            </a:r>
            <a:r>
              <a:rPr lang="en-US" sz="1200" dirty="0"/>
              <a:t>, “</a:t>
            </a:r>
            <a:r>
              <a:rPr lang="en-US" sz="1200" dirty="0" err="1"/>
              <a:t>Pembelajaran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Masa</a:t>
            </a:r>
            <a:r>
              <a:rPr lang="en-US" sz="1200" dirty="0"/>
              <a:t> </a:t>
            </a:r>
            <a:r>
              <a:rPr lang="en-US" sz="1200" dirty="0" err="1"/>
              <a:t>Pandemi</a:t>
            </a:r>
            <a:r>
              <a:rPr lang="en-US" sz="1200" dirty="0"/>
              <a:t> Covid-19,” </a:t>
            </a:r>
            <a:r>
              <a:rPr lang="en-US" sz="1200" i="1" dirty="0"/>
              <a:t>JTP - J. </a:t>
            </a:r>
            <a:r>
              <a:rPr lang="en-US" sz="1200" i="1" dirty="0" err="1"/>
              <a:t>Teknol</a:t>
            </a:r>
            <a:r>
              <a:rPr lang="en-US" sz="1200" i="1" dirty="0"/>
              <a:t>. </a:t>
            </a:r>
            <a:r>
              <a:rPr lang="en-US" sz="1200" i="1" dirty="0" err="1"/>
              <a:t>Pendidik</a:t>
            </a:r>
            <a:r>
              <a:rPr lang="en-US" sz="1200" i="1" dirty="0"/>
              <a:t>.</a:t>
            </a:r>
            <a:r>
              <a:rPr lang="en-US" sz="1200" dirty="0"/>
              <a:t>, vol. 22, no. 1, </a:t>
            </a:r>
            <a:endParaRPr lang="en-US" sz="1200" dirty="0" smtClean="0"/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pp</a:t>
            </a:r>
            <a:r>
              <a:rPr lang="en-US" sz="1200" dirty="0"/>
              <a:t>. 65–70, Apr. 2020, </a:t>
            </a:r>
            <a:r>
              <a:rPr lang="en-US" sz="1200" dirty="0" err="1"/>
              <a:t>doi</a:t>
            </a:r>
            <a:r>
              <a:rPr lang="en-US" sz="1200" dirty="0"/>
              <a:t>: 10.21009/JTP.V22I1.15286.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[</a:t>
            </a:r>
            <a:r>
              <a:rPr lang="en-US" sz="1200" dirty="0" smtClean="0"/>
              <a:t>5]     N</a:t>
            </a:r>
            <a:r>
              <a:rPr lang="en-US" sz="1200" dirty="0"/>
              <a:t>. </a:t>
            </a:r>
            <a:r>
              <a:rPr lang="en-US" sz="1200" dirty="0" err="1"/>
              <a:t>Wulan</a:t>
            </a:r>
            <a:r>
              <a:rPr lang="en-US" sz="1200" dirty="0"/>
              <a:t> Sari and F. </a:t>
            </a:r>
            <a:r>
              <a:rPr lang="en-US" sz="1200" dirty="0" err="1"/>
              <a:t>Hanum</a:t>
            </a:r>
            <a:r>
              <a:rPr lang="en-US" sz="1200" dirty="0"/>
              <a:t>, “</a:t>
            </a:r>
            <a:r>
              <a:rPr lang="en-US" sz="1200" dirty="0" err="1"/>
              <a:t>Peran</a:t>
            </a:r>
            <a:r>
              <a:rPr lang="en-US" sz="1200" dirty="0"/>
              <a:t> </a:t>
            </a:r>
            <a:r>
              <a:rPr lang="en-US" sz="1200" dirty="0" err="1"/>
              <a:t>Kultur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Membangun</a:t>
            </a:r>
            <a:r>
              <a:rPr lang="en-US" sz="1200" dirty="0"/>
              <a:t> </a:t>
            </a:r>
            <a:r>
              <a:rPr lang="en-US" sz="1200" dirty="0" err="1"/>
              <a:t>Prestasi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Di MAN 1 Yogyakarta </a:t>
            </a:r>
            <a:r>
              <a:rPr lang="en-US" sz="1200" dirty="0" err="1"/>
              <a:t>ture</a:t>
            </a:r>
            <a:r>
              <a:rPr lang="en-US" sz="1200" dirty="0"/>
              <a:t> in Building Student Achievement at </a:t>
            </a:r>
            <a:endParaRPr lang="en-US" sz="1200" dirty="0" smtClean="0"/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MAN </a:t>
            </a:r>
            <a:r>
              <a:rPr lang="en-US" sz="1200" dirty="0"/>
              <a:t>1 Yogyakarta,” </a:t>
            </a:r>
            <a:r>
              <a:rPr lang="en-US" sz="1200" i="1" dirty="0"/>
              <a:t>J. </a:t>
            </a:r>
            <a:r>
              <a:rPr lang="en-US" sz="1200" i="1" dirty="0" err="1"/>
              <a:t>Pendidik</a:t>
            </a:r>
            <a:r>
              <a:rPr lang="en-US" sz="1200" i="1" dirty="0"/>
              <a:t>. </a:t>
            </a:r>
            <a:r>
              <a:rPr lang="en-US" sz="1200" i="1" dirty="0" err="1"/>
              <a:t>Sosiol</a:t>
            </a:r>
            <a:r>
              <a:rPr lang="en-US" sz="1200" i="1" dirty="0"/>
              <a:t>.</a:t>
            </a:r>
            <a:r>
              <a:rPr lang="en-US" sz="1200" dirty="0"/>
              <a:t>, vol. 2, no. 1, pp. 1–15, 2018.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[</a:t>
            </a:r>
            <a:r>
              <a:rPr lang="en-US" sz="1200" dirty="0" smtClean="0"/>
              <a:t>6]     F</a:t>
            </a:r>
            <a:r>
              <a:rPr lang="en-US" sz="1200" dirty="0"/>
              <a:t>. </a:t>
            </a:r>
            <a:r>
              <a:rPr lang="en-US" sz="1200" dirty="0" err="1"/>
              <a:t>Nawir</a:t>
            </a:r>
            <a:r>
              <a:rPr lang="en-US" sz="1200" dirty="0"/>
              <a:t> and A. </a:t>
            </a:r>
            <a:r>
              <a:rPr lang="en-US" sz="1200" dirty="0" err="1"/>
              <a:t>Hamdat</a:t>
            </a:r>
            <a:r>
              <a:rPr lang="en-US" sz="1200" dirty="0"/>
              <a:t>, “</a:t>
            </a:r>
            <a:r>
              <a:rPr lang="en-US" sz="1200" dirty="0" err="1"/>
              <a:t>Penerapan</a:t>
            </a:r>
            <a:r>
              <a:rPr lang="en-US" sz="1200" dirty="0"/>
              <a:t> Augmented Reality </a:t>
            </a:r>
            <a:r>
              <a:rPr lang="en-US" sz="1200" dirty="0" err="1"/>
              <a:t>Sebagai</a:t>
            </a:r>
            <a:r>
              <a:rPr lang="en-US" sz="1200" dirty="0"/>
              <a:t> Media Digital Marketing Di </a:t>
            </a:r>
            <a:r>
              <a:rPr lang="en-US" sz="1200" dirty="0" err="1"/>
              <a:t>Masa</a:t>
            </a:r>
            <a:r>
              <a:rPr lang="en-US" sz="1200" dirty="0"/>
              <a:t> </a:t>
            </a:r>
            <a:r>
              <a:rPr lang="en-US" sz="1200" dirty="0" err="1"/>
              <a:t>Pandemi</a:t>
            </a:r>
            <a:r>
              <a:rPr lang="en-US" sz="1200" dirty="0"/>
              <a:t> </a:t>
            </a:r>
            <a:r>
              <a:rPr lang="en-US" sz="1200" dirty="0" err="1"/>
              <a:t>Covid</a:t>
            </a:r>
            <a:r>
              <a:rPr lang="en-US" sz="1200" dirty="0"/>
              <a:t> 19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Pengusaha</a:t>
            </a:r>
            <a:r>
              <a:rPr lang="en-US" sz="1200" dirty="0"/>
              <a:t> </a:t>
            </a:r>
            <a:r>
              <a:rPr lang="en-US" sz="1200" dirty="0" err="1"/>
              <a:t>Penginapan</a:t>
            </a:r>
            <a:r>
              <a:rPr lang="en-US" sz="1200" dirty="0"/>
              <a:t> </a:t>
            </a:r>
            <a:endParaRPr lang="en-US" sz="1200" dirty="0" smtClean="0"/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 smtClean="0"/>
              <a:t>         Di </a:t>
            </a:r>
            <a:r>
              <a:rPr lang="en-US" sz="1200" dirty="0" err="1"/>
              <a:t>Malino</a:t>
            </a:r>
            <a:r>
              <a:rPr lang="en-US" sz="1200" dirty="0"/>
              <a:t>,” </a:t>
            </a:r>
            <a:r>
              <a:rPr lang="en-US" sz="1200" i="1" dirty="0"/>
              <a:t>J. </a:t>
            </a:r>
            <a:r>
              <a:rPr lang="en-US" sz="1200" i="1" dirty="0" err="1"/>
              <a:t>Pengabdi</a:t>
            </a:r>
            <a:r>
              <a:rPr lang="en-US" sz="1200" i="1" dirty="0"/>
              <a:t>. </a:t>
            </a:r>
            <a:r>
              <a:rPr lang="en-US" sz="1200" i="1" dirty="0" err="1"/>
              <a:t>Masy</a:t>
            </a:r>
            <a:r>
              <a:rPr lang="en-US" sz="1200" i="1" dirty="0"/>
              <a:t>.</a:t>
            </a:r>
            <a:r>
              <a:rPr lang="en-US" sz="1200" dirty="0"/>
              <a:t>, vol. 1, no. 1, pp. 41–46, 2021.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[</a:t>
            </a:r>
            <a:r>
              <a:rPr lang="en-US" sz="1200" dirty="0" smtClean="0"/>
              <a:t>7]     D</a:t>
            </a:r>
            <a:r>
              <a:rPr lang="en-US" sz="1200" dirty="0"/>
              <a:t>. S. </a:t>
            </a:r>
            <a:r>
              <a:rPr lang="en-US" sz="1200" dirty="0" err="1"/>
              <a:t>Puspitarini</a:t>
            </a:r>
            <a:r>
              <a:rPr lang="en-US" sz="1200" dirty="0"/>
              <a:t> and R. </a:t>
            </a:r>
            <a:r>
              <a:rPr lang="en-US" sz="1200" dirty="0" err="1"/>
              <a:t>Nuraeni</a:t>
            </a:r>
            <a:r>
              <a:rPr lang="en-US" sz="1200" dirty="0"/>
              <a:t>, “PEMANFAATAN MEDIA SOSIAL SEBAGAI MEDIA PROMOSI,” </a:t>
            </a:r>
            <a:r>
              <a:rPr lang="en-US" sz="1200" i="1" dirty="0"/>
              <a:t>J. Common</a:t>
            </a:r>
            <a:r>
              <a:rPr lang="en-US" sz="1200" dirty="0"/>
              <a:t>, vol. 3, no. 1, pp. 71–80, Aug. 2019, </a:t>
            </a:r>
            <a:r>
              <a:rPr lang="en-US" sz="1200" dirty="0" err="1"/>
              <a:t>doi</a:t>
            </a:r>
            <a:r>
              <a:rPr lang="en-US" sz="1200" dirty="0"/>
              <a:t>: </a:t>
            </a:r>
            <a:endParaRPr lang="en-US" sz="1200" dirty="0" smtClean="0"/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10.34010/COMMON.V3I1.1950</a:t>
            </a:r>
            <a:r>
              <a:rPr lang="en-US" sz="1200" dirty="0"/>
              <a:t>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[</a:t>
            </a:r>
            <a:r>
              <a:rPr lang="en-US" sz="1200" dirty="0" smtClean="0"/>
              <a:t>8]    P</a:t>
            </a:r>
            <a:r>
              <a:rPr lang="en-US" sz="1200" dirty="0"/>
              <a:t>. </a:t>
            </a:r>
            <a:r>
              <a:rPr lang="en-US" sz="1200" dirty="0" err="1"/>
              <a:t>Trise</a:t>
            </a:r>
            <a:r>
              <a:rPr lang="en-US" sz="1200" dirty="0"/>
              <a:t> Putra, </a:t>
            </a:r>
            <a:r>
              <a:rPr lang="en-US" sz="1200" dirty="0" err="1"/>
              <a:t>Wira</a:t>
            </a:r>
            <a:r>
              <a:rPr lang="en-US" sz="1200" dirty="0"/>
              <a:t> </a:t>
            </a:r>
            <a:r>
              <a:rPr lang="en-US" sz="1200" dirty="0" err="1"/>
              <a:t>Dede</a:t>
            </a:r>
            <a:r>
              <a:rPr lang="en-US" sz="1200" dirty="0"/>
              <a:t>; </a:t>
            </a:r>
            <a:r>
              <a:rPr lang="en-US" sz="1200" dirty="0" err="1"/>
              <a:t>Handayani</a:t>
            </a:r>
            <a:r>
              <a:rPr lang="en-US" sz="1200" dirty="0"/>
              <a:t>, </a:t>
            </a:r>
            <a:r>
              <a:rPr lang="en-US" sz="1200" dirty="0" err="1"/>
              <a:t>Astuti</a:t>
            </a:r>
            <a:r>
              <a:rPr lang="en-US" sz="1200" dirty="0"/>
              <a:t> </a:t>
            </a:r>
            <a:r>
              <a:rPr lang="en-US" sz="1200" dirty="0" err="1"/>
              <a:t>Dika</a:t>
            </a:r>
            <a:r>
              <a:rPr lang="en-US" sz="1200" dirty="0"/>
              <a:t>; </a:t>
            </a:r>
            <a:r>
              <a:rPr lang="en-US" sz="1200" dirty="0" err="1"/>
              <a:t>Swara</a:t>
            </a:r>
            <a:r>
              <a:rPr lang="en-US" sz="1200" dirty="0"/>
              <a:t>, </a:t>
            </a:r>
            <a:r>
              <a:rPr lang="en-US" sz="1200" dirty="0" err="1"/>
              <a:t>Ganda</a:t>
            </a:r>
            <a:r>
              <a:rPr lang="en-US" sz="1200" dirty="0"/>
              <a:t> Yoga; </a:t>
            </a:r>
            <a:r>
              <a:rPr lang="en-US" sz="1200" dirty="0" err="1"/>
              <a:t>Mandarani</a:t>
            </a:r>
            <a:r>
              <a:rPr lang="en-US" sz="1200" dirty="0"/>
              <a:t>, “Augmented Reality </a:t>
            </a:r>
            <a:r>
              <a:rPr lang="en-US" sz="1200" dirty="0" err="1"/>
              <a:t>dalam</a:t>
            </a:r>
            <a:r>
              <a:rPr lang="en-US" sz="1200" dirty="0"/>
              <a:t> Media </a:t>
            </a:r>
            <a:r>
              <a:rPr lang="en-US" sz="1200" dirty="0" err="1"/>
              <a:t>Promosi</a:t>
            </a:r>
            <a:r>
              <a:rPr lang="en-US" sz="1200" dirty="0"/>
              <a:t>,” </a:t>
            </a:r>
            <a:r>
              <a:rPr lang="en-US" sz="1200" i="1" dirty="0" err="1"/>
              <a:t>Semin</a:t>
            </a:r>
            <a:r>
              <a:rPr lang="en-US" sz="1200" i="1" dirty="0"/>
              <a:t>. </a:t>
            </a:r>
            <a:r>
              <a:rPr lang="en-US" sz="1200" i="1" dirty="0" err="1"/>
              <a:t>Nas</a:t>
            </a:r>
            <a:r>
              <a:rPr lang="en-US" sz="1200" i="1" dirty="0"/>
              <a:t>. PIMIMD ITP</a:t>
            </a:r>
            <a:r>
              <a:rPr lang="en-US" sz="1200" dirty="0"/>
              <a:t>, </a:t>
            </a:r>
            <a:endParaRPr lang="en-US" sz="1200" dirty="0" smtClean="0"/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pp</a:t>
            </a:r>
            <a:r>
              <a:rPr lang="en-US" sz="1200" dirty="0"/>
              <a:t>. 2–6, 2019, </a:t>
            </a:r>
            <a:r>
              <a:rPr lang="en-US" sz="1200" dirty="0" err="1"/>
              <a:t>doi</a:t>
            </a:r>
            <a:r>
              <a:rPr lang="en-US" sz="1200" dirty="0"/>
              <a:t>: 10.21063/PIMIMD5.2019.2.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[</a:t>
            </a:r>
            <a:r>
              <a:rPr lang="en-US" sz="1200" dirty="0" smtClean="0"/>
              <a:t>9]    I. </a:t>
            </a:r>
            <a:r>
              <a:rPr lang="en-US" sz="1200" dirty="0"/>
              <a:t>W. </a:t>
            </a:r>
            <a:r>
              <a:rPr lang="en-US" sz="1200" dirty="0" err="1"/>
              <a:t>Andis</a:t>
            </a:r>
            <a:r>
              <a:rPr lang="en-US" sz="1200" dirty="0"/>
              <a:t> </a:t>
            </a:r>
            <a:r>
              <a:rPr lang="en-US" sz="1200" dirty="0" err="1"/>
              <a:t>Indrawan</a:t>
            </a:r>
            <a:r>
              <a:rPr lang="en-US" sz="1200" dirty="0"/>
              <a:t>, K. O. </a:t>
            </a:r>
            <a:r>
              <a:rPr lang="en-US" sz="1200" dirty="0" err="1"/>
              <a:t>Saputra</a:t>
            </a:r>
            <a:r>
              <a:rPr lang="en-US" sz="1200" dirty="0"/>
              <a:t>, and L. </a:t>
            </a:r>
            <a:r>
              <a:rPr lang="en-US" sz="1200" dirty="0" err="1"/>
              <a:t>Linawati</a:t>
            </a:r>
            <a:r>
              <a:rPr lang="en-US" sz="1200" dirty="0"/>
              <a:t>, “Augmented Reality </a:t>
            </a:r>
            <a:r>
              <a:rPr lang="en-US" sz="1200" dirty="0" err="1"/>
              <a:t>sebagai</a:t>
            </a:r>
            <a:r>
              <a:rPr lang="en-US" sz="1200" dirty="0"/>
              <a:t> Media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Interaktif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Pandemi</a:t>
            </a:r>
            <a:r>
              <a:rPr lang="en-US" sz="1200" dirty="0"/>
              <a:t> Covid-19,” </a:t>
            </a:r>
            <a:r>
              <a:rPr lang="en-US" sz="1200" i="1" dirty="0"/>
              <a:t>Maj. </a:t>
            </a:r>
            <a:r>
              <a:rPr lang="en-US" sz="1200" i="1" dirty="0" err="1"/>
              <a:t>Ilm</a:t>
            </a:r>
            <a:r>
              <a:rPr lang="en-US" sz="1200" i="1" dirty="0"/>
              <a:t>. </a:t>
            </a:r>
            <a:endParaRPr lang="en-US" sz="1200" i="1" dirty="0" smtClean="0"/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i="1" dirty="0"/>
              <a:t> </a:t>
            </a:r>
            <a:r>
              <a:rPr lang="en-US" sz="1200" i="1" dirty="0" smtClean="0"/>
              <a:t>       </a:t>
            </a:r>
            <a:r>
              <a:rPr lang="en-US" sz="1200" i="1" dirty="0" err="1" smtClean="0"/>
              <a:t>Teknol</a:t>
            </a:r>
            <a:r>
              <a:rPr lang="en-US" sz="1200" i="1" dirty="0"/>
              <a:t>. </a:t>
            </a:r>
            <a:r>
              <a:rPr lang="en-US" sz="1200" i="1" dirty="0" err="1"/>
              <a:t>Elektro</a:t>
            </a:r>
            <a:r>
              <a:rPr lang="en-US" sz="1200" dirty="0"/>
              <a:t>, vol. 20, no. 1, p. 61, 2021, </a:t>
            </a:r>
            <a:r>
              <a:rPr lang="en-US" sz="1200" dirty="0" err="1"/>
              <a:t>doi</a:t>
            </a:r>
            <a:r>
              <a:rPr lang="en-US" sz="1200" dirty="0"/>
              <a:t>: 10.24843/mite.2021.v20i01.p07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 smtClean="0"/>
              <a:t>[10]     N</a:t>
            </a:r>
            <a:r>
              <a:rPr lang="en-US" sz="1200" dirty="0"/>
              <a:t>. </a:t>
            </a:r>
            <a:r>
              <a:rPr lang="en-US" sz="1200" dirty="0" err="1"/>
              <a:t>Nurhidayati</a:t>
            </a:r>
            <a:r>
              <a:rPr lang="en-US" sz="1200" dirty="0"/>
              <a:t> and A. M. </a:t>
            </a:r>
            <a:r>
              <a:rPr lang="en-US" sz="1200" dirty="0" err="1"/>
              <a:t>Nur</a:t>
            </a:r>
            <a:r>
              <a:rPr lang="en-US" sz="1200" dirty="0"/>
              <a:t>, “</a:t>
            </a:r>
            <a:r>
              <a:rPr lang="en-US" sz="1200" dirty="0" err="1"/>
              <a:t>Pemanfaatan</a:t>
            </a:r>
            <a:r>
              <a:rPr lang="en-US" sz="1200" dirty="0"/>
              <a:t> </a:t>
            </a:r>
            <a:r>
              <a:rPr lang="en-US" sz="1200" dirty="0" err="1"/>
              <a:t>Aplikasi</a:t>
            </a:r>
            <a:r>
              <a:rPr lang="en-US" sz="1200" dirty="0"/>
              <a:t> Android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Rancang</a:t>
            </a:r>
            <a:r>
              <a:rPr lang="en-US" sz="1200" dirty="0"/>
              <a:t> </a:t>
            </a:r>
            <a:r>
              <a:rPr lang="en-US" sz="1200" dirty="0" err="1"/>
              <a:t>Bangun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Informasi</a:t>
            </a:r>
            <a:r>
              <a:rPr lang="en-US" sz="1200" dirty="0"/>
              <a:t> </a:t>
            </a:r>
            <a:r>
              <a:rPr lang="en-US" sz="1200" dirty="0" err="1"/>
              <a:t>Persebaran</a:t>
            </a:r>
            <a:r>
              <a:rPr lang="en-US" sz="1200" dirty="0"/>
              <a:t> </a:t>
            </a:r>
            <a:r>
              <a:rPr lang="en-US" sz="1200" dirty="0" err="1"/>
              <a:t>Indekos</a:t>
            </a:r>
            <a:r>
              <a:rPr lang="en-US" sz="1200" dirty="0"/>
              <a:t> di Wilayah </a:t>
            </a:r>
            <a:r>
              <a:rPr lang="en-US" sz="1200" dirty="0" err="1" smtClean="0"/>
              <a:t>Pancor</a:t>
            </a:r>
            <a:endParaRPr lang="en-US" sz="1200" dirty="0" smtClean="0"/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  </a:t>
            </a:r>
            <a:r>
              <a:rPr lang="en-US" sz="1200" dirty="0" err="1" smtClean="0"/>
              <a:t>Kabupaten</a:t>
            </a:r>
            <a:r>
              <a:rPr lang="en-US" sz="1200" dirty="0" smtClean="0"/>
              <a:t> </a:t>
            </a:r>
            <a:r>
              <a:rPr lang="en-US" sz="1200" dirty="0"/>
              <a:t>Lombok </a:t>
            </a:r>
            <a:r>
              <a:rPr lang="en-US" sz="1200" dirty="0" err="1"/>
              <a:t>Timur</a:t>
            </a:r>
            <a:r>
              <a:rPr lang="en-US" sz="1200" dirty="0"/>
              <a:t>,” </a:t>
            </a:r>
            <a:r>
              <a:rPr lang="en-US" sz="1200" i="1" dirty="0" err="1"/>
              <a:t>Infotek</a:t>
            </a:r>
            <a:r>
              <a:rPr lang="en-US" sz="1200" i="1" dirty="0"/>
              <a:t>  J. Inform.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Teknol</a:t>
            </a:r>
            <a:r>
              <a:rPr lang="en-US" sz="1200" i="1" dirty="0"/>
              <a:t>.</a:t>
            </a:r>
            <a:r>
              <a:rPr lang="en-US" sz="1200" dirty="0"/>
              <a:t>, vol. 4, no. 1, pp. 51–62, 2021, </a:t>
            </a:r>
            <a:r>
              <a:rPr lang="en-US" sz="1200" dirty="0" err="1"/>
              <a:t>doi</a:t>
            </a:r>
            <a:r>
              <a:rPr lang="en-US" sz="1200" dirty="0"/>
              <a:t>: 10.29408/jit.v4i1.2989.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[</a:t>
            </a:r>
            <a:r>
              <a:rPr lang="en-US" sz="1200" dirty="0" smtClean="0"/>
              <a:t>11]     N</a:t>
            </a:r>
            <a:r>
              <a:rPr lang="en-US" sz="1200" dirty="0"/>
              <a:t>. K. </a:t>
            </a:r>
            <a:r>
              <a:rPr lang="en-US" sz="1200" dirty="0" err="1"/>
              <a:t>Ceryna</a:t>
            </a:r>
            <a:r>
              <a:rPr lang="en-US" sz="1200" dirty="0"/>
              <a:t> </a:t>
            </a:r>
            <a:r>
              <a:rPr lang="en-US" sz="1200" dirty="0" err="1"/>
              <a:t>Dewi</a:t>
            </a:r>
            <a:r>
              <a:rPr lang="en-US" sz="1200" dirty="0"/>
              <a:t>, I. B. G. </a:t>
            </a:r>
            <a:r>
              <a:rPr lang="en-US" sz="1200" dirty="0" err="1"/>
              <a:t>Anandita</a:t>
            </a:r>
            <a:r>
              <a:rPr lang="en-US" sz="1200" dirty="0"/>
              <a:t>, K. J. </a:t>
            </a:r>
            <a:r>
              <a:rPr lang="en-US" sz="1200" dirty="0" err="1"/>
              <a:t>Atmaja</a:t>
            </a:r>
            <a:r>
              <a:rPr lang="en-US" sz="1200" dirty="0"/>
              <a:t>, and P. W. </a:t>
            </a:r>
            <a:r>
              <a:rPr lang="en-US" sz="1200" dirty="0" err="1"/>
              <a:t>Aditama</a:t>
            </a:r>
            <a:r>
              <a:rPr lang="en-US" sz="1200" dirty="0"/>
              <a:t>, “</a:t>
            </a:r>
            <a:r>
              <a:rPr lang="en-US" sz="1200" dirty="0" err="1"/>
              <a:t>Rancang</a:t>
            </a:r>
            <a:r>
              <a:rPr lang="en-US" sz="1200" dirty="0"/>
              <a:t> </a:t>
            </a:r>
            <a:r>
              <a:rPr lang="en-US" sz="1200" dirty="0" err="1"/>
              <a:t>Bangun</a:t>
            </a:r>
            <a:r>
              <a:rPr lang="en-US" sz="1200" dirty="0"/>
              <a:t> </a:t>
            </a:r>
            <a:r>
              <a:rPr lang="en-US" sz="1200" dirty="0" err="1"/>
              <a:t>Aplikasi</a:t>
            </a:r>
            <a:r>
              <a:rPr lang="en-US" sz="1200" dirty="0"/>
              <a:t> Mobile </a:t>
            </a:r>
            <a:r>
              <a:rPr lang="en-US" sz="1200" dirty="0" err="1"/>
              <a:t>Siska</a:t>
            </a:r>
            <a:r>
              <a:rPr lang="en-US" sz="1200" dirty="0"/>
              <a:t> </a:t>
            </a:r>
            <a:r>
              <a:rPr lang="en-US" sz="1200" dirty="0" err="1"/>
              <a:t>Berbasis</a:t>
            </a:r>
            <a:r>
              <a:rPr lang="en-US" sz="1200" dirty="0"/>
              <a:t> Android,” </a:t>
            </a:r>
            <a:r>
              <a:rPr lang="en-US" sz="1200" i="1" dirty="0"/>
              <a:t>SINTECH (Science Inf. </a:t>
            </a:r>
            <a:r>
              <a:rPr lang="en-US" sz="1200" i="1" dirty="0" smtClean="0"/>
              <a:t> 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i="1" dirty="0"/>
              <a:t> </a:t>
            </a:r>
            <a:r>
              <a:rPr lang="en-US" sz="1200" i="1" dirty="0" smtClean="0"/>
              <a:t>          Technol</a:t>
            </a:r>
            <a:r>
              <a:rPr lang="en-US" sz="1200" i="1" dirty="0"/>
              <a:t>. J.</a:t>
            </a:r>
            <a:r>
              <a:rPr lang="en-US" sz="1200" dirty="0"/>
              <a:t>, vol. 1, no. 2, pp. 100–107, 2018, </a:t>
            </a:r>
            <a:r>
              <a:rPr lang="en-US" sz="1200" dirty="0" err="1"/>
              <a:t>doi</a:t>
            </a:r>
            <a:r>
              <a:rPr lang="en-US" sz="1200" dirty="0"/>
              <a:t>: 10.31598/sintechjournal.v2i1.291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303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r>
              <a:rPr lang="en-US" dirty="0" smtClean="0"/>
              <a:t>	Branding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melainkan</a:t>
            </a:r>
            <a:r>
              <a:rPr lang="en-US" dirty="0"/>
              <a:t> agar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Strategi</a:t>
            </a:r>
            <a:r>
              <a:rPr lang="en-US" dirty="0"/>
              <a:t> branding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Kab</a:t>
            </a:r>
            <a:r>
              <a:rPr lang="en-US" dirty="0"/>
              <a:t>. </a:t>
            </a:r>
            <a:r>
              <a:rPr lang="en-US" dirty="0" err="1"/>
              <a:t>Sidoarjo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media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 err="1"/>
              <a:t>pamflet</a:t>
            </a:r>
            <a:r>
              <a:rPr lang="en-US" i="1" dirty="0"/>
              <a:t>, </a:t>
            </a:r>
            <a:r>
              <a:rPr lang="en-US" i="1" dirty="0" err="1"/>
              <a:t>baliho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banner.</a:t>
            </a:r>
            <a:r>
              <a:rPr lang="en-US" dirty="0"/>
              <a:t> Hal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,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diera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media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i="1" dirty="0"/>
              <a:t>Augmented Reality</a:t>
            </a:r>
            <a:r>
              <a:rPr lang="en-US" dirty="0"/>
              <a:t> (AR).</a:t>
            </a:r>
            <a:endParaRPr lang="en-US" dirty="0">
              <a:latin typeface="Times New Roman"/>
              <a:cs typeface="Times New Roman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4023951" y="1572050"/>
            <a:ext cx="7341061" cy="21598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49487" y="1544755"/>
            <a:ext cx="2717442" cy="3503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9" r="10306"/>
          <a:stretch/>
        </p:blipFill>
        <p:spPr>
          <a:xfrm>
            <a:off x="549487" y="1524000"/>
            <a:ext cx="2717442" cy="3523809"/>
          </a:xfrm>
          <a:prstGeom prst="flowChartAlternateProcess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55658" y="1513067"/>
            <a:ext cx="757456" cy="711543"/>
            <a:chOff x="5350961" y="1510433"/>
            <a:chExt cx="711543" cy="71154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F5E18D6-BB63-4BBD-8F4D-130E0B3BBECA}"/>
                </a:ext>
              </a:extLst>
            </p:cNvPr>
            <p:cNvSpPr/>
            <p:nvPr/>
          </p:nvSpPr>
          <p:spPr>
            <a:xfrm flipH="1">
              <a:off x="5350961" y="1510433"/>
              <a:ext cx="711543" cy="71154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AF5E18D6-BB63-4BBD-8F4D-130E0B3BBECA}"/>
                </a:ext>
              </a:extLst>
            </p:cNvPr>
            <p:cNvSpPr/>
            <p:nvPr/>
          </p:nvSpPr>
          <p:spPr>
            <a:xfrm flipH="1">
              <a:off x="5421201" y="1573428"/>
              <a:ext cx="571062" cy="5855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663559" y="1557441"/>
            <a:ext cx="527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  <a:ea typeface="HeliosAntique-Black" panose="00000900000000000000" pitchFamily="50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669765"/>
            <a:ext cx="71377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Bagaimana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merancang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Aplikasi</a:t>
            </a:r>
            <a:r>
              <a:rPr lang="en-US" sz="3200" b="1" dirty="0">
                <a:solidFill>
                  <a:schemeClr val="tx1"/>
                </a:solidFill>
              </a:rPr>
              <a:t> media </a:t>
            </a:r>
            <a:r>
              <a:rPr lang="en-US" sz="3200" b="1" dirty="0" err="1">
                <a:solidFill>
                  <a:schemeClr val="tx1"/>
                </a:solidFill>
              </a:rPr>
              <a:t>promosi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sekolah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berbasis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i="1" dirty="0">
                <a:solidFill>
                  <a:schemeClr val="tx1"/>
                </a:solidFill>
              </a:rPr>
              <a:t>Augmented Reality</a:t>
            </a:r>
            <a:r>
              <a:rPr lang="en-US" sz="3200" b="1" dirty="0">
                <a:solidFill>
                  <a:schemeClr val="tx1"/>
                </a:solidFill>
              </a:rPr>
              <a:t> di SMP PGRI 9 </a:t>
            </a:r>
            <a:r>
              <a:rPr lang="en-US" sz="3200" b="1" dirty="0" err="1">
                <a:solidFill>
                  <a:schemeClr val="tx1"/>
                </a:solidFill>
              </a:rPr>
              <a:t>Sidoarjo</a:t>
            </a:r>
            <a:r>
              <a:rPr lang="en-US" sz="32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55854" y="3848170"/>
            <a:ext cx="7421363" cy="20435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89122" y="3829583"/>
            <a:ext cx="72158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Bagaimana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mengembangkan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Aplikasi</a:t>
            </a:r>
            <a:r>
              <a:rPr lang="en-US" sz="3200" b="1" dirty="0">
                <a:solidFill>
                  <a:schemeClr val="tx1"/>
                </a:solidFill>
              </a:rPr>
              <a:t> media </a:t>
            </a:r>
            <a:r>
              <a:rPr lang="en-US" sz="3200" b="1" dirty="0" err="1">
                <a:solidFill>
                  <a:schemeClr val="tx1"/>
                </a:solidFill>
              </a:rPr>
              <a:t>promosi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sekolah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berbasis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i="1" dirty="0">
                <a:solidFill>
                  <a:schemeClr val="tx1"/>
                </a:solidFill>
              </a:rPr>
              <a:t>Augmented Reality</a:t>
            </a:r>
            <a:r>
              <a:rPr lang="en-US" sz="3200" b="1" dirty="0">
                <a:solidFill>
                  <a:schemeClr val="tx1"/>
                </a:solidFill>
              </a:rPr>
              <a:t> di SMP PGRI 9 </a:t>
            </a:r>
            <a:r>
              <a:rPr lang="en-US" sz="3200" b="1" dirty="0" err="1">
                <a:solidFill>
                  <a:schemeClr val="tx1"/>
                </a:solidFill>
              </a:rPr>
              <a:t>Sidoarjo</a:t>
            </a:r>
            <a:r>
              <a:rPr lang="en-US" sz="3200" b="1" dirty="0">
                <a:solidFill>
                  <a:schemeClr val="tx1"/>
                </a:solidFill>
              </a:rPr>
              <a:t>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417321" y="3626968"/>
            <a:ext cx="765742" cy="711543"/>
            <a:chOff x="5350961" y="1510433"/>
            <a:chExt cx="711543" cy="71154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AF5E18D6-BB63-4BBD-8F4D-130E0B3BBECA}"/>
                </a:ext>
              </a:extLst>
            </p:cNvPr>
            <p:cNvSpPr/>
            <p:nvPr/>
          </p:nvSpPr>
          <p:spPr>
            <a:xfrm flipH="1">
              <a:off x="5350961" y="1510433"/>
              <a:ext cx="711543" cy="71154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F5E18D6-BB63-4BBD-8F4D-130E0B3BBECA}"/>
                </a:ext>
              </a:extLst>
            </p:cNvPr>
            <p:cNvSpPr/>
            <p:nvPr/>
          </p:nvSpPr>
          <p:spPr>
            <a:xfrm flipH="1">
              <a:off x="5421201" y="1573428"/>
              <a:ext cx="571062" cy="5855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525221" y="3676517"/>
            <a:ext cx="533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  <a:ea typeface="HeliosAntique-Black" panose="00000900000000000000" pitchFamily="50" charset="0"/>
              </a:rPr>
              <a:t>2</a:t>
            </a:r>
            <a:endParaRPr lang="en-US" sz="3600" dirty="0">
              <a:latin typeface="Arial Black" panose="020B0A04020102020204" pitchFamily="34" charset="0"/>
              <a:ea typeface="HeliosAntique-Black" panose="00000900000000000000" pitchFamily="5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64639" y="1410255"/>
            <a:ext cx="3549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METODE MDLC</a:t>
            </a:r>
            <a:endParaRPr lang="en-US" sz="3200" dirty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03163" y="1523211"/>
            <a:ext cx="6896081" cy="42851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71691" y="1666007"/>
            <a:ext cx="67050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Multimedia Development Life Cycle </a:t>
            </a:r>
            <a:r>
              <a:rPr lang="en-US" sz="3200" b="1" dirty="0" smtClean="0">
                <a:solidFill>
                  <a:schemeClr val="bg1"/>
                </a:solidFill>
              </a:rPr>
              <a:t>(</a:t>
            </a:r>
            <a:r>
              <a:rPr lang="id-ID" sz="3200" b="1" dirty="0" smtClean="0">
                <a:solidFill>
                  <a:schemeClr val="bg1"/>
                </a:solidFill>
                <a:ea typeface="HeliosAntique-Black" panose="00000900000000000000" pitchFamily="50" charset="0"/>
                <a:cs typeface="Times New Roman" pitchFamily="18" charset="0"/>
              </a:rPr>
              <a:t>MDLC</a:t>
            </a:r>
            <a:r>
              <a:rPr lang="en-US" sz="3200" b="1" dirty="0" smtClean="0">
                <a:solidFill>
                  <a:schemeClr val="bg1"/>
                </a:solidFill>
                <a:ea typeface="HeliosAntique-Black" panose="00000900000000000000" pitchFamily="50" charset="0"/>
                <a:cs typeface="Times New Roman" pitchFamily="18" charset="0"/>
              </a:rPr>
              <a:t>)</a:t>
            </a:r>
            <a:r>
              <a:rPr lang="id-ID" sz="3200" b="1" dirty="0" smtClean="0">
                <a:solidFill>
                  <a:schemeClr val="bg1"/>
                </a:solidFill>
                <a:ea typeface="HeliosAntique-Black" panose="00000900000000000000" pitchFamily="50" charset="0"/>
                <a:cs typeface="Times New Roman" pitchFamily="18" charset="0"/>
              </a:rPr>
              <a:t> yang merupakan metode yang sesuai dalam merancang dan mengembangkan suatu aplikasi media yang merupakan gabungan dari media gambar, suara, video, animasi dan lainnya.</a:t>
            </a:r>
            <a:endParaRPr lang="en-US" sz="3200" b="1" dirty="0">
              <a:solidFill>
                <a:schemeClr val="bg1"/>
              </a:solidFill>
              <a:ea typeface="HeliosAntique-Black" panose="000009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169" y="5366393"/>
            <a:ext cx="426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METODE MDLC</a:t>
            </a:r>
            <a:endParaRPr lang="en-US" sz="3200" dirty="0">
              <a:solidFill>
                <a:schemeClr val="bg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pic>
        <p:nvPicPr>
          <p:cNvPr id="8" name="Picture 2" descr="Gamba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2" y="2033521"/>
            <a:ext cx="3560055" cy="356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489747" y="3244769"/>
            <a:ext cx="13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Object 3D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Ruang</a:t>
            </a:r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Kelas</a:t>
            </a:r>
            <a:endParaRPr lang="en-US" dirty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178" y="3288054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Object 3D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Gedung</a:t>
            </a:r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Sekolah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5" y="1306772"/>
            <a:ext cx="2501246" cy="1981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26" y="1301410"/>
            <a:ext cx="2738815" cy="19916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1" y="3872808"/>
            <a:ext cx="2643530" cy="17983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37" y="3865687"/>
            <a:ext cx="2298788" cy="18054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67" y="3872808"/>
            <a:ext cx="2362405" cy="17983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98" y="1364350"/>
            <a:ext cx="2762724" cy="19342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58" y="1306773"/>
            <a:ext cx="2585811" cy="19918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01462" y="3298583"/>
            <a:ext cx="1696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Object 3D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Lapangan</a:t>
            </a:r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Volly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55906" y="3298583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Object 3D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Perpustakaan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0483" y="5705985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Object 3D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Prestasi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44257" y="5671128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Object 3D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Lapangan</a:t>
            </a:r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 Basket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88710" y="5671128"/>
            <a:ext cx="153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Object 3D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Profil</a:t>
            </a:r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Sekolah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458519" y="3094683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MARKER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GEDUNG SEKOLAH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3" y="1288186"/>
            <a:ext cx="1800000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73" y="3709600"/>
            <a:ext cx="1801047" cy="18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6" y="1288186"/>
            <a:ext cx="1800000" cy="180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63" y="1288186"/>
            <a:ext cx="1800000" cy="180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36" y="3667000"/>
            <a:ext cx="1800000" cy="180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29" y="3685051"/>
            <a:ext cx="1800000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35" y="1288186"/>
            <a:ext cx="1801047" cy="180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65879" y="3137283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MARKER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RUANG KELAS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2070" y="3137283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MARKER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LAPANGAN VOLLY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51664" y="3130208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MARKER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PERPUSTAKAAN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87484" y="5519473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MARKER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PRESTASI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1994" y="5519473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MARKER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LAPANGAN BASKET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5068" y="5519473"/>
            <a:ext cx="1922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MARKER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PROFIL SEKOLAH</a:t>
            </a:r>
            <a:endParaRPr lang="en-US" dirty="0" smtClean="0">
              <a:solidFill>
                <a:schemeClr val="tx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6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71224" y="1295400"/>
            <a:ext cx="11539977" cy="449579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7685" y="4937283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Halaman</a:t>
            </a:r>
            <a:endParaRPr lang="en-US" dirty="0" smtClean="0">
              <a:solidFill>
                <a:schemeClr val="bg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Utama</a:t>
            </a:r>
            <a:endParaRPr lang="en-US" dirty="0">
              <a:solidFill>
                <a:schemeClr val="bg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r="21029"/>
          <a:stretch/>
        </p:blipFill>
        <p:spPr>
          <a:xfrm>
            <a:off x="573084" y="1582662"/>
            <a:ext cx="1859609" cy="334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r="21029"/>
          <a:stretch/>
        </p:blipFill>
        <p:spPr>
          <a:xfrm>
            <a:off x="2449436" y="1582662"/>
            <a:ext cx="1859609" cy="3344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r="21029"/>
          <a:stretch/>
        </p:blipFill>
        <p:spPr>
          <a:xfrm>
            <a:off x="4309045" y="1582662"/>
            <a:ext cx="1859609" cy="3344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r="21029"/>
          <a:stretch/>
        </p:blipFill>
        <p:spPr>
          <a:xfrm>
            <a:off x="6167647" y="1582662"/>
            <a:ext cx="1859609" cy="3344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r="21029"/>
          <a:stretch/>
        </p:blipFill>
        <p:spPr>
          <a:xfrm>
            <a:off x="8027257" y="1582662"/>
            <a:ext cx="1859609" cy="3344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07293" y="4888414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Halaman</a:t>
            </a:r>
            <a:endParaRPr lang="en-US" dirty="0">
              <a:solidFill>
                <a:schemeClr val="bg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Panduan</a:t>
            </a:r>
            <a:endParaRPr lang="en-US" dirty="0">
              <a:solidFill>
                <a:schemeClr val="bg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9445" y="4981163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Halaman</a:t>
            </a:r>
            <a:r>
              <a:rPr lang="en-US" dirty="0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 Mode 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Kamera</a:t>
            </a:r>
            <a:r>
              <a:rPr lang="en-US" dirty="0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 AR</a:t>
            </a:r>
            <a:endParaRPr lang="en-US" dirty="0">
              <a:solidFill>
                <a:schemeClr val="bg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5341" y="4948843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Halaman</a:t>
            </a:r>
            <a:r>
              <a:rPr lang="en-US" dirty="0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Info PPDB</a:t>
            </a:r>
            <a:endParaRPr lang="en-US" dirty="0">
              <a:solidFill>
                <a:schemeClr val="bg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4107" y="4921583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Halaman</a:t>
            </a:r>
            <a:endParaRPr lang="en-US" dirty="0" smtClean="0">
              <a:solidFill>
                <a:schemeClr val="bg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Tentang</a:t>
            </a:r>
            <a:endParaRPr lang="en-US" dirty="0">
              <a:solidFill>
                <a:schemeClr val="bg1"/>
              </a:solidFill>
              <a:latin typeface="HeliosAntique-Black" panose="00000900000000000000" pitchFamily="50" charset="0"/>
              <a:ea typeface="HeliosAntique-Black" panose="00000900000000000000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r="21029"/>
          <a:stretch/>
        </p:blipFill>
        <p:spPr>
          <a:xfrm>
            <a:off x="9885859" y="1582662"/>
            <a:ext cx="1859609" cy="3344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/>
          <a:stretch/>
        </p:blipFill>
        <p:spPr>
          <a:xfrm>
            <a:off x="733011" y="1976397"/>
            <a:ext cx="1553111" cy="25671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4028" y="4937283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Opening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HeliosAntique-Black" panose="00000900000000000000" pitchFamily="50" charset="0"/>
                <a:ea typeface="HeliosAntique-Black" panose="00000900000000000000" pitchFamily="50" charset="0"/>
              </a:rPr>
              <a:t>Screen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2590799" y="1960261"/>
            <a:ext cx="1577889" cy="25832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4473647" y="1960261"/>
            <a:ext cx="1553643" cy="25832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6333555" y="1978405"/>
            <a:ext cx="1542759" cy="25699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"/>
          <a:stretch/>
        </p:blipFill>
        <p:spPr>
          <a:xfrm>
            <a:off x="8186920" y="1989097"/>
            <a:ext cx="1533205" cy="25331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/>
        </p:blipFill>
        <p:spPr>
          <a:xfrm>
            <a:off x="10065887" y="1982039"/>
            <a:ext cx="1512840" cy="25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3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r>
              <a:rPr lang="en-US" sz="2600" spc="-140" dirty="0">
                <a:latin typeface="Verdana"/>
                <a:cs typeface="Verdana"/>
              </a:rPr>
              <a:t>	</a:t>
            </a:r>
            <a:r>
              <a:rPr lang="en-US" sz="2600" spc="-140" dirty="0" smtClean="0">
                <a:latin typeface="Verdana"/>
                <a:cs typeface="Verdana"/>
              </a:rPr>
              <a:t>Proses</a:t>
            </a:r>
            <a:r>
              <a:rPr lang="en-US" sz="2600" spc="-155" dirty="0" smtClean="0">
                <a:latin typeface="Verdana"/>
                <a:cs typeface="Verdana"/>
              </a:rPr>
              <a:t> </a:t>
            </a:r>
            <a:r>
              <a:rPr lang="en-US" sz="2600" spc="-10" dirty="0" err="1">
                <a:latin typeface="Verdana"/>
                <a:cs typeface="Verdana"/>
              </a:rPr>
              <a:t>pengujian</a:t>
            </a:r>
            <a:r>
              <a:rPr lang="en-US" sz="2600" spc="-10" dirty="0">
                <a:latin typeface="Verdana"/>
                <a:cs typeface="Verdana"/>
              </a:rPr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Grimepo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blackbox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fungsionalitas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.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blackbox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menu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 smtClean="0"/>
          </a:p>
          <a:p>
            <a:pPr indent="-228600">
              <a:buNone/>
            </a:pPr>
            <a:r>
              <a:rPr lang="en-US" dirty="0"/>
              <a:t>	</a:t>
            </a:r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</a:p>
          <a:p>
            <a:pPr indent="-228600">
              <a:buNone/>
            </a:pPr>
            <a:r>
              <a:rPr lang="en-US" dirty="0" smtClean="0"/>
              <a:t> 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endParaRPr lang="en-US" dirty="0" smtClean="0"/>
          </a:p>
          <a:p>
            <a:pPr indent="-22860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endParaRPr lang="en-US" dirty="0" smtClean="0"/>
          </a:p>
          <a:p>
            <a:pPr indent="-228600">
              <a:buNone/>
            </a:pPr>
            <a:r>
              <a:rPr lang="en-US" dirty="0" smtClean="0"/>
              <a:t> 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/>
              <a:t>3 </a:t>
            </a:r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  <a:endParaRPr lang="en-US" sz="2600" dirty="0">
              <a:latin typeface="Verdana"/>
              <a:cs typeface="Verdana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61" y="2941383"/>
            <a:ext cx="7033146" cy="31249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 smtClean="0"/>
              <a:t>KESIMPULAN</a:t>
            </a:r>
            <a:endParaRPr dirty="0"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Media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Augmented reality di SMP PGRI 9 </a:t>
            </a:r>
            <a:r>
              <a:rPr lang="en-US" dirty="0" err="1"/>
              <a:t>Sidoarjo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GRIMEPO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3D, marker </a:t>
            </a:r>
            <a:r>
              <a:rPr lang="en-US" dirty="0" err="1"/>
              <a:t>dan</a:t>
            </a:r>
            <a:r>
              <a:rPr lang="en-US" dirty="0"/>
              <a:t> android yang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Use Case Diagram.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Grimepo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Unity 3D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Vuforia</a:t>
            </a:r>
            <a:r>
              <a:rPr lang="en-US" dirty="0"/>
              <a:t> Engine </a:t>
            </a:r>
            <a:r>
              <a:rPr lang="en-US" dirty="0" err="1"/>
              <a:t>dalam</a:t>
            </a:r>
            <a:r>
              <a:rPr lang="en-US" dirty="0"/>
              <a:t> database Image Target </a:t>
            </a:r>
            <a:r>
              <a:rPr lang="en-US" dirty="0" err="1"/>
              <a:t>pada</a:t>
            </a:r>
            <a:r>
              <a:rPr lang="en-US" dirty="0"/>
              <a:t> Marker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3D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use case diagram.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 smtClean="0"/>
              <a:t>Blackbox</a:t>
            </a:r>
            <a:r>
              <a:rPr lang="en-US" dirty="0" smtClean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 smtClean="0"/>
              <a:t>diuji</a:t>
            </a:r>
            <a:r>
              <a:rPr lang="en-US" dirty="0" smtClean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memindai</a:t>
            </a:r>
            <a:r>
              <a:rPr lang="en-US" dirty="0"/>
              <a:t> marker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,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SMP PGRI 9 </a:t>
            </a:r>
            <a:r>
              <a:rPr lang="en-US" dirty="0" err="1"/>
              <a:t>Sidoarjo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3D. </a:t>
            </a:r>
            <a:r>
              <a:rPr lang="en-US" dirty="0" err="1"/>
              <a:t>Semoga</a:t>
            </a:r>
            <a:r>
              <a:rPr lang="en-US" dirty="0"/>
              <a:t> Media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demi </a:t>
            </a:r>
            <a:r>
              <a:rPr lang="en-US" dirty="0" err="1"/>
              <a:t>mewujudkan</a:t>
            </a:r>
            <a:r>
              <a:rPr lang="en-US" dirty="0"/>
              <a:t> media </a:t>
            </a:r>
            <a:r>
              <a:rPr lang="en-US" dirty="0" err="1"/>
              <a:t>promosi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smtClean="0"/>
              <a:t>				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/>
              <a:t>di SMP PGRI 9 </a:t>
            </a:r>
            <a:r>
              <a:rPr lang="en-US" dirty="0" err="1"/>
              <a:t>Sidoarjo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894</Words>
  <Application>Microsoft Office PowerPoint</Application>
  <PresentationFormat>Widescreen</PresentationFormat>
  <Paragraphs>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Exo</vt:lpstr>
      <vt:lpstr>Arial</vt:lpstr>
      <vt:lpstr>Times New Roman</vt:lpstr>
      <vt:lpstr>Verdana</vt:lpstr>
      <vt:lpstr>HeliosAntique-Black</vt:lpstr>
      <vt:lpstr>Arial Black</vt:lpstr>
      <vt:lpstr>Century Gothic</vt:lpstr>
      <vt:lpstr>Calibri</vt:lpstr>
      <vt:lpstr>Office Theme</vt:lpstr>
      <vt:lpstr>MEDIA PROMOSI SEKOLAH BERBASIS AUGMENTED REALITY DI  SMP PGRI 9 SIDOARJO </vt:lpstr>
      <vt:lpstr>Pendahuluan</vt:lpstr>
      <vt:lpstr>Pertanyaan Penelitian (Rumusan Masalah)</vt:lpstr>
      <vt:lpstr>Metode</vt:lpstr>
      <vt:lpstr>Hasil</vt:lpstr>
      <vt:lpstr>Hasil</vt:lpstr>
      <vt:lpstr>Hasil</vt:lpstr>
      <vt:lpstr>Pembahasan</vt:lpstr>
      <vt:lpstr>KESIMPULAN</vt:lpstr>
      <vt:lpstr>Referensi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PROMOSI SEKOLAH BERBASIS AUGMENTED REALITY DI  SMP PGRI 9 SIDOARJO </dc:title>
  <dc:creator>Umsida</dc:creator>
  <cp:lastModifiedBy>SMP PGRI</cp:lastModifiedBy>
  <cp:revision>5</cp:revision>
  <dcterms:created xsi:type="dcterms:W3CDTF">2020-02-15T07:43:00Z</dcterms:created>
  <dcterms:modified xsi:type="dcterms:W3CDTF">2024-03-03T10:53:27Z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