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6" r:id="rId8"/>
    <p:sldId id="262" r:id="rId9"/>
    <p:sldId id="263" r:id="rId10"/>
    <p:sldId id="264" r:id="rId11"/>
    <p:sldId id="265" r:id="rId12"/>
  </p:sldIdLst>
  <p:sldSz cx="12192000" cy="6858000"/>
  <p:notesSz cx="9144000" cy="6858000"/>
  <p:embeddedFontLst>
    <p:embeddedFont>
      <p:font typeface="Calibri" panose="020F0502020204030204" pitchFamily="34" charset="0"/>
      <p:regular r:id="rId14"/>
      <p:bold r:id="rId15"/>
      <p:italic r:id="rId16"/>
      <p:boldItalic r:id="rId17"/>
    </p:embeddedFont>
    <p:embeddedFont>
      <p:font typeface="Exo" panose="020B060402020202020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6"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56" y="-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93645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04f7abbb21_0_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g104f7abbb21_0_0: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 name="Google Shape;75;g104f7abbb21_0_0: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04f7abbb21_0_315: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g104f7abbb21_0_31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457200" y="1143000"/>
            <a:ext cx="10736956" cy="248900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6000"/>
              <a:buFont typeface="Exo"/>
              <a:buNone/>
            </a:pPr>
            <a:r>
              <a:rPr lang="en-US" sz="3600" dirty="0" err="1" smtClean="0">
                <a:sym typeface="Exo"/>
              </a:rPr>
              <a:t>Klasifikasi</a:t>
            </a:r>
            <a:r>
              <a:rPr lang="en-US" sz="3600" dirty="0" smtClean="0">
                <a:sym typeface="Exo"/>
              </a:rPr>
              <a:t> </a:t>
            </a:r>
            <a:r>
              <a:rPr lang="en-US" sz="3600" dirty="0" err="1" smtClean="0">
                <a:sym typeface="Exo"/>
              </a:rPr>
              <a:t>Analisis</a:t>
            </a:r>
            <a:r>
              <a:rPr lang="en-US" sz="3600" dirty="0" smtClean="0">
                <a:sym typeface="Exo"/>
              </a:rPr>
              <a:t> Sentiment </a:t>
            </a:r>
            <a:r>
              <a:rPr lang="en-US" sz="3600" dirty="0" err="1" smtClean="0">
                <a:sym typeface="Exo"/>
              </a:rPr>
              <a:t>Pada</a:t>
            </a:r>
            <a:r>
              <a:rPr lang="en-US" sz="3600" dirty="0" smtClean="0">
                <a:sym typeface="Exo"/>
              </a:rPr>
              <a:t> </a:t>
            </a:r>
            <a:r>
              <a:rPr lang="en-US" sz="3600" dirty="0" err="1" smtClean="0">
                <a:sym typeface="Exo"/>
              </a:rPr>
              <a:t>Aplikasi</a:t>
            </a:r>
            <a:r>
              <a:rPr lang="en-US" sz="3600" dirty="0" smtClean="0">
                <a:sym typeface="Exo"/>
              </a:rPr>
              <a:t> VN Video Editor Maker </a:t>
            </a:r>
            <a:r>
              <a:rPr lang="en-US" sz="3600" dirty="0" err="1" smtClean="0">
                <a:sym typeface="Exo"/>
              </a:rPr>
              <a:t>Vlognow</a:t>
            </a:r>
            <a:r>
              <a:rPr lang="en-US" sz="3600" dirty="0" smtClean="0">
                <a:sym typeface="Exo"/>
              </a:rPr>
              <a:t> </a:t>
            </a:r>
            <a:r>
              <a:rPr lang="en-US" sz="3600" dirty="0" err="1" smtClean="0">
                <a:sym typeface="Exo"/>
              </a:rPr>
              <a:t>Dengan</a:t>
            </a:r>
            <a:r>
              <a:rPr lang="en-US" sz="3600" dirty="0" smtClean="0">
                <a:sym typeface="Exo"/>
              </a:rPr>
              <a:t> </a:t>
            </a:r>
            <a:r>
              <a:rPr lang="en-US" sz="3600" dirty="0" err="1" smtClean="0">
                <a:sym typeface="Exo"/>
              </a:rPr>
              <a:t>menggunakan</a:t>
            </a:r>
            <a:r>
              <a:rPr lang="en-US" sz="3600" dirty="0" smtClean="0">
                <a:sym typeface="Exo"/>
              </a:rPr>
              <a:t> </a:t>
            </a:r>
            <a:r>
              <a:rPr lang="en-US" sz="3600" dirty="0" err="1" smtClean="0">
                <a:sym typeface="Exo"/>
              </a:rPr>
              <a:t>Metode</a:t>
            </a:r>
            <a:r>
              <a:rPr lang="en-US" sz="3600" dirty="0" smtClean="0">
                <a:sym typeface="Exo"/>
              </a:rPr>
              <a:t> Support Vector Machine</a:t>
            </a:r>
            <a:br>
              <a:rPr lang="en-US" sz="3600" dirty="0" smtClean="0">
                <a:sym typeface="Exo"/>
              </a:rPr>
            </a:br>
            <a:r>
              <a:rPr lang="en-US" sz="3600" dirty="0" smtClean="0"/>
              <a:t>(</a:t>
            </a:r>
            <a:r>
              <a:rPr lang="en-US" sz="3600" dirty="0" err="1" smtClean="0"/>
              <a:t>Studi</a:t>
            </a:r>
            <a:r>
              <a:rPr lang="en-US" sz="3600" dirty="0" smtClean="0"/>
              <a:t> </a:t>
            </a:r>
            <a:r>
              <a:rPr lang="en-US" sz="3600" dirty="0" err="1" smtClean="0"/>
              <a:t>Kasus</a:t>
            </a:r>
            <a:r>
              <a:rPr lang="en-US" sz="3600" dirty="0" smtClean="0"/>
              <a:t>: </a:t>
            </a:r>
            <a:r>
              <a:rPr lang="en-US" sz="3600" dirty="0" err="1" smtClean="0"/>
              <a:t>Komentar</a:t>
            </a:r>
            <a:r>
              <a:rPr lang="en-US" sz="3600" dirty="0" smtClean="0"/>
              <a:t>/</a:t>
            </a:r>
            <a:r>
              <a:rPr lang="en-US" sz="3600" dirty="0" err="1" smtClean="0"/>
              <a:t>Ulasan</a:t>
            </a:r>
            <a:r>
              <a:rPr lang="en-US" sz="3600" dirty="0" smtClean="0"/>
              <a:t> </a:t>
            </a:r>
            <a:r>
              <a:rPr lang="en-US" sz="3600" dirty="0" err="1" smtClean="0"/>
              <a:t>Playstore</a:t>
            </a:r>
            <a:r>
              <a:rPr lang="en-US" sz="3600" dirty="0" smtClean="0"/>
              <a:t>)</a:t>
            </a:r>
            <a:r>
              <a:rPr lang="en-US" sz="3600" dirty="0" smtClean="0">
                <a:sym typeface="Exo"/>
              </a:rPr>
              <a:t> </a:t>
            </a:r>
            <a:endParaRPr sz="3600" dirty="0">
              <a:sym typeface="Exo"/>
            </a:endParaRPr>
          </a:p>
        </p:txBody>
      </p:sp>
      <p:sp>
        <p:nvSpPr>
          <p:cNvPr id="41" name="Google Shape;41;p1"/>
          <p:cNvSpPr txBox="1">
            <a:spLocks noGrp="1"/>
          </p:cNvSpPr>
          <p:nvPr>
            <p:ph type="subTitle" idx="1"/>
          </p:nvPr>
        </p:nvSpPr>
        <p:spPr>
          <a:xfrm>
            <a:off x="1714500" y="3693695"/>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err="1">
                <a:solidFill>
                  <a:srgbClr val="F2F2F2"/>
                </a:solidFill>
                <a:latin typeface="Exo"/>
                <a:ea typeface="Exo"/>
                <a:cs typeface="Exo"/>
                <a:sym typeface="Exo"/>
              </a:rPr>
              <a:t>Oleh</a:t>
            </a:r>
            <a:r>
              <a:rPr lang="en-US" dirty="0">
                <a:solidFill>
                  <a:srgbClr val="F2F2F2"/>
                </a:solidFill>
                <a:latin typeface="Exo"/>
                <a:ea typeface="Exo"/>
                <a:cs typeface="Exo"/>
                <a:sym typeface="Exo"/>
              </a:rPr>
              <a:t>:</a:t>
            </a:r>
            <a:endParaRPr dirty="0"/>
          </a:p>
          <a:p>
            <a:pPr marL="0" lvl="0" indent="0" algn="ctr" rtl="0">
              <a:lnSpc>
                <a:spcPct val="90000"/>
              </a:lnSpc>
              <a:spcBef>
                <a:spcPts val="1000"/>
              </a:spcBef>
              <a:spcAft>
                <a:spcPts val="0"/>
              </a:spcAft>
              <a:buClr>
                <a:schemeClr val="lt1"/>
              </a:buClr>
              <a:buSzPts val="2400"/>
              <a:buNone/>
            </a:pPr>
            <a:r>
              <a:rPr lang="en-US" dirty="0" err="1" smtClean="0"/>
              <a:t>Hazmi</a:t>
            </a:r>
            <a:r>
              <a:rPr lang="en-US" dirty="0" smtClean="0"/>
              <a:t> Ali </a:t>
            </a:r>
            <a:r>
              <a:rPr lang="en-US" dirty="0" err="1" smtClean="0"/>
              <a:t>Wardhana</a:t>
            </a:r>
            <a:r>
              <a:rPr lang="en-US" dirty="0" smtClean="0"/>
              <a:t>  </a:t>
            </a:r>
            <a:endParaRPr dirty="0"/>
          </a:p>
          <a:p>
            <a:pPr marL="0" lvl="0" indent="0" algn="ctr" rtl="0">
              <a:lnSpc>
                <a:spcPct val="90000"/>
              </a:lnSpc>
              <a:spcBef>
                <a:spcPts val="1000"/>
              </a:spcBef>
              <a:spcAft>
                <a:spcPts val="0"/>
              </a:spcAft>
              <a:buClr>
                <a:schemeClr val="lt1"/>
              </a:buClr>
              <a:buSzPts val="2400"/>
              <a:buNone/>
            </a:pPr>
            <a:r>
              <a:rPr lang="en-US" dirty="0" smtClean="0"/>
              <a:t>M. </a:t>
            </a:r>
            <a:r>
              <a:rPr lang="en-US" dirty="0" err="1" smtClean="0"/>
              <a:t>Alfan</a:t>
            </a:r>
            <a:r>
              <a:rPr lang="en-US" dirty="0" smtClean="0"/>
              <a:t> </a:t>
            </a:r>
            <a:r>
              <a:rPr lang="en-US" dirty="0" err="1" smtClean="0"/>
              <a:t>Rosid</a:t>
            </a:r>
            <a:endParaRPr dirty="0"/>
          </a:p>
          <a:p>
            <a:pPr marL="0" lvl="0" indent="0" algn="ctr" rtl="0">
              <a:lnSpc>
                <a:spcPct val="90000"/>
              </a:lnSpc>
              <a:spcBef>
                <a:spcPts val="1000"/>
              </a:spcBef>
              <a:spcAft>
                <a:spcPts val="0"/>
              </a:spcAft>
              <a:buClr>
                <a:schemeClr val="lt1"/>
              </a:buClr>
              <a:buSzPts val="2400"/>
              <a:buNone/>
            </a:pPr>
            <a:r>
              <a:rPr lang="en-US" dirty="0" err="1"/>
              <a:t>Progam</a:t>
            </a:r>
            <a:r>
              <a:rPr lang="en-US" dirty="0"/>
              <a:t> </a:t>
            </a:r>
            <a:r>
              <a:rPr lang="en-US" dirty="0" err="1" smtClean="0"/>
              <a:t>Studi</a:t>
            </a:r>
            <a:r>
              <a:rPr lang="en-US" dirty="0" smtClean="0"/>
              <a:t> </a:t>
            </a:r>
            <a:r>
              <a:rPr lang="en-US" dirty="0" err="1" smtClean="0"/>
              <a:t>Informatika</a:t>
            </a:r>
            <a:endParaRPr dirty="0"/>
          </a:p>
          <a:p>
            <a:pPr marL="0" lvl="0" indent="0" algn="ctr" rtl="0">
              <a:lnSpc>
                <a:spcPct val="90000"/>
              </a:lnSpc>
              <a:spcBef>
                <a:spcPts val="1000"/>
              </a:spcBef>
              <a:spcAft>
                <a:spcPts val="0"/>
              </a:spcAft>
              <a:buClr>
                <a:srgbClr val="F2F2F2"/>
              </a:buClr>
              <a:buSzPts val="2400"/>
              <a:buNone/>
            </a:pPr>
            <a:r>
              <a:rPr lang="en-US" dirty="0" err="1">
                <a:solidFill>
                  <a:srgbClr val="F2F2F2"/>
                </a:solidFill>
                <a:latin typeface="Exo"/>
                <a:ea typeface="Exo"/>
                <a:cs typeface="Exo"/>
                <a:sym typeface="Exo"/>
              </a:rPr>
              <a:t>Universitas</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Muhammadiyah</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Sidoarjo</a:t>
            </a:r>
            <a:r>
              <a:rPr lang="en-US" dirty="0">
                <a:solidFill>
                  <a:srgbClr val="F2F2F2"/>
                </a:solidFill>
                <a:latin typeface="Exo"/>
                <a:ea typeface="Exo"/>
                <a:cs typeface="Exo"/>
                <a:sym typeface="Exo"/>
              </a:rPr>
              <a:t>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en-US" dirty="0" err="1" smtClean="0">
                <a:solidFill>
                  <a:srgbClr val="F2F2F2"/>
                </a:solidFill>
              </a:rPr>
              <a:t>Februari</a:t>
            </a:r>
            <a:r>
              <a:rPr lang="en-US" dirty="0" smtClean="0">
                <a:solidFill>
                  <a:srgbClr val="F2F2F2"/>
                </a:solidFill>
              </a:rPr>
              <a:t>, 2023</a:t>
            </a:r>
            <a:endParaRPr dirty="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fontScale="40000" lnSpcReduction="20000"/>
          </a:bodyPr>
          <a:lstStyle/>
          <a:p>
            <a:r>
              <a:rPr lang="id-ID" sz="2500" dirty="0"/>
              <a:t>[1]	Purmadi, A. (2021). Pemanfaatan Aplikasi VN Untuk Pembuatan Video Pembelajaran Menggunakan Telepon Pintar Kepada Guru PAUD. </a:t>
            </a:r>
            <a:r>
              <a:rPr lang="id-ID" sz="2500" i="1" dirty="0"/>
              <a:t>Jurnal Pengabdian Masyarakat</a:t>
            </a:r>
            <a:r>
              <a:rPr lang="id-ID" sz="2500" dirty="0"/>
              <a:t>, Vol1 No1.</a:t>
            </a:r>
            <a:endParaRPr lang="en-US" sz="2500" dirty="0"/>
          </a:p>
          <a:p>
            <a:r>
              <a:rPr lang="en-US" sz="2500" dirty="0"/>
              <a:t>[2]	</a:t>
            </a:r>
            <a:r>
              <a:rPr lang="id-ID" sz="2500" dirty="0"/>
              <a:t>Anjasmoros, M. T. (2020). ANALISIS SENTIMEN APLIKASI GO-JEK MENGGUNAKAN METODE SVM DAN NBC (STUDI KASUS: KOMENTAR PADA PLAY STORE). </a:t>
            </a:r>
            <a:r>
              <a:rPr lang="id-ID" sz="2500" i="1" dirty="0"/>
              <a:t>CIASTECH 2020</a:t>
            </a:r>
            <a:r>
              <a:rPr lang="id-ID" sz="2500" dirty="0"/>
              <a:t>.</a:t>
            </a:r>
            <a:endParaRPr lang="en-US" sz="2500" dirty="0"/>
          </a:p>
          <a:p>
            <a:r>
              <a:rPr lang="en-US" sz="2500" dirty="0"/>
              <a:t> [3]	</a:t>
            </a:r>
            <a:r>
              <a:rPr lang="id-ID" sz="2500" dirty="0"/>
              <a:t>Maulana, Y. (2018). Implementasi Text Mining Pada Penilaian Otomatis Ujian Jawaban Esai Dengan Metode Hirarki Clustering. </a:t>
            </a:r>
            <a:r>
              <a:rPr lang="id-ID" sz="2500" i="1" dirty="0"/>
              <a:t>Jurnal Universitas Dian Nuswantoro Semarang</a:t>
            </a:r>
            <a:r>
              <a:rPr lang="id-ID" sz="2500" dirty="0"/>
              <a:t>.</a:t>
            </a:r>
            <a:endParaRPr lang="en-US" sz="2500" dirty="0"/>
          </a:p>
          <a:p>
            <a:r>
              <a:rPr lang="id-ID" sz="2500" dirty="0"/>
              <a:t> </a:t>
            </a:r>
            <a:r>
              <a:rPr lang="en-US" sz="2500" dirty="0"/>
              <a:t>[4]	</a:t>
            </a:r>
            <a:r>
              <a:rPr lang="id-ID" sz="2500" dirty="0"/>
              <a:t>Syarifuddin, M. ( 2020). </a:t>
            </a:r>
            <a:r>
              <a:rPr lang="id-ID" sz="2500" i="1" dirty="0"/>
              <a:t>ANALISIS SENTIMEN OPINI PUBLIK TERHADAP EFEK PSBB PADA TWITTER DENGAN ALGORITMA DECISION TREE-KNN-NAÏVE BAYES.</a:t>
            </a:r>
            <a:r>
              <a:rPr lang="id-ID" sz="2500" dirty="0"/>
              <a:t> Malang: PPPM Nusa Mandiri.</a:t>
            </a:r>
            <a:endParaRPr lang="en-US" sz="2500" dirty="0"/>
          </a:p>
          <a:p>
            <a:r>
              <a:rPr lang="en-US" sz="2500" dirty="0"/>
              <a:t> [5]	</a:t>
            </a:r>
            <a:r>
              <a:rPr lang="id-ID" sz="2500" dirty="0"/>
              <a:t>Latius Hermawan, M. B. (2020). Pembelajaran Text Preprocessing berbasis Simulator. </a:t>
            </a:r>
            <a:r>
              <a:rPr lang="id-ID" sz="2500" i="1" dirty="0"/>
              <a:t>journals.usm.ac.id/index.php/transformatika</a:t>
            </a:r>
            <a:r>
              <a:rPr lang="id-ID" sz="2500" dirty="0"/>
              <a:t>, Vol.17, No.2,.</a:t>
            </a:r>
            <a:endParaRPr lang="en-US" sz="2500" dirty="0"/>
          </a:p>
          <a:p>
            <a:r>
              <a:rPr lang="en-US" sz="2500" dirty="0"/>
              <a:t> [6]	</a:t>
            </a:r>
            <a:r>
              <a:rPr lang="id-ID" sz="2500" dirty="0"/>
              <a:t>Muhammad, S. (2020). ANALISIS SENTIMEN OPINI PUBLIK MENGENAI COVID-19 PADA TWITTER MENGGUNAKAN METODE NAÏVE BAYES DAN KNN. </a:t>
            </a:r>
            <a:r>
              <a:rPr lang="id-ID" sz="2500" i="1" dirty="0"/>
              <a:t>INTI NUSA MANDIRI</a:t>
            </a:r>
            <a:r>
              <a:rPr lang="id-ID" sz="2500" dirty="0"/>
              <a:t>, VOL. 15. NO. 1.</a:t>
            </a:r>
            <a:endParaRPr lang="en-US" sz="2500" dirty="0"/>
          </a:p>
          <a:p>
            <a:r>
              <a:rPr lang="en-US" sz="2500" dirty="0"/>
              <a:t> [7]	</a:t>
            </a:r>
            <a:r>
              <a:rPr lang="id-ID" sz="2500" dirty="0"/>
              <a:t>Dyah Auliya Agustina, S. S. (2020). Implementasi Text Mining Pada Analisis Sentimen Pengguna Twitter Terhadap Marketplace di Indonesia Menggunakan Algoritma Support Vector Machine . </a:t>
            </a:r>
            <a:r>
              <a:rPr lang="id-ID" sz="2500" i="1" dirty="0"/>
              <a:t>Indonesian Journal of Applied Statistics </a:t>
            </a:r>
            <a:r>
              <a:rPr lang="id-ID" sz="2500" dirty="0"/>
              <a:t>, Volume 3 No. 2.</a:t>
            </a:r>
            <a:endParaRPr lang="en-US" sz="2500" dirty="0"/>
          </a:p>
          <a:p>
            <a:r>
              <a:rPr lang="en-US" sz="2500" dirty="0"/>
              <a:t>[8]	</a:t>
            </a:r>
            <a:r>
              <a:rPr lang="id-ID" sz="2500" dirty="0"/>
              <a:t>Nelly Indriani, E. R. (2017). Peringkasan dan Support Vector Machine pada Klasifikasi. </a:t>
            </a:r>
            <a:r>
              <a:rPr lang="id-ID" sz="2500" i="1" dirty="0"/>
              <a:t>JURNAL INFOTEL</a:t>
            </a:r>
            <a:r>
              <a:rPr lang="id-ID" sz="2500" dirty="0"/>
              <a:t>, Vol.9 No.4 .</a:t>
            </a:r>
            <a:endParaRPr lang="en-US" sz="2500" dirty="0"/>
          </a:p>
          <a:p>
            <a:r>
              <a:rPr lang="en-US" sz="2500" dirty="0"/>
              <a:t>[9] 	</a:t>
            </a:r>
            <a:r>
              <a:rPr lang="id-ID" sz="2500" dirty="0"/>
              <a:t>Rijallahudin, R. K. (2016). Pengaruh Penggunaan Layanan Aplikasi Digital Google Play. </a:t>
            </a:r>
            <a:r>
              <a:rPr lang="id-ID" sz="2500" i="1" dirty="0"/>
              <a:t>Jurnal Komunikatio ISSN 2442-3882</a:t>
            </a:r>
            <a:r>
              <a:rPr lang="id-ID" sz="2500" dirty="0"/>
              <a:t>, Volume 2 Nomor 2.</a:t>
            </a:r>
            <a:endParaRPr lang="en-US" sz="2500" dirty="0"/>
          </a:p>
          <a:p>
            <a:r>
              <a:rPr lang="en-US" sz="2500" dirty="0"/>
              <a:t>[10]	Fonda. (2020) IMPLEMENTASI TEXT MINING PADA TWITTER DENGAN ALGORITMA K-MEANS CLUSTERING SEBAGAI DASAR KEBIJAKAN MARKETING BIRO PERJALANAN WISATA. JIK. 2020;9 (2): 138 - 147</a:t>
            </a:r>
          </a:p>
          <a:p>
            <a:r>
              <a:rPr lang="en-US" sz="2500" dirty="0"/>
              <a:t>[11]	 Budi </a:t>
            </a:r>
            <a:r>
              <a:rPr lang="en-US" sz="2500" dirty="0" err="1"/>
              <a:t>Ilmawan</a:t>
            </a:r>
            <a:r>
              <a:rPr lang="en-US" sz="2500" dirty="0"/>
              <a:t> (2020) </a:t>
            </a:r>
            <a:r>
              <a:rPr lang="en-US" sz="2500" dirty="0" err="1"/>
              <a:t>Perbandingan</a:t>
            </a:r>
            <a:r>
              <a:rPr lang="en-US" sz="2500" dirty="0"/>
              <a:t> </a:t>
            </a:r>
            <a:r>
              <a:rPr lang="en-US" sz="2500" dirty="0" err="1"/>
              <a:t>Metode</a:t>
            </a:r>
            <a:r>
              <a:rPr lang="en-US" sz="2500" dirty="0"/>
              <a:t> </a:t>
            </a:r>
            <a:r>
              <a:rPr lang="en-US" sz="2500" dirty="0" err="1"/>
              <a:t>Klasifikasi</a:t>
            </a:r>
            <a:r>
              <a:rPr lang="en-US" sz="2500" dirty="0"/>
              <a:t> Support Vector Machine </a:t>
            </a:r>
            <a:r>
              <a:rPr lang="en-US" sz="2500" dirty="0" err="1"/>
              <a:t>dan</a:t>
            </a:r>
            <a:r>
              <a:rPr lang="en-US" sz="2500" dirty="0"/>
              <a:t> Naïve Bayes </a:t>
            </a:r>
            <a:r>
              <a:rPr lang="en-US" sz="2500" dirty="0" err="1"/>
              <a:t>untuk</a:t>
            </a:r>
            <a:r>
              <a:rPr lang="en-US" sz="2500" dirty="0"/>
              <a:t> </a:t>
            </a:r>
            <a:r>
              <a:rPr lang="en-US" sz="2500" dirty="0" err="1"/>
              <a:t>Analisis</a:t>
            </a:r>
            <a:r>
              <a:rPr lang="en-US" sz="2500" dirty="0"/>
              <a:t> </a:t>
            </a:r>
            <a:r>
              <a:rPr lang="en-US" sz="2500" dirty="0" err="1"/>
              <a:t>Sentimen</a:t>
            </a:r>
            <a:r>
              <a:rPr lang="en-US" sz="2500" dirty="0"/>
              <a:t> </a:t>
            </a:r>
            <a:r>
              <a:rPr lang="en-US" sz="2500" dirty="0" err="1"/>
              <a:t>pada</a:t>
            </a:r>
            <a:r>
              <a:rPr lang="en-US" sz="2500" dirty="0"/>
              <a:t> </a:t>
            </a:r>
            <a:r>
              <a:rPr lang="en-US" sz="2500" dirty="0" err="1"/>
              <a:t>Ulasan</a:t>
            </a:r>
            <a:r>
              <a:rPr lang="en-US" sz="2500" dirty="0"/>
              <a:t> </a:t>
            </a:r>
            <a:r>
              <a:rPr lang="en-US" sz="2500" dirty="0" err="1"/>
              <a:t>Tekstual</a:t>
            </a:r>
            <a:r>
              <a:rPr lang="en-US" sz="2500" dirty="0"/>
              <a:t>  di Google Play Store Vol. 12 No. 2, </a:t>
            </a:r>
            <a:r>
              <a:rPr lang="en-US" sz="2500" dirty="0" err="1"/>
              <a:t>Agustus</a:t>
            </a:r>
            <a:r>
              <a:rPr lang="en-US" sz="2500" dirty="0"/>
              <a:t> 2020, pp.154-161</a:t>
            </a:r>
          </a:p>
          <a:p>
            <a:r>
              <a:rPr lang="en-US" sz="2500" dirty="0"/>
              <a:t>[12]	</a:t>
            </a:r>
            <a:r>
              <a:rPr lang="en-US" sz="2500" dirty="0" err="1"/>
              <a:t>Meisya</a:t>
            </a:r>
            <a:r>
              <a:rPr lang="en-US" sz="2500" dirty="0"/>
              <a:t> </a:t>
            </a:r>
            <a:r>
              <a:rPr lang="en-US" sz="2500" dirty="0" err="1"/>
              <a:t>Permata</a:t>
            </a:r>
            <a:r>
              <a:rPr lang="en-US" sz="2500" dirty="0"/>
              <a:t>, (2021) PERBANDINGAN KERNEL SUPPORT VECTOR MACHINE (SVM) DALAM PENERAPAN ANALISIS SENTIMEN VAKSINISASI COVID-19, ISSN 2598-7305 | E-ISSN 2598-9642 Vol. 4 No 2</a:t>
            </a:r>
          </a:p>
          <a:p>
            <a:r>
              <a:rPr lang="en-US" sz="2500" dirty="0"/>
              <a:t>[13]	</a:t>
            </a:r>
            <a:r>
              <a:rPr lang="id-ID" sz="2500" dirty="0"/>
              <a:t>Siti Masripah, L. D. (2020). Algoritma Klasifikasi Naïve Bayes untuk Analisa Sentimen Aplikasi Shopee . </a:t>
            </a:r>
            <a:r>
              <a:rPr lang="id-ID" sz="2500" i="1" dirty="0"/>
              <a:t>JURNAL SWABUMI</a:t>
            </a:r>
            <a:r>
              <a:rPr lang="id-ID" sz="2500" dirty="0"/>
              <a:t>, Vol.8 No.2.</a:t>
            </a:r>
            <a:endParaRPr lang="en-US" sz="2500" dirty="0"/>
          </a:p>
          <a:p>
            <a:r>
              <a:rPr lang="en-US" sz="2500" dirty="0"/>
              <a:t>[14]	</a:t>
            </a:r>
            <a:r>
              <a:rPr lang="id-ID" sz="2500" dirty="0"/>
              <a:t>Lubis, A. A. (2020). Prediksi Akurasi Perusahaan Saham Menggunakan SVM dan. </a:t>
            </a:r>
            <a:r>
              <a:rPr lang="id-ID" sz="2500" i="1" dirty="0"/>
              <a:t>Jurnal SIFO Mikroskil</a:t>
            </a:r>
            <a:r>
              <a:rPr lang="id-ID" sz="2500" dirty="0"/>
              <a:t>, VOL 21, NO 1.</a:t>
            </a:r>
            <a:endParaRPr lang="en-US" sz="2500" dirty="0"/>
          </a:p>
          <a:p>
            <a:r>
              <a:rPr lang="en-US" sz="2500" dirty="0"/>
              <a:t>[15]	</a:t>
            </a:r>
            <a:r>
              <a:rPr lang="en-US" sz="2500" dirty="0" err="1"/>
              <a:t>Rahmawati</a:t>
            </a:r>
            <a:r>
              <a:rPr lang="en-US" sz="2500" dirty="0"/>
              <a:t> Hakim, (2020, </a:t>
            </a:r>
            <a:r>
              <a:rPr lang="en-US" sz="2500" dirty="0" err="1"/>
              <a:t>Analisis</a:t>
            </a:r>
            <a:r>
              <a:rPr lang="en-US" sz="2500" dirty="0"/>
              <a:t> </a:t>
            </a:r>
            <a:r>
              <a:rPr lang="en-US" sz="2500" dirty="0" err="1"/>
              <a:t>Sentimen</a:t>
            </a:r>
            <a:r>
              <a:rPr lang="en-US" sz="2500" dirty="0"/>
              <a:t> </a:t>
            </a:r>
            <a:r>
              <a:rPr lang="en-US" sz="2500" dirty="0" err="1"/>
              <a:t>Pengguna</a:t>
            </a:r>
            <a:r>
              <a:rPr lang="en-US" sz="2500" dirty="0"/>
              <a:t> Instagram </a:t>
            </a:r>
            <a:r>
              <a:rPr lang="en-US" sz="2500" dirty="0" err="1"/>
              <a:t>Terhadap</a:t>
            </a:r>
            <a:r>
              <a:rPr lang="en-US" sz="2500" dirty="0"/>
              <a:t> </a:t>
            </a:r>
            <a:r>
              <a:rPr lang="en-US" sz="2500" dirty="0" err="1"/>
              <a:t>Kebijakan</a:t>
            </a:r>
            <a:r>
              <a:rPr lang="en-US" sz="2500" dirty="0"/>
              <a:t> </a:t>
            </a:r>
            <a:r>
              <a:rPr lang="en-US" sz="2500" dirty="0" err="1"/>
              <a:t>Kemdikbud</a:t>
            </a:r>
            <a:r>
              <a:rPr lang="en-US" sz="2500" dirty="0"/>
              <a:t> </a:t>
            </a:r>
            <a:r>
              <a:rPr lang="en-US" sz="2500" dirty="0" err="1"/>
              <a:t>Mengenai</a:t>
            </a:r>
            <a:r>
              <a:rPr lang="en-US" sz="2500" dirty="0"/>
              <a:t> </a:t>
            </a:r>
            <a:r>
              <a:rPr lang="en-US" sz="2500" dirty="0" err="1"/>
              <a:t>Bantuan</a:t>
            </a:r>
            <a:r>
              <a:rPr lang="en-US" sz="2500" dirty="0"/>
              <a:t> </a:t>
            </a:r>
            <a:r>
              <a:rPr lang="en-US" sz="2500" dirty="0" err="1"/>
              <a:t>Kuota</a:t>
            </a:r>
            <a:r>
              <a:rPr lang="en-US" sz="2500" dirty="0"/>
              <a:t> Internet </a:t>
            </a:r>
            <a:r>
              <a:rPr lang="en-US" sz="2500" dirty="0" err="1"/>
              <a:t>dengan</a:t>
            </a:r>
            <a:r>
              <a:rPr lang="en-US" sz="2500" dirty="0"/>
              <a:t> </a:t>
            </a:r>
            <a:r>
              <a:rPr lang="en-US" sz="2500" dirty="0" err="1"/>
              <a:t>Metode</a:t>
            </a:r>
            <a:r>
              <a:rPr lang="en-US" sz="2500" dirty="0"/>
              <a:t> Support Vector Machine (SVM), Vol. 8 No. 2 Ed. </a:t>
            </a:r>
            <a:r>
              <a:rPr lang="en-US" sz="2500" dirty="0" err="1"/>
              <a:t>Juli</a:t>
            </a:r>
            <a:r>
              <a:rPr lang="en-US" sz="2500" dirty="0"/>
              <a:t> - Des. 2020.</a:t>
            </a:r>
          </a:p>
          <a:p>
            <a:pPr marL="457200" lvl="0" indent="-228600" algn="l" rtl="0">
              <a:lnSpc>
                <a:spcPct val="90000"/>
              </a:lnSpc>
              <a:spcBef>
                <a:spcPts val="1000"/>
              </a:spcBef>
              <a:spcAft>
                <a:spcPts val="0"/>
              </a:spcAft>
              <a:buClr>
                <a:schemeClr val="dk1"/>
              </a:buClr>
              <a:buSzPts val="28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47" name="Google Shape;47;g104f7abbb21_0_309"/>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685800" indent="-457200"/>
            <a:r>
              <a:rPr lang="id-ID" sz="2000" i="1" dirty="0"/>
              <a:t>Text mining </a:t>
            </a:r>
            <a:r>
              <a:rPr lang="id-ID" sz="2000" dirty="0"/>
              <a:t>merupakan sebuah proses dalam eksplorasi data teks yang susunannya tidak terstruktur dengan didukung perangkat lunak yang mampu melakukan identifikasi terkait bagaimana konsep, pola, serta kata kunci dan atribut yang lainnya, ini biasa disebut dengan analisis teks . Salah satu tujuan </a:t>
            </a:r>
            <a:r>
              <a:rPr lang="id-ID" sz="2000" i="1" dirty="0"/>
              <a:t>text mining</a:t>
            </a:r>
            <a:r>
              <a:rPr lang="id-ID" sz="2000" dirty="0"/>
              <a:t> ini adalah melakukan analisis sentiment. Selanjutnya analisis sentiment merupakan sebuah aplikasi yang juga termasuk dalam text mining serta banyak dipakai untuk melacak sentiment pelanggan mengenai perusahaan</a:t>
            </a:r>
            <a:r>
              <a:rPr lang="id-ID" sz="2000" dirty="0" smtClean="0"/>
              <a:t>.</a:t>
            </a:r>
            <a:endParaRPr lang="en-US" sz="2000" dirty="0" smtClean="0"/>
          </a:p>
          <a:p>
            <a:pPr marL="685800" indent="-457200"/>
            <a:r>
              <a:rPr lang="id-ID" sz="2000" dirty="0"/>
              <a:t>Salah satu metode dalam </a:t>
            </a:r>
            <a:r>
              <a:rPr lang="id-ID" sz="2000" i="1" dirty="0"/>
              <a:t>machine learning</a:t>
            </a:r>
            <a:r>
              <a:rPr lang="id-ID" sz="2000" dirty="0"/>
              <a:t> untuk melakukan analisis sentiment adalah </a:t>
            </a:r>
            <a:r>
              <a:rPr lang="id-ID" sz="2000" i="1" dirty="0"/>
              <a:t>Support Vector Machine</a:t>
            </a:r>
            <a:r>
              <a:rPr lang="id-ID" sz="2000" dirty="0"/>
              <a:t> (SVM), </a:t>
            </a:r>
            <a:r>
              <a:rPr lang="id-ID" sz="2000" i="1" dirty="0"/>
              <a:t>Support vector machine</a:t>
            </a:r>
            <a:r>
              <a:rPr lang="id-ID" sz="2000" dirty="0"/>
              <a:t> bisa juga dijelaskan dengan lebih mudah sebagai upaya dalam mencari </a:t>
            </a:r>
            <a:r>
              <a:rPr lang="id-ID" sz="2000" i="1" dirty="0"/>
              <a:t>hyperplane</a:t>
            </a:r>
            <a:r>
              <a:rPr lang="id-ID" sz="2000" dirty="0"/>
              <a:t> dengan kondisi terbaik serta memliki kegunaan untuk memisah dua buah </a:t>
            </a:r>
            <a:r>
              <a:rPr lang="id-ID" sz="2000" i="1" dirty="0"/>
              <a:t>class</a:t>
            </a:r>
            <a:r>
              <a:rPr lang="id-ID" sz="2000" dirty="0"/>
              <a:t> yang terdapat pada input </a:t>
            </a:r>
            <a:r>
              <a:rPr lang="id-ID" sz="2000" i="1" dirty="0"/>
              <a:t>space</a:t>
            </a:r>
            <a:r>
              <a:rPr lang="id-ID" sz="2000" dirty="0"/>
              <a:t>. Pada gambar 1a menunjukkan beberapa pattern yang menunjukkan sebagai anggota dari dua buah class : dengan keterangan positif (dinotasikan dengan +1) dan negative (dinotasikan dengan -1). Selanjutnya </a:t>
            </a:r>
            <a:r>
              <a:rPr lang="id-ID" sz="2000" i="1" dirty="0"/>
              <a:t>pattern</a:t>
            </a:r>
            <a:r>
              <a:rPr lang="id-ID" sz="2000" dirty="0"/>
              <a:t> pada </a:t>
            </a:r>
            <a:r>
              <a:rPr lang="id-ID" sz="2000" i="1" dirty="0"/>
              <a:t>class</a:t>
            </a:r>
            <a:r>
              <a:rPr lang="id-ID" sz="2000" dirty="0"/>
              <a:t> negatif ditunjukkan dengan symbol kotak, sebaliknya pattern pada </a:t>
            </a:r>
            <a:r>
              <a:rPr lang="id-ID" sz="2000" i="1" dirty="0"/>
              <a:t>class</a:t>
            </a:r>
            <a:r>
              <a:rPr lang="id-ID" sz="2000" dirty="0"/>
              <a:t> positif ditunjukkan dengan symbol lingkaran. </a:t>
            </a:r>
            <a:endParaRPr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err="1" smtClean="0"/>
              <a:t>Rumusan</a:t>
            </a:r>
            <a:r>
              <a:rPr lang="en-US" dirty="0" smtClean="0"/>
              <a:t> </a:t>
            </a:r>
            <a:r>
              <a:rPr lang="en-US" dirty="0" err="1" smtClean="0"/>
              <a:t>Masalah</a:t>
            </a:r>
            <a:endParaRPr dirty="0"/>
          </a:p>
        </p:txBody>
      </p:sp>
      <p:sp>
        <p:nvSpPr>
          <p:cNvPr id="3" name="Google Shape;59;g104f7abbb21_0_303"/>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685800" lvl="0" indent="-457200"/>
            <a:r>
              <a:rPr lang="en-US" dirty="0" err="1"/>
              <a:t>Bagaimana</a:t>
            </a:r>
            <a:r>
              <a:rPr lang="en-US" dirty="0"/>
              <a:t> </a:t>
            </a:r>
            <a:r>
              <a:rPr lang="en-US" dirty="0" err="1"/>
              <a:t>penerapan</a:t>
            </a:r>
            <a:r>
              <a:rPr lang="en-US" dirty="0"/>
              <a:t> </a:t>
            </a:r>
            <a:r>
              <a:rPr lang="en-US" dirty="0" err="1"/>
              <a:t>metode</a:t>
            </a:r>
            <a:r>
              <a:rPr lang="en-US" dirty="0"/>
              <a:t> </a:t>
            </a:r>
            <a:r>
              <a:rPr lang="en-US" i="1" dirty="0"/>
              <a:t>Support Vector Machine</a:t>
            </a:r>
            <a:r>
              <a:rPr lang="en-US" dirty="0"/>
              <a:t> </a:t>
            </a:r>
            <a:r>
              <a:rPr lang="en-US" dirty="0" err="1"/>
              <a:t>dalam</a:t>
            </a:r>
            <a:r>
              <a:rPr lang="en-US" dirty="0"/>
              <a:t> </a:t>
            </a:r>
            <a:r>
              <a:rPr lang="en-US" dirty="0" err="1"/>
              <a:t>klasifikasi</a:t>
            </a:r>
            <a:r>
              <a:rPr lang="en-US" dirty="0"/>
              <a:t> </a:t>
            </a:r>
            <a:r>
              <a:rPr lang="en-US" dirty="0" err="1"/>
              <a:t>analisis</a:t>
            </a:r>
            <a:r>
              <a:rPr lang="en-US" dirty="0"/>
              <a:t> sentiment</a:t>
            </a:r>
            <a:r>
              <a:rPr lang="en-US" dirty="0" smtClean="0"/>
              <a:t>?</a:t>
            </a:r>
          </a:p>
          <a:p>
            <a:pPr marL="228600" lvl="0" indent="0">
              <a:buNone/>
            </a:pPr>
            <a:endParaRPr lang="en-US" dirty="0"/>
          </a:p>
          <a:p>
            <a:pPr marL="685800" lvl="0" indent="-457200"/>
            <a:r>
              <a:rPr lang="en-US" dirty="0" err="1"/>
              <a:t>Menetukan</a:t>
            </a:r>
            <a:r>
              <a:rPr lang="en-US" dirty="0"/>
              <a:t> </a:t>
            </a:r>
            <a:r>
              <a:rPr lang="en-US" dirty="0" err="1"/>
              <a:t>tingkat</a:t>
            </a:r>
            <a:r>
              <a:rPr lang="en-US" dirty="0"/>
              <a:t> </a:t>
            </a:r>
            <a:r>
              <a:rPr lang="en-US" dirty="0" err="1"/>
              <a:t>akurasi</a:t>
            </a:r>
            <a:r>
              <a:rPr lang="en-US" dirty="0"/>
              <a:t> yang </a:t>
            </a:r>
            <a:r>
              <a:rPr lang="en-US" dirty="0" err="1"/>
              <a:t>memanfaatkan</a:t>
            </a:r>
            <a:r>
              <a:rPr lang="en-US" dirty="0"/>
              <a:t> </a:t>
            </a:r>
            <a:r>
              <a:rPr lang="en-US" dirty="0" err="1"/>
              <a:t>metode</a:t>
            </a:r>
            <a:r>
              <a:rPr lang="en-US" dirty="0"/>
              <a:t> SVM </a:t>
            </a:r>
            <a:r>
              <a:rPr lang="en-US" dirty="0" err="1"/>
              <a:t>dengan</a:t>
            </a:r>
            <a:r>
              <a:rPr lang="en-US" dirty="0"/>
              <a:t> </a:t>
            </a:r>
            <a:r>
              <a:rPr lang="en-US" dirty="0" err="1"/>
              <a:t>tujuan</a:t>
            </a:r>
            <a:r>
              <a:rPr lang="en-US" dirty="0"/>
              <a:t> </a:t>
            </a:r>
            <a:r>
              <a:rPr lang="en-US" dirty="0" err="1"/>
              <a:t>melakukan</a:t>
            </a:r>
            <a:r>
              <a:rPr lang="en-US" dirty="0"/>
              <a:t> </a:t>
            </a:r>
            <a:r>
              <a:rPr lang="en-US" dirty="0" err="1"/>
              <a:t>klasifikasi</a:t>
            </a:r>
            <a:r>
              <a:rPr lang="en-US" dirty="0"/>
              <a:t> </a:t>
            </a:r>
            <a:r>
              <a:rPr lang="en-US" dirty="0" err="1"/>
              <a:t>analisis</a:t>
            </a:r>
            <a:r>
              <a:rPr lang="en-US" dirty="0"/>
              <a:t> sentiment </a:t>
            </a:r>
            <a:r>
              <a:rPr lang="en-US" dirty="0" err="1"/>
              <a:t>ulasan</a:t>
            </a:r>
            <a:r>
              <a:rPr lang="en-US" dirty="0"/>
              <a:t>/</a:t>
            </a:r>
            <a:r>
              <a:rPr lang="en-US" dirty="0" err="1"/>
              <a:t>komentar</a:t>
            </a:r>
            <a:r>
              <a:rPr lang="en-US" dirty="0"/>
              <a:t> </a:t>
            </a:r>
            <a:r>
              <a:rPr lang="en-US" dirty="0" err="1"/>
              <a:t>pada</a:t>
            </a:r>
            <a:r>
              <a:rPr lang="en-US" dirty="0"/>
              <a:t> </a:t>
            </a:r>
            <a:r>
              <a:rPr lang="en-US" dirty="0" err="1"/>
              <a:t>aplikasi</a:t>
            </a:r>
            <a:r>
              <a:rPr lang="en-US" dirty="0"/>
              <a:t> VN Video Editor di </a:t>
            </a:r>
            <a:r>
              <a:rPr lang="en-US" i="1" dirty="0"/>
              <a:t>play store</a:t>
            </a:r>
            <a:r>
              <a:rPr lang="en-US" dirty="0"/>
              <a:t>? </a:t>
            </a:r>
          </a:p>
          <a:p>
            <a:pPr marL="228600" indent="0">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Metode</a:t>
            </a:r>
            <a:endParaRPr/>
          </a:p>
        </p:txBody>
      </p:sp>
      <p:sp>
        <p:nvSpPr>
          <p:cNvPr id="59" name="Google Shape;59;g104f7abbb21_0_303"/>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685800" lvl="0" indent="-457200"/>
            <a:r>
              <a:rPr lang="en-US" dirty="0" err="1"/>
              <a:t>Untuk</a:t>
            </a:r>
            <a:r>
              <a:rPr lang="en-US" dirty="0"/>
              <a:t> </a:t>
            </a:r>
            <a:r>
              <a:rPr lang="en-US" dirty="0" err="1"/>
              <a:t>mengklasifikasikan</a:t>
            </a:r>
            <a:r>
              <a:rPr lang="en-US" dirty="0"/>
              <a:t> text </a:t>
            </a:r>
            <a:r>
              <a:rPr lang="en-US" dirty="0" err="1"/>
              <a:t>ulasan</a:t>
            </a:r>
            <a:r>
              <a:rPr lang="en-US" dirty="0"/>
              <a:t>/</a:t>
            </a:r>
            <a:r>
              <a:rPr lang="en-US" dirty="0" err="1"/>
              <a:t>komentar</a:t>
            </a:r>
            <a:r>
              <a:rPr lang="en-US" dirty="0"/>
              <a:t> </a:t>
            </a:r>
            <a:r>
              <a:rPr lang="en-US" dirty="0" err="1"/>
              <a:t>sebagai</a:t>
            </a:r>
            <a:r>
              <a:rPr lang="en-US" dirty="0"/>
              <a:t> </a:t>
            </a:r>
            <a:r>
              <a:rPr lang="en-US" dirty="0" err="1"/>
              <a:t>ulasan</a:t>
            </a:r>
            <a:r>
              <a:rPr lang="en-US" dirty="0"/>
              <a:t> </a:t>
            </a:r>
            <a:r>
              <a:rPr lang="en-US" dirty="0" err="1"/>
              <a:t>positif</a:t>
            </a:r>
            <a:r>
              <a:rPr lang="en-US" dirty="0"/>
              <a:t> </a:t>
            </a:r>
            <a:r>
              <a:rPr lang="en-US" dirty="0" err="1"/>
              <a:t>Netral</a:t>
            </a:r>
            <a:r>
              <a:rPr lang="en-US" dirty="0"/>
              <a:t> </a:t>
            </a:r>
            <a:r>
              <a:rPr lang="en-US" dirty="0" err="1"/>
              <a:t>dan</a:t>
            </a:r>
            <a:r>
              <a:rPr lang="en-US" dirty="0"/>
              <a:t> </a:t>
            </a:r>
            <a:r>
              <a:rPr lang="en-US" i="1" dirty="0"/>
              <a:t>negative</a:t>
            </a:r>
            <a:r>
              <a:rPr lang="en-US" dirty="0"/>
              <a:t>.</a:t>
            </a:r>
          </a:p>
          <a:p>
            <a:pPr marL="685800" lvl="0" indent="-457200"/>
            <a:r>
              <a:rPr lang="en-US" dirty="0" err="1"/>
              <a:t>Untuk</a:t>
            </a:r>
            <a:r>
              <a:rPr lang="en-US" dirty="0"/>
              <a:t> </a:t>
            </a:r>
            <a:r>
              <a:rPr lang="en-US" dirty="0" err="1"/>
              <a:t>memahami</a:t>
            </a:r>
            <a:r>
              <a:rPr lang="en-US" dirty="0"/>
              <a:t> </a:t>
            </a:r>
            <a:r>
              <a:rPr lang="en-US" dirty="0" err="1"/>
              <a:t>tingkat</a:t>
            </a:r>
            <a:r>
              <a:rPr lang="en-US" dirty="0"/>
              <a:t> </a:t>
            </a:r>
            <a:r>
              <a:rPr lang="en-US" dirty="0" err="1"/>
              <a:t>akurasi</a:t>
            </a:r>
            <a:r>
              <a:rPr lang="en-US" dirty="0"/>
              <a:t> </a:t>
            </a:r>
            <a:r>
              <a:rPr lang="en-US" dirty="0" err="1"/>
              <a:t>dari</a:t>
            </a:r>
            <a:r>
              <a:rPr lang="en-US" dirty="0"/>
              <a:t> </a:t>
            </a:r>
            <a:r>
              <a:rPr lang="en-US" dirty="0" err="1"/>
              <a:t>metode</a:t>
            </a:r>
            <a:r>
              <a:rPr lang="en-US" dirty="0"/>
              <a:t> </a:t>
            </a:r>
            <a:r>
              <a:rPr lang="en-US" dirty="0" err="1"/>
              <a:t>Sopport</a:t>
            </a:r>
            <a:r>
              <a:rPr lang="en-US" dirty="0"/>
              <a:t> Vector Machine </a:t>
            </a:r>
            <a:r>
              <a:rPr lang="en-US" dirty="0" err="1"/>
              <a:t>dalam</a:t>
            </a:r>
            <a:r>
              <a:rPr lang="en-US" dirty="0"/>
              <a:t> </a:t>
            </a:r>
            <a:r>
              <a:rPr lang="en-US" dirty="0" err="1"/>
              <a:t>analisis</a:t>
            </a:r>
            <a:r>
              <a:rPr lang="en-US" dirty="0"/>
              <a:t> </a:t>
            </a:r>
            <a:r>
              <a:rPr lang="en-US" dirty="0" err="1"/>
              <a:t>sentimen</a:t>
            </a:r>
            <a:r>
              <a:rPr lang="en-US" dirty="0"/>
              <a:t> </a:t>
            </a:r>
            <a:r>
              <a:rPr lang="en-US" dirty="0" err="1"/>
              <a:t>terhadap</a:t>
            </a:r>
            <a:r>
              <a:rPr lang="en-US" dirty="0"/>
              <a:t> </a:t>
            </a:r>
            <a:r>
              <a:rPr lang="en-US" dirty="0" err="1"/>
              <a:t>ulasan</a:t>
            </a:r>
            <a:r>
              <a:rPr lang="en-US" dirty="0"/>
              <a:t> </a:t>
            </a:r>
            <a:r>
              <a:rPr lang="en-US" dirty="0" err="1"/>
              <a:t>pengguna</a:t>
            </a:r>
            <a:r>
              <a:rPr lang="en-US" dirty="0"/>
              <a:t> </a:t>
            </a:r>
            <a:r>
              <a:rPr lang="en-US" dirty="0" err="1"/>
              <a:t>aplikasi</a:t>
            </a:r>
            <a:r>
              <a:rPr lang="en-US" dirty="0"/>
              <a:t> VN Video Editor </a:t>
            </a:r>
            <a:r>
              <a:rPr lang="en-US" dirty="0" err="1"/>
              <a:t>pada</a:t>
            </a:r>
            <a:r>
              <a:rPr lang="en-US" dirty="0"/>
              <a:t> </a:t>
            </a:r>
            <a:r>
              <a:rPr lang="en-US" i="1" dirty="0"/>
              <a:t>Play Store</a:t>
            </a:r>
            <a:r>
              <a:rPr lang="en-US" dirty="0"/>
              <a:t>. </a:t>
            </a:r>
          </a:p>
          <a:p>
            <a:pPr marL="228600" indent="0">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Hasil</a:t>
            </a:r>
            <a:endParaRPr/>
          </a:p>
        </p:txBody>
      </p:sp>
      <p:sp>
        <p:nvSpPr>
          <p:cNvPr id="65" name="Google Shape;65;g104f7abbb21_0_39"/>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lnSpcReduction="10000"/>
          </a:bodyPr>
          <a:lstStyle/>
          <a:p>
            <a:pPr indent="-228600">
              <a:buNone/>
            </a:pPr>
            <a:r>
              <a:rPr lang="en-US" sz="2000" dirty="0" err="1"/>
              <a:t>Pada</a:t>
            </a:r>
            <a:r>
              <a:rPr lang="en-US" sz="2000" dirty="0"/>
              <a:t> </a:t>
            </a:r>
            <a:r>
              <a:rPr lang="en-US" sz="2000" dirty="0" err="1"/>
              <a:t>metode</a:t>
            </a:r>
            <a:r>
              <a:rPr lang="en-US" sz="2000" dirty="0"/>
              <a:t> SVM, </a:t>
            </a:r>
            <a:r>
              <a:rPr lang="en-US" sz="2000" dirty="0" err="1"/>
              <a:t>terdapat</a:t>
            </a:r>
            <a:r>
              <a:rPr lang="en-US" sz="2000" dirty="0"/>
              <a:t> </a:t>
            </a:r>
            <a:r>
              <a:rPr lang="en-US" sz="2000" dirty="0" err="1"/>
              <a:t>beberapa</a:t>
            </a:r>
            <a:r>
              <a:rPr lang="en-US" sz="2000" dirty="0"/>
              <a:t> kernel yang </a:t>
            </a:r>
            <a:r>
              <a:rPr lang="en-US" sz="2000" dirty="0" err="1"/>
              <a:t>digunakan</a:t>
            </a:r>
            <a:r>
              <a:rPr lang="en-US" sz="2000" dirty="0"/>
              <a:t>, </a:t>
            </a:r>
            <a:r>
              <a:rPr lang="en-US" sz="2000" dirty="0" err="1"/>
              <a:t>seperti</a:t>
            </a:r>
            <a:r>
              <a:rPr lang="en-US" sz="2000" dirty="0"/>
              <a:t> kernel Linear, Polynomial, Radial Basis Function (RBF), </a:t>
            </a:r>
            <a:r>
              <a:rPr lang="en-US" sz="2000" dirty="0" err="1"/>
              <a:t>dan</a:t>
            </a:r>
            <a:r>
              <a:rPr lang="en-US" sz="2000" dirty="0"/>
              <a:t> Sigmoid. Dari </a:t>
            </a:r>
            <a:r>
              <a:rPr lang="en-US" sz="2000" dirty="0" err="1"/>
              <a:t>setiap</a:t>
            </a:r>
            <a:r>
              <a:rPr lang="en-US" sz="2000" dirty="0"/>
              <a:t> kernel </a:t>
            </a:r>
            <a:r>
              <a:rPr lang="en-US" sz="2000" dirty="0" err="1"/>
              <a:t>akan</a:t>
            </a:r>
            <a:r>
              <a:rPr lang="en-US" sz="2000" dirty="0"/>
              <a:t> </a:t>
            </a:r>
            <a:r>
              <a:rPr lang="en-US" sz="2000" dirty="0" err="1"/>
              <a:t>dicari</a:t>
            </a:r>
            <a:r>
              <a:rPr lang="en-US" sz="2000" dirty="0"/>
              <a:t> </a:t>
            </a:r>
            <a:r>
              <a:rPr lang="en-US" sz="2000" dirty="0" err="1"/>
              <a:t>akurasi</a:t>
            </a:r>
            <a:r>
              <a:rPr lang="en-US" sz="2000" dirty="0"/>
              <a:t> </a:t>
            </a:r>
            <a:r>
              <a:rPr lang="en-US" sz="2000" dirty="0" err="1"/>
              <a:t>terbaik</a:t>
            </a:r>
            <a:r>
              <a:rPr lang="en-US" sz="2000" dirty="0"/>
              <a:t> yang </a:t>
            </a:r>
            <a:r>
              <a:rPr lang="en-US" sz="2000" dirty="0" err="1"/>
              <a:t>nantinya</a:t>
            </a:r>
            <a:r>
              <a:rPr lang="en-US" sz="2000" dirty="0"/>
              <a:t> </a:t>
            </a:r>
            <a:r>
              <a:rPr lang="en-US" sz="2000" dirty="0" err="1"/>
              <a:t>akan</a:t>
            </a:r>
            <a:r>
              <a:rPr lang="en-US" sz="2000" dirty="0"/>
              <a:t> </a:t>
            </a:r>
            <a:r>
              <a:rPr lang="en-US" sz="2000" dirty="0" err="1"/>
              <a:t>digunakan</a:t>
            </a:r>
            <a:r>
              <a:rPr lang="en-US" sz="2000" dirty="0"/>
              <a:t>. </a:t>
            </a:r>
            <a:r>
              <a:rPr lang="en-US" sz="2000" dirty="0" err="1"/>
              <a:t>Pada</a:t>
            </a:r>
            <a:r>
              <a:rPr lang="en-US" sz="2000" dirty="0"/>
              <a:t> </a:t>
            </a:r>
            <a:r>
              <a:rPr lang="en-US" sz="2000" dirty="0" err="1"/>
              <a:t>penelitian</a:t>
            </a:r>
            <a:r>
              <a:rPr lang="en-US" sz="2000" dirty="0"/>
              <a:t> kali </a:t>
            </a:r>
            <a:r>
              <a:rPr lang="en-US" sz="2000" dirty="0" err="1"/>
              <a:t>ini</a:t>
            </a:r>
            <a:r>
              <a:rPr lang="en-US" sz="2000" dirty="0"/>
              <a:t> </a:t>
            </a:r>
            <a:r>
              <a:rPr lang="en-US" sz="2000" dirty="0" err="1"/>
              <a:t>akan</a:t>
            </a:r>
            <a:r>
              <a:rPr lang="en-US" sz="2000" dirty="0"/>
              <a:t> </a:t>
            </a:r>
            <a:r>
              <a:rPr lang="en-US" sz="2000" dirty="0" err="1"/>
              <a:t>dilakukan</a:t>
            </a:r>
            <a:r>
              <a:rPr lang="en-US" sz="2000" dirty="0"/>
              <a:t> </a:t>
            </a:r>
            <a:r>
              <a:rPr lang="en-US" sz="2000" dirty="0" err="1"/>
              <a:t>pembagian</a:t>
            </a:r>
            <a:r>
              <a:rPr lang="en-US" sz="2000" dirty="0"/>
              <a:t> dataset </a:t>
            </a:r>
            <a:r>
              <a:rPr lang="en-US" sz="2000" dirty="0" err="1"/>
              <a:t>sebanyak</a:t>
            </a:r>
            <a:r>
              <a:rPr lang="en-US" sz="2000" dirty="0"/>
              <a:t> 3 kali yang </a:t>
            </a:r>
            <a:r>
              <a:rPr lang="en-US" sz="2000" dirty="0" err="1"/>
              <a:t>selanjutnya</a:t>
            </a:r>
            <a:r>
              <a:rPr lang="en-US" sz="2000" dirty="0"/>
              <a:t> </a:t>
            </a:r>
            <a:r>
              <a:rPr lang="en-US" sz="2000" dirty="0" err="1"/>
              <a:t>akan</a:t>
            </a:r>
            <a:r>
              <a:rPr lang="en-US" sz="2000" dirty="0"/>
              <a:t> </a:t>
            </a:r>
            <a:r>
              <a:rPr lang="en-US" sz="2000" dirty="0" err="1"/>
              <a:t>diterapkan</a:t>
            </a:r>
            <a:r>
              <a:rPr lang="en-US" sz="2000" dirty="0"/>
              <a:t> </a:t>
            </a:r>
            <a:r>
              <a:rPr lang="en-US" sz="2000" dirty="0" err="1"/>
              <a:t>metode</a:t>
            </a:r>
            <a:r>
              <a:rPr lang="en-US" sz="2000" dirty="0"/>
              <a:t> SVM </a:t>
            </a:r>
            <a:r>
              <a:rPr lang="en-US" sz="2000" dirty="0" err="1"/>
              <a:t>pada</a:t>
            </a:r>
            <a:r>
              <a:rPr lang="en-US" sz="2000" dirty="0"/>
              <a:t> </a:t>
            </a:r>
            <a:r>
              <a:rPr lang="en-US" sz="2000" dirty="0" err="1"/>
              <a:t>tiap</a:t>
            </a:r>
            <a:r>
              <a:rPr lang="en-US" sz="2000" dirty="0"/>
              <a:t> </a:t>
            </a:r>
            <a:r>
              <a:rPr lang="en-US" sz="2000" dirty="0" err="1"/>
              <a:t>kernelnya</a:t>
            </a:r>
            <a:r>
              <a:rPr lang="en-US" sz="2000" dirty="0"/>
              <a:t>. </a:t>
            </a:r>
            <a:r>
              <a:rPr lang="en-US" sz="2000" dirty="0" err="1"/>
              <a:t>Perbandingan</a:t>
            </a:r>
            <a:r>
              <a:rPr lang="en-US" sz="2000" dirty="0"/>
              <a:t> dataset </a:t>
            </a:r>
            <a:r>
              <a:rPr lang="en-US" sz="2000" dirty="0" err="1"/>
              <a:t>dapat</a:t>
            </a:r>
            <a:r>
              <a:rPr lang="en-US" sz="2000" dirty="0"/>
              <a:t> </a:t>
            </a:r>
            <a:r>
              <a:rPr lang="en-US" sz="2000" dirty="0" err="1"/>
              <a:t>dilihat</a:t>
            </a:r>
            <a:r>
              <a:rPr lang="en-US" sz="2000" dirty="0"/>
              <a:t> </a:t>
            </a:r>
            <a:r>
              <a:rPr lang="en-US" sz="2000" dirty="0" err="1"/>
              <a:t>pada</a:t>
            </a:r>
            <a:r>
              <a:rPr lang="en-US" sz="2000" dirty="0"/>
              <a:t> </a:t>
            </a:r>
            <a:r>
              <a:rPr lang="en-US" sz="2000" dirty="0" err="1"/>
              <a:t>tabel</a:t>
            </a:r>
            <a:r>
              <a:rPr lang="en-US" sz="2000" dirty="0"/>
              <a:t> </a:t>
            </a:r>
            <a:r>
              <a:rPr lang="en-US" sz="2000" dirty="0" err="1"/>
              <a:t>berikut</a:t>
            </a:r>
            <a:r>
              <a:rPr lang="en-US" sz="2000" dirty="0"/>
              <a:t> :</a:t>
            </a:r>
          </a:p>
          <a:p>
            <a:pPr indent="-228600">
              <a:buNone/>
            </a:pPr>
            <a:r>
              <a:rPr lang="en-US" sz="2000" dirty="0" err="1"/>
              <a:t>Perbandingan</a:t>
            </a:r>
            <a:r>
              <a:rPr lang="en-US" sz="2000" dirty="0"/>
              <a:t> data </a:t>
            </a:r>
            <a:r>
              <a:rPr lang="en-US" sz="2000" i="1" dirty="0"/>
              <a:t>training </a:t>
            </a:r>
            <a:r>
              <a:rPr lang="en-US" sz="2000" dirty="0" err="1"/>
              <a:t>dan</a:t>
            </a:r>
            <a:r>
              <a:rPr lang="en-US" sz="2000" dirty="0"/>
              <a:t> data </a:t>
            </a:r>
            <a:r>
              <a:rPr lang="en-US" sz="2000" i="1" dirty="0"/>
              <a:t>testing </a:t>
            </a:r>
            <a:r>
              <a:rPr lang="en-US" sz="2000" dirty="0" err="1"/>
              <a:t>sebesar</a:t>
            </a:r>
            <a:r>
              <a:rPr lang="en-US" sz="2000" dirty="0"/>
              <a:t> 70% : 30% </a:t>
            </a:r>
            <a:r>
              <a:rPr lang="en-US" sz="2000" dirty="0" smtClean="0"/>
              <a:t>:</a:t>
            </a:r>
          </a:p>
          <a:p>
            <a:pPr indent="-228600">
              <a:buNone/>
            </a:pPr>
            <a:endParaRPr lang="en-US" sz="2000" dirty="0"/>
          </a:p>
          <a:p>
            <a:pPr indent="-228600">
              <a:buNone/>
            </a:pPr>
            <a:endParaRPr lang="en-US" sz="2000" dirty="0" smtClean="0"/>
          </a:p>
          <a:p>
            <a:pPr indent="-228600">
              <a:buNone/>
            </a:pPr>
            <a:endParaRPr lang="en-US" sz="2000" dirty="0" smtClean="0"/>
          </a:p>
          <a:p>
            <a:pPr indent="-228600">
              <a:buNone/>
            </a:pPr>
            <a:endParaRPr lang="en-US" sz="2000" dirty="0"/>
          </a:p>
          <a:p>
            <a:pPr indent="-228600">
              <a:buNone/>
            </a:pPr>
            <a:r>
              <a:rPr lang="en-US" sz="2000" dirty="0" err="1"/>
              <a:t>Berdasarkan</a:t>
            </a:r>
            <a:r>
              <a:rPr lang="en-US" sz="2000" dirty="0"/>
              <a:t> </a:t>
            </a:r>
            <a:r>
              <a:rPr lang="en-US" sz="2000" dirty="0" err="1"/>
              <a:t>hasil</a:t>
            </a:r>
            <a:r>
              <a:rPr lang="en-US" sz="2000" dirty="0"/>
              <a:t> </a:t>
            </a:r>
            <a:r>
              <a:rPr lang="en-US" sz="2000" dirty="0" err="1"/>
              <a:t>evaluasi</a:t>
            </a:r>
            <a:r>
              <a:rPr lang="en-US" sz="2000" dirty="0"/>
              <a:t>, </a:t>
            </a:r>
            <a:r>
              <a:rPr lang="en-US" sz="2000" dirty="0" err="1"/>
              <a:t>penggunaan</a:t>
            </a:r>
            <a:r>
              <a:rPr lang="en-US" sz="2000" dirty="0"/>
              <a:t> kernel Radial Basis Function (RBF) di </a:t>
            </a:r>
            <a:r>
              <a:rPr lang="en-US" sz="2000" dirty="0" err="1"/>
              <a:t>penelitian</a:t>
            </a:r>
            <a:r>
              <a:rPr lang="en-US" sz="2000" dirty="0"/>
              <a:t>  </a:t>
            </a:r>
            <a:r>
              <a:rPr lang="en-US" sz="2000" dirty="0" err="1"/>
              <a:t>ini</a:t>
            </a:r>
            <a:r>
              <a:rPr lang="en-US" sz="2000" dirty="0"/>
              <a:t> </a:t>
            </a:r>
            <a:r>
              <a:rPr lang="en-US" sz="2000" dirty="0" err="1"/>
              <a:t>memberikan</a:t>
            </a:r>
            <a:r>
              <a:rPr lang="en-US" sz="2000" dirty="0"/>
              <a:t> </a:t>
            </a:r>
            <a:r>
              <a:rPr lang="en-US" sz="2000" dirty="0" err="1"/>
              <a:t>akurasi</a:t>
            </a:r>
            <a:r>
              <a:rPr lang="en-US" sz="2000" dirty="0"/>
              <a:t> yang paling </a:t>
            </a:r>
            <a:r>
              <a:rPr lang="en-US" sz="2000" dirty="0" err="1"/>
              <a:t>tinggi</a:t>
            </a:r>
            <a:r>
              <a:rPr lang="en-US" sz="2000" dirty="0"/>
              <a:t> </a:t>
            </a:r>
            <a:r>
              <a:rPr lang="en-US" sz="2000" dirty="0" err="1"/>
              <a:t>dibandingkan</a:t>
            </a:r>
            <a:r>
              <a:rPr lang="en-US" sz="2000" dirty="0"/>
              <a:t> </a:t>
            </a:r>
            <a:r>
              <a:rPr lang="en-US" sz="2000" dirty="0" err="1"/>
              <a:t>dengan</a:t>
            </a:r>
            <a:r>
              <a:rPr lang="en-US" sz="2000" dirty="0"/>
              <a:t> kernel </a:t>
            </a:r>
            <a:r>
              <a:rPr lang="en-US" sz="2000" dirty="0" err="1"/>
              <a:t>lainnya</a:t>
            </a:r>
            <a:r>
              <a:rPr lang="en-US" sz="2000" dirty="0"/>
              <a:t>. </a:t>
            </a:r>
            <a:r>
              <a:rPr lang="en-US" sz="2000" dirty="0" err="1"/>
              <a:t>Dengan</a:t>
            </a:r>
            <a:r>
              <a:rPr lang="en-US" sz="2000" dirty="0"/>
              <a:t> </a:t>
            </a:r>
            <a:r>
              <a:rPr lang="en-US" sz="2000" dirty="0" err="1"/>
              <a:t>demikian</a:t>
            </a:r>
            <a:r>
              <a:rPr lang="en-US" sz="2000" dirty="0"/>
              <a:t>, </a:t>
            </a:r>
            <a:r>
              <a:rPr lang="en-US" sz="2000" dirty="0" err="1"/>
              <a:t>penerapan</a:t>
            </a:r>
            <a:r>
              <a:rPr lang="en-US" sz="2000" dirty="0"/>
              <a:t> </a:t>
            </a:r>
            <a:r>
              <a:rPr lang="en-US" sz="2000" dirty="0" err="1"/>
              <a:t>algoritma</a:t>
            </a:r>
            <a:r>
              <a:rPr lang="en-US" sz="2000" dirty="0"/>
              <a:t> support vector machine </a:t>
            </a:r>
            <a:r>
              <a:rPr lang="en-US" sz="2000" dirty="0" err="1"/>
              <a:t>pada</a:t>
            </a:r>
            <a:r>
              <a:rPr lang="en-US" sz="2000" dirty="0"/>
              <a:t> </a:t>
            </a:r>
            <a:r>
              <a:rPr lang="en-US" sz="2000" dirty="0" err="1"/>
              <a:t>klasifikasi</a:t>
            </a:r>
            <a:r>
              <a:rPr lang="en-US" sz="2000" dirty="0"/>
              <a:t> review video editor </a:t>
            </a:r>
            <a:r>
              <a:rPr lang="en-US" sz="2000" dirty="0" err="1"/>
              <a:t>dengan</a:t>
            </a:r>
            <a:r>
              <a:rPr lang="en-US" sz="2000" dirty="0"/>
              <a:t> total  1.000 data </a:t>
            </a:r>
            <a:r>
              <a:rPr lang="en-US" sz="2000" dirty="0" err="1"/>
              <a:t>dapat</a:t>
            </a:r>
            <a:r>
              <a:rPr lang="en-US" sz="2000" dirty="0"/>
              <a:t> </a:t>
            </a:r>
            <a:r>
              <a:rPr lang="en-US" sz="2000" dirty="0" err="1"/>
              <a:t>memberikan</a:t>
            </a:r>
            <a:r>
              <a:rPr lang="en-US" sz="2000" dirty="0"/>
              <a:t> </a:t>
            </a:r>
            <a:r>
              <a:rPr lang="en-US" sz="2000" dirty="0" err="1"/>
              <a:t>hasil</a:t>
            </a:r>
            <a:r>
              <a:rPr lang="en-US" sz="2000" dirty="0"/>
              <a:t> yang </a:t>
            </a:r>
            <a:r>
              <a:rPr lang="en-US" sz="2000" dirty="0" err="1"/>
              <a:t>cukup</a:t>
            </a:r>
            <a:r>
              <a:rPr lang="en-US" sz="2000" dirty="0"/>
              <a:t> </a:t>
            </a:r>
            <a:r>
              <a:rPr lang="en-US" sz="2000" dirty="0" err="1"/>
              <a:t>akurat</a:t>
            </a:r>
            <a:r>
              <a:rPr lang="en-US" sz="2000" dirty="0"/>
              <a:t> </a:t>
            </a:r>
            <a:r>
              <a:rPr lang="en-US" sz="2000" dirty="0" err="1"/>
              <a:t>yaitu</a:t>
            </a:r>
            <a:r>
              <a:rPr lang="en-US" sz="2000" dirty="0"/>
              <a:t> </a:t>
            </a:r>
            <a:r>
              <a:rPr lang="en-US" sz="2000" dirty="0" err="1"/>
              <a:t>mencapai</a:t>
            </a:r>
            <a:r>
              <a:rPr lang="en-US" sz="2000" dirty="0"/>
              <a:t>  total 88,40% </a:t>
            </a:r>
            <a:r>
              <a:rPr lang="en-US" sz="2000" dirty="0" err="1"/>
              <a:t>pada</a:t>
            </a:r>
            <a:r>
              <a:rPr lang="en-US" sz="2000" dirty="0"/>
              <a:t> </a:t>
            </a:r>
            <a:r>
              <a:rPr lang="en-US" sz="2000" dirty="0" err="1"/>
              <a:t>perbandingan</a:t>
            </a:r>
            <a:r>
              <a:rPr lang="en-US" sz="2000" dirty="0"/>
              <a:t> dataset 70% : 30%.</a:t>
            </a:r>
          </a:p>
          <a:p>
            <a:pPr marL="457200" lvl="0" indent="-228600" rtl="0">
              <a:lnSpc>
                <a:spcPct val="90000"/>
              </a:lnSpc>
              <a:spcBef>
                <a:spcPts val="1000"/>
              </a:spcBef>
              <a:spcAft>
                <a:spcPts val="0"/>
              </a:spcAft>
              <a:buClr>
                <a:schemeClr val="dk1"/>
              </a:buClr>
              <a:buSzPts val="2800"/>
              <a:buNone/>
            </a:pPr>
            <a:endParaRPr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2852" y="3048000"/>
            <a:ext cx="8077200" cy="1461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indent="-228600">
              <a:buNone/>
            </a:pPr>
            <a:r>
              <a:rPr lang="en-US" sz="2000" cap="small" dirty="0"/>
              <a:t>Proses </a:t>
            </a:r>
            <a:r>
              <a:rPr lang="en-US" sz="2000" cap="small" dirty="0" err="1"/>
              <a:t>dimulai</a:t>
            </a:r>
            <a:r>
              <a:rPr lang="en-US" sz="2000" cap="small" dirty="0"/>
              <a:t> </a:t>
            </a:r>
            <a:r>
              <a:rPr lang="en-US" sz="2000" cap="small" dirty="0" err="1"/>
              <a:t>dengan</a:t>
            </a:r>
            <a:r>
              <a:rPr lang="en-US" sz="2000" cap="small" dirty="0"/>
              <a:t> </a:t>
            </a:r>
            <a:r>
              <a:rPr lang="en-US" sz="2000" cap="small" dirty="0" err="1"/>
              <a:t>langkah</a:t>
            </a:r>
            <a:r>
              <a:rPr lang="en-US" sz="2000" cap="small" dirty="0"/>
              <a:t> </a:t>
            </a:r>
            <a:r>
              <a:rPr lang="en-US" sz="2000" cap="small" dirty="0" err="1"/>
              <a:t>pra-pemrosesan</a:t>
            </a:r>
            <a:r>
              <a:rPr lang="en-US" sz="2000" cap="small" dirty="0"/>
              <a:t>, </a:t>
            </a:r>
            <a:r>
              <a:rPr lang="en-US" sz="2000" cap="small" dirty="0" err="1"/>
              <a:t>karenaData</a:t>
            </a:r>
            <a:r>
              <a:rPr lang="en-US" sz="2000" cap="small" dirty="0"/>
              <a:t> </a:t>
            </a:r>
            <a:r>
              <a:rPr lang="en-US" sz="2000" cap="small" dirty="0" err="1"/>
              <a:t>tidak</a:t>
            </a:r>
            <a:r>
              <a:rPr lang="en-US" sz="2000" cap="small" dirty="0"/>
              <a:t>  </a:t>
            </a:r>
            <a:r>
              <a:rPr lang="en-US" sz="2000" cap="small" dirty="0" err="1"/>
              <a:t>menggunakan</a:t>
            </a:r>
            <a:r>
              <a:rPr lang="en-US" sz="2000" cap="small" dirty="0"/>
              <a:t> kata-kata </a:t>
            </a:r>
            <a:r>
              <a:rPr lang="en-US" sz="2000" cap="small" dirty="0" err="1"/>
              <a:t>standar</a:t>
            </a:r>
            <a:r>
              <a:rPr lang="en-US" sz="2000" cap="small" dirty="0"/>
              <a:t> yang </a:t>
            </a:r>
            <a:r>
              <a:rPr lang="en-US" sz="2000" cap="small" dirty="0" err="1"/>
              <a:t>sempurna</a:t>
            </a:r>
            <a:r>
              <a:rPr lang="en-US" sz="2000" cap="small" dirty="0"/>
              <a:t>. </a:t>
            </a:r>
            <a:r>
              <a:rPr lang="en-US" sz="2000" cap="small" dirty="0" err="1"/>
              <a:t>Jalankan</a:t>
            </a:r>
            <a:r>
              <a:rPr lang="en-US" sz="2000" cap="small" dirty="0"/>
              <a:t> </a:t>
            </a:r>
            <a:r>
              <a:rPr lang="en-US" sz="2000" cap="small" dirty="0" err="1"/>
              <a:t>fase</a:t>
            </a:r>
            <a:r>
              <a:rPr lang="en-US" sz="2000" cap="small" dirty="0"/>
              <a:t> </a:t>
            </a:r>
            <a:r>
              <a:rPr lang="en-US" sz="2000" cap="small" dirty="0" err="1"/>
              <a:t>prapemrosesan</a:t>
            </a:r>
            <a:r>
              <a:rPr lang="en-US" sz="2000" cap="small" dirty="0"/>
              <a:t> </a:t>
            </a:r>
            <a:r>
              <a:rPr lang="en-US" sz="2000" cap="small" dirty="0" err="1"/>
              <a:t>Bantuan</a:t>
            </a:r>
            <a:r>
              <a:rPr lang="en-US" sz="2000" cap="small" dirty="0"/>
              <a:t> </a:t>
            </a:r>
            <a:r>
              <a:rPr lang="en-US" sz="2000" cap="small" dirty="0" err="1"/>
              <a:t>dengan</a:t>
            </a:r>
            <a:r>
              <a:rPr lang="en-US" sz="2000" cap="small" dirty="0"/>
              <a:t> </a:t>
            </a:r>
            <a:r>
              <a:rPr lang="en-US" sz="2000" cap="small" dirty="0" err="1"/>
              <a:t>penggunaan</a:t>
            </a:r>
            <a:r>
              <a:rPr lang="en-US" sz="2000" cap="small" dirty="0"/>
              <a:t> </a:t>
            </a:r>
            <a:r>
              <a:rPr lang="en-US" sz="2000" cap="small" dirty="0" err="1"/>
              <a:t>perpustakaan</a:t>
            </a:r>
            <a:r>
              <a:rPr lang="en-US" sz="2000" cap="small" dirty="0"/>
              <a:t> </a:t>
            </a:r>
            <a:r>
              <a:rPr lang="en-US" sz="2000" cap="small" dirty="0" err="1"/>
              <a:t>dalam</a:t>
            </a:r>
            <a:r>
              <a:rPr lang="en-US" sz="2000" cap="small" dirty="0"/>
              <a:t> </a:t>
            </a:r>
            <a:r>
              <a:rPr lang="en-US" sz="2000" cap="small" dirty="0" err="1"/>
              <a:t>bahasa</a:t>
            </a:r>
            <a:r>
              <a:rPr lang="en-US" sz="2000" cap="small" dirty="0"/>
              <a:t> </a:t>
            </a:r>
            <a:r>
              <a:rPr lang="en-US" sz="2000" cap="small" dirty="0" err="1"/>
              <a:t>pemrograman</a:t>
            </a:r>
            <a:r>
              <a:rPr lang="en-US" sz="2000" cap="small" dirty="0"/>
              <a:t> Python3. </a:t>
            </a:r>
            <a:r>
              <a:rPr lang="en-US" sz="2000" cap="small" dirty="0" err="1"/>
              <a:t>Kembali</a:t>
            </a:r>
            <a:r>
              <a:rPr lang="en-US" sz="2000" cap="small" dirty="0"/>
              <a:t> </a:t>
            </a:r>
            <a:r>
              <a:rPr lang="en-US" sz="2000" cap="small" dirty="0" err="1"/>
              <a:t>Praproses</a:t>
            </a:r>
            <a:r>
              <a:rPr lang="en-US" sz="2000" cap="small" dirty="0"/>
              <a:t> data </a:t>
            </a:r>
            <a:r>
              <a:rPr lang="en-US" sz="2000" cap="small" dirty="0" err="1"/>
              <a:t>dan</a:t>
            </a:r>
            <a:r>
              <a:rPr lang="en-US" sz="2000" cap="small" dirty="0"/>
              <a:t> </a:t>
            </a:r>
            <a:r>
              <a:rPr lang="en-US" sz="2000" cap="small" dirty="0" err="1"/>
              <a:t>simpan</a:t>
            </a:r>
            <a:r>
              <a:rPr lang="en-US" sz="2000" cap="small" dirty="0"/>
              <a:t> </a:t>
            </a:r>
            <a:r>
              <a:rPr lang="en-US" sz="2000" cap="small" dirty="0" err="1"/>
              <a:t>hasil</a:t>
            </a:r>
            <a:r>
              <a:rPr lang="en-US" sz="2000" cap="small" dirty="0"/>
              <a:t> </a:t>
            </a:r>
            <a:r>
              <a:rPr lang="en-US" sz="2000" cap="small" dirty="0" err="1"/>
              <a:t>praproses</a:t>
            </a:r>
            <a:r>
              <a:rPr lang="en-US" sz="2000" cap="small" dirty="0"/>
              <a:t> </a:t>
            </a:r>
            <a:r>
              <a:rPr lang="en-US" sz="2000" cap="small" dirty="0" err="1"/>
              <a:t>sebagai</a:t>
            </a:r>
            <a:r>
              <a:rPr lang="en-US" sz="2000" cap="small" dirty="0"/>
              <a:t> File </a:t>
            </a:r>
            <a:r>
              <a:rPr lang="en-US" sz="2000" cap="small" dirty="0" err="1"/>
              <a:t>baru</a:t>
            </a:r>
            <a:r>
              <a:rPr lang="en-US" sz="2000" cap="small" dirty="0"/>
              <a:t>, yang  </a:t>
            </a:r>
            <a:r>
              <a:rPr lang="en-US" sz="2000" cap="small" dirty="0" err="1"/>
              <a:t>akan</a:t>
            </a:r>
            <a:r>
              <a:rPr lang="en-US" sz="2000" cap="small" dirty="0"/>
              <a:t> </a:t>
            </a:r>
            <a:r>
              <a:rPr lang="en-US" sz="2000" cap="small" dirty="0" err="1"/>
              <a:t>digunakan</a:t>
            </a:r>
            <a:r>
              <a:rPr lang="en-US" sz="2000" cap="small" dirty="0"/>
              <a:t> </a:t>
            </a:r>
            <a:r>
              <a:rPr lang="en-US" sz="2000" cap="small" dirty="0" err="1"/>
              <a:t>sebagai</a:t>
            </a:r>
            <a:r>
              <a:rPr lang="en-US" sz="2000" cap="small" dirty="0"/>
              <a:t> </a:t>
            </a:r>
            <a:r>
              <a:rPr lang="en-US" sz="2000" cap="small" dirty="0" err="1"/>
              <a:t>kumpulan</a:t>
            </a:r>
            <a:r>
              <a:rPr lang="en-US" sz="2000" cap="small" dirty="0"/>
              <a:t> data </a:t>
            </a:r>
            <a:r>
              <a:rPr lang="en-US" sz="2000" cap="small" dirty="0" err="1"/>
              <a:t>nanti</a:t>
            </a:r>
            <a:r>
              <a:rPr lang="en-US" sz="2000" cap="small" dirty="0"/>
              <a:t> </a:t>
            </a:r>
            <a:r>
              <a:rPr lang="en-US" sz="2000" cap="small" dirty="0" err="1"/>
              <a:t>dalam</a:t>
            </a:r>
            <a:r>
              <a:rPr lang="en-US" sz="2000" cap="small" dirty="0"/>
              <a:t> proses </a:t>
            </a:r>
            <a:r>
              <a:rPr lang="en-US" sz="2000" cap="small" dirty="0" err="1"/>
              <a:t>klasifikasi</a:t>
            </a:r>
            <a:r>
              <a:rPr lang="en-US" sz="2000" cap="small" dirty="0"/>
              <a:t>. </a:t>
            </a:r>
            <a:r>
              <a:rPr lang="en-US" sz="2000" cap="small" dirty="0" err="1"/>
              <a:t>Hasil</a:t>
            </a:r>
            <a:r>
              <a:rPr lang="en-US" sz="2000" cap="small" dirty="0"/>
              <a:t> </a:t>
            </a:r>
            <a:r>
              <a:rPr lang="en-US" sz="2000" cap="small" dirty="0" err="1"/>
              <a:t>prapemrosesan</a:t>
            </a:r>
            <a:r>
              <a:rPr lang="en-US" sz="2000" cap="small" dirty="0"/>
              <a:t> </a:t>
            </a:r>
            <a:r>
              <a:rPr lang="en-US" sz="2000" cap="small" dirty="0" err="1"/>
              <a:t>ditunjukan</a:t>
            </a:r>
            <a:r>
              <a:rPr lang="en-US" sz="2000" cap="small" dirty="0"/>
              <a:t>  </a:t>
            </a:r>
            <a:r>
              <a:rPr lang="en-US" sz="2000" cap="small" dirty="0" err="1"/>
              <a:t>pada</a:t>
            </a:r>
            <a:r>
              <a:rPr lang="en-US" sz="2000" cap="small" dirty="0"/>
              <a:t> </a:t>
            </a:r>
            <a:r>
              <a:rPr lang="en-US" sz="2000" cap="small" dirty="0" err="1"/>
              <a:t>gambar</a:t>
            </a:r>
            <a:r>
              <a:rPr lang="en-US" sz="2000" cap="small" dirty="0"/>
              <a:t> </a:t>
            </a:r>
            <a:r>
              <a:rPr lang="en-US" sz="2000" cap="small" dirty="0" err="1" smtClean="0"/>
              <a:t>berikut</a:t>
            </a:r>
            <a:r>
              <a:rPr lang="en-US" sz="2000" cap="small" dirty="0" smtClean="0"/>
              <a:t>:</a:t>
            </a:r>
            <a:endParaRPr lang="en-US" sz="2000" b="1" cap="small" dirty="0"/>
          </a:p>
          <a:p>
            <a:pPr marL="457200" lvl="0" indent="-228600" algn="l" rtl="0">
              <a:lnSpc>
                <a:spcPct val="90000"/>
              </a:lnSpc>
              <a:spcBef>
                <a:spcPts val="1000"/>
              </a:spcBef>
              <a:spcAft>
                <a:spcPts val="0"/>
              </a:spcAft>
              <a:buClr>
                <a:schemeClr val="dk1"/>
              </a:buClr>
              <a:buSzPts val="2800"/>
              <a:buNone/>
            </a:pPr>
            <a:endParaRPr sz="2000"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1905000" y="2971800"/>
            <a:ext cx="9448800" cy="3124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fontScale="92500" lnSpcReduction="20000"/>
          </a:bodyPr>
          <a:lstStyle/>
          <a:p>
            <a:pPr lvl="0" indent="-228600">
              <a:buNone/>
            </a:pPr>
            <a:r>
              <a:rPr lang="en-US" sz="2000" dirty="0" err="1" smtClean="0"/>
              <a:t>Peringkat</a:t>
            </a:r>
            <a:r>
              <a:rPr lang="en-US" sz="2000" dirty="0" smtClean="0"/>
              <a:t> </a:t>
            </a:r>
            <a:r>
              <a:rPr lang="en-US" sz="2000" dirty="0" err="1"/>
              <a:t>digunakan</a:t>
            </a:r>
            <a:r>
              <a:rPr lang="en-US" sz="2000" dirty="0"/>
              <a:t> </a:t>
            </a:r>
            <a:r>
              <a:rPr lang="en-US" sz="2000" dirty="0" err="1"/>
              <a:t>untuk</a:t>
            </a:r>
            <a:r>
              <a:rPr lang="en-US" sz="2000" dirty="0"/>
              <a:t> </a:t>
            </a:r>
            <a:r>
              <a:rPr lang="en-US" sz="2000" dirty="0" err="1"/>
              <a:t>memvisualisasikan</a:t>
            </a:r>
            <a:r>
              <a:rPr lang="en-US" sz="2000" dirty="0"/>
              <a:t> </a:t>
            </a:r>
            <a:r>
              <a:rPr lang="en-US" sz="2000" dirty="0" err="1"/>
              <a:t>tolak</a:t>
            </a:r>
            <a:r>
              <a:rPr lang="en-US" sz="2000" dirty="0"/>
              <a:t> </a:t>
            </a:r>
            <a:r>
              <a:rPr lang="en-US" sz="2000" dirty="0" err="1"/>
              <a:t>ukur</a:t>
            </a:r>
            <a:r>
              <a:rPr lang="en-US" sz="2000" dirty="0"/>
              <a:t> </a:t>
            </a:r>
            <a:r>
              <a:rPr lang="en-US" sz="2000" dirty="0" err="1"/>
              <a:t>tentang</a:t>
            </a:r>
            <a:r>
              <a:rPr lang="en-US" sz="2000" dirty="0"/>
              <a:t> </a:t>
            </a:r>
            <a:r>
              <a:rPr lang="en-US" sz="2000" dirty="0" err="1"/>
              <a:t>kinerja</a:t>
            </a:r>
            <a:r>
              <a:rPr lang="en-US" sz="2000" dirty="0"/>
              <a:t> </a:t>
            </a:r>
            <a:r>
              <a:rPr lang="en-US" sz="2000" dirty="0" err="1"/>
              <a:t>algoritma</a:t>
            </a:r>
            <a:r>
              <a:rPr lang="en-US" sz="2000" dirty="0"/>
              <a:t> Support Vector Machine (SVM) </a:t>
            </a:r>
            <a:r>
              <a:rPr lang="en-US" sz="2000" dirty="0" err="1"/>
              <a:t>saat</a:t>
            </a:r>
            <a:r>
              <a:rPr lang="en-US" sz="2000" dirty="0"/>
              <a:t> runtime </a:t>
            </a:r>
            <a:r>
              <a:rPr lang="en-US" sz="2000" dirty="0" err="1"/>
              <a:t>analisis</a:t>
            </a:r>
            <a:r>
              <a:rPr lang="en-US" sz="2000" dirty="0"/>
              <a:t> sentiment </a:t>
            </a:r>
            <a:r>
              <a:rPr lang="en-US" sz="2000" dirty="0" err="1"/>
              <a:t>metode</a:t>
            </a:r>
            <a:r>
              <a:rPr lang="en-US" sz="2000" dirty="0"/>
              <a:t> </a:t>
            </a:r>
            <a:r>
              <a:rPr lang="en-US" sz="2000" dirty="0" err="1"/>
              <a:t>evaluasi</a:t>
            </a:r>
            <a:r>
              <a:rPr lang="en-US" sz="2000" dirty="0"/>
              <a:t> </a:t>
            </a:r>
            <a:r>
              <a:rPr lang="en-US" sz="2000" dirty="0" err="1"/>
              <a:t>dilakukan</a:t>
            </a:r>
            <a:r>
              <a:rPr lang="en-US" sz="2000" dirty="0"/>
              <a:t> </a:t>
            </a:r>
            <a:r>
              <a:rPr lang="en-US" sz="2000" dirty="0" err="1"/>
              <a:t>dengan</a:t>
            </a:r>
            <a:r>
              <a:rPr lang="en-US" sz="2000" dirty="0"/>
              <a:t> </a:t>
            </a:r>
            <a:r>
              <a:rPr lang="en-US" sz="2000" dirty="0" err="1"/>
              <a:t>confunsion</a:t>
            </a:r>
            <a:r>
              <a:rPr lang="en-US" sz="2000" dirty="0"/>
              <a:t> matrix, yang </a:t>
            </a:r>
            <a:r>
              <a:rPr lang="en-US" sz="2000" dirty="0" err="1"/>
              <a:t>akan</a:t>
            </a:r>
            <a:r>
              <a:rPr lang="en-US" sz="2000" dirty="0"/>
              <a:t> </a:t>
            </a:r>
            <a:r>
              <a:rPr lang="en-US" sz="2000" dirty="0" err="1"/>
              <a:t>membuat</a:t>
            </a:r>
            <a:r>
              <a:rPr lang="en-US" sz="2000" dirty="0"/>
              <a:t> </a:t>
            </a:r>
            <a:r>
              <a:rPr lang="en-US" sz="2000" dirty="0" err="1"/>
              <a:t>kesimpulan</a:t>
            </a:r>
            <a:r>
              <a:rPr lang="en-US" sz="2000" dirty="0"/>
              <a:t> </a:t>
            </a:r>
            <a:r>
              <a:rPr lang="en-US" sz="2000" dirty="0" err="1"/>
              <a:t>tentang</a:t>
            </a:r>
            <a:r>
              <a:rPr lang="en-US" sz="2000" dirty="0"/>
              <a:t> </a:t>
            </a:r>
            <a:r>
              <a:rPr lang="en-US" sz="2000" dirty="0" err="1"/>
              <a:t>nilai</a:t>
            </a:r>
            <a:r>
              <a:rPr lang="en-US" sz="2000" dirty="0"/>
              <a:t> </a:t>
            </a:r>
            <a:r>
              <a:rPr lang="en-US" sz="2000" dirty="0" err="1"/>
              <a:t>presisi,f</a:t>
            </a:r>
            <a:r>
              <a:rPr lang="en-US" sz="2000" dirty="0"/>
              <a:t>-score, recall </a:t>
            </a:r>
            <a:r>
              <a:rPr lang="en-US" sz="2000" dirty="0" err="1"/>
              <a:t>terhadap</a:t>
            </a:r>
            <a:r>
              <a:rPr lang="en-US" sz="2000" dirty="0"/>
              <a:t> </a:t>
            </a:r>
            <a:r>
              <a:rPr lang="en-US" sz="2000" dirty="0" err="1"/>
              <a:t>tiap</a:t>
            </a:r>
            <a:r>
              <a:rPr lang="en-US" sz="2000" dirty="0"/>
              <a:t> </a:t>
            </a:r>
            <a:r>
              <a:rPr lang="en-US" sz="2000" dirty="0" err="1"/>
              <a:t>kategori</a:t>
            </a:r>
            <a:r>
              <a:rPr lang="en-US" sz="2000" dirty="0"/>
              <a:t> sentiment </a:t>
            </a:r>
            <a:r>
              <a:rPr lang="en-US" sz="2000" dirty="0" err="1"/>
              <a:t>dan</a:t>
            </a:r>
            <a:r>
              <a:rPr lang="en-US" sz="2000" dirty="0"/>
              <a:t> </a:t>
            </a:r>
            <a:r>
              <a:rPr lang="en-US" sz="2000" dirty="0" err="1"/>
              <a:t>nilai</a:t>
            </a:r>
            <a:r>
              <a:rPr lang="en-US" sz="2000" dirty="0"/>
              <a:t> </a:t>
            </a:r>
            <a:r>
              <a:rPr lang="en-US" sz="2000" dirty="0" err="1"/>
              <a:t>akurasi</a:t>
            </a:r>
            <a:r>
              <a:rPr lang="en-US" sz="2000" dirty="0"/>
              <a:t> </a:t>
            </a:r>
            <a:r>
              <a:rPr lang="en-US" sz="2000" dirty="0" err="1"/>
              <a:t>keseluruhan</a:t>
            </a:r>
            <a:r>
              <a:rPr lang="en-US" sz="2000" dirty="0"/>
              <a:t>. </a:t>
            </a:r>
            <a:r>
              <a:rPr lang="en-US" sz="2000" dirty="0" err="1"/>
              <a:t>Hasil</a:t>
            </a:r>
            <a:r>
              <a:rPr lang="en-US" sz="2000" dirty="0"/>
              <a:t> </a:t>
            </a:r>
            <a:r>
              <a:rPr lang="en-US" sz="2000" dirty="0" err="1"/>
              <a:t>dari</a:t>
            </a:r>
            <a:r>
              <a:rPr lang="en-US" sz="2000" dirty="0"/>
              <a:t> confusion Matrix </a:t>
            </a:r>
            <a:r>
              <a:rPr lang="en-US" sz="2000" dirty="0" err="1"/>
              <a:t>pada</a:t>
            </a:r>
            <a:r>
              <a:rPr lang="en-US" sz="2000" dirty="0"/>
              <a:t> </a:t>
            </a:r>
            <a:r>
              <a:rPr lang="en-US" sz="2000" dirty="0" err="1"/>
              <a:t>perbandingan</a:t>
            </a:r>
            <a:r>
              <a:rPr lang="en-US" sz="2000" dirty="0"/>
              <a:t> 70%:30% </a:t>
            </a:r>
            <a:r>
              <a:rPr lang="en-US" sz="2000" dirty="0" err="1"/>
              <a:t>ditunjukkan</a:t>
            </a:r>
            <a:r>
              <a:rPr lang="en-US" sz="2000" dirty="0"/>
              <a:t> </a:t>
            </a:r>
            <a:r>
              <a:rPr lang="en-US" sz="2000" dirty="0" err="1"/>
              <a:t>pada</a:t>
            </a:r>
            <a:r>
              <a:rPr lang="en-US" sz="2000" dirty="0"/>
              <a:t> </a:t>
            </a:r>
            <a:r>
              <a:rPr lang="en-US" sz="2000" dirty="0" err="1"/>
              <a:t>gambar</a:t>
            </a:r>
            <a:r>
              <a:rPr lang="en-US" sz="2000" dirty="0"/>
              <a:t> </a:t>
            </a:r>
            <a:r>
              <a:rPr lang="en-US" sz="2000" dirty="0" err="1" smtClean="0"/>
              <a:t>berikut</a:t>
            </a:r>
            <a:r>
              <a:rPr lang="en-US" sz="2000" dirty="0" smtClean="0"/>
              <a:t>:</a:t>
            </a:r>
          </a:p>
          <a:p>
            <a:pPr lvl="0" indent="-228600">
              <a:buNone/>
            </a:pPr>
            <a:endParaRPr lang="en-US" sz="2000" dirty="0" smtClean="0"/>
          </a:p>
          <a:p>
            <a:pPr lvl="0" indent="-228600">
              <a:buNone/>
            </a:pPr>
            <a:endParaRPr lang="en-US" sz="2000" dirty="0"/>
          </a:p>
          <a:p>
            <a:pPr lvl="0" indent="-228600">
              <a:buNone/>
            </a:pPr>
            <a:endParaRPr lang="en-US" sz="2000" dirty="0" smtClean="0"/>
          </a:p>
          <a:p>
            <a:pPr lvl="0" indent="-228600">
              <a:buNone/>
            </a:pPr>
            <a:endParaRPr lang="en-US" sz="2000" dirty="0"/>
          </a:p>
          <a:p>
            <a:pPr lvl="0" indent="-228600">
              <a:buNone/>
            </a:pPr>
            <a:endParaRPr lang="en-US" sz="2000" dirty="0" smtClean="0"/>
          </a:p>
          <a:p>
            <a:pPr lvl="0" indent="-228600">
              <a:buNone/>
            </a:pPr>
            <a:endParaRPr lang="en-US" sz="2000" dirty="0"/>
          </a:p>
          <a:p>
            <a:pPr lvl="0" indent="-228600">
              <a:buNone/>
            </a:pPr>
            <a:endParaRPr lang="en-US" sz="2000" dirty="0" smtClean="0"/>
          </a:p>
          <a:p>
            <a:pPr marL="50800" lvl="0" indent="0">
              <a:buNone/>
            </a:pPr>
            <a:r>
              <a:rPr lang="en-US" sz="2000" dirty="0"/>
              <a:t>	</a:t>
            </a:r>
            <a:r>
              <a:rPr lang="en-US" sz="2000" dirty="0" smtClean="0"/>
              <a:t>				</a:t>
            </a:r>
            <a:r>
              <a:rPr lang="en-US" sz="2000" dirty="0" err="1" smtClean="0"/>
              <a:t>Berdasarkan</a:t>
            </a:r>
            <a:r>
              <a:rPr lang="en-US" sz="2000" dirty="0" smtClean="0"/>
              <a:t> </a:t>
            </a:r>
            <a:r>
              <a:rPr lang="en-US" sz="2000" dirty="0" err="1"/>
              <a:t>evaluasi</a:t>
            </a:r>
            <a:r>
              <a:rPr lang="en-US" sz="2000" dirty="0"/>
              <a:t> </a:t>
            </a:r>
            <a:r>
              <a:rPr lang="en-US" sz="2000" dirty="0" err="1"/>
              <a:t>dengan</a:t>
            </a:r>
            <a:r>
              <a:rPr lang="en-US" sz="2000" dirty="0"/>
              <a:t> </a:t>
            </a:r>
            <a:r>
              <a:rPr lang="en-US" sz="2000" dirty="0" err="1"/>
              <a:t>menggunakan</a:t>
            </a:r>
            <a:r>
              <a:rPr lang="en-US" sz="2000" dirty="0"/>
              <a:t> </a:t>
            </a:r>
            <a:r>
              <a:rPr lang="en-US" sz="2000" dirty="0" err="1"/>
              <a:t>metode</a:t>
            </a:r>
            <a:r>
              <a:rPr lang="en-US" sz="2000" dirty="0"/>
              <a:t> </a:t>
            </a:r>
            <a:r>
              <a:rPr lang="en-US" sz="2000" i="1" dirty="0"/>
              <a:t>Confusion Matrix</a:t>
            </a:r>
            <a:r>
              <a:rPr lang="en-US" sz="2000" dirty="0"/>
              <a:t>, </a:t>
            </a:r>
            <a:r>
              <a:rPr lang="en-US" sz="2000" dirty="0" err="1"/>
              <a:t>didapatkan</a:t>
            </a:r>
            <a:r>
              <a:rPr lang="en-US" sz="2000" dirty="0"/>
              <a:t> </a:t>
            </a:r>
            <a:r>
              <a:rPr lang="en-US" sz="2000" dirty="0" err="1"/>
              <a:t>nilai</a:t>
            </a:r>
            <a:r>
              <a:rPr lang="en-US" sz="2000" dirty="0"/>
              <a:t> </a:t>
            </a:r>
            <a:r>
              <a:rPr lang="en-US" sz="2000" dirty="0" err="1"/>
              <a:t>presisi</a:t>
            </a:r>
            <a:r>
              <a:rPr lang="en-US" sz="2000" dirty="0"/>
              <a:t> </a:t>
            </a:r>
            <a:r>
              <a:rPr lang="en-US" sz="2000" dirty="0" err="1"/>
              <a:t>untuk</a:t>
            </a:r>
            <a:r>
              <a:rPr lang="en-US" sz="2000" dirty="0"/>
              <a:t> </a:t>
            </a:r>
            <a:r>
              <a:rPr lang="en-US" sz="2000" dirty="0" err="1"/>
              <a:t>sentimen</a:t>
            </a:r>
            <a:r>
              <a:rPr lang="en-US" sz="2000" dirty="0"/>
              <a:t> </a:t>
            </a:r>
            <a:r>
              <a:rPr lang="en-US" sz="2000" dirty="0" err="1"/>
              <a:t>negatif</a:t>
            </a:r>
            <a:r>
              <a:rPr lang="en-US" sz="2000" dirty="0"/>
              <a:t>(-1), </a:t>
            </a:r>
            <a:r>
              <a:rPr lang="en-US" sz="2000" dirty="0" err="1"/>
              <a:t>netral</a:t>
            </a:r>
            <a:r>
              <a:rPr lang="en-US" sz="2000" dirty="0"/>
              <a:t> (0) </a:t>
            </a:r>
            <a:r>
              <a:rPr lang="en-US" sz="2000" dirty="0" err="1"/>
              <a:t>dan</a:t>
            </a:r>
            <a:r>
              <a:rPr lang="en-US" sz="2000" dirty="0"/>
              <a:t> </a:t>
            </a:r>
            <a:r>
              <a:rPr lang="en-US" sz="2000" dirty="0" err="1"/>
              <a:t>positif</a:t>
            </a:r>
            <a:r>
              <a:rPr lang="en-US" sz="2000" dirty="0"/>
              <a:t>(1) </a:t>
            </a:r>
            <a:r>
              <a:rPr lang="en-US" sz="2000" dirty="0" err="1"/>
              <a:t>masing-masing</a:t>
            </a:r>
            <a:r>
              <a:rPr lang="en-US" sz="2000" dirty="0"/>
              <a:t> 88%, 92%, </a:t>
            </a:r>
            <a:r>
              <a:rPr lang="en-US" sz="2000" dirty="0" err="1"/>
              <a:t>dan</a:t>
            </a:r>
            <a:r>
              <a:rPr lang="en-US" sz="2000" dirty="0"/>
              <a:t> 84%. </a:t>
            </a:r>
            <a:r>
              <a:rPr lang="en-US" sz="2000" dirty="0" err="1"/>
              <a:t>Hasil</a:t>
            </a:r>
            <a:r>
              <a:rPr lang="en-US" sz="2000" dirty="0"/>
              <a:t> recall </a:t>
            </a:r>
            <a:r>
              <a:rPr lang="en-US" sz="2000" dirty="0" err="1"/>
              <a:t>sentimen</a:t>
            </a:r>
            <a:r>
              <a:rPr lang="en-US" sz="2000" dirty="0"/>
              <a:t> </a:t>
            </a:r>
            <a:r>
              <a:rPr lang="en-US" sz="2000" dirty="0" err="1"/>
              <a:t>negatif</a:t>
            </a:r>
            <a:r>
              <a:rPr lang="en-US" sz="2000" dirty="0"/>
              <a:t>(-1), </a:t>
            </a:r>
            <a:r>
              <a:rPr lang="en-US" sz="2000" dirty="0" err="1"/>
              <a:t>netral</a:t>
            </a:r>
            <a:r>
              <a:rPr lang="en-US" sz="2000" dirty="0"/>
              <a:t>(0) </a:t>
            </a:r>
            <a:r>
              <a:rPr lang="en-US" sz="2000" dirty="0" err="1"/>
              <a:t>dan</a:t>
            </a:r>
            <a:r>
              <a:rPr lang="en-US" sz="2000" dirty="0"/>
              <a:t> </a:t>
            </a:r>
            <a:r>
              <a:rPr lang="en-US" sz="2000" dirty="0" err="1"/>
              <a:t>positif</a:t>
            </a:r>
            <a:r>
              <a:rPr lang="en-US" sz="2000" dirty="0"/>
              <a:t>(1) </a:t>
            </a:r>
            <a:r>
              <a:rPr lang="en-US" sz="2000" dirty="0" err="1"/>
              <a:t>sebesar</a:t>
            </a:r>
            <a:r>
              <a:rPr lang="en-US" sz="2000" dirty="0"/>
              <a:t> 87%, 95%, </a:t>
            </a:r>
            <a:r>
              <a:rPr lang="en-US" sz="2000" dirty="0" err="1"/>
              <a:t>dan</a:t>
            </a:r>
            <a:r>
              <a:rPr lang="en-US" sz="2000" dirty="0"/>
              <a:t> 83%. </a:t>
            </a:r>
            <a:r>
              <a:rPr lang="en-US" sz="2000" dirty="0" err="1"/>
              <a:t>Sedangkan</a:t>
            </a:r>
            <a:r>
              <a:rPr lang="en-US" sz="2000" dirty="0"/>
              <a:t> </a:t>
            </a:r>
            <a:r>
              <a:rPr lang="en-US" sz="2000" dirty="0" err="1"/>
              <a:t>untuk</a:t>
            </a:r>
            <a:r>
              <a:rPr lang="en-US" sz="2000" dirty="0"/>
              <a:t> </a:t>
            </a:r>
            <a:r>
              <a:rPr lang="en-US" sz="2000" dirty="0" err="1"/>
              <a:t>nilai</a:t>
            </a:r>
            <a:r>
              <a:rPr lang="en-US" sz="2000" dirty="0"/>
              <a:t> </a:t>
            </a:r>
            <a:r>
              <a:rPr lang="en-US" sz="2000" dirty="0" err="1"/>
              <a:t>dari</a:t>
            </a:r>
            <a:r>
              <a:rPr lang="en-US" sz="2000" dirty="0"/>
              <a:t> </a:t>
            </a:r>
            <a:r>
              <a:rPr lang="en-US" sz="2000" i="1" dirty="0"/>
              <a:t>f1-score </a:t>
            </a:r>
            <a:r>
              <a:rPr lang="en-US" sz="2000" dirty="0" err="1"/>
              <a:t>untuk</a:t>
            </a:r>
            <a:r>
              <a:rPr lang="en-US" sz="2000" dirty="0"/>
              <a:t> </a:t>
            </a:r>
            <a:r>
              <a:rPr lang="en-US" sz="2000" dirty="0" err="1"/>
              <a:t>sentimen</a:t>
            </a:r>
            <a:r>
              <a:rPr lang="en-US" sz="2000" dirty="0"/>
              <a:t> </a:t>
            </a:r>
            <a:r>
              <a:rPr lang="en-US" sz="2000" dirty="0" err="1"/>
              <a:t>negatif</a:t>
            </a:r>
            <a:r>
              <a:rPr lang="en-US" sz="2000" dirty="0"/>
              <a:t>(-1), </a:t>
            </a:r>
            <a:r>
              <a:rPr lang="en-US" sz="2000" dirty="0" err="1"/>
              <a:t>netral</a:t>
            </a:r>
            <a:r>
              <a:rPr lang="en-US" sz="2000" dirty="0"/>
              <a:t>(0), </a:t>
            </a:r>
            <a:r>
              <a:rPr lang="en-US" sz="2000" dirty="0" err="1"/>
              <a:t>dan</a:t>
            </a:r>
            <a:r>
              <a:rPr lang="en-US" sz="2000" dirty="0"/>
              <a:t> </a:t>
            </a:r>
            <a:r>
              <a:rPr lang="en-US" sz="2000" dirty="0" err="1"/>
              <a:t>positif</a:t>
            </a:r>
            <a:r>
              <a:rPr lang="en-US" sz="2000" dirty="0"/>
              <a:t>(1) </a:t>
            </a:r>
            <a:r>
              <a:rPr lang="en-US" sz="2000" dirty="0" err="1"/>
              <a:t>berturut-turut</a:t>
            </a:r>
            <a:r>
              <a:rPr lang="en-US" sz="2000" dirty="0"/>
              <a:t> </a:t>
            </a:r>
            <a:r>
              <a:rPr lang="en-US" sz="2000" dirty="0" err="1"/>
              <a:t>sebesar</a:t>
            </a:r>
            <a:r>
              <a:rPr lang="en-US" sz="2000" dirty="0"/>
              <a:t> 88%, 94%, </a:t>
            </a:r>
            <a:r>
              <a:rPr lang="en-US" sz="2000" dirty="0" err="1"/>
              <a:t>dan</a:t>
            </a:r>
            <a:r>
              <a:rPr lang="en-US" sz="2000" dirty="0"/>
              <a:t> 84%. </a:t>
            </a:r>
            <a:r>
              <a:rPr lang="en-US" sz="2000" dirty="0" err="1"/>
              <a:t>Melalui</a:t>
            </a:r>
            <a:r>
              <a:rPr lang="en-US" sz="2000" dirty="0"/>
              <a:t> </a:t>
            </a:r>
            <a:r>
              <a:rPr lang="en-US" sz="2000" dirty="0" err="1"/>
              <a:t>evaluasi</a:t>
            </a:r>
            <a:r>
              <a:rPr lang="en-US" sz="2000" dirty="0"/>
              <a:t> </a:t>
            </a:r>
            <a:r>
              <a:rPr lang="en-US" sz="2000" dirty="0" err="1"/>
              <a:t>dengan</a:t>
            </a:r>
            <a:r>
              <a:rPr lang="en-US" sz="2000" dirty="0"/>
              <a:t> </a:t>
            </a:r>
            <a:r>
              <a:rPr lang="en-US" sz="2000" dirty="0" err="1"/>
              <a:t>menggunakan</a:t>
            </a:r>
            <a:r>
              <a:rPr lang="en-US" sz="2000" dirty="0"/>
              <a:t> </a:t>
            </a:r>
            <a:r>
              <a:rPr lang="en-US" sz="2000" dirty="0" err="1"/>
              <a:t>metode</a:t>
            </a:r>
            <a:r>
              <a:rPr lang="en-US" sz="2000" dirty="0"/>
              <a:t> </a:t>
            </a:r>
            <a:r>
              <a:rPr lang="en-US" sz="2000" i="1" dirty="0"/>
              <a:t>Confusion Matrix</a:t>
            </a:r>
            <a:r>
              <a:rPr lang="en-US" sz="2000" dirty="0"/>
              <a:t> </a:t>
            </a:r>
            <a:r>
              <a:rPr lang="en-US" sz="2000" dirty="0" err="1"/>
              <a:t>diatas</a:t>
            </a:r>
            <a:r>
              <a:rPr lang="en-US" sz="2000" dirty="0"/>
              <a:t>, </a:t>
            </a:r>
            <a:r>
              <a:rPr lang="en-US" sz="2000" dirty="0" err="1"/>
              <a:t>algoritma</a:t>
            </a:r>
            <a:r>
              <a:rPr lang="en-US" sz="2000" dirty="0"/>
              <a:t> SVM </a:t>
            </a:r>
            <a:r>
              <a:rPr lang="en-US" sz="2000" dirty="0" err="1"/>
              <a:t>mampu</a:t>
            </a:r>
            <a:r>
              <a:rPr lang="en-US" sz="2000" dirty="0"/>
              <a:t> </a:t>
            </a:r>
            <a:r>
              <a:rPr lang="en-US" sz="2000" dirty="0" err="1"/>
              <a:t>memperoleh</a:t>
            </a:r>
            <a:r>
              <a:rPr lang="en-US" sz="2000" dirty="0"/>
              <a:t> </a:t>
            </a:r>
            <a:r>
              <a:rPr lang="en-US" sz="2000" dirty="0" err="1"/>
              <a:t>akurasi</a:t>
            </a:r>
            <a:r>
              <a:rPr lang="en-US" sz="2000" dirty="0"/>
              <a:t> </a:t>
            </a:r>
            <a:r>
              <a:rPr lang="en-US" sz="2000" dirty="0" err="1"/>
              <a:t>sebesar</a:t>
            </a:r>
            <a:r>
              <a:rPr lang="en-US" sz="2000" dirty="0"/>
              <a:t> 88%.</a:t>
            </a:r>
          </a:p>
          <a:p>
            <a:pPr lvl="0" indent="-228600">
              <a:buNone/>
            </a:pPr>
            <a:endParaRPr sz="2000" dirty="0"/>
          </a:p>
        </p:txBody>
      </p:sp>
      <p:pic>
        <p:nvPicPr>
          <p:cNvPr id="5" name="Picture 4"/>
          <p:cNvPicPr/>
          <p:nvPr/>
        </p:nvPicPr>
        <p:blipFill>
          <a:blip r:embed="rId3"/>
          <a:stretch>
            <a:fillRect/>
          </a:stretch>
        </p:blipFill>
        <p:spPr>
          <a:xfrm>
            <a:off x="914400" y="2514600"/>
            <a:ext cx="2362200" cy="2433320"/>
          </a:xfrm>
          <a:prstGeom prst="rect">
            <a:avLst/>
          </a:prstGeom>
        </p:spPr>
      </p:pic>
      <p:pic>
        <p:nvPicPr>
          <p:cNvPr id="6" name="Picture 5"/>
          <p:cNvPicPr/>
          <p:nvPr/>
        </p:nvPicPr>
        <p:blipFill>
          <a:blip r:embed="rId4"/>
          <a:stretch>
            <a:fillRect/>
          </a:stretch>
        </p:blipFill>
        <p:spPr>
          <a:xfrm>
            <a:off x="3886200" y="2793047"/>
            <a:ext cx="4286250" cy="1876425"/>
          </a:xfrm>
          <a:prstGeom prst="rect">
            <a:avLst/>
          </a:prstGeom>
        </p:spPr>
      </p:pic>
    </p:spTree>
    <p:extLst>
      <p:ext uri="{BB962C8B-B14F-4D97-AF65-F5344CB8AC3E}">
        <p14:creationId xmlns:p14="http://schemas.microsoft.com/office/powerpoint/2010/main" val="59793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g104f7abbb21_0_0"/>
          <p:cNvSpPr txBox="1">
            <a:spLocks noGrp="1"/>
          </p:cNvSpPr>
          <p:nvPr>
            <p:ph type="title"/>
          </p:nvPr>
        </p:nvSpPr>
        <p:spPr>
          <a:xfrm>
            <a:off x="166758" y="11333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Temuan Penting Penelitian</a:t>
            </a:r>
            <a:endParaRPr/>
          </a:p>
        </p:txBody>
      </p:sp>
      <p:sp>
        <p:nvSpPr>
          <p:cNvPr id="78" name="Google Shape;78;g104f7abbb21_0_0"/>
          <p:cNvSpPr txBox="1">
            <a:spLocks noGrp="1"/>
          </p:cNvSpPr>
          <p:nvPr>
            <p:ph type="body" idx="1"/>
          </p:nvPr>
        </p:nvSpPr>
        <p:spPr>
          <a:xfrm>
            <a:off x="166758" y="1238732"/>
            <a:ext cx="11830800" cy="5089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800"/>
              <a:buNone/>
            </a:pPr>
            <a:r>
              <a:rPr lang="en-US" dirty="0" err="1" smtClean="0"/>
              <a:t>Berdasarkan</a:t>
            </a:r>
            <a:r>
              <a:rPr lang="en-US" dirty="0" smtClean="0"/>
              <a:t> </a:t>
            </a:r>
            <a:r>
              <a:rPr lang="en-US" dirty="0" err="1" smtClean="0"/>
              <a:t>Penelitian</a:t>
            </a:r>
            <a:r>
              <a:rPr lang="en-US" dirty="0" smtClean="0"/>
              <a:t> yang </a:t>
            </a:r>
            <a:r>
              <a:rPr lang="en-US" dirty="0" err="1" smtClean="0"/>
              <a:t>telah</a:t>
            </a:r>
            <a:r>
              <a:rPr lang="en-US" dirty="0" smtClean="0"/>
              <a:t> </a:t>
            </a:r>
            <a:r>
              <a:rPr lang="en-US" dirty="0" err="1" smtClean="0"/>
              <a:t>dilakukan</a:t>
            </a:r>
            <a:r>
              <a:rPr lang="en-US" dirty="0" smtClean="0"/>
              <a:t> </a:t>
            </a:r>
            <a:r>
              <a:rPr lang="en-US" dirty="0" err="1" smtClean="0"/>
              <a:t>oleh</a:t>
            </a:r>
            <a:r>
              <a:rPr lang="en-US" dirty="0" smtClean="0"/>
              <a:t> </a:t>
            </a:r>
            <a:r>
              <a:rPr lang="en-US" dirty="0" err="1" smtClean="0"/>
              <a:t>peneliti</a:t>
            </a:r>
            <a:r>
              <a:rPr lang="en-US" dirty="0" smtClean="0"/>
              <a:t> </a:t>
            </a:r>
            <a:r>
              <a:rPr lang="en-US" dirty="0" err="1" smtClean="0"/>
              <a:t>maka</a:t>
            </a:r>
            <a:r>
              <a:rPr lang="en-US" dirty="0" smtClean="0"/>
              <a:t> </a:t>
            </a:r>
            <a:r>
              <a:rPr lang="en-US" dirty="0" err="1" smtClean="0"/>
              <a:t>dapat</a:t>
            </a:r>
            <a:r>
              <a:rPr lang="en-US" dirty="0" smtClean="0"/>
              <a:t> </a:t>
            </a:r>
            <a:r>
              <a:rPr lang="en-US" dirty="0" err="1" smtClean="0"/>
              <a:t>diambil</a:t>
            </a:r>
            <a:r>
              <a:rPr lang="en-US" dirty="0" smtClean="0"/>
              <a:t> </a:t>
            </a:r>
            <a:r>
              <a:rPr lang="en-US" dirty="0" err="1" smtClean="0"/>
              <a:t>kesimpulan</a:t>
            </a:r>
            <a:r>
              <a:rPr lang="en-US" dirty="0" smtClean="0"/>
              <a:t> </a:t>
            </a:r>
            <a:r>
              <a:rPr lang="en-US" dirty="0" err="1" smtClean="0"/>
              <a:t>bahwa</a:t>
            </a:r>
            <a:r>
              <a:rPr lang="en-US" dirty="0" smtClean="0"/>
              <a:t> </a:t>
            </a:r>
            <a:r>
              <a:rPr lang="en-US" dirty="0" err="1" smtClean="0"/>
              <a:t>penetuan</a:t>
            </a:r>
            <a:r>
              <a:rPr lang="en-US" dirty="0" smtClean="0"/>
              <a:t> </a:t>
            </a:r>
            <a:r>
              <a:rPr lang="en-US" dirty="0" err="1" smtClean="0"/>
              <a:t>akurasi</a:t>
            </a:r>
            <a:r>
              <a:rPr lang="en-US" dirty="0" smtClean="0"/>
              <a:t> </a:t>
            </a:r>
            <a:r>
              <a:rPr lang="en-US" dirty="0" err="1" smtClean="0"/>
              <a:t>melalui</a:t>
            </a:r>
            <a:r>
              <a:rPr lang="en-US" dirty="0" smtClean="0"/>
              <a:t> </a:t>
            </a:r>
            <a:r>
              <a:rPr lang="en-US" dirty="0" err="1" smtClean="0"/>
              <a:t>evaluasi</a:t>
            </a:r>
            <a:r>
              <a:rPr lang="en-US" dirty="0" smtClean="0"/>
              <a:t> </a:t>
            </a:r>
            <a:r>
              <a:rPr lang="en-US" dirty="0" err="1" smtClean="0"/>
              <a:t>dengan</a:t>
            </a:r>
            <a:r>
              <a:rPr lang="en-US" dirty="0" smtClean="0"/>
              <a:t> </a:t>
            </a:r>
            <a:r>
              <a:rPr lang="en-US" dirty="0" err="1" smtClean="0"/>
              <a:t>menggunakan</a:t>
            </a:r>
            <a:r>
              <a:rPr lang="en-US" dirty="0" smtClean="0"/>
              <a:t> </a:t>
            </a:r>
            <a:r>
              <a:rPr lang="en-US" dirty="0" err="1" smtClean="0"/>
              <a:t>metode</a:t>
            </a:r>
            <a:r>
              <a:rPr lang="en-US" dirty="0" smtClean="0"/>
              <a:t> confusion matrix di </a:t>
            </a:r>
            <a:r>
              <a:rPr lang="en-US" dirty="0" err="1" smtClean="0"/>
              <a:t>atas</a:t>
            </a:r>
            <a:r>
              <a:rPr lang="en-US" dirty="0" smtClean="0"/>
              <a:t> </a:t>
            </a:r>
            <a:r>
              <a:rPr lang="en-US" dirty="0" err="1" smtClean="0"/>
              <a:t>algoritma</a:t>
            </a:r>
            <a:r>
              <a:rPr lang="en-US" dirty="0" smtClean="0"/>
              <a:t> Support Vector Machine </a:t>
            </a:r>
            <a:r>
              <a:rPr lang="en-US" dirty="0" err="1" smtClean="0"/>
              <a:t>mampu</a:t>
            </a:r>
            <a:r>
              <a:rPr lang="en-US" dirty="0" smtClean="0"/>
              <a:t> </a:t>
            </a:r>
            <a:r>
              <a:rPr lang="en-US" dirty="0" err="1" smtClean="0"/>
              <a:t>memperoleh</a:t>
            </a:r>
            <a:r>
              <a:rPr lang="en-US" dirty="0" smtClean="0"/>
              <a:t> </a:t>
            </a:r>
            <a:r>
              <a:rPr lang="en-US" dirty="0" err="1" smtClean="0"/>
              <a:t>akurasi</a:t>
            </a:r>
            <a:r>
              <a:rPr lang="en-US" dirty="0" smtClean="0"/>
              <a:t> </a:t>
            </a:r>
            <a:r>
              <a:rPr lang="en-US" dirty="0" err="1" smtClean="0"/>
              <a:t>sebesar</a:t>
            </a:r>
            <a:r>
              <a:rPr lang="en-US" dirty="0" smtClean="0"/>
              <a:t> 88%</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04f7abbb21_0_315"/>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Manfaat Penelitian</a:t>
            </a:r>
            <a:endParaRPr/>
          </a:p>
        </p:txBody>
      </p:sp>
      <p:sp>
        <p:nvSpPr>
          <p:cNvPr id="84" name="Google Shape;84;g104f7abbb21_0_315"/>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742950" indent="-514350">
              <a:buFont typeface="+mj-lt"/>
              <a:buAutoNum type="arabicPeriod"/>
            </a:pPr>
            <a:r>
              <a:rPr lang="en-US" dirty="0" err="1"/>
              <a:t>Menambah</a:t>
            </a:r>
            <a:r>
              <a:rPr lang="en-US" dirty="0"/>
              <a:t> </a:t>
            </a:r>
            <a:r>
              <a:rPr lang="en-US" dirty="0" err="1"/>
              <a:t>wawasan</a:t>
            </a:r>
            <a:r>
              <a:rPr lang="en-US" dirty="0"/>
              <a:t> </a:t>
            </a:r>
            <a:r>
              <a:rPr lang="en-US" dirty="0" err="1"/>
              <a:t>pembaca</a:t>
            </a:r>
            <a:r>
              <a:rPr lang="en-US" dirty="0"/>
              <a:t> </a:t>
            </a:r>
            <a:r>
              <a:rPr lang="en-US" dirty="0" err="1"/>
              <a:t>untuk</a:t>
            </a:r>
            <a:r>
              <a:rPr lang="en-US" dirty="0"/>
              <a:t> </a:t>
            </a:r>
            <a:r>
              <a:rPr lang="en-US" dirty="0" err="1"/>
              <a:t>melakukan</a:t>
            </a:r>
            <a:r>
              <a:rPr lang="en-US" dirty="0"/>
              <a:t> </a:t>
            </a:r>
            <a:r>
              <a:rPr lang="en-US" dirty="0" err="1"/>
              <a:t>klasifikasi</a:t>
            </a:r>
            <a:r>
              <a:rPr lang="en-US" dirty="0"/>
              <a:t> </a:t>
            </a:r>
            <a:r>
              <a:rPr lang="en-US" dirty="0" err="1"/>
              <a:t>analisis</a:t>
            </a:r>
            <a:r>
              <a:rPr lang="en-US" dirty="0"/>
              <a:t> sentiment </a:t>
            </a:r>
            <a:r>
              <a:rPr lang="en-US" dirty="0" err="1"/>
              <a:t>terhadap</a:t>
            </a:r>
            <a:r>
              <a:rPr lang="en-US" dirty="0"/>
              <a:t> </a:t>
            </a:r>
            <a:r>
              <a:rPr lang="en-US" dirty="0" err="1"/>
              <a:t>ulasan</a:t>
            </a:r>
            <a:r>
              <a:rPr lang="en-US" dirty="0"/>
              <a:t> </a:t>
            </a:r>
            <a:r>
              <a:rPr lang="en-US" dirty="0" err="1"/>
              <a:t>aplikasi</a:t>
            </a:r>
            <a:r>
              <a:rPr lang="en-US" dirty="0"/>
              <a:t> </a:t>
            </a:r>
            <a:r>
              <a:rPr lang="en-US" dirty="0" err="1"/>
              <a:t>Vn</a:t>
            </a:r>
            <a:r>
              <a:rPr lang="en-US" dirty="0"/>
              <a:t> Video Editor </a:t>
            </a:r>
            <a:r>
              <a:rPr lang="en-US" dirty="0" err="1"/>
              <a:t>pada</a:t>
            </a:r>
            <a:r>
              <a:rPr lang="en-US" dirty="0"/>
              <a:t> </a:t>
            </a:r>
            <a:r>
              <a:rPr lang="en-US" i="1" dirty="0"/>
              <a:t>play store </a:t>
            </a:r>
            <a:r>
              <a:rPr lang="en-US" dirty="0" err="1"/>
              <a:t>dengan</a:t>
            </a:r>
            <a:r>
              <a:rPr lang="en-US" dirty="0"/>
              <a:t> </a:t>
            </a:r>
            <a:r>
              <a:rPr lang="en-US" dirty="0" err="1"/>
              <a:t>memakai</a:t>
            </a:r>
            <a:r>
              <a:rPr lang="en-US" dirty="0"/>
              <a:t> </a:t>
            </a:r>
            <a:r>
              <a:rPr lang="en-US" dirty="0" err="1"/>
              <a:t>metode</a:t>
            </a:r>
            <a:r>
              <a:rPr lang="en-US" dirty="0"/>
              <a:t> </a:t>
            </a:r>
            <a:r>
              <a:rPr lang="en-US" dirty="0" err="1"/>
              <a:t>algoritma</a:t>
            </a:r>
            <a:r>
              <a:rPr lang="en-US" dirty="0"/>
              <a:t> </a:t>
            </a:r>
            <a:r>
              <a:rPr lang="en-US" dirty="0" smtClean="0"/>
              <a:t>SVM.</a:t>
            </a:r>
            <a:endParaRPr lang="en-US" dirty="0"/>
          </a:p>
          <a:p>
            <a:pPr marL="742950" indent="-514350">
              <a:buFont typeface="+mj-lt"/>
              <a:buAutoNum type="arabicPeriod"/>
            </a:pPr>
            <a:r>
              <a:rPr lang="en-US" dirty="0" err="1"/>
              <a:t>Untuk</a:t>
            </a:r>
            <a:r>
              <a:rPr lang="en-US" dirty="0"/>
              <a:t> </a:t>
            </a:r>
            <a:r>
              <a:rPr lang="en-US" dirty="0" err="1"/>
              <a:t>memahami</a:t>
            </a:r>
            <a:r>
              <a:rPr lang="en-US" dirty="0"/>
              <a:t> </a:t>
            </a:r>
            <a:r>
              <a:rPr lang="en-US" dirty="0" err="1"/>
              <a:t>tingkat</a:t>
            </a:r>
            <a:r>
              <a:rPr lang="en-US" dirty="0"/>
              <a:t> </a:t>
            </a:r>
            <a:r>
              <a:rPr lang="en-US" dirty="0" err="1"/>
              <a:t>akurasi</a:t>
            </a:r>
            <a:r>
              <a:rPr lang="en-US" dirty="0"/>
              <a:t> </a:t>
            </a:r>
            <a:r>
              <a:rPr lang="en-US" dirty="0" err="1"/>
              <a:t>dari</a:t>
            </a:r>
            <a:r>
              <a:rPr lang="en-US" dirty="0"/>
              <a:t> </a:t>
            </a:r>
            <a:r>
              <a:rPr lang="en-US" dirty="0" err="1"/>
              <a:t>metode</a:t>
            </a:r>
            <a:r>
              <a:rPr lang="en-US" dirty="0"/>
              <a:t> </a:t>
            </a:r>
            <a:r>
              <a:rPr lang="en-US" dirty="0" err="1"/>
              <a:t>Sopport</a:t>
            </a:r>
            <a:r>
              <a:rPr lang="en-US" dirty="0"/>
              <a:t> Vector Machine </a:t>
            </a:r>
            <a:r>
              <a:rPr lang="en-US" dirty="0" err="1"/>
              <a:t>dalam</a:t>
            </a:r>
            <a:r>
              <a:rPr lang="en-US" dirty="0"/>
              <a:t> </a:t>
            </a:r>
            <a:r>
              <a:rPr lang="en-US" dirty="0" err="1"/>
              <a:t>analisis</a:t>
            </a:r>
            <a:r>
              <a:rPr lang="en-US" dirty="0"/>
              <a:t> </a:t>
            </a:r>
            <a:r>
              <a:rPr lang="en-US" dirty="0" err="1"/>
              <a:t>sentimen</a:t>
            </a:r>
            <a:r>
              <a:rPr lang="en-US" dirty="0"/>
              <a:t> </a:t>
            </a:r>
            <a:r>
              <a:rPr lang="en-US" dirty="0" err="1"/>
              <a:t>terhadap</a:t>
            </a:r>
            <a:r>
              <a:rPr lang="en-US" dirty="0"/>
              <a:t> </a:t>
            </a:r>
            <a:r>
              <a:rPr lang="en-US" dirty="0" err="1"/>
              <a:t>ulasan</a:t>
            </a:r>
            <a:r>
              <a:rPr lang="en-US" dirty="0"/>
              <a:t> </a:t>
            </a:r>
            <a:r>
              <a:rPr lang="en-US" dirty="0" err="1" smtClean="0"/>
              <a:t>pengguna</a:t>
            </a:r>
            <a:r>
              <a:rPr lang="en-US" dirty="0"/>
              <a:t>.</a:t>
            </a:r>
          </a:p>
          <a:p>
            <a:pPr marL="742950" lvl="0" indent="-514350" algn="l" rtl="0">
              <a:lnSpc>
                <a:spcPct val="90000"/>
              </a:lnSpc>
              <a:spcBef>
                <a:spcPts val="1000"/>
              </a:spcBef>
              <a:spcAft>
                <a:spcPts val="0"/>
              </a:spcAft>
              <a:buClr>
                <a:schemeClr val="dk1"/>
              </a:buClr>
              <a:buSzPts val="2800"/>
              <a:buFont typeface="+mj-lt"/>
              <a:buAutoNum type="arabicPeriod"/>
            </a:pPr>
            <a:endParaRPr dirty="0"/>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621</Words>
  <Application>Microsoft Office PowerPoint</Application>
  <PresentationFormat>Custom</PresentationFormat>
  <Paragraphs>60</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Exo</vt:lpstr>
      <vt:lpstr>Century Gothic</vt:lpstr>
      <vt:lpstr>Office Theme</vt:lpstr>
      <vt:lpstr>Klasifikasi Analisis Sentiment Pada Aplikasi VN Video Editor Maker Vlognow Dengan menggunakan Metode Support Vector Machine (Studi Kasus: Komentar/Ulasan Playstore) </vt:lpstr>
      <vt:lpstr>Pendahuluan</vt:lpstr>
      <vt:lpstr>Rumusan Masalah</vt:lpstr>
      <vt:lpstr>Metode</vt:lpstr>
      <vt:lpstr>Hasil</vt:lpstr>
      <vt:lpstr>Pembahasan</vt:lpstr>
      <vt:lpstr>Pembahasan</vt:lpstr>
      <vt:lpstr>Temuan Penting Penelitian</vt:lpstr>
      <vt:lpstr>Manfaat Penelitian</vt:lpstr>
      <vt:lpstr>Referensi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Klasifikasi Analisis Sentiment Pada Aplikasi VN Video Editor Maker Vlognow Dengan menggunakan Metode Support Vector Machine (Studi Kasus: Komentar/Ulasan Playstore)</dc:title>
  <dc:creator>Umsida</dc:creator>
  <cp:lastModifiedBy>HAZMI ALI WARDHANA</cp:lastModifiedBy>
  <cp:revision>6</cp:revision>
  <dcterms:created xsi:type="dcterms:W3CDTF">2020-02-15T07:43:00Z</dcterms:created>
  <dcterms:modified xsi:type="dcterms:W3CDTF">2023-02-23T10:34:04Z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