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66" r:id="rId4"/>
    <p:sldId id="267" r:id="rId5"/>
    <p:sldId id="258" r:id="rId6"/>
    <p:sldId id="259" r:id="rId7"/>
    <p:sldId id="260" r:id="rId8"/>
    <p:sldId id="261" r:id="rId9"/>
    <p:sldId id="269" r:id="rId10"/>
    <p:sldId id="270" r:id="rId11"/>
    <p:sldId id="263" r:id="rId12"/>
    <p:sldId id="264" r:id="rId13"/>
    <p:sldId id="268" r:id="rId14"/>
    <p:sldId id="265" r:id="rId15"/>
  </p:sldIdLst>
  <p:sldSz cx="12192000" cy="6858000"/>
  <p:notesSz cx="9144000" cy="6858000"/>
  <p:embeddedFontLst>
    <p:embeddedFont>
      <p:font typeface="Century Gothic" panose="020B0502020202020204" pitchFamily="34" charset="0"/>
      <p:regular r:id="rId17"/>
      <p:bold r:id="rId18"/>
      <p:italic r:id="rId19"/>
      <p:boldItalic r:id="rId20"/>
    </p:embeddedFont>
    <p:embeddedFont>
      <p:font typeface="Exo" panose="020B060402020202020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32B39D91-F361-7A77-0023-E912219090F8}"/>
            </a:ext>
          </a:extLst>
        </p:cNvPr>
        <p:cNvGrpSpPr/>
        <p:nvPr/>
      </p:nvGrpSpPr>
      <p:grpSpPr>
        <a:xfrm>
          <a:off x="0" y="0"/>
          <a:ext cx="0" cy="0"/>
          <a:chOff x="0" y="0"/>
          <a:chExt cx="0" cy="0"/>
        </a:xfrm>
      </p:grpSpPr>
      <p:sp>
        <p:nvSpPr>
          <p:cNvPr id="67" name="Google Shape;67;g104f7abbb21_0_70:notes">
            <a:extLst>
              <a:ext uri="{FF2B5EF4-FFF2-40B4-BE49-F238E27FC236}">
                <a16:creationId xmlns:a16="http://schemas.microsoft.com/office/drawing/2014/main" id="{545B1108-89F5-7B22-1599-577E4BCFE587}"/>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a:extLst>
              <a:ext uri="{FF2B5EF4-FFF2-40B4-BE49-F238E27FC236}">
                <a16:creationId xmlns:a16="http://schemas.microsoft.com/office/drawing/2014/main" id="{62559C32-46EF-1F3C-77A4-C99312068574}"/>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2704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E3B1DEB5-4E40-33DC-C18F-C70E7E8BB651}"/>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02D7AB77-3208-3FA6-29DD-66050F59E287}"/>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ED089A4D-7920-B6C4-A513-90C88AAA5066}"/>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3338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032E156A-C7AB-7FB1-4543-BE37758F9122}"/>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0CB67766-3DDF-AE6C-D865-649E6503673B}"/>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B18813F9-87D9-FAA1-E561-6218F196D729}"/>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7651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AE4A379A-A5D2-F83F-B51F-BD543BB81A14}"/>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235C2A8D-C034-A104-4D22-A7C0675E4177}"/>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F8C79720-390D-21B9-62F3-0E72A3A25250}"/>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8019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3319935C-EC90-27B6-CE5C-7748F2356E57}"/>
            </a:ext>
          </a:extLst>
        </p:cNvPr>
        <p:cNvGrpSpPr/>
        <p:nvPr/>
      </p:nvGrpSpPr>
      <p:grpSpPr>
        <a:xfrm>
          <a:off x="0" y="0"/>
          <a:ext cx="0" cy="0"/>
          <a:chOff x="0" y="0"/>
          <a:chExt cx="0" cy="0"/>
        </a:xfrm>
      </p:grpSpPr>
      <p:sp>
        <p:nvSpPr>
          <p:cNvPr id="67" name="Google Shape;67;g104f7abbb21_0_70:notes">
            <a:extLst>
              <a:ext uri="{FF2B5EF4-FFF2-40B4-BE49-F238E27FC236}">
                <a16:creationId xmlns:a16="http://schemas.microsoft.com/office/drawing/2014/main" id="{B9DBE8B8-24B8-69EF-CCCE-21F08325BBC8}"/>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a:extLst>
              <a:ext uri="{FF2B5EF4-FFF2-40B4-BE49-F238E27FC236}">
                <a16:creationId xmlns:a16="http://schemas.microsoft.com/office/drawing/2014/main" id="{8353C26F-6C35-FF3C-1878-CB4E398E70F5}"/>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69540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514475"/>
            <a:ext cx="10736956" cy="1521995"/>
          </a:xfrm>
          <a:prstGeom prst="rect">
            <a:avLst/>
          </a:prstGeom>
          <a:noFill/>
          <a:ln>
            <a:noFill/>
          </a:ln>
        </p:spPr>
        <p:txBody>
          <a:bodyPr spcFirstLastPara="1" wrap="square" lIns="91425" tIns="45700" rIns="91425" bIns="45700" anchor="b" anchorCtr="0">
            <a:normAutofit/>
          </a:bodyPr>
          <a:lstStyle/>
          <a:p>
            <a:pPr marL="540385"/>
            <a:r>
              <a:rPr lang="id-ID" sz="2400" b="1" i="1" dirty="0">
                <a:effectLst/>
                <a:latin typeface="Times New Roman" panose="02020603050405020304" pitchFamily="18" charset="0"/>
                <a:ea typeface="Times New Roman" panose="02020603050405020304" pitchFamily="18" charset="0"/>
              </a:rPr>
              <a:t>POLICY </a:t>
            </a:r>
            <a:r>
              <a:rPr lang="en-US" sz="2400" b="1" i="1" dirty="0">
                <a:effectLst/>
                <a:latin typeface="Times New Roman" panose="02020603050405020304" pitchFamily="18" charset="0"/>
                <a:ea typeface="Times New Roman" panose="02020603050405020304" pitchFamily="18" charset="0"/>
              </a:rPr>
              <a:t>INNOVATION </a:t>
            </a:r>
            <a:r>
              <a:rPr lang="id-ID" sz="2400" b="1" i="1" dirty="0">
                <a:effectLst/>
                <a:latin typeface="Times New Roman" panose="02020603050405020304" pitchFamily="18" charset="0"/>
                <a:ea typeface="Times New Roman" panose="02020603050405020304" pitchFamily="18" charset="0"/>
              </a:rPr>
              <a:t>OF POLRESTA SIDOARJO AT IMPROVING SERVICE QUALITY IN PUBLISHING SKCK</a:t>
            </a:r>
            <a:r>
              <a:rPr lang="id-ID" sz="2400" b="1" dirty="0">
                <a:solidFill>
                  <a:srgbClr val="000000"/>
                </a:solidFill>
                <a:effectLst/>
                <a:latin typeface="Times New Roman" panose="02020603050405020304" pitchFamily="18" charset="0"/>
                <a:ea typeface="Times New Roman" panose="02020603050405020304" pitchFamily="18" charset="0"/>
              </a:rPr>
              <a:t> </a:t>
            </a:r>
            <a:br>
              <a:rPr lang="en-ID" sz="2400" dirty="0">
                <a:effectLst/>
                <a:latin typeface="Times New Roman" panose="02020603050405020304" pitchFamily="18" charset="0"/>
                <a:ea typeface="Times New Roman" panose="02020603050405020304" pitchFamily="18" charset="0"/>
              </a:rPr>
            </a:br>
            <a:r>
              <a:rPr lang="id-ID" sz="2400" b="1" dirty="0">
                <a:solidFill>
                  <a:schemeClr val="bg1"/>
                </a:solidFill>
                <a:effectLst/>
                <a:latin typeface="Times New Roman" panose="02020603050405020304" pitchFamily="18" charset="0"/>
                <a:ea typeface="Times New Roman" panose="02020603050405020304" pitchFamily="18" charset="0"/>
              </a:rPr>
              <a:t>[</a:t>
            </a:r>
            <a:r>
              <a:rPr lang="en-ID" sz="2400" b="1" dirty="0">
                <a:effectLst/>
                <a:latin typeface="Times New Roman" panose="02020603050405020304" pitchFamily="18" charset="0"/>
                <a:ea typeface="Times New Roman" panose="02020603050405020304" pitchFamily="18" charset="0"/>
              </a:rPr>
              <a:t>INOVASI </a:t>
            </a:r>
            <a:r>
              <a:rPr lang="en-US" sz="2400" b="1" dirty="0">
                <a:effectLst/>
                <a:latin typeface="Times New Roman" panose="02020603050405020304" pitchFamily="18" charset="0"/>
                <a:ea typeface="Times New Roman" panose="02020603050405020304" pitchFamily="18" charset="0"/>
              </a:rPr>
              <a:t>KEBIJAKAN POLRESTA SIDOARJO DALAM PENINGKATAN MUTU PELAYANAN PADA PENERBITAN SKCK</a:t>
            </a:r>
            <a:r>
              <a:rPr lang="id-ID" sz="2400" b="1" dirty="0">
                <a:solidFill>
                  <a:schemeClr val="bg1"/>
                </a:solidFill>
                <a:effectLst/>
                <a:latin typeface="Times New Roman" panose="02020603050405020304" pitchFamily="18" charset="0"/>
                <a:ea typeface="Times New Roman" panose="02020603050405020304" pitchFamily="18" charset="0"/>
              </a:rPr>
              <a:t>]</a:t>
            </a:r>
            <a:endParaRPr sz="7200" dirty="0">
              <a:latin typeface="Exo"/>
              <a:ea typeface="Exo"/>
              <a:cs typeface="Exo"/>
              <a:sym typeface="Exo"/>
            </a:endParaRPr>
          </a:p>
        </p:txBody>
      </p:sp>
      <p:sp>
        <p:nvSpPr>
          <p:cNvPr id="41" name="Google Shape;41;p1"/>
          <p:cNvSpPr txBox="1">
            <a:spLocks noGrp="1"/>
          </p:cNvSpPr>
          <p:nvPr>
            <p:ph type="subTitle" idx="1"/>
          </p:nvPr>
        </p:nvSpPr>
        <p:spPr>
          <a:xfrm>
            <a:off x="1714500" y="3322220"/>
            <a:ext cx="8763000" cy="316430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a:solidFill>
                  <a:srgbClr val="F2F2F2"/>
                </a:solidFill>
                <a:latin typeface="Exo"/>
                <a:ea typeface="Exo"/>
                <a:cs typeface="Exo"/>
                <a:sym typeface="Exo"/>
              </a:rPr>
              <a:t>Oleh:</a:t>
            </a:r>
            <a:endParaRPr dirty="0"/>
          </a:p>
          <a:p>
            <a:pPr marL="0" lvl="0" indent="0" algn="ctr" rtl="0">
              <a:lnSpc>
                <a:spcPct val="90000"/>
              </a:lnSpc>
              <a:spcBef>
                <a:spcPts val="1000"/>
              </a:spcBef>
              <a:spcAft>
                <a:spcPts val="0"/>
              </a:spcAft>
              <a:buClr>
                <a:schemeClr val="lt1"/>
              </a:buClr>
              <a:buSzPts val="2400"/>
              <a:buNone/>
            </a:pPr>
            <a:r>
              <a:rPr lang="en-US" dirty="0" err="1"/>
              <a:t>Anggi</a:t>
            </a:r>
            <a:r>
              <a:rPr lang="en-US" dirty="0"/>
              <a:t> </a:t>
            </a:r>
            <a:r>
              <a:rPr lang="en-US" dirty="0" err="1"/>
              <a:t>Aprilian</a:t>
            </a:r>
            <a:r>
              <a:rPr lang="en-US" dirty="0"/>
              <a:t> C. Putri </a:t>
            </a:r>
            <a:endParaRPr dirty="0"/>
          </a:p>
          <a:p>
            <a:pPr marL="0" lvl="0" indent="0" algn="ctr" rtl="0">
              <a:lnSpc>
                <a:spcPct val="90000"/>
              </a:lnSpc>
              <a:spcBef>
                <a:spcPts val="1000"/>
              </a:spcBef>
              <a:spcAft>
                <a:spcPts val="0"/>
              </a:spcAft>
              <a:buClr>
                <a:schemeClr val="lt1"/>
              </a:buClr>
              <a:buSzPts val="2400"/>
              <a:buNone/>
            </a:pPr>
            <a:r>
              <a:rPr lang="en-US" dirty="0"/>
              <a:t>Hendra </a:t>
            </a:r>
            <a:r>
              <a:rPr lang="en-US" dirty="0" err="1"/>
              <a:t>Sukmana</a:t>
            </a:r>
            <a:endParaRPr lang="en-US" dirty="0"/>
          </a:p>
          <a:p>
            <a:pPr marL="0" lvl="0" indent="0" algn="ctr" rtl="0">
              <a:lnSpc>
                <a:spcPct val="90000"/>
              </a:lnSpc>
              <a:spcBef>
                <a:spcPts val="1000"/>
              </a:spcBef>
              <a:spcAft>
                <a:spcPts val="0"/>
              </a:spcAft>
              <a:buClr>
                <a:schemeClr val="lt1"/>
              </a:buClr>
              <a:buSzPts val="2400"/>
              <a:buNone/>
            </a:pPr>
            <a:endParaRPr dirty="0"/>
          </a:p>
          <a:p>
            <a:pPr marL="0" lvl="0" indent="0" algn="ctr" rtl="0">
              <a:lnSpc>
                <a:spcPct val="90000"/>
              </a:lnSpc>
              <a:spcBef>
                <a:spcPts val="1000"/>
              </a:spcBef>
              <a:spcAft>
                <a:spcPts val="0"/>
              </a:spcAft>
              <a:buClr>
                <a:schemeClr val="lt1"/>
              </a:buClr>
              <a:buSzPts val="2400"/>
              <a:buNone/>
            </a:pPr>
            <a:r>
              <a:rPr lang="en-US" dirty="0" err="1"/>
              <a:t>Administrasi</a:t>
            </a:r>
            <a:r>
              <a:rPr lang="en-US" dirty="0"/>
              <a:t> Publik</a:t>
            </a:r>
            <a:endParaRPr dirty="0"/>
          </a:p>
          <a:p>
            <a:pPr marL="0" lvl="0" indent="0" algn="ctr" rtl="0">
              <a:lnSpc>
                <a:spcPct val="90000"/>
              </a:lnSpc>
              <a:spcBef>
                <a:spcPts val="1000"/>
              </a:spcBef>
              <a:spcAft>
                <a:spcPts val="0"/>
              </a:spcAft>
              <a:buClr>
                <a:srgbClr val="F2F2F2"/>
              </a:buClr>
              <a:buSzPts val="2400"/>
              <a:buNone/>
            </a:pPr>
            <a:r>
              <a:rPr lang="en-US" dirty="0">
                <a:solidFill>
                  <a:srgbClr val="F2F2F2"/>
                </a:solidFill>
                <a:latin typeface="Exo"/>
                <a:ea typeface="Exo"/>
                <a:cs typeface="Exo"/>
                <a:sym typeface="Exo"/>
              </a:rPr>
              <a:t>Universitas Muhammadiyah </a:t>
            </a:r>
            <a:r>
              <a:rPr lang="en-US" dirty="0" err="1">
                <a:solidFill>
                  <a:srgbClr val="F2F2F2"/>
                </a:solidFill>
                <a:latin typeface="Exo"/>
                <a:ea typeface="Exo"/>
                <a:cs typeface="Exo"/>
                <a:sym typeface="Exo"/>
              </a:rPr>
              <a:t>Sidoarjo</a:t>
            </a:r>
            <a:r>
              <a:rPr lang="en-US" dirty="0">
                <a:solidFill>
                  <a:srgbClr val="F2F2F2"/>
                </a:solidFill>
                <a:latin typeface="Exo"/>
                <a:ea typeface="Exo"/>
                <a:cs typeface="Exo"/>
                <a:sym typeface="Exo"/>
              </a:rPr>
              <a:t> </a:t>
            </a:r>
            <a:endParaRPr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dirty="0" err="1">
                <a:solidFill>
                  <a:srgbClr val="F2F2F2"/>
                </a:solidFill>
              </a:rPr>
              <a:t>Februari</a:t>
            </a:r>
            <a:r>
              <a:rPr lang="en-US" dirty="0">
                <a:solidFill>
                  <a:srgbClr val="F2F2F2"/>
                </a:solidFill>
              </a:rPr>
              <a:t>, 2024</a:t>
            </a:r>
            <a:endParaRPr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29135664-D359-02AA-38CD-2AE589F09C14}"/>
            </a:ext>
          </a:extLst>
        </p:cNvPr>
        <p:cNvGrpSpPr/>
        <p:nvPr/>
      </p:nvGrpSpPr>
      <p:grpSpPr>
        <a:xfrm>
          <a:off x="0" y="0"/>
          <a:ext cx="0" cy="0"/>
          <a:chOff x="0" y="0"/>
          <a:chExt cx="0" cy="0"/>
        </a:xfrm>
      </p:grpSpPr>
      <p:sp>
        <p:nvSpPr>
          <p:cNvPr id="70" name="Google Shape;70;g104f7abbb21_0_70">
            <a:extLst>
              <a:ext uri="{FF2B5EF4-FFF2-40B4-BE49-F238E27FC236}">
                <a16:creationId xmlns:a16="http://schemas.microsoft.com/office/drawing/2014/main" id="{38001448-3CED-0787-5A01-6F683664F427}"/>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a:extLst>
              <a:ext uri="{FF2B5EF4-FFF2-40B4-BE49-F238E27FC236}">
                <a16:creationId xmlns:a16="http://schemas.microsoft.com/office/drawing/2014/main" id="{B83E4AE1-831B-B2BF-3E39-7530A26F1F0F}"/>
              </a:ext>
            </a:extLst>
          </p:cNvPr>
          <p:cNvSpPr txBox="1">
            <a:spLocks noGrp="1"/>
          </p:cNvSpPr>
          <p:nvPr>
            <p:ph type="body" idx="1"/>
          </p:nvPr>
        </p:nvSpPr>
        <p:spPr>
          <a:xfrm>
            <a:off x="-100012" y="1400174"/>
            <a:ext cx="11830877" cy="4928291"/>
          </a:xfrm>
          <a:prstGeom prst="rect">
            <a:avLst/>
          </a:prstGeom>
          <a:noFill/>
          <a:ln>
            <a:noFill/>
          </a:ln>
        </p:spPr>
        <p:txBody>
          <a:bodyPr spcFirstLastPara="1" wrap="square" lIns="91425" tIns="45700" rIns="91425" bIns="45700" anchor="t" anchorCtr="0">
            <a:normAutofit/>
          </a:bodyPr>
          <a:lstStyle/>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Penekanan terhadap pertanggungjawaban petugas untuk membantu memberikan informasi terkait inovasi website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SKCK kepada pemohon juga sudah cukup baik. </a:t>
            </a:r>
            <a:r>
              <a:rPr lang="en-US" sz="1800" dirty="0">
                <a:solidFill>
                  <a:srgbClr val="000000"/>
                </a:solidFill>
                <a:effectLst/>
                <a:latin typeface="Times New Roman" panose="02020603050405020304" pitchFamily="18" charset="0"/>
                <a:ea typeface="Times New Roman" panose="02020603050405020304" pitchFamily="18" charset="0"/>
              </a:rPr>
              <a:t>Yang </a:t>
            </a:r>
            <a:r>
              <a:rPr lang="en-US" sz="1800" dirty="0" err="1">
                <a:solidFill>
                  <a:srgbClr val="000000"/>
                </a:solidFill>
                <a:effectLst/>
                <a:latin typeface="Times New Roman" panose="02020603050405020304" pitchFamily="18" charset="0"/>
                <a:ea typeface="Times New Roman" panose="02020603050405020304" pitchFamily="18" charset="0"/>
              </a:rPr>
              <a:t>menjadi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faktor</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penyebabnya</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ialah</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petugas telah menjalankan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kewajiban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serta</a:t>
            </a:r>
            <a:r>
              <a:rPr lang="id-ID" sz="1800" dirty="0">
                <a:solidFill>
                  <a:srgbClr val="000000"/>
                </a:solidFill>
                <a:effectLst/>
                <a:latin typeface="Times New Roman" panose="02020603050405020304" pitchFamily="18" charset="0"/>
                <a:ea typeface="Times New Roman" panose="02020603050405020304" pitchFamily="18" charset="0"/>
              </a:rPr>
              <a:t> tanggungjawab</a:t>
            </a:r>
            <a:r>
              <a:rPr lang="en-US" sz="1800" dirty="0" err="1">
                <a:solidFill>
                  <a:srgbClr val="000000"/>
                </a:solidFill>
                <a:effectLst/>
                <a:latin typeface="Times New Roman" panose="02020603050405020304" pitchFamily="18" charset="0"/>
                <a:ea typeface="Times New Roman" panose="02020603050405020304" pitchFamily="18" charset="0"/>
              </a:rPr>
              <a:t>nya</a:t>
            </a:r>
            <a:r>
              <a:rPr lang="id-ID" sz="1800" dirty="0">
                <a:solidFill>
                  <a:srgbClr val="000000"/>
                </a:solidFill>
                <a:effectLst/>
                <a:latin typeface="Times New Roman" panose="02020603050405020304" pitchFamily="18" charset="0"/>
                <a:ea typeface="Times New Roman" panose="02020603050405020304" pitchFamily="18" charset="0"/>
              </a:rPr>
              <a:t> dengan baik </a:t>
            </a:r>
            <a:r>
              <a:rPr lang="en-US" sz="1800" dirty="0" err="1">
                <a:solidFill>
                  <a:srgbClr val="000000"/>
                </a:solidFill>
                <a:effectLst/>
                <a:latin typeface="Times New Roman" panose="02020603050405020304" pitchFamily="18" charset="0"/>
                <a:ea typeface="Times New Roman" panose="02020603050405020304" pitchFamily="18" charset="0"/>
              </a:rPr>
              <a:t>dalam</a:t>
            </a:r>
            <a:r>
              <a:rPr lang="en-US" sz="1800" dirty="0">
                <a:solidFill>
                  <a:srgbClr val="000000"/>
                </a:solidFill>
                <a:effectLst/>
                <a:latin typeface="Times New Roman" panose="02020603050405020304" pitchFamily="18" charset="0"/>
                <a:ea typeface="Times New Roman" panose="02020603050405020304" pitchFamily="18" charset="0"/>
              </a:rPr>
              <a:t> arti </a:t>
            </a:r>
            <a:r>
              <a:rPr lang="en-US" sz="1800" dirty="0" err="1">
                <a:solidFill>
                  <a:srgbClr val="000000"/>
                </a:solidFill>
                <a:effectLst/>
                <a:latin typeface="Times New Roman" panose="02020603050405020304" pitchFamily="18" charset="0"/>
                <a:ea typeface="Times New Roman" panose="02020603050405020304" pitchFamily="18" charset="0"/>
              </a:rPr>
              <a:t>memberikan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arahan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kepada</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pemohon</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dengan cara memberitahu bagaimana menjalankan website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SKCK hingga pemohon berhasil mendapatkan kode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sehingga pemohon pun merasa terbantu</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Secara keseluruhan yang terkait dengan kompeten petugas SKCK satintelkam Polresta Sidoarjo sudah baik. </a:t>
            </a:r>
            <a:r>
              <a:rPr lang="en-US" sz="1800" dirty="0" err="1">
                <a:solidFill>
                  <a:srgbClr val="000000"/>
                </a:solidFill>
                <a:effectLst/>
                <a:latin typeface="Times New Roman" panose="02020603050405020304" pitchFamily="18" charset="0"/>
                <a:ea typeface="Times New Roman" panose="02020603050405020304" pitchFamily="18" charset="0"/>
              </a:rPr>
              <a:t>Dapat</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dilihat</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dari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kinerja</a:t>
            </a:r>
            <a:r>
              <a:rPr lang="id-ID" sz="1800" dirty="0">
                <a:solidFill>
                  <a:srgbClr val="000000"/>
                </a:solidFill>
                <a:effectLst/>
                <a:latin typeface="Times New Roman" panose="02020603050405020304" pitchFamily="18" charset="0"/>
                <a:ea typeface="Times New Roman" panose="02020603050405020304" pitchFamily="18" charset="0"/>
              </a:rPr>
              <a:t> seluruh petugas pelayanan </a:t>
            </a:r>
            <a:r>
              <a:rPr lang="en-US" sz="1800" dirty="0" err="1">
                <a:solidFill>
                  <a:srgbClr val="000000"/>
                </a:solidFill>
                <a:effectLst/>
                <a:latin typeface="Times New Roman" panose="02020603050405020304" pitchFamily="18" charset="0"/>
                <a:ea typeface="Times New Roman" panose="02020603050405020304" pitchFamily="18" charset="0"/>
              </a:rPr>
              <a:t>dimana</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mereka</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sudah sangat </a:t>
            </a:r>
            <a:r>
              <a:rPr lang="en-US" sz="1800" dirty="0" err="1">
                <a:solidFill>
                  <a:srgbClr val="000000"/>
                </a:solidFill>
                <a:effectLst/>
                <a:latin typeface="Times New Roman" panose="02020603050405020304" pitchFamily="18" charset="0"/>
                <a:ea typeface="Times New Roman" panose="02020603050405020304" pitchFamily="18" charset="0"/>
              </a:rPr>
              <a:t>menguasai</a:t>
            </a:r>
            <a:r>
              <a:rPr lang="id-ID" sz="1800" dirty="0">
                <a:solidFill>
                  <a:srgbClr val="000000"/>
                </a:solidFill>
                <a:effectLst/>
                <a:latin typeface="Times New Roman" panose="02020603050405020304" pitchFamily="18" charset="0"/>
                <a:ea typeface="Times New Roman" panose="02020603050405020304" pitchFamily="18" charset="0"/>
              </a:rPr>
              <a:t> dalam </a:t>
            </a:r>
            <a:r>
              <a:rPr lang="en-US" sz="1800" dirty="0">
                <a:solidFill>
                  <a:srgbClr val="000000"/>
                </a:solidFill>
                <a:effectLst/>
                <a:latin typeface="Times New Roman" panose="02020603050405020304" pitchFamily="18" charset="0"/>
                <a:ea typeface="Times New Roman" panose="02020603050405020304" pitchFamily="18" charset="0"/>
              </a:rPr>
              <a:t>m</a:t>
            </a:r>
            <a:r>
              <a:rPr lang="id-ID" sz="1800" dirty="0">
                <a:solidFill>
                  <a:srgbClr val="000000"/>
                </a:solidFill>
                <a:effectLst/>
                <a:latin typeface="Times New Roman" panose="02020603050405020304" pitchFamily="18" charset="0"/>
                <a:ea typeface="Times New Roman" panose="02020603050405020304" pitchFamily="18" charset="0"/>
              </a:rPr>
              <a:t>e</a:t>
            </a:r>
            <a:r>
              <a:rPr lang="en-US" sz="1800" dirty="0">
                <a:solidFill>
                  <a:srgbClr val="000000"/>
                </a:solidFill>
                <a:effectLst/>
                <a:latin typeface="Times New Roman" panose="02020603050405020304" pitchFamily="18" charset="0"/>
                <a:ea typeface="Times New Roman" panose="02020603050405020304" pitchFamily="18" charset="0"/>
              </a:rPr>
              <a:t>l</a:t>
            </a:r>
            <a:r>
              <a:rPr lang="id-ID" sz="1800" dirty="0">
                <a:solidFill>
                  <a:srgbClr val="000000"/>
                </a:solidFill>
                <a:effectLst/>
                <a:latin typeface="Times New Roman" panose="02020603050405020304" pitchFamily="18" charset="0"/>
                <a:ea typeface="Times New Roman" panose="02020603050405020304" pitchFamily="18" charset="0"/>
              </a:rPr>
              <a:t>ayani pemohon serta adanya </a:t>
            </a:r>
            <a:r>
              <a:rPr lang="en-US" sz="1800" dirty="0" err="1">
                <a:solidFill>
                  <a:srgbClr val="000000"/>
                </a:solidFill>
                <a:effectLst/>
                <a:latin typeface="Times New Roman" panose="02020603050405020304" pitchFamily="18" charset="0"/>
                <a:ea typeface="Times New Roman" panose="02020603050405020304" pitchFamily="18" charset="0"/>
              </a:rPr>
              <a:t>penyelenggaraan</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diklat </a:t>
            </a:r>
            <a:r>
              <a:rPr lang="en-US" sz="1800" dirty="0">
                <a:solidFill>
                  <a:srgbClr val="000000"/>
                </a:solidFill>
                <a:effectLst/>
                <a:latin typeface="Times New Roman" panose="02020603050405020304" pitchFamily="18" charset="0"/>
                <a:ea typeface="Times New Roman" panose="02020603050405020304" pitchFamily="18" charset="0"/>
              </a:rPr>
              <a:t>oleh</a:t>
            </a:r>
            <a:r>
              <a:rPr lang="id-ID" sz="1800" dirty="0">
                <a:solidFill>
                  <a:srgbClr val="000000"/>
                </a:solidFill>
                <a:effectLst/>
                <a:latin typeface="Times New Roman" panose="02020603050405020304" pitchFamily="18" charset="0"/>
                <a:ea typeface="Times New Roman" panose="02020603050405020304" pitchFamily="18" charset="0"/>
              </a:rPr>
              <a:t> Polda Jatim guna meningkatkan mutu pelayanan.</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Sebelumnya telah ada beberapa penelitian yang membahas tentang </a:t>
            </a:r>
            <a:r>
              <a:rPr lang="en-US" sz="1800" dirty="0" err="1">
                <a:effectLst/>
                <a:latin typeface="Times New Roman" panose="02020603050405020304" pitchFamily="18" charset="0"/>
                <a:ea typeface="Times New Roman" panose="02020603050405020304" pitchFamily="18" charset="0"/>
              </a:rPr>
              <a:t>inovasi</a:t>
            </a:r>
            <a:r>
              <a:rPr lang="en-US" sz="1800" dirty="0">
                <a:effectLst/>
                <a:latin typeface="Times New Roman" panose="02020603050405020304" pitchFamily="18" charset="0"/>
                <a:ea typeface="Times New Roman" panose="02020603050405020304" pitchFamily="18" charset="0"/>
              </a:rPr>
              <a:t> website </a:t>
            </a:r>
            <a:r>
              <a:rPr lang="en-US" sz="1800" i="1" dirty="0">
                <a:effectLst/>
                <a:latin typeface="Times New Roman" panose="02020603050405020304" pitchFamily="18" charset="0"/>
                <a:ea typeface="Times New Roman" panose="02020603050405020304" pitchFamily="18" charset="0"/>
              </a:rPr>
              <a:t>online</a:t>
            </a:r>
            <a:r>
              <a:rPr lang="en-US" sz="1800" dirty="0">
                <a:effectLst/>
                <a:latin typeface="Times New Roman" panose="02020603050405020304" pitchFamily="18" charset="0"/>
                <a:ea typeface="Times New Roman" panose="02020603050405020304" pitchFamily="18" charset="0"/>
              </a:rPr>
              <a:t> SKCK </a:t>
            </a:r>
            <a:r>
              <a:rPr lang="en-US" sz="1800" dirty="0" err="1">
                <a:effectLst/>
                <a:latin typeface="Times New Roman" panose="02020603050405020304" pitchFamily="18" charset="0"/>
                <a:ea typeface="Times New Roman" panose="02020603050405020304" pitchFamily="18" charset="0"/>
              </a:rPr>
              <a:t>Polresta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misalnya</a:t>
            </a:r>
            <a:r>
              <a:rPr lang="en-US" sz="1800" dirty="0">
                <a:effectLst/>
                <a:latin typeface="Times New Roman" panose="02020603050405020304" pitchFamily="18" charset="0"/>
                <a:ea typeface="Times New Roman" panose="02020603050405020304" pitchFamily="18" charset="0"/>
              </a:rPr>
              <a:t> pada </a:t>
            </a:r>
            <a:r>
              <a:rPr lang="en-US" sz="1800" dirty="0" err="1">
                <a:effectLst/>
                <a:latin typeface="Times New Roman" panose="02020603050405020304" pitchFamily="18" charset="0"/>
                <a:ea typeface="Times New Roman" panose="02020603050405020304" pitchFamily="18" charset="0"/>
              </a:rPr>
              <a:t>penelitian</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berjudul</a:t>
            </a:r>
            <a:r>
              <a:rPr lang="en-US"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Inovasi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Layanan</a:t>
            </a:r>
            <a:r>
              <a:rPr lang="en-GB" sz="1800" dirty="0">
                <a:effectLst/>
                <a:latin typeface="Times New Roman" panose="02020603050405020304" pitchFamily="18" charset="0"/>
                <a:ea typeface="Times New Roman" panose="02020603050405020304" pitchFamily="18" charset="0"/>
              </a:rPr>
              <a:t> Surat </a:t>
            </a:r>
            <a:r>
              <a:rPr lang="en-GB" sz="1800" dirty="0" err="1">
                <a:effectLst/>
                <a:latin typeface="Times New Roman" panose="02020603050405020304" pitchFamily="18" charset="0"/>
                <a:ea typeface="Times New Roman" panose="02020603050405020304" pitchFamily="18" charset="0"/>
              </a:rPr>
              <a:t>Keterangan</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Catatan</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Kepolisian</a:t>
            </a:r>
            <a:r>
              <a:rPr lang="en-GB" sz="1800" dirty="0">
                <a:effectLst/>
                <a:latin typeface="Times New Roman" panose="02020603050405020304" pitchFamily="18" charset="0"/>
                <a:ea typeface="Times New Roman" panose="02020603050405020304" pitchFamily="18" charset="0"/>
              </a:rPr>
              <a:t> (SKCK) </a:t>
            </a:r>
            <a:r>
              <a:rPr lang="en-GB" sz="1800" i="1" dirty="0">
                <a:effectLst/>
                <a:latin typeface="Times New Roman" panose="02020603050405020304" pitchFamily="18" charset="0"/>
                <a:ea typeface="Times New Roman" panose="02020603050405020304" pitchFamily="18" charset="0"/>
              </a:rPr>
              <a:t>Online</a:t>
            </a:r>
            <a:r>
              <a:rPr lang="en-GB" sz="1800" dirty="0">
                <a:effectLst/>
                <a:latin typeface="Times New Roman" panose="02020603050405020304" pitchFamily="18" charset="0"/>
                <a:ea typeface="Times New Roman" panose="02020603050405020304" pitchFamily="18" charset="0"/>
              </a:rPr>
              <a:t> di </a:t>
            </a:r>
            <a:r>
              <a:rPr lang="en-GB" sz="1800" dirty="0" err="1">
                <a:effectLst/>
                <a:latin typeface="Times New Roman" panose="02020603050405020304" pitchFamily="18" charset="0"/>
                <a:ea typeface="Times New Roman" panose="02020603050405020304" pitchFamily="18" charset="0"/>
              </a:rPr>
              <a:t>Polresta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Sidoarjo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Syifa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Fauzyiah</a:t>
            </a:r>
            <a:r>
              <a:rPr lang="en-GB" sz="1800" dirty="0">
                <a:effectLst/>
                <a:latin typeface="Times New Roman" panose="02020603050405020304" pitchFamily="18" charset="0"/>
                <a:ea typeface="Times New Roman" panose="02020603050405020304" pitchFamily="18" charset="0"/>
              </a:rPr>
              <a:t> 2017). Adapun </a:t>
            </a:r>
            <a:r>
              <a:rPr lang="en-GB" sz="1800" dirty="0" err="1">
                <a:effectLst/>
                <a:latin typeface="Times New Roman" panose="02020603050405020304" pitchFamily="18" charset="0"/>
                <a:ea typeface="Times New Roman" panose="02020603050405020304" pitchFamily="18" charset="0"/>
              </a:rPr>
              <a:t>hasil</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dari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penelitiannya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dilihat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berdasarkan</a:t>
            </a:r>
            <a:r>
              <a:rPr lang="en-GB" sz="1800" dirty="0">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teori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atribut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inovasi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menurut</a:t>
            </a:r>
            <a:r>
              <a:rPr lang="en-ID" sz="1800" dirty="0">
                <a:solidFill>
                  <a:srgbClr val="000000"/>
                </a:solidFill>
                <a:effectLst/>
                <a:latin typeface="Times New Roman" panose="02020603050405020304" pitchFamily="18" charset="0"/>
                <a:ea typeface="Times New Roman" panose="02020603050405020304" pitchFamily="18" charset="0"/>
              </a:rPr>
              <a:t> Rogers </a:t>
            </a:r>
            <a:r>
              <a:rPr lang="en-ID" sz="1800" dirty="0" err="1">
                <a:solidFill>
                  <a:srgbClr val="000000"/>
                </a:solidFill>
                <a:effectLst/>
                <a:latin typeface="Times New Roman" panose="02020603050405020304" pitchFamily="18" charset="0"/>
                <a:ea typeface="Times New Roman" panose="02020603050405020304" pitchFamily="18" charset="0"/>
              </a:rPr>
              <a:t>yakni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ada</a:t>
            </a:r>
            <a:r>
              <a:rPr lang="en-ID" sz="1800" dirty="0">
                <a:solidFill>
                  <a:srgbClr val="000000"/>
                </a:solidFill>
                <a:effectLst/>
                <a:latin typeface="Times New Roman" panose="02020603050405020304" pitchFamily="18" charset="0"/>
                <a:ea typeface="Times New Roman" panose="02020603050405020304" pitchFamily="18" charset="0"/>
              </a:rPr>
              <a:t> 5 </a:t>
            </a:r>
            <a:r>
              <a:rPr lang="en-ID" sz="1800" dirty="0" err="1">
                <a:solidFill>
                  <a:srgbClr val="000000"/>
                </a:solidFill>
                <a:effectLst/>
                <a:latin typeface="Times New Roman" panose="02020603050405020304" pitchFamily="18" charset="0"/>
                <a:ea typeface="Times New Roman" panose="02020603050405020304" pitchFamily="18" charset="0"/>
              </a:rPr>
              <a:t>indikator</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dikemukakan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seperti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i="1" dirty="0">
                <a:solidFill>
                  <a:srgbClr val="000000"/>
                </a:solidFill>
                <a:effectLst/>
                <a:latin typeface="Times New Roman" panose="02020603050405020304" pitchFamily="18" charset="0"/>
                <a:ea typeface="Times New Roman" panose="02020603050405020304" pitchFamily="18" charset="0"/>
              </a:rPr>
              <a:t>Relative Advantages</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Keuntungan</a:t>
            </a:r>
            <a:r>
              <a:rPr lang="en-ID" sz="1800" dirty="0">
                <a:solidFill>
                  <a:srgbClr val="000000"/>
                </a:solidFill>
                <a:effectLst/>
                <a:latin typeface="Times New Roman" panose="02020603050405020304" pitchFamily="18" charset="0"/>
                <a:ea typeface="Times New Roman" panose="02020603050405020304" pitchFamily="18" charset="0"/>
              </a:rPr>
              <a:t> Relative), </a:t>
            </a:r>
            <a:r>
              <a:rPr lang="en-ID" sz="1800" i="1" dirty="0">
                <a:solidFill>
                  <a:srgbClr val="000000"/>
                </a:solidFill>
                <a:effectLst/>
                <a:latin typeface="Times New Roman" panose="02020603050405020304" pitchFamily="18" charset="0"/>
                <a:ea typeface="Times New Roman" panose="02020603050405020304" pitchFamily="18" charset="0"/>
              </a:rPr>
              <a:t>Compatibility</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Kesesuaian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i="1" dirty="0" err="1">
                <a:solidFill>
                  <a:srgbClr val="000000"/>
                </a:solidFill>
                <a:effectLst/>
                <a:latin typeface="Times New Roman" panose="02020603050405020304" pitchFamily="18" charset="0"/>
                <a:ea typeface="Times New Roman" panose="02020603050405020304" pitchFamily="18" charset="0"/>
              </a:rPr>
              <a:t>Complexcity</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Kerumitan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i="1" dirty="0" err="1">
                <a:solidFill>
                  <a:srgbClr val="000000"/>
                </a:solidFill>
                <a:effectLst/>
                <a:latin typeface="Times New Roman" panose="02020603050405020304" pitchFamily="18" charset="0"/>
                <a:ea typeface="Times New Roman" panose="02020603050405020304" pitchFamily="18" charset="0"/>
              </a:rPr>
              <a:t>Triability</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Kemungkinan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Dicoba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i="1" dirty="0">
                <a:solidFill>
                  <a:srgbClr val="000000"/>
                </a:solidFill>
                <a:effectLst/>
                <a:latin typeface="Times New Roman" panose="02020603050405020304" pitchFamily="18" charset="0"/>
                <a:ea typeface="Times New Roman" panose="02020603050405020304" pitchFamily="18" charset="0"/>
              </a:rPr>
              <a:t>Observability</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Kemudahan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Diamati</a:t>
            </a:r>
            <a:r>
              <a:rPr lang="en-ID" sz="1800" dirty="0">
                <a:solidFill>
                  <a:srgbClr val="000000"/>
                </a:solidFill>
                <a:effectLst/>
                <a:latin typeface="Times New Roman" panose="02020603050405020304" pitchFamily="18" charset="0"/>
                <a:ea typeface="Times New Roman" panose="02020603050405020304" pitchFamily="18" charset="0"/>
              </a:rPr>
              <a:t>). Dimana </a:t>
            </a:r>
            <a:r>
              <a:rPr lang="en-ID" sz="1800" dirty="0" err="1">
                <a:solidFill>
                  <a:srgbClr val="000000"/>
                </a:solidFill>
                <a:effectLst/>
                <a:latin typeface="Times New Roman" panose="02020603050405020304" pitchFamily="18" charset="0"/>
                <a:ea typeface="Times New Roman" panose="02020603050405020304" pitchFamily="18" charset="0"/>
              </a:rPr>
              <a:t>menjelaskan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bahwa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inovasi</a:t>
            </a:r>
            <a:r>
              <a:rPr lang="en-ID" sz="1800" dirty="0">
                <a:solidFill>
                  <a:srgbClr val="000000"/>
                </a:solidFill>
                <a:effectLst/>
                <a:latin typeface="Times New Roman" panose="02020603050405020304" pitchFamily="18" charset="0"/>
                <a:ea typeface="Times New Roman" panose="02020603050405020304" pitchFamily="18" charset="0"/>
              </a:rPr>
              <a:t> website </a:t>
            </a:r>
            <a:r>
              <a:rPr lang="en-ID" sz="1800" i="1" dirty="0">
                <a:solidFill>
                  <a:srgbClr val="000000"/>
                </a:solidFill>
                <a:effectLst/>
                <a:latin typeface="Times New Roman" panose="02020603050405020304" pitchFamily="18" charset="0"/>
                <a:ea typeface="Times New Roman" panose="02020603050405020304" pitchFamily="18" charset="0"/>
              </a:rPr>
              <a:t>online</a:t>
            </a:r>
            <a:r>
              <a:rPr lang="en-ID" sz="1800" dirty="0">
                <a:solidFill>
                  <a:srgbClr val="000000"/>
                </a:solidFill>
                <a:effectLst/>
                <a:latin typeface="Times New Roman" panose="02020603050405020304" pitchFamily="18" charset="0"/>
                <a:ea typeface="Times New Roman" panose="02020603050405020304" pitchFamily="18" charset="0"/>
              </a:rPr>
              <a:t> SKCK </a:t>
            </a:r>
            <a:r>
              <a:rPr lang="en-ID" sz="1800" dirty="0" err="1">
                <a:solidFill>
                  <a:srgbClr val="000000"/>
                </a:solidFill>
                <a:effectLst/>
                <a:latin typeface="Times New Roman" panose="02020603050405020304" pitchFamily="18" charset="0"/>
                <a:ea typeface="Times New Roman" panose="02020603050405020304" pitchFamily="18" charset="0"/>
              </a:rPr>
              <a:t>Polresta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Sidoarjo</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telah</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terlaksana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baik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dinilai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dari</a:t>
            </a:r>
            <a:r>
              <a:rPr lang="en-ID"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sistem yang mapan, sistem informasi yang efektif, dan pelayanan prima kepada masyarakat.</a:t>
            </a:r>
            <a:endParaRPr lang="en-ID"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50340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84" name="Google Shape;84;g104f7abbb21_0_315"/>
          <p:cNvSpPr txBox="1">
            <a:spLocks noGrp="1"/>
          </p:cNvSpPr>
          <p:nvPr>
            <p:ph type="body" idx="1"/>
          </p:nvPr>
        </p:nvSpPr>
        <p:spPr>
          <a:xfrm>
            <a:off x="166758" y="2272161"/>
            <a:ext cx="11663292" cy="2313678"/>
          </a:xfrm>
          <a:prstGeom prst="rect">
            <a:avLst/>
          </a:prstGeom>
          <a:noFill/>
          <a:ln>
            <a:noFill/>
          </a:ln>
        </p:spPr>
        <p:txBody>
          <a:bodyPr spcFirstLastPara="1" wrap="square" lIns="91425" tIns="45700" rIns="91425" bIns="45700" anchor="t" anchorCtr="0">
            <a:normAutofit/>
          </a:bodyPr>
          <a:lstStyle/>
          <a:p>
            <a:pPr marL="742950" lvl="0" indent="-514350" algn="just" rtl="0">
              <a:lnSpc>
                <a:spcPct val="90000"/>
              </a:lnSpc>
              <a:spcBef>
                <a:spcPts val="1000"/>
              </a:spcBef>
              <a:spcAft>
                <a:spcPts val="0"/>
              </a:spcAft>
              <a:buClr>
                <a:schemeClr val="dk1"/>
              </a:buClr>
              <a:buSzPts val="2800"/>
              <a:buAutoNum type="arabicPeriod"/>
            </a:pPr>
            <a:r>
              <a:rPr lang="en-US" sz="2400" dirty="0" err="1">
                <a:latin typeface="Times New Roman" panose="02020603050405020304" pitchFamily="18" charset="0"/>
                <a:cs typeface="Times New Roman" panose="02020603050405020304" pitchFamily="18" charset="0"/>
              </a:rPr>
              <a:t>Mengetahui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sejauh</a:t>
            </a:r>
            <a:r>
              <a:rPr lang="en-US" sz="2400" dirty="0">
                <a:latin typeface="Times New Roman" panose="02020603050405020304" pitchFamily="18" charset="0"/>
                <a:cs typeface="Times New Roman" panose="02020603050405020304" pitchFamily="18" charset="0"/>
              </a:rPr>
              <a:t> mana website </a:t>
            </a:r>
            <a:r>
              <a:rPr lang="en-US" sz="2400" i="1" dirty="0">
                <a:latin typeface="Times New Roman" panose="02020603050405020304" pitchFamily="18" charset="0"/>
                <a:cs typeface="Times New Roman" panose="02020603050405020304" pitchFamily="18" charset="0"/>
              </a:rPr>
              <a:t>online</a:t>
            </a:r>
            <a:r>
              <a:rPr lang="en-US" sz="2400" dirty="0">
                <a:latin typeface="Times New Roman" panose="02020603050405020304" pitchFamily="18" charset="0"/>
                <a:cs typeface="Times New Roman" panose="02020603050405020304" pitchFamily="18" charset="0"/>
              </a:rPr>
              <a:t> SKCK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dapat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memangkas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waktu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pelayanan</a:t>
            </a:r>
            <a:r>
              <a:rPr lang="en-US" sz="2400" dirty="0">
                <a:latin typeface="Times New Roman" panose="02020603050405020304" pitchFamily="18" charset="0"/>
                <a:cs typeface="Times New Roman" panose="02020603050405020304" pitchFamily="18" charset="0"/>
              </a:rPr>
              <a:t> pada </a:t>
            </a:r>
            <a:r>
              <a:rPr lang="en-US" sz="2400" dirty="0" err="1">
                <a:latin typeface="Times New Roman" panose="02020603050405020304" pitchFamily="18" charset="0"/>
                <a:cs typeface="Times New Roman" panose="02020603050405020304" pitchFamily="18" charset="0"/>
              </a:rPr>
              <a:t>penerbitan</a:t>
            </a:r>
            <a:r>
              <a:rPr lang="en-US" sz="2400" dirty="0">
                <a:latin typeface="Times New Roman" panose="02020603050405020304" pitchFamily="18" charset="0"/>
                <a:cs typeface="Times New Roman" panose="02020603050405020304" pitchFamily="18" charset="0"/>
              </a:rPr>
              <a:t> SKCK.</a:t>
            </a:r>
          </a:p>
          <a:p>
            <a:pPr marL="742950" lvl="0" indent="-514350" algn="just" rtl="0">
              <a:lnSpc>
                <a:spcPct val="90000"/>
              </a:lnSpc>
              <a:spcBef>
                <a:spcPts val="1000"/>
              </a:spcBef>
              <a:spcAft>
                <a:spcPts val="0"/>
              </a:spcAft>
              <a:buClr>
                <a:schemeClr val="dk1"/>
              </a:buClr>
              <a:buSzPts val="2800"/>
              <a:buAutoNum type="arabicPeriod"/>
            </a:pP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apakah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website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berjalan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sehingga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mampu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mempermudah dan mempercepat kinerja para staf pelayanan SKCK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742950" lvl="0" indent="-514350" algn="just" rtl="0">
              <a:lnSpc>
                <a:spcPct val="90000"/>
              </a:lnSpc>
              <a:spcBef>
                <a:spcPts val="1000"/>
              </a:spcBef>
              <a:spcAft>
                <a:spcPts val="0"/>
              </a:spcAft>
              <a:buClr>
                <a:schemeClr val="dk1"/>
              </a:buClr>
              <a:buSzPts val="2800"/>
              <a:buAutoNum type="arabicPeriod"/>
            </a:pP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0" indent="0" algn="just">
              <a:buNone/>
            </a:pPr>
            <a:r>
              <a:rPr lang="en-US" sz="1800" cap="all" dirty="0">
                <a:effectLst/>
                <a:latin typeface="Times New Roman" panose="02020603050405020304" pitchFamily="18" charset="0"/>
                <a:ea typeface="Times New Roman" panose="02020603050405020304" pitchFamily="18" charset="0"/>
              </a:rPr>
              <a:t>[1] </a:t>
            </a:r>
            <a:r>
              <a:rPr lang="en-US" sz="1800" dirty="0">
                <a:effectLst/>
                <a:latin typeface="Times New Roman" panose="02020603050405020304" pitchFamily="18" charset="0"/>
                <a:ea typeface="Times New Roman" panose="02020603050405020304" pitchFamily="18" charset="0"/>
              </a:rPr>
              <a:t>Along, Antonius. (2020). </a:t>
            </a:r>
            <a:r>
              <a:rPr lang="en-US" sz="1800" i="1" dirty="0" err="1">
                <a:effectLst/>
                <a:latin typeface="Times New Roman" panose="02020603050405020304" pitchFamily="18" charset="0"/>
                <a:ea typeface="Times New Roman" panose="02020603050405020304" pitchFamily="18" charset="0"/>
              </a:rPr>
              <a:t>Kualitas</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Layanan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Administrasi</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Akademik</a:t>
            </a:r>
            <a:r>
              <a:rPr lang="en-US" sz="1800" i="1" dirty="0">
                <a:effectLst/>
                <a:latin typeface="Times New Roman" panose="02020603050405020304" pitchFamily="18" charset="0"/>
                <a:ea typeface="Times New Roman" panose="02020603050405020304" pitchFamily="18" charset="0"/>
              </a:rPr>
              <a:t> di </a:t>
            </a:r>
            <a:r>
              <a:rPr lang="en-US" sz="1800" i="1" dirty="0" err="1">
                <a:effectLst/>
                <a:latin typeface="Times New Roman" panose="02020603050405020304" pitchFamily="18" charset="0"/>
                <a:ea typeface="Times New Roman" panose="02020603050405020304" pitchFamily="18" charset="0"/>
              </a:rPr>
              <a:t>Politeknik</a:t>
            </a:r>
            <a:r>
              <a:rPr lang="en-US" sz="1800" i="1" dirty="0">
                <a:effectLst/>
                <a:latin typeface="Times New Roman" panose="02020603050405020304" pitchFamily="18" charset="0"/>
                <a:ea typeface="Times New Roman" panose="02020603050405020304" pitchFamily="18" charset="0"/>
              </a:rPr>
              <a:t> Negeri Pontianak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Jurnal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Ilmiah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Administrasi</a:t>
            </a:r>
            <a:r>
              <a:rPr lang="en-US" sz="1800" dirty="0">
                <a:effectLst/>
                <a:latin typeface="Times New Roman" panose="02020603050405020304" pitchFamily="18" charset="0"/>
                <a:ea typeface="Times New Roman" panose="02020603050405020304" pitchFamily="18" charset="0"/>
              </a:rPr>
              <a:t> Publik 6:1</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[2] </a:t>
            </a:r>
            <a:r>
              <a:rPr lang="id-ID" sz="1800" dirty="0">
                <a:effectLst/>
                <a:latin typeface="Times New Roman" panose="02020603050405020304" pitchFamily="18" charset="0"/>
                <a:ea typeface="Times New Roman" panose="02020603050405020304" pitchFamily="18" charset="0"/>
              </a:rPr>
              <a:t>Congge, Umar. (2017). </a:t>
            </a:r>
            <a:r>
              <a:rPr lang="id-ID" sz="1800" i="1" dirty="0">
                <a:effectLst/>
                <a:latin typeface="Times New Roman" panose="02020603050405020304" pitchFamily="18" charset="0"/>
                <a:ea typeface="Times New Roman" panose="02020603050405020304" pitchFamily="18" charset="0"/>
              </a:rPr>
              <a:t>Patologi Administrasi Negara</a:t>
            </a:r>
            <a:r>
              <a:rPr lang="id-ID" sz="1800" dirty="0">
                <a:effectLst/>
                <a:latin typeface="Times New Roman" panose="02020603050405020304" pitchFamily="18" charset="0"/>
                <a:ea typeface="Times New Roman" panose="02020603050405020304" pitchFamily="18" charset="0"/>
              </a:rPr>
              <a:t>. Makasar: Sah Media</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[3] </a:t>
            </a:r>
            <a:r>
              <a:rPr lang="en-GB" sz="1800" dirty="0" err="1">
                <a:effectLst/>
                <a:latin typeface="Times New Roman" panose="02020603050405020304" pitchFamily="18" charset="0"/>
                <a:ea typeface="Times New Roman" panose="02020603050405020304" pitchFamily="18" charset="0"/>
              </a:rPr>
              <a:t>Fauzyiah</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Syifa</a:t>
            </a:r>
            <a:r>
              <a:rPr lang="en-GB" sz="1800" dirty="0">
                <a:effectLst/>
                <a:latin typeface="Times New Roman" panose="02020603050405020304" pitchFamily="18" charset="0"/>
                <a:ea typeface="Times New Roman" panose="02020603050405020304" pitchFamily="18" charset="0"/>
              </a:rPr>
              <a:t>. (2017). </a:t>
            </a:r>
            <a:r>
              <a:rPr lang="en-GB" sz="1800" i="1" dirty="0" err="1">
                <a:effectLst/>
                <a:latin typeface="Times New Roman" panose="02020603050405020304" pitchFamily="18" charset="0"/>
                <a:ea typeface="Times New Roman" panose="02020603050405020304" pitchFamily="18" charset="0"/>
              </a:rPr>
              <a:t>Inovasi</a:t>
            </a:r>
            <a:r>
              <a:rPr lang="en-GB" sz="1800" i="1" dirty="0">
                <a:effectLst/>
                <a:latin typeface="Times New Roman" panose="02020603050405020304" pitchFamily="18" charset="0"/>
                <a:ea typeface="Times New Roman" panose="02020603050405020304" pitchFamily="18" charset="0"/>
              </a:rPr>
              <a:t> </a:t>
            </a:r>
            <a:r>
              <a:rPr lang="en-GB" sz="1800" i="1" dirty="0" err="1">
                <a:effectLst/>
                <a:latin typeface="Times New Roman" panose="02020603050405020304" pitchFamily="18" charset="0"/>
                <a:ea typeface="Times New Roman" panose="02020603050405020304" pitchFamily="18" charset="0"/>
              </a:rPr>
              <a:t>Layanan</a:t>
            </a:r>
            <a:r>
              <a:rPr lang="en-GB" sz="1800" i="1" dirty="0">
                <a:effectLst/>
                <a:latin typeface="Times New Roman" panose="02020603050405020304" pitchFamily="18" charset="0"/>
                <a:ea typeface="Times New Roman" panose="02020603050405020304" pitchFamily="18" charset="0"/>
              </a:rPr>
              <a:t> Surat </a:t>
            </a:r>
            <a:r>
              <a:rPr lang="en-GB" sz="1800" i="1" dirty="0" err="1">
                <a:effectLst/>
                <a:latin typeface="Times New Roman" panose="02020603050405020304" pitchFamily="18" charset="0"/>
                <a:ea typeface="Times New Roman" panose="02020603050405020304" pitchFamily="18" charset="0"/>
              </a:rPr>
              <a:t>Keterangan</a:t>
            </a:r>
            <a:r>
              <a:rPr lang="en-GB" sz="1800" i="1" dirty="0">
                <a:effectLst/>
                <a:latin typeface="Times New Roman" panose="02020603050405020304" pitchFamily="18" charset="0"/>
                <a:ea typeface="Times New Roman" panose="02020603050405020304" pitchFamily="18" charset="0"/>
              </a:rPr>
              <a:t> </a:t>
            </a:r>
            <a:r>
              <a:rPr lang="en-GB" sz="1800" i="1" dirty="0" err="1">
                <a:effectLst/>
                <a:latin typeface="Times New Roman" panose="02020603050405020304" pitchFamily="18" charset="0"/>
                <a:ea typeface="Times New Roman" panose="02020603050405020304" pitchFamily="18" charset="0"/>
              </a:rPr>
              <a:t>Catatan</a:t>
            </a:r>
            <a:r>
              <a:rPr lang="en-GB" sz="1800" i="1" dirty="0">
                <a:effectLst/>
                <a:latin typeface="Times New Roman" panose="02020603050405020304" pitchFamily="18" charset="0"/>
                <a:ea typeface="Times New Roman" panose="02020603050405020304" pitchFamily="18" charset="0"/>
              </a:rPr>
              <a:t> </a:t>
            </a:r>
            <a:r>
              <a:rPr lang="en-GB" sz="1800" i="1" dirty="0" err="1">
                <a:effectLst/>
                <a:latin typeface="Times New Roman" panose="02020603050405020304" pitchFamily="18" charset="0"/>
                <a:ea typeface="Times New Roman" panose="02020603050405020304" pitchFamily="18" charset="0"/>
              </a:rPr>
              <a:t>Kepolisian</a:t>
            </a:r>
            <a:r>
              <a:rPr lang="en-GB" sz="1800" i="1" dirty="0">
                <a:effectLst/>
                <a:latin typeface="Times New Roman" panose="02020603050405020304" pitchFamily="18" charset="0"/>
                <a:ea typeface="Times New Roman" panose="02020603050405020304" pitchFamily="18" charset="0"/>
              </a:rPr>
              <a:t> (SKCK) Online Di </a:t>
            </a:r>
            <a:r>
              <a:rPr lang="en-GB" sz="1800" i="1" dirty="0" err="1">
                <a:effectLst/>
                <a:latin typeface="Times New Roman" panose="02020603050405020304" pitchFamily="18" charset="0"/>
                <a:ea typeface="Times New Roman" panose="02020603050405020304" pitchFamily="18" charset="0"/>
              </a:rPr>
              <a:t>Polresta</a:t>
            </a:r>
            <a:r>
              <a:rPr lang="en-GB" sz="1800" i="1" dirty="0">
                <a:effectLst/>
                <a:latin typeface="Times New Roman" panose="02020603050405020304" pitchFamily="18" charset="0"/>
                <a:ea typeface="Times New Roman" panose="02020603050405020304" pitchFamily="18" charset="0"/>
              </a:rPr>
              <a:t> </a:t>
            </a:r>
            <a:r>
              <a:rPr lang="en-GB" sz="1800" i="1" dirty="0" err="1">
                <a:effectLst/>
                <a:latin typeface="Times New Roman" panose="02020603050405020304" pitchFamily="18" charset="0"/>
                <a:ea typeface="Times New Roman" panose="02020603050405020304" pitchFamily="18" charset="0"/>
              </a:rPr>
              <a:t>Sidoarjo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Skripsi</a:t>
            </a:r>
            <a:r>
              <a:rPr lang="en-GB" sz="1800" dirty="0">
                <a:effectLst/>
                <a:latin typeface="Times New Roman" panose="02020603050405020304" pitchFamily="18" charset="0"/>
                <a:ea typeface="Times New Roman" panose="02020603050405020304" pitchFamily="18" charset="0"/>
              </a:rPr>
              <a:t>. Universitas Negeri Surabaya</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[4] </a:t>
            </a:r>
            <a:r>
              <a:rPr lang="id-ID" sz="1800" dirty="0">
                <a:effectLst/>
                <a:latin typeface="Times New Roman" panose="02020603050405020304" pitchFamily="18" charset="0"/>
                <a:ea typeface="Times New Roman" panose="02020603050405020304" pitchFamily="18" charset="0"/>
              </a:rPr>
              <a:t>Hutahayan, John Fresly. (2019). </a:t>
            </a:r>
            <a:r>
              <a:rPr lang="id-ID" sz="1800" i="1" dirty="0">
                <a:effectLst/>
                <a:latin typeface="Times New Roman" panose="02020603050405020304" pitchFamily="18" charset="0"/>
                <a:ea typeface="Times New Roman" panose="02020603050405020304" pitchFamily="18" charset="0"/>
              </a:rPr>
              <a:t>Faktor Pengaruh Kebijakan Keterbukaan Informasi dan Kinerja Pelayanan (Studi pada Pemerintah Provinsi DKI Jakarta)</a:t>
            </a:r>
            <a:r>
              <a:rPr lang="id-ID" sz="1800" dirty="0">
                <a:effectLst/>
                <a:latin typeface="Times New Roman" panose="02020603050405020304" pitchFamily="18" charset="0"/>
                <a:ea typeface="Times New Roman" panose="02020603050405020304" pitchFamily="18" charset="0"/>
              </a:rPr>
              <a:t>. Sleman: Deepublish</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[5] </a:t>
            </a:r>
            <a:r>
              <a:rPr lang="id-ID" sz="1800" dirty="0">
                <a:effectLst/>
                <a:latin typeface="Times New Roman" panose="02020603050405020304" pitchFamily="18" charset="0"/>
                <a:ea typeface="Times New Roman" panose="02020603050405020304" pitchFamily="18" charset="0"/>
              </a:rPr>
              <a:t>Mahmudin. (2022). </a:t>
            </a:r>
            <a:r>
              <a:rPr lang="id-ID" sz="1800" i="1" dirty="0">
                <a:effectLst/>
                <a:latin typeface="Times New Roman" panose="02020603050405020304" pitchFamily="18" charset="0"/>
                <a:ea typeface="Times New Roman" panose="02020603050405020304" pitchFamily="18" charset="0"/>
              </a:rPr>
              <a:t>Pengaruh Kualitas Pelayanan Terhadap Tingkat Kepuasan Pelanggan Qudwah Mart di Lebak</a:t>
            </a:r>
            <a:r>
              <a:rPr lang="id-ID" sz="1800" dirty="0">
                <a:effectLst/>
                <a:latin typeface="Times New Roman" panose="02020603050405020304" pitchFamily="18" charset="0"/>
                <a:ea typeface="Times New Roman" panose="02020603050405020304" pitchFamily="18" charset="0"/>
              </a:rPr>
              <a:t>. Aksioma Al-Musaqoh 5:1</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[6] </a:t>
            </a:r>
            <a:r>
              <a:rPr lang="en-US" sz="1800" dirty="0" err="1">
                <a:effectLst/>
                <a:latin typeface="Times New Roman" panose="02020603050405020304" pitchFamily="18" charset="0"/>
                <a:ea typeface="Times New Roman" panose="02020603050405020304" pitchFamily="18" charset="0"/>
              </a:rPr>
              <a:t>Makhnunah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Ainul</a:t>
            </a:r>
            <a:r>
              <a:rPr lang="en-US" sz="1800" dirty="0">
                <a:effectLst/>
                <a:latin typeface="Times New Roman" panose="02020603050405020304" pitchFamily="18" charset="0"/>
                <a:ea typeface="Times New Roman" panose="02020603050405020304" pitchFamily="18" charset="0"/>
              </a:rPr>
              <a:t> &amp; </a:t>
            </a:r>
            <a:r>
              <a:rPr lang="en-US" sz="1800" dirty="0" err="1">
                <a:effectLst/>
                <a:latin typeface="Times New Roman" panose="02020603050405020304" pitchFamily="18" charset="0"/>
                <a:ea typeface="Times New Roman" panose="02020603050405020304" pitchFamily="18" charset="0"/>
              </a:rPr>
              <a:t>Isnaini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Rodiyah</a:t>
            </a:r>
            <a:r>
              <a:rPr lang="en-US" sz="1800" dirty="0">
                <a:effectLst/>
                <a:latin typeface="Times New Roman" panose="02020603050405020304" pitchFamily="18" charset="0"/>
                <a:ea typeface="Times New Roman" panose="02020603050405020304" pitchFamily="18" charset="0"/>
              </a:rPr>
              <a:t>. (2021). </a:t>
            </a:r>
            <a:r>
              <a:rPr lang="en-US" sz="1800" i="1" dirty="0">
                <a:effectLst/>
                <a:latin typeface="Times New Roman" panose="02020603050405020304" pitchFamily="18" charset="0"/>
                <a:ea typeface="Times New Roman" panose="02020603050405020304" pitchFamily="18" charset="0"/>
              </a:rPr>
              <a:t>Online SKCK Service Innovation at </a:t>
            </a:r>
            <a:r>
              <a:rPr lang="en-US" sz="1800" i="1" dirty="0" err="1">
                <a:effectLst/>
                <a:latin typeface="Times New Roman" panose="02020603050405020304" pitchFamily="18" charset="0"/>
                <a:ea typeface="Times New Roman" panose="02020603050405020304" pitchFamily="18" charset="0"/>
              </a:rPr>
              <a:t>Sidoarjo</a:t>
            </a:r>
            <a:r>
              <a:rPr lang="en-US" sz="1800" i="1" dirty="0">
                <a:effectLst/>
                <a:latin typeface="Times New Roman" panose="02020603050405020304" pitchFamily="18" charset="0"/>
                <a:ea typeface="Times New Roman" panose="02020603050405020304" pitchFamily="18" charset="0"/>
              </a:rPr>
              <a:t> Police : </a:t>
            </a:r>
            <a:r>
              <a:rPr lang="en-US" sz="1800" i="1" dirty="0" err="1">
                <a:effectLst/>
                <a:latin typeface="Times New Roman" panose="02020603050405020304" pitchFamily="18" charset="0"/>
                <a:ea typeface="Times New Roman" panose="02020603050405020304" pitchFamily="18" charset="0"/>
              </a:rPr>
              <a:t>Inovasi</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Pelayanan</a:t>
            </a:r>
            <a:r>
              <a:rPr lang="en-US" sz="1800" i="1" dirty="0">
                <a:effectLst/>
                <a:latin typeface="Times New Roman" panose="02020603050405020304" pitchFamily="18" charset="0"/>
                <a:ea typeface="Times New Roman" panose="02020603050405020304" pitchFamily="18" charset="0"/>
              </a:rPr>
              <a:t> SKCK Online di </a:t>
            </a:r>
            <a:r>
              <a:rPr lang="en-US" sz="1800" i="1" dirty="0" err="1">
                <a:effectLst/>
                <a:latin typeface="Times New Roman" panose="02020603050405020304" pitchFamily="18" charset="0"/>
                <a:ea typeface="Times New Roman" panose="02020603050405020304" pitchFamily="18" charset="0"/>
              </a:rPr>
              <a:t>Polsek</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 Indonesian Journal of Public Policy Review 13</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[7] </a:t>
            </a:r>
            <a:r>
              <a:rPr lang="id-ID" sz="1800" dirty="0">
                <a:effectLst/>
                <a:latin typeface="Times New Roman" panose="02020603050405020304" pitchFamily="18" charset="0"/>
                <a:ea typeface="Times New Roman" panose="02020603050405020304" pitchFamily="18" charset="0"/>
              </a:rPr>
              <a:t>Musri &amp; Rizki Afri Mulia. (2022). </a:t>
            </a:r>
            <a:r>
              <a:rPr lang="id-ID" sz="1800" i="1" dirty="0">
                <a:effectLst/>
                <a:latin typeface="Times New Roman" panose="02020603050405020304" pitchFamily="18" charset="0"/>
                <a:ea typeface="Times New Roman" panose="02020603050405020304" pitchFamily="18" charset="0"/>
              </a:rPr>
              <a:t>Etika Administrasi Publik</a:t>
            </a:r>
            <a:r>
              <a:rPr lang="id-ID" sz="1800" dirty="0">
                <a:effectLst/>
                <a:latin typeface="Times New Roman" panose="02020603050405020304" pitchFamily="18" charset="0"/>
                <a:ea typeface="Times New Roman" panose="02020603050405020304" pitchFamily="18" charset="0"/>
              </a:rPr>
              <a:t>. Purbalingga: Eureka Media Aksara</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[8] </a:t>
            </a:r>
            <a:r>
              <a:rPr lang="id-ID" sz="1800" dirty="0">
                <a:effectLst/>
                <a:latin typeface="Times New Roman" panose="02020603050405020304" pitchFamily="18" charset="0"/>
                <a:ea typeface="Times New Roman" panose="02020603050405020304" pitchFamily="18" charset="0"/>
              </a:rPr>
              <a:t>Paris, Rajim, Nanang Suparman &amp; Fitri Pebriani Wahyu. (2022). </a:t>
            </a:r>
            <a:r>
              <a:rPr lang="id-ID" sz="1800" i="1" dirty="0">
                <a:effectLst/>
                <a:latin typeface="Times New Roman" panose="02020603050405020304" pitchFamily="18" charset="0"/>
                <a:ea typeface="Times New Roman" panose="02020603050405020304" pitchFamily="18" charset="0"/>
              </a:rPr>
              <a:t>Inovasi Layanan Pembuatan Surat Keterangan Catatan Kepolisian (SKCK) Berbasis Online di Kepolisian Resor Kabupaten Sukabumi</a:t>
            </a:r>
            <a:r>
              <a:rPr lang="id-ID" sz="1800" dirty="0">
                <a:effectLst/>
                <a:latin typeface="Times New Roman" panose="02020603050405020304" pitchFamily="18" charset="0"/>
                <a:ea typeface="Times New Roman" panose="02020603050405020304" pitchFamily="18" charset="0"/>
              </a:rPr>
              <a:t>. Jurnal of Law, Administration, and Social Science 2:2</a:t>
            </a:r>
            <a:endParaRPr lang="en-ID"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BDCA8CF8-7C1F-6E44-061E-C313455ACCBC}"/>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5880D7C3-6FC6-1EA6-82E2-9685A75BC4E9}"/>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531EA183-B660-FE55-C02C-52C884C8A1A4}"/>
              </a:ext>
            </a:extLst>
          </p:cNvPr>
          <p:cNvSpPr txBox="1">
            <a:spLocks noGrp="1"/>
          </p:cNvSpPr>
          <p:nvPr>
            <p:ph type="body" idx="1"/>
          </p:nvPr>
        </p:nvSpPr>
        <p:spPr>
          <a:xfrm>
            <a:off x="166758" y="1514474"/>
            <a:ext cx="11830877" cy="4813991"/>
          </a:xfrm>
          <a:prstGeom prst="rect">
            <a:avLst/>
          </a:prstGeom>
          <a:noFill/>
          <a:ln>
            <a:noFill/>
          </a:ln>
        </p:spPr>
        <p:txBody>
          <a:bodyPr spcFirstLastPara="1" wrap="square" lIns="91425" tIns="45700" rIns="91425" bIns="45700" anchor="t" anchorCtr="0">
            <a:normAutofit/>
          </a:bodyPr>
          <a:lstStyle/>
          <a:p>
            <a:pPr marL="0" indent="0" algn="just">
              <a:buNone/>
            </a:pPr>
            <a:r>
              <a:rPr lang="en-US" sz="1800" cap="all" dirty="0">
                <a:effectLst/>
                <a:latin typeface="Times New Roman" panose="02020603050405020304" pitchFamily="18" charset="0"/>
                <a:ea typeface="Times New Roman" panose="02020603050405020304" pitchFamily="18" charset="0"/>
              </a:rPr>
              <a:t>[9] </a:t>
            </a:r>
            <a:r>
              <a:rPr lang="id-ID" sz="1800" dirty="0">
                <a:effectLst/>
                <a:latin typeface="Times New Roman" panose="02020603050405020304" pitchFamily="18" charset="0"/>
                <a:ea typeface="Times New Roman" panose="02020603050405020304" pitchFamily="18" charset="0"/>
              </a:rPr>
              <a:t>Prabowo, Hadi, Dadang Suwanda &amp; Wirman Syafri. (2022). </a:t>
            </a:r>
            <a:r>
              <a:rPr lang="id-ID" sz="1800" i="1" dirty="0">
                <a:effectLst/>
                <a:latin typeface="Times New Roman" panose="02020603050405020304" pitchFamily="18" charset="0"/>
                <a:ea typeface="Times New Roman" panose="02020603050405020304" pitchFamily="18" charset="0"/>
              </a:rPr>
              <a:t>Inovasi Pelayanan Pada Organisasi Publik</a:t>
            </a:r>
            <a:r>
              <a:rPr lang="id-ID" sz="1800" dirty="0">
                <a:effectLst/>
                <a:latin typeface="Times New Roman" panose="02020603050405020304" pitchFamily="18" charset="0"/>
                <a:ea typeface="Times New Roman" panose="02020603050405020304" pitchFamily="18" charset="0"/>
              </a:rPr>
              <a:t>. Bandung: Remaja Rosdakarya</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[10] </a:t>
            </a:r>
            <a:r>
              <a:rPr lang="id-ID" sz="1800" dirty="0">
                <a:effectLst/>
                <a:latin typeface="Times New Roman" panose="02020603050405020304" pitchFamily="18" charset="0"/>
                <a:ea typeface="Times New Roman" panose="02020603050405020304" pitchFamily="18" charset="0"/>
              </a:rPr>
              <a:t>Putra, Rizvanda Meyliano Dharma Putra. (2018). </a:t>
            </a:r>
            <a:r>
              <a:rPr lang="id-ID" sz="1800" i="1" dirty="0">
                <a:effectLst/>
                <a:latin typeface="Times New Roman" panose="02020603050405020304" pitchFamily="18" charset="0"/>
                <a:ea typeface="Times New Roman" panose="02020603050405020304" pitchFamily="18" charset="0"/>
              </a:rPr>
              <a:t>Inovasi Pelayanan Publik di Era Disrupsi (Studi Tentang Keberlanjutan Inovasi E-Health di Kota Surabaya)</a:t>
            </a:r>
            <a:r>
              <a:rPr lang="id-ID" sz="1800" dirty="0">
                <a:effectLst/>
                <a:latin typeface="Times New Roman" panose="02020603050405020304" pitchFamily="18" charset="0"/>
                <a:ea typeface="Times New Roman" panose="02020603050405020304" pitchFamily="18" charset="0"/>
              </a:rPr>
              <a:t>. Journal Unair 6:2</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[11] </a:t>
            </a:r>
            <a:r>
              <a:rPr lang="en-US" sz="1800" dirty="0" err="1">
                <a:effectLst/>
                <a:latin typeface="Times New Roman" panose="02020603050405020304" pitchFamily="18" charset="0"/>
                <a:ea typeface="Times New Roman" panose="02020603050405020304" pitchFamily="18" charset="0"/>
              </a:rPr>
              <a:t>Riandra</a:t>
            </a:r>
            <a:r>
              <a:rPr lang="en-US" sz="1800" dirty="0">
                <a:effectLst/>
                <a:latin typeface="Times New Roman" panose="02020603050405020304" pitchFamily="18" charset="0"/>
                <a:ea typeface="Times New Roman" panose="02020603050405020304" pitchFamily="18" charset="0"/>
              </a:rPr>
              <a:t>, Kerry </a:t>
            </a:r>
            <a:r>
              <a:rPr lang="en-US" sz="1800" dirty="0" err="1">
                <a:effectLst/>
                <a:latin typeface="Times New Roman" panose="02020603050405020304" pitchFamily="18" charset="0"/>
                <a:ea typeface="Times New Roman" panose="02020603050405020304" pitchFamily="18" charset="0"/>
              </a:rPr>
              <a:t>Bagus</a:t>
            </a:r>
            <a:r>
              <a:rPr lang="en-US" sz="1800" dirty="0">
                <a:effectLst/>
                <a:latin typeface="Times New Roman" panose="02020603050405020304" pitchFamily="18" charset="0"/>
                <a:ea typeface="Times New Roman" panose="02020603050405020304" pitchFamily="18" charset="0"/>
              </a:rPr>
              <a:t> &amp; Eddy Yunus. (2022). </a:t>
            </a:r>
            <a:r>
              <a:rPr lang="en-US" sz="1800" i="1" dirty="0" err="1">
                <a:effectLst/>
                <a:latin typeface="Times New Roman" panose="02020603050405020304" pitchFamily="18" charset="0"/>
                <a:ea typeface="Times New Roman" panose="02020603050405020304" pitchFamily="18" charset="0"/>
              </a:rPr>
              <a:t>Analisis</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Kualitas</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Pelayanan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Terhadap</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Kepuasan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Pengguna</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Melalui</a:t>
            </a:r>
            <a:r>
              <a:rPr lang="en-US" sz="1800" i="1" dirty="0">
                <a:effectLst/>
                <a:latin typeface="Times New Roman" panose="02020603050405020304" pitchFamily="18" charset="0"/>
                <a:ea typeface="Times New Roman" panose="02020603050405020304" pitchFamily="18" charset="0"/>
              </a:rPr>
              <a:t> Perceived Value Pada </a:t>
            </a:r>
            <a:r>
              <a:rPr lang="en-US" sz="1800" i="1" dirty="0" err="1">
                <a:effectLst/>
                <a:latin typeface="Times New Roman" panose="02020603050405020304" pitchFamily="18" charset="0"/>
                <a:ea typeface="Times New Roman" panose="02020603050405020304" pitchFamily="18" charset="0"/>
              </a:rPr>
              <a:t>Pembuatan</a:t>
            </a:r>
            <a:r>
              <a:rPr lang="en-US" sz="1800" i="1" dirty="0">
                <a:effectLst/>
                <a:latin typeface="Times New Roman" panose="02020603050405020304" pitchFamily="18" charset="0"/>
                <a:ea typeface="Times New Roman" panose="02020603050405020304" pitchFamily="18" charset="0"/>
              </a:rPr>
              <a:t> SKCK Online di </a:t>
            </a:r>
            <a:r>
              <a:rPr lang="en-US" sz="1800" i="1" dirty="0" err="1">
                <a:effectLst/>
                <a:latin typeface="Times New Roman" panose="02020603050405020304" pitchFamily="18" charset="0"/>
                <a:ea typeface="Times New Roman" panose="02020603050405020304" pitchFamily="18" charset="0"/>
              </a:rPr>
              <a:t>Polresta</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Soetomo</a:t>
            </a:r>
            <a:r>
              <a:rPr lang="en-US" sz="1800" dirty="0">
                <a:effectLst/>
                <a:latin typeface="Times New Roman" panose="02020603050405020304" pitchFamily="18" charset="0"/>
                <a:ea typeface="Times New Roman" panose="02020603050405020304" pitchFamily="18" charset="0"/>
              </a:rPr>
              <a:t> Business Review 3:2</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[12] </a:t>
            </a:r>
            <a:r>
              <a:rPr lang="id-ID" sz="1800" dirty="0">
                <a:effectLst/>
                <a:latin typeface="Times New Roman" panose="02020603050405020304" pitchFamily="18" charset="0"/>
                <a:ea typeface="Times New Roman" panose="02020603050405020304" pitchFamily="18" charset="0"/>
              </a:rPr>
              <a:t>Rukajat, Ajat. (2018). </a:t>
            </a:r>
            <a:r>
              <a:rPr lang="id-ID" sz="1800" i="1" dirty="0">
                <a:effectLst/>
                <a:latin typeface="Times New Roman" panose="02020603050405020304" pitchFamily="18" charset="0"/>
                <a:ea typeface="Times New Roman" panose="02020603050405020304" pitchFamily="18" charset="0"/>
              </a:rPr>
              <a:t>Pendekatan Penelitian Kuantitatif</a:t>
            </a:r>
            <a:r>
              <a:rPr lang="id-ID" sz="1800" dirty="0">
                <a:effectLst/>
                <a:latin typeface="Times New Roman" panose="02020603050405020304" pitchFamily="18" charset="0"/>
                <a:ea typeface="Times New Roman" panose="02020603050405020304" pitchFamily="18" charset="0"/>
              </a:rPr>
              <a:t>. Yogyakarta: Deepublish</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[13] </a:t>
            </a:r>
            <a:r>
              <a:rPr lang="en-US" sz="1800" dirty="0">
                <a:effectLst/>
                <a:latin typeface="Times New Roman" panose="02020603050405020304" pitchFamily="18" charset="0"/>
                <a:ea typeface="Times New Roman" panose="02020603050405020304" pitchFamily="18" charset="0"/>
              </a:rPr>
              <a:t>Saada, Nur. (2016). </a:t>
            </a:r>
            <a:r>
              <a:rPr lang="en-US" sz="1800" i="1" dirty="0" err="1">
                <a:effectLst/>
                <a:latin typeface="Times New Roman" panose="02020603050405020304" pitchFamily="18" charset="0"/>
                <a:ea typeface="Times New Roman" panose="02020603050405020304" pitchFamily="18" charset="0"/>
              </a:rPr>
              <a:t>Mengembangkan</a:t>
            </a:r>
            <a:r>
              <a:rPr lang="en-US" sz="1800" i="1" dirty="0">
                <a:effectLst/>
                <a:latin typeface="Times New Roman" panose="02020603050405020304" pitchFamily="18" charset="0"/>
                <a:ea typeface="Times New Roman" panose="02020603050405020304" pitchFamily="18" charset="0"/>
              </a:rPr>
              <a:t> Jiwa </a:t>
            </a:r>
            <a:r>
              <a:rPr lang="en-US" sz="1800" i="1" dirty="0" err="1">
                <a:effectLst/>
                <a:latin typeface="Times New Roman" panose="02020603050405020304" pitchFamily="18" charset="0"/>
                <a:ea typeface="Times New Roman" panose="02020603050405020304" pitchFamily="18" charset="0"/>
              </a:rPr>
              <a:t>Kewirausahaan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Sebagai</a:t>
            </a:r>
            <a:r>
              <a:rPr lang="en-US" sz="1800" i="1" dirty="0">
                <a:effectLst/>
                <a:latin typeface="Times New Roman" panose="02020603050405020304" pitchFamily="18" charset="0"/>
                <a:ea typeface="Times New Roman" panose="02020603050405020304" pitchFamily="18" charset="0"/>
              </a:rPr>
              <a:t> Dasar </a:t>
            </a:r>
            <a:r>
              <a:rPr lang="en-US" sz="1800" i="1" dirty="0" err="1">
                <a:effectLst/>
                <a:latin typeface="Times New Roman" panose="02020603050405020304" pitchFamily="18" charset="0"/>
                <a:ea typeface="Times New Roman" panose="02020603050405020304" pitchFamily="18" charset="0"/>
              </a:rPr>
              <a:t>Menjalankan</a:t>
            </a:r>
            <a:r>
              <a:rPr lang="en-US" sz="1800" i="1" dirty="0">
                <a:effectLst/>
                <a:latin typeface="Times New Roman" panose="02020603050405020304" pitchFamily="18" charset="0"/>
                <a:ea typeface="Times New Roman" panose="02020603050405020304" pitchFamily="18" charset="0"/>
              </a:rPr>
              <a:t> Usaha</a:t>
            </a:r>
            <a:r>
              <a:rPr lang="en-US" sz="1800" dirty="0">
                <a:effectLst/>
                <a:latin typeface="Times New Roman" panose="02020603050405020304" pitchFamily="18" charset="0"/>
                <a:ea typeface="Times New Roman" panose="02020603050405020304" pitchFamily="18" charset="0"/>
              </a:rPr>
              <a:t>. Teknis 11:1</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[14] </a:t>
            </a:r>
            <a:r>
              <a:rPr lang="id-ID" sz="1800" dirty="0">
                <a:effectLst/>
                <a:latin typeface="Times New Roman" panose="02020603050405020304" pitchFamily="18" charset="0"/>
                <a:ea typeface="Times New Roman" panose="02020603050405020304" pitchFamily="18" charset="0"/>
              </a:rPr>
              <a:t>Sellang, Kamaruddin, Jamaluddin &amp; Ahmad Mustanir. (2019). </a:t>
            </a:r>
            <a:r>
              <a:rPr lang="id-ID" sz="1800" i="1" dirty="0">
                <a:effectLst/>
                <a:latin typeface="Times New Roman" panose="02020603050405020304" pitchFamily="18" charset="0"/>
                <a:ea typeface="Times New Roman" panose="02020603050405020304" pitchFamily="18" charset="0"/>
              </a:rPr>
              <a:t>Strategi Dalam Peningkatan Kualitas Pelayanan Publik</a:t>
            </a:r>
            <a:r>
              <a:rPr lang="id-ID" sz="1800" dirty="0">
                <a:effectLst/>
                <a:latin typeface="Times New Roman" panose="02020603050405020304" pitchFamily="18" charset="0"/>
                <a:ea typeface="Times New Roman" panose="02020603050405020304" pitchFamily="18" charset="0"/>
              </a:rPr>
              <a:t>. Pasuruan: Qiara Media</a:t>
            </a:r>
            <a:endParaRPr lang="en-ID" sz="1800" dirty="0">
              <a:effectLst/>
              <a:latin typeface="Times New Roman" panose="02020603050405020304" pitchFamily="18" charset="0"/>
              <a:ea typeface="Times New Roman" panose="02020603050405020304" pitchFamily="18" charset="0"/>
            </a:endParaRPr>
          </a:p>
          <a:p>
            <a:pPr marL="0" indent="0" algn="just">
              <a:buNone/>
            </a:pPr>
            <a:r>
              <a:rPr lang="en-US" sz="1800" cap="all" dirty="0">
                <a:effectLst/>
                <a:latin typeface="Times New Roman" panose="02020603050405020304" pitchFamily="18" charset="0"/>
                <a:ea typeface="Times New Roman" panose="02020603050405020304" pitchFamily="18" charset="0"/>
              </a:rPr>
              <a:t>[15] </a:t>
            </a:r>
            <a:r>
              <a:rPr lang="en-US" sz="1800" dirty="0" err="1">
                <a:effectLst/>
                <a:latin typeface="Times New Roman" panose="02020603050405020304" pitchFamily="18" charset="0"/>
                <a:ea typeface="Times New Roman" panose="02020603050405020304" pitchFamily="18" charset="0"/>
              </a:rPr>
              <a:t>Setiaji</a:t>
            </a:r>
            <a:r>
              <a:rPr lang="en-US" sz="1800" dirty="0">
                <a:effectLst/>
                <a:latin typeface="Times New Roman" panose="02020603050405020304" pitchFamily="18" charset="0"/>
                <a:ea typeface="Times New Roman" panose="02020603050405020304" pitchFamily="18" charset="0"/>
              </a:rPr>
              <a:t>, Wahyu </a:t>
            </a:r>
            <a:r>
              <a:rPr lang="en-US" sz="1800" dirty="0" err="1">
                <a:effectLst/>
                <a:latin typeface="Times New Roman" panose="02020603050405020304" pitchFamily="18" charset="0"/>
                <a:ea typeface="Times New Roman" panose="02020603050405020304" pitchFamily="18" charset="0"/>
              </a:rPr>
              <a:t>Ady</a:t>
            </a:r>
            <a:r>
              <a:rPr lang="en-US" sz="1800" dirty="0">
                <a:effectLst/>
                <a:latin typeface="Times New Roman" panose="02020603050405020304" pitchFamily="18" charset="0"/>
                <a:ea typeface="Times New Roman" panose="02020603050405020304" pitchFamily="18" charset="0"/>
              </a:rPr>
              <a:t> &amp; Wahyu </a:t>
            </a:r>
            <a:r>
              <a:rPr lang="en-US" sz="1800" dirty="0" err="1">
                <a:effectLst/>
                <a:latin typeface="Times New Roman" panose="02020603050405020304" pitchFamily="18" charset="0"/>
                <a:ea typeface="Times New Roman" panose="02020603050405020304" pitchFamily="18" charset="0"/>
              </a:rPr>
              <a:t>Subadi</a:t>
            </a:r>
            <a:r>
              <a:rPr lang="en-US" sz="1800" dirty="0">
                <a:effectLst/>
                <a:latin typeface="Times New Roman" panose="02020603050405020304" pitchFamily="18" charset="0"/>
                <a:ea typeface="Times New Roman" panose="02020603050405020304" pitchFamily="18" charset="0"/>
              </a:rPr>
              <a:t>. (2021). </a:t>
            </a:r>
            <a:r>
              <a:rPr lang="en-US" sz="1800" i="1" dirty="0" err="1">
                <a:effectLst/>
                <a:latin typeface="Times New Roman" panose="02020603050405020304" pitchFamily="18" charset="0"/>
                <a:ea typeface="Times New Roman" panose="02020603050405020304" pitchFamily="18" charset="0"/>
              </a:rPr>
              <a:t>Kualitas</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Pelayanan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Pembuatan</a:t>
            </a:r>
            <a:r>
              <a:rPr lang="en-US" sz="1800" i="1" dirty="0">
                <a:effectLst/>
                <a:latin typeface="Times New Roman" panose="02020603050405020304" pitchFamily="18" charset="0"/>
                <a:ea typeface="Times New Roman" panose="02020603050405020304" pitchFamily="18" charset="0"/>
              </a:rPr>
              <a:t> Surat </a:t>
            </a:r>
            <a:r>
              <a:rPr lang="en-US" sz="1800" i="1" dirty="0" err="1">
                <a:effectLst/>
                <a:latin typeface="Times New Roman" panose="02020603050405020304" pitchFamily="18" charset="0"/>
                <a:ea typeface="Times New Roman" panose="02020603050405020304" pitchFamily="18" charset="0"/>
              </a:rPr>
              <a:t>Keterangan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Catatan</a:t>
            </a:r>
            <a:r>
              <a:rPr lang="en-US" sz="1800" i="1"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Kepolisian</a:t>
            </a:r>
            <a:r>
              <a:rPr lang="en-US" sz="1800" i="1" dirty="0">
                <a:effectLst/>
                <a:latin typeface="Times New Roman" panose="02020603050405020304" pitchFamily="18" charset="0"/>
                <a:ea typeface="Times New Roman" panose="02020603050405020304" pitchFamily="18" charset="0"/>
              </a:rPr>
              <a:t> (SKCK) </a:t>
            </a:r>
            <a:r>
              <a:rPr lang="en-US" sz="1800" i="1" dirty="0" err="1">
                <a:effectLst/>
                <a:latin typeface="Times New Roman" panose="02020603050405020304" pitchFamily="18" charset="0"/>
                <a:ea typeface="Times New Roman" panose="02020603050405020304" pitchFamily="18" charset="0"/>
              </a:rPr>
              <a:t>Dilihat</a:t>
            </a:r>
            <a:r>
              <a:rPr lang="en-US" sz="1800" i="1" dirty="0">
                <a:effectLst/>
                <a:latin typeface="Times New Roman" panose="02020603050405020304" pitchFamily="18" charset="0"/>
                <a:ea typeface="Times New Roman" panose="02020603050405020304" pitchFamily="18" charset="0"/>
              </a:rPr>
              <a:t> Dari </a:t>
            </a:r>
            <a:r>
              <a:rPr lang="en-US" sz="1800" i="1" dirty="0" err="1">
                <a:effectLst/>
                <a:latin typeface="Times New Roman" panose="02020603050405020304" pitchFamily="18" charset="0"/>
                <a:ea typeface="Times New Roman" panose="02020603050405020304" pitchFamily="18" charset="0"/>
              </a:rPr>
              <a:t>Aspek</a:t>
            </a:r>
            <a:r>
              <a:rPr lang="en-US" sz="1800" i="1" dirty="0">
                <a:effectLst/>
                <a:latin typeface="Times New Roman" panose="02020603050405020304" pitchFamily="18" charset="0"/>
                <a:ea typeface="Times New Roman" panose="02020603050405020304" pitchFamily="18" charset="0"/>
              </a:rPr>
              <a:t> Tangibles Pada </a:t>
            </a:r>
            <a:r>
              <a:rPr lang="en-US" sz="1800" i="1" dirty="0" err="1">
                <a:effectLst/>
                <a:latin typeface="Times New Roman" panose="02020603050405020304" pitchFamily="18" charset="0"/>
                <a:ea typeface="Times New Roman" panose="02020603050405020304" pitchFamily="18" charset="0"/>
              </a:rPr>
              <a:t>Polres</a:t>
            </a:r>
            <a:r>
              <a:rPr lang="en-US" sz="1800" i="1" dirty="0">
                <a:effectLst/>
                <a:latin typeface="Times New Roman" panose="02020603050405020304" pitchFamily="18" charset="0"/>
                <a:ea typeface="Times New Roman" panose="02020603050405020304" pitchFamily="18" charset="0"/>
              </a:rPr>
              <a:t> Barito Timur </a:t>
            </a:r>
            <a:r>
              <a:rPr lang="en-US" sz="1800" i="1" dirty="0" err="1">
                <a:effectLst/>
                <a:latin typeface="Times New Roman" panose="02020603050405020304" pitchFamily="18" charset="0"/>
                <a:ea typeface="Times New Roman" panose="02020603050405020304" pitchFamily="18" charset="0"/>
              </a:rPr>
              <a:t>Tahun</a:t>
            </a:r>
            <a:r>
              <a:rPr lang="en-US" sz="1800" i="1" dirty="0">
                <a:effectLst/>
                <a:latin typeface="Times New Roman" panose="02020603050405020304" pitchFamily="18" charset="0"/>
                <a:ea typeface="Times New Roman" panose="02020603050405020304" pitchFamily="18" charset="0"/>
              </a:rPr>
              <a:t> 2021</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Jurnal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Stiatabalong</a:t>
            </a:r>
            <a:r>
              <a:rPr lang="en-US" sz="1800" dirty="0">
                <a:effectLst/>
                <a:latin typeface="Times New Roman" panose="02020603050405020304" pitchFamily="18" charset="0"/>
                <a:ea typeface="Times New Roman" panose="02020603050405020304" pitchFamily="18" charset="0"/>
              </a:rPr>
              <a:t> 5:1</a:t>
            </a: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4200115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157162" y="1238732"/>
            <a:ext cx="12154797" cy="5089734"/>
          </a:xfrm>
          <a:prstGeom prst="rect">
            <a:avLst/>
          </a:prstGeom>
          <a:noFill/>
          <a:ln>
            <a:noFill/>
          </a:ln>
        </p:spPr>
        <p:txBody>
          <a:bodyPr spcFirstLastPara="1" wrap="square" lIns="91425" tIns="45700" rIns="91425" bIns="45700" anchor="t" anchorCtr="0">
            <a:normAutofit lnSpcReduction="10000"/>
          </a:bodyPr>
          <a:lstStyle/>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Pelayanan publik adalah pemberian layanan (melayani) keperluan orang atau warga masyarakat yang memiliki kepentingan dalam organisasi sesuai dengan aturan pokok dan tata cara yang ditentukan (</a:t>
            </a:r>
            <a:r>
              <a:rPr lang="en-US" sz="1800" dirty="0">
                <a:solidFill>
                  <a:srgbClr val="000000"/>
                </a:solidFill>
                <a:effectLst/>
                <a:latin typeface="Times New Roman" panose="02020603050405020304" pitchFamily="18" charset="0"/>
                <a:ea typeface="Times New Roman" panose="02020603050405020304" pitchFamily="18" charset="0"/>
              </a:rPr>
              <a:t>Umar </a:t>
            </a:r>
            <a:r>
              <a:rPr lang="en-US" sz="1800" dirty="0" err="1">
                <a:solidFill>
                  <a:srgbClr val="000000"/>
                </a:solidFill>
                <a:effectLst/>
                <a:latin typeface="Times New Roman" panose="02020603050405020304" pitchFamily="18" charset="0"/>
                <a:ea typeface="Times New Roman" panose="02020603050405020304" pitchFamily="18" charset="0"/>
              </a:rPr>
              <a:t>Congge</a:t>
            </a:r>
            <a:r>
              <a:rPr lang="id-ID" sz="1800" dirty="0">
                <a:solidFill>
                  <a:srgbClr val="000000"/>
                </a:solidFill>
                <a:effectLst/>
                <a:latin typeface="Times New Roman" panose="02020603050405020304" pitchFamily="18" charset="0"/>
                <a:ea typeface="Times New Roman" panose="02020603050405020304" pitchFamily="18" charset="0"/>
              </a:rPr>
              <a:t> 2</a:t>
            </a:r>
            <a:r>
              <a:rPr lang="en-US" sz="1800" dirty="0">
                <a:solidFill>
                  <a:srgbClr val="000000"/>
                </a:solidFill>
                <a:effectLst/>
                <a:latin typeface="Times New Roman" panose="02020603050405020304" pitchFamily="18" charset="0"/>
                <a:ea typeface="Times New Roman" panose="02020603050405020304" pitchFamily="18" charset="0"/>
              </a:rPr>
              <a:t>017</a:t>
            </a:r>
            <a:r>
              <a:rPr lang="id-ID" sz="1800" dirty="0">
                <a:solidFill>
                  <a:srgbClr val="000000"/>
                </a:solidFill>
                <a:effectLst/>
                <a:latin typeface="Times New Roman" panose="02020603050405020304" pitchFamily="18" charset="0"/>
                <a:ea typeface="Times New Roman" panose="02020603050405020304" pitchFamily="18" charset="0"/>
              </a:rPr>
              <a:t>:</a:t>
            </a:r>
            <a:r>
              <a:rPr lang="en-US" sz="1800" dirty="0">
                <a:solidFill>
                  <a:srgbClr val="000000"/>
                </a:solidFill>
                <a:effectLst/>
                <a:latin typeface="Times New Roman" panose="02020603050405020304" pitchFamily="18" charset="0"/>
                <a:ea typeface="Times New Roman" panose="02020603050405020304" pitchFamily="18" charset="0"/>
              </a:rPr>
              <a:t>90</a:t>
            </a:r>
            <a:r>
              <a:rPr lang="id-ID" sz="1800" dirty="0">
                <a:solidFill>
                  <a:srgbClr val="000000"/>
                </a:solidFill>
                <a:effectLst/>
                <a:latin typeface="Times New Roman" panose="02020603050405020304" pitchFamily="18" charset="0"/>
                <a:ea typeface="Times New Roman" panose="02020603050405020304" pitchFamily="18" charset="0"/>
              </a:rPr>
              <a:t>).</a:t>
            </a:r>
            <a:r>
              <a:rPr lang="id-ID"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memiliki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tanggung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jawab</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penyelenggaraan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mulai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daerah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hingga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pusat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sebagai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penyelenggara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utama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bukan</a:t>
            </a:r>
            <a:r>
              <a:rPr lang="en-US" sz="1800" dirty="0">
                <a:effectLst/>
                <a:latin typeface="Times New Roman" panose="02020603050405020304" pitchFamily="18" charset="0"/>
                <a:ea typeface="Times New Roman" panose="02020603050405020304" pitchFamily="18" charset="0"/>
              </a:rPr>
              <a:t> lain </a:t>
            </a:r>
            <a:r>
              <a:rPr lang="en-US" sz="1800" dirty="0" err="1">
                <a:effectLst/>
                <a:latin typeface="Times New Roman" panose="02020603050405020304" pitchFamily="18" charset="0"/>
                <a:ea typeface="Times New Roman" panose="02020603050405020304" pitchFamily="18" charset="0"/>
              </a:rPr>
              <a:t>yakni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memberikan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kebutuhan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lebih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berprinsip</a:t>
            </a:r>
            <a:r>
              <a:rPr lang="en-US" sz="1800" dirty="0">
                <a:effectLst/>
                <a:latin typeface="Times New Roman" panose="02020603050405020304" pitchFamily="18" charset="0"/>
                <a:ea typeface="Times New Roman" panose="02020603050405020304" pitchFamily="18" charset="0"/>
              </a:rPr>
              <a:t> pada tata </a:t>
            </a:r>
            <a:r>
              <a:rPr lang="en-US" sz="1800" dirty="0" err="1">
                <a:effectLst/>
                <a:latin typeface="Times New Roman" panose="02020603050405020304" pitchFamily="18" charset="0"/>
                <a:ea typeface="Times New Roman" panose="02020603050405020304" pitchFamily="18" charset="0"/>
              </a:rPr>
              <a:t>kelola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pemerintahan</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pula.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Undang-Undang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nomor</a:t>
            </a:r>
            <a:r>
              <a:rPr lang="en-US" sz="1800" dirty="0">
                <a:effectLst/>
                <a:latin typeface="Times New Roman" panose="02020603050405020304" pitchFamily="18" charset="0"/>
                <a:ea typeface="Times New Roman" panose="02020603050405020304" pitchFamily="18" charset="0"/>
              </a:rPr>
              <a:t> 25 </a:t>
            </a:r>
            <a:r>
              <a:rPr lang="en-US" sz="1800" dirty="0" err="1">
                <a:effectLst/>
                <a:latin typeface="Times New Roman" panose="02020603050405020304" pitchFamily="18" charset="0"/>
                <a:ea typeface="Times New Roman" panose="02020603050405020304" pitchFamily="18" charset="0"/>
              </a:rPr>
              <a:t>tahun</a:t>
            </a:r>
            <a:r>
              <a:rPr lang="en-US" sz="1800" dirty="0">
                <a:effectLst/>
                <a:latin typeface="Times New Roman" panose="02020603050405020304" pitchFamily="18" charset="0"/>
                <a:ea typeface="Times New Roman" panose="02020603050405020304" pitchFamily="18" charset="0"/>
              </a:rPr>
              <a:t> 2009 </a:t>
            </a:r>
            <a:r>
              <a:rPr lang="en-US" sz="1800" dirty="0" err="1">
                <a:effectLst/>
                <a:latin typeface="Times New Roman" panose="02020603050405020304" pitchFamily="18" charset="0"/>
                <a:ea typeface="Times New Roman" panose="02020603050405020304" pitchFamily="18" charset="0"/>
              </a:rPr>
              <a:t>terkait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sudah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dijelaskan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tentang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kewajiban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penyelenggaraan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(John </a:t>
            </a:r>
            <a:r>
              <a:rPr lang="en-US" sz="1800" dirty="0" err="1">
                <a:effectLst/>
                <a:latin typeface="Times New Roman" panose="02020603050405020304" pitchFamily="18" charset="0"/>
                <a:ea typeface="Times New Roman" panose="02020603050405020304" pitchFamily="18" charset="0"/>
              </a:rPr>
              <a:t>Fresly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Hutahayan</a:t>
            </a:r>
            <a:r>
              <a:rPr lang="en-US" sz="1800" dirty="0">
                <a:effectLst/>
                <a:latin typeface="Times New Roman" panose="02020603050405020304" pitchFamily="18" charset="0"/>
                <a:ea typeface="Times New Roman" panose="02020603050405020304" pitchFamily="18" charset="0"/>
              </a:rPr>
              <a:t> 2019:213).</a:t>
            </a:r>
            <a:endParaRPr lang="en-ID" sz="1800" dirty="0">
              <a:latin typeface="Times New Roman" panose="02020603050405020304" pitchFamily="18" charset="0"/>
              <a:ea typeface="Times New Roman" panose="02020603050405020304" pitchFamily="18" charset="0"/>
            </a:endParaRPr>
          </a:p>
          <a:p>
            <a:pPr indent="0" algn="just">
              <a:buNone/>
            </a:pPr>
            <a:r>
              <a:rPr lang="en-ID"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tidak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dipisahkan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kehidupan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manusia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artinya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setiap</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manusia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pasti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memerlukan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Makna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selalu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berkaitan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suatu</a:t>
            </a:r>
            <a:r>
              <a:rPr lang="en-US" sz="1800" dirty="0">
                <a:effectLst/>
                <a:latin typeface="Times New Roman" panose="02020603050405020304" pitchFamily="18" charset="0"/>
                <a:ea typeface="Times New Roman" panose="02020603050405020304" pitchFamily="18" charset="0"/>
              </a:rPr>
              <a:t> proses </a:t>
            </a:r>
            <a:r>
              <a:rPr lang="en-US" sz="1800" dirty="0" err="1">
                <a:effectLst/>
                <a:latin typeface="Times New Roman" panose="02020603050405020304" pitchFamily="18" charset="0"/>
                <a:ea typeface="Times New Roman" panose="02020603050405020304" pitchFamily="18" charset="0"/>
              </a:rPr>
              <a:t>kegiatan</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dilakukan</a:t>
            </a:r>
            <a:r>
              <a:rPr lang="en-US" sz="1800" dirty="0">
                <a:effectLst/>
                <a:latin typeface="Times New Roman" panose="02020603050405020304" pitchFamily="18" charset="0"/>
                <a:ea typeface="Times New Roman" panose="02020603050405020304" pitchFamily="18" charset="0"/>
              </a:rPr>
              <a:t> agar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memberikan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kemudahan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serta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bantuan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kepada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rangka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mencapai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Penyelenggaraan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tentunya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berhubungan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langsung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oleh </a:t>
            </a:r>
            <a:r>
              <a:rPr lang="en-US" sz="1800" dirty="0" err="1">
                <a:effectLst/>
                <a:latin typeface="Times New Roman" panose="02020603050405020304" pitchFamily="18" charset="0"/>
                <a:ea typeface="Times New Roman" panose="02020603050405020304" pitchFamily="18" charset="0"/>
              </a:rPr>
              <a:t>karenanya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dilakukan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instansi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maupun</a:t>
            </a:r>
            <a:r>
              <a:rPr lang="en-US" sz="1800" dirty="0">
                <a:effectLst/>
                <a:latin typeface="Times New Roman" panose="02020603050405020304" pitchFamily="18" charset="0"/>
                <a:ea typeface="Times New Roman" panose="02020603050405020304" pitchFamily="18" charset="0"/>
              </a:rPr>
              <a:t> non </a:t>
            </a:r>
            <a:r>
              <a:rPr lang="en-US" sz="1800" dirty="0" err="1">
                <a:effectLst/>
                <a:latin typeface="Times New Roman" panose="02020603050405020304" pitchFamily="18" charset="0"/>
                <a:ea typeface="Times New Roman" panose="02020603050405020304" pitchFamily="18" charset="0"/>
              </a:rPr>
              <a:t>pemerintahan</a:t>
            </a:r>
            <a:r>
              <a:rPr lang="en-US" sz="1800" dirty="0">
                <a:effectLst/>
                <a:latin typeface="Times New Roman" panose="02020603050405020304" pitchFamily="18" charset="0"/>
                <a:ea typeface="Times New Roman" panose="02020603050405020304" pitchFamily="18" charset="0"/>
              </a:rPr>
              <a:t>.</a:t>
            </a:r>
          </a:p>
          <a:p>
            <a:pPr indent="0" algn="just">
              <a:buNone/>
            </a:pP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Penyelenggaraan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erat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kaitannya</a:t>
            </a: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dengan </a:t>
            </a:r>
            <a:r>
              <a:rPr lang="en-US" sz="1800" dirty="0" err="1">
                <a:effectLst/>
                <a:latin typeface="Times New Roman" panose="02020603050405020304" pitchFamily="18" charset="0"/>
                <a:ea typeface="Times New Roman" panose="02020603050405020304" pitchFamily="18" charset="0"/>
              </a:rPr>
              <a:t>berbagai</a:t>
            </a: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aspek kehidupan yang luas dan kewajiban aparatur pemerintahan menjadi salah satu fungsi utama dalam penyelenggaraan pelayanan publik tersebut. Pelayanan publik meliputi segala kegiatan pelayanan yang dilaksanakan oleh instansi pemerintah sebagai upaya pemenuhan kebutuhan orang, masyarakat, instansi pemerintah dan badan hukum maupun sebagai pelaksananan ketentuan peraturan perundang-undangan</a:t>
            </a:r>
            <a:r>
              <a:rPr lang="en-US" sz="1800" dirty="0">
                <a:effectLst/>
                <a:latin typeface="Times New Roman" panose="02020603050405020304" pitchFamily="18" charset="0"/>
                <a:ea typeface="Times New Roman" panose="02020603050405020304" pitchFamily="18" charset="0"/>
              </a:rPr>
              <a:t> (Musri &amp; </a:t>
            </a:r>
            <a:r>
              <a:rPr lang="en-US" sz="1800" dirty="0" err="1">
                <a:effectLst/>
                <a:latin typeface="Times New Roman" panose="02020603050405020304" pitchFamily="18" charset="0"/>
                <a:ea typeface="Times New Roman" panose="02020603050405020304" pitchFamily="18" charset="0"/>
              </a:rPr>
              <a:t>Rizki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Afri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Mulia</a:t>
            </a:r>
            <a:r>
              <a:rPr lang="en-US" sz="1800" dirty="0">
                <a:effectLst/>
                <a:latin typeface="Times New Roman" panose="02020603050405020304" pitchFamily="18" charset="0"/>
                <a:ea typeface="Times New Roman" panose="02020603050405020304" pitchFamily="18" charset="0"/>
              </a:rPr>
              <a:t> 2022:65)</a:t>
            </a:r>
            <a:r>
              <a:rPr lang="id-ID" sz="18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Pada </a:t>
            </a:r>
            <a:r>
              <a:rPr lang="en-US" sz="1800" dirty="0" err="1">
                <a:effectLst/>
                <a:latin typeface="Times New Roman" panose="02020603050405020304" pitchFamily="18" charset="0"/>
                <a:ea typeface="Times New Roman" panose="02020603050405020304" pitchFamily="18" charset="0"/>
              </a:rPr>
              <a:t>kehidupan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berbangsa</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bernegara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menyediakan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berbagai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dibutuhkan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regulasi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maupun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lainnya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a:t>
            </a:r>
            <a:r>
              <a:rPr lang="en-US" sz="1800" dirty="0">
                <a:effectLst/>
                <a:latin typeface="Times New Roman" panose="02020603050405020304" pitchFamily="18" charset="0"/>
                <a:ea typeface="Times New Roman" panose="02020603050405020304" pitchFamily="18" charset="0"/>
              </a:rPr>
              <a:t> agar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memenuhi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kebutuhan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bidang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kesehatan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pendidikan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transportasi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pemukiman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informasi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teknologi</a:t>
            </a:r>
            <a:r>
              <a:rPr lang="en-US" sz="1800" dirty="0">
                <a:effectLst/>
                <a:latin typeface="Times New Roman" panose="02020603050405020304" pitchFamily="18" charset="0"/>
                <a:ea typeface="Times New Roman" panose="02020603050405020304" pitchFamily="18" charset="0"/>
              </a:rPr>
              <a:t> dan lain </a:t>
            </a:r>
            <a:r>
              <a:rPr lang="en-US" sz="1800" dirty="0" err="1">
                <a:effectLst/>
                <a:latin typeface="Times New Roman" panose="02020603050405020304" pitchFamily="18" charset="0"/>
                <a:ea typeface="Times New Roman" panose="02020603050405020304" pitchFamily="18" charset="0"/>
              </a:rPr>
              <a:t>sebagainya</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794EC945-247B-5E0B-178E-FB541EA56499}"/>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A1B29D6C-8CAB-43A2-69E8-6EF5F0C1B7FE}"/>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Pendahuluan</a:t>
            </a:r>
            <a:endParaRPr dirty="0"/>
          </a:p>
        </p:txBody>
      </p:sp>
      <p:sp>
        <p:nvSpPr>
          <p:cNvPr id="47" name="Google Shape;47;g104f7abbb21_0_309">
            <a:extLst>
              <a:ext uri="{FF2B5EF4-FFF2-40B4-BE49-F238E27FC236}">
                <a16:creationId xmlns:a16="http://schemas.microsoft.com/office/drawing/2014/main" id="{03E3332B-512A-5B99-FE1E-F4512A62BFD9}"/>
              </a:ext>
            </a:extLst>
          </p:cNvPr>
          <p:cNvSpPr txBox="1">
            <a:spLocks noGrp="1"/>
          </p:cNvSpPr>
          <p:nvPr>
            <p:ph type="body" idx="1"/>
          </p:nvPr>
        </p:nvSpPr>
        <p:spPr>
          <a:xfrm>
            <a:off x="-200024" y="1238732"/>
            <a:ext cx="12072937" cy="5089734"/>
          </a:xfrm>
          <a:prstGeom prst="rect">
            <a:avLst/>
          </a:prstGeom>
          <a:noFill/>
          <a:ln>
            <a:noFill/>
          </a:ln>
        </p:spPr>
        <p:txBody>
          <a:bodyPr spcFirstLastPara="1" wrap="square" lIns="91425" tIns="45700" rIns="91425" bIns="45700" anchor="t" anchorCtr="0">
            <a:normAutofit/>
          </a:bodyPr>
          <a:lstStyle/>
          <a:p>
            <a:pPr indent="0" algn="just">
              <a:buNone/>
            </a:pPr>
            <a:r>
              <a:rPr lang="en-US" sz="1800" dirty="0">
                <a:effectLst/>
                <a:latin typeface="Times New Roman" panose="02020603050405020304" pitchFamily="18" charset="0"/>
                <a:ea typeface="Times New Roman" panose="02020603050405020304" pitchFamily="18" charset="0"/>
              </a:rPr>
              <a:t>	</a:t>
            </a:r>
          </a:p>
          <a:p>
            <a:pPr indent="0" algn="just">
              <a:buNone/>
            </a:pPr>
            <a:r>
              <a:rPr lang="en-US" sz="1800" dirty="0">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Kualitas pelayanan adalah bentuk evaluasi konsumen terhadap tingkat pelayanan yang diterima dengan tingkat pelayanan yang diinginkan (</a:t>
            </a:r>
            <a:r>
              <a:rPr lang="en-US" sz="1800" dirty="0" err="1">
                <a:effectLst/>
                <a:latin typeface="Times New Roman" panose="02020603050405020304" pitchFamily="18" charset="0"/>
                <a:ea typeface="Times New Roman" panose="02020603050405020304" pitchFamily="18" charset="0"/>
              </a:rPr>
              <a:t>Mahmudin</a:t>
            </a:r>
            <a:r>
              <a:rPr lang="en-US" sz="1800" dirty="0">
                <a:effectLst/>
                <a:latin typeface="Times New Roman" panose="02020603050405020304" pitchFamily="18" charset="0"/>
                <a:ea typeface="Times New Roman" panose="02020603050405020304" pitchFamily="18" charset="0"/>
              </a:rPr>
              <a:t> 2022:23). </a:t>
            </a:r>
            <a:r>
              <a:rPr lang="en-US" sz="1800" dirty="0" err="1">
                <a:effectLst/>
                <a:latin typeface="Times New Roman" panose="02020603050405020304" pitchFamily="18" charset="0"/>
                <a:ea typeface="Times New Roman" panose="02020603050405020304" pitchFamily="18" charset="0"/>
              </a:rPr>
              <a:t>Kualitas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menjadi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indikator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penting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sebuah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keberhasilan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salah </a:t>
            </a:r>
            <a:r>
              <a:rPr lang="en-US" sz="1800" dirty="0" err="1">
                <a:effectLst/>
                <a:latin typeface="Times New Roman" panose="02020603050405020304" pitchFamily="18" charset="0"/>
                <a:ea typeface="Times New Roman" panose="02020603050405020304" pitchFamily="18" charset="0"/>
              </a:rPr>
              <a:t>satu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faktor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penyebabnya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yakni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kinerja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Jika </a:t>
            </a:r>
            <a:r>
              <a:rPr lang="en-US" sz="1800" dirty="0" err="1">
                <a:effectLst/>
                <a:latin typeface="Times New Roman" panose="02020603050405020304" pitchFamily="18" charset="0"/>
                <a:ea typeface="Times New Roman" panose="02020603050405020304" pitchFamily="18" charset="0"/>
              </a:rPr>
              <a:t>kinerja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dipastikan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kualitas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akan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diterima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pun juga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sikap</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tanggung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jawab</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profesionalitas</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tinggi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serta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perilaku</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menjunjung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tinggi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nilai</a:t>
            </a:r>
            <a:r>
              <a:rPr lang="en-US" sz="1800" dirty="0">
                <a:effectLst/>
                <a:latin typeface="Times New Roman" panose="02020603050405020304" pitchFamily="18" charset="0"/>
                <a:ea typeface="Times New Roman" panose="02020603050405020304" pitchFamily="18" charset="0"/>
              </a:rPr>
              <a:t> moral dan </a:t>
            </a:r>
            <a:r>
              <a:rPr lang="en-US" sz="1800" dirty="0" err="1">
                <a:effectLst/>
                <a:latin typeface="Times New Roman" panose="02020603050405020304" pitchFamily="18" charset="0"/>
                <a:ea typeface="Times New Roman" panose="02020603050405020304" pitchFamily="18" charset="0"/>
              </a:rPr>
              <a:t>etika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memberikan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Memasuki era digital seperti sekarang ini, kita semua harus ber</a:t>
            </a:r>
            <a:r>
              <a:rPr lang="en-US" sz="1800" dirty="0">
                <a:solidFill>
                  <a:srgbClr val="000000"/>
                </a:solidFill>
                <a:effectLst/>
                <a:latin typeface="Times New Roman" panose="02020603050405020304" pitchFamily="18" charset="0"/>
                <a:ea typeface="Times New Roman" panose="02020603050405020304" pitchFamily="18" charset="0"/>
              </a:rPr>
              <a:t>p</a:t>
            </a:r>
            <a:r>
              <a:rPr lang="id-ID" sz="1800" dirty="0">
                <a:solidFill>
                  <a:srgbClr val="000000"/>
                </a:solidFill>
                <a:effectLst/>
                <a:latin typeface="Times New Roman" panose="02020603050405020304" pitchFamily="18" charset="0"/>
                <a:ea typeface="Times New Roman" panose="02020603050405020304" pitchFamily="18" charset="0"/>
              </a:rPr>
              <a:t>ikir maju dengan menciptakan dan menerapkan inovasi baru dalam hal pelaksanaan pelayanan publik. Pelayanan publik berbasis digital merupakan sebuah solusi untuk mengganti sistem pelayanan publik konvensional yang terbilang lamban dan boros. Meskipun masih sangat sulit dan berat untuk bisa diterapkan di Indonesia, namun pelayanan publik dengan berbasis digital harus segera diimplementasikan untuk kenyamanan masyarakat. </a:t>
            </a:r>
            <a:r>
              <a:rPr lang="en-US" sz="1800" dirty="0">
                <a:solidFill>
                  <a:srgbClr val="000000"/>
                </a:solidFill>
                <a:effectLst/>
                <a:latin typeface="Times New Roman" panose="02020603050405020304" pitchFamily="18" charset="0"/>
                <a:ea typeface="Times New Roman" panose="02020603050405020304" pitchFamily="18" charset="0"/>
              </a:rPr>
              <a:t>Agar </a:t>
            </a:r>
            <a:r>
              <a:rPr lang="en-US" sz="1800" dirty="0" err="1">
                <a:solidFill>
                  <a:srgbClr val="000000"/>
                </a:solidFill>
                <a:effectLst/>
                <a:latin typeface="Times New Roman" panose="02020603050405020304" pitchFamily="18" charset="0"/>
                <a:ea typeface="Times New Roman" panose="02020603050405020304" pitchFamily="18" charset="0"/>
              </a:rPr>
              <a:t>pemanfaatan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teknologi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informasi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dapat</a:t>
            </a:r>
            <a:r>
              <a:rPr lang="en-US" sz="1800" dirty="0">
                <a:solidFill>
                  <a:srgbClr val="000000"/>
                </a:solidFill>
                <a:effectLst/>
                <a:latin typeface="Times New Roman" panose="02020603050405020304" pitchFamily="18" charset="0"/>
                <a:ea typeface="Times New Roman" panose="02020603050405020304" pitchFamily="18" charset="0"/>
              </a:rPr>
              <a:t> optimal</a:t>
            </a:r>
            <a:r>
              <a:rPr lang="id-ID" sz="1800" dirty="0">
                <a:solidFill>
                  <a:srgbClr val="000000"/>
                </a:solidFill>
                <a:effectLst/>
                <a:latin typeface="Times New Roman" panose="02020603050405020304" pitchFamily="18" charset="0"/>
                <a:ea typeface="Times New Roman" panose="02020603050405020304" pitchFamily="18" charset="0"/>
              </a:rPr>
              <a:t>, pemerintah </a:t>
            </a:r>
            <a:r>
              <a:rPr lang="en-US" sz="1800" dirty="0" err="1">
                <a:solidFill>
                  <a:srgbClr val="000000"/>
                </a:solidFill>
                <a:effectLst/>
                <a:latin typeface="Times New Roman" panose="02020603050405020304" pitchFamily="18" charset="0"/>
                <a:ea typeface="Times New Roman" panose="02020603050405020304" pitchFamily="18" charset="0"/>
              </a:rPr>
              <a:t>mengharapkan</a:t>
            </a:r>
            <a:r>
              <a:rPr lang="id-ID" sz="1800" dirty="0">
                <a:solidFill>
                  <a:srgbClr val="000000"/>
                </a:solidFill>
                <a:effectLst/>
                <a:latin typeface="Times New Roman" panose="02020603050405020304" pitchFamily="18" charset="0"/>
                <a:ea typeface="Times New Roman" panose="02020603050405020304" pitchFamily="18" charset="0"/>
              </a:rPr>
              <a:t> adanya peningkatan peran </a:t>
            </a:r>
            <a:r>
              <a:rPr lang="en-US" sz="1800" dirty="0" err="1">
                <a:solidFill>
                  <a:srgbClr val="000000"/>
                </a:solidFill>
                <a:effectLst/>
                <a:latin typeface="Times New Roman" panose="02020603050405020304" pitchFamily="18" charset="0"/>
                <a:ea typeface="Times New Roman" panose="02020603050405020304" pitchFamily="18" charset="0"/>
              </a:rPr>
              <a:t>dari</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aparatur pemerintah dalam </a:t>
            </a:r>
            <a:r>
              <a:rPr lang="en-US" sz="1800" dirty="0" err="1">
                <a:solidFill>
                  <a:srgbClr val="000000"/>
                </a:solidFill>
                <a:effectLst/>
                <a:latin typeface="Times New Roman" panose="02020603050405020304" pitchFamily="18" charset="0"/>
                <a:ea typeface="Times New Roman" panose="02020603050405020304" pitchFamily="18" charset="0"/>
              </a:rPr>
              <a:t>menjalankan</a:t>
            </a:r>
            <a:r>
              <a:rPr lang="id-ID" sz="1800" dirty="0">
                <a:solidFill>
                  <a:srgbClr val="000000"/>
                </a:solidFill>
                <a:effectLst/>
                <a:latin typeface="Times New Roman" panose="02020603050405020304" pitchFamily="18" charset="0"/>
                <a:ea typeface="Times New Roman" panose="02020603050405020304" pitchFamily="18" charset="0"/>
              </a:rPr>
              <a:t> tugas pelayanan publik.</a:t>
            </a:r>
            <a:r>
              <a:rPr lang="en-US" sz="1800" dirty="0">
                <a:solidFill>
                  <a:srgbClr val="000000"/>
                </a:solidFill>
                <a:effectLst/>
                <a:latin typeface="Times New Roman" panose="02020603050405020304" pitchFamily="18" charset="0"/>
                <a:ea typeface="Times New Roman" panose="02020603050405020304" pitchFamily="18" charset="0"/>
              </a:rPr>
              <a:t> Pada</a:t>
            </a:r>
            <a:r>
              <a:rPr lang="id-ID" sz="1800" dirty="0">
                <a:solidFill>
                  <a:srgbClr val="000000"/>
                </a:solidFill>
                <a:effectLst/>
                <a:latin typeface="Times New Roman" panose="02020603050405020304" pitchFamily="18" charset="0"/>
                <a:ea typeface="Times New Roman" panose="02020603050405020304" pitchFamily="18" charset="0"/>
              </a:rPr>
              <a:t> era digital sekarang ini, kebutuhan masyarakat </a:t>
            </a:r>
            <a:r>
              <a:rPr lang="en-US" sz="1800" dirty="0" err="1">
                <a:solidFill>
                  <a:srgbClr val="000000"/>
                </a:solidFill>
                <a:effectLst/>
                <a:latin typeface="Times New Roman" panose="02020603050405020304" pitchFamily="18" charset="0"/>
                <a:ea typeface="Times New Roman" panose="02020603050405020304" pitchFamily="18" charset="0"/>
              </a:rPr>
              <a:t>atas</a:t>
            </a:r>
            <a:r>
              <a:rPr lang="id-ID" sz="1800" dirty="0">
                <a:solidFill>
                  <a:srgbClr val="000000"/>
                </a:solidFill>
                <a:effectLst/>
                <a:latin typeface="Times New Roman" panose="02020603050405020304" pitchFamily="18" charset="0"/>
                <a:ea typeface="Times New Roman" panose="02020603050405020304" pitchFamily="18" charset="0"/>
              </a:rPr>
              <a:t> pelayanan berbasis teknologi informasi dan komunikasi semakin </a:t>
            </a:r>
            <a:r>
              <a:rPr lang="en-US" sz="1800" dirty="0" err="1">
                <a:solidFill>
                  <a:srgbClr val="000000"/>
                </a:solidFill>
                <a:effectLst/>
                <a:latin typeface="Times New Roman" panose="02020603050405020304" pitchFamily="18" charset="0"/>
                <a:ea typeface="Times New Roman" panose="02020603050405020304" pitchFamily="18" charset="0"/>
              </a:rPr>
              <a:t>meningkat</a:t>
            </a:r>
            <a:r>
              <a:rPr lang="id-ID"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Maka</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dari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itu</a:t>
            </a:r>
            <a:r>
              <a:rPr lang="id-ID" sz="1800" dirty="0">
                <a:solidFill>
                  <a:srgbClr val="000000"/>
                </a:solidFill>
                <a:effectLst/>
                <a:latin typeface="Times New Roman" panose="02020603050405020304" pitchFamily="18" charset="0"/>
                <a:ea typeface="Times New Roman" panose="02020603050405020304" pitchFamily="18" charset="0"/>
              </a:rPr>
              <a:t> pemerintah </a:t>
            </a:r>
            <a:r>
              <a:rPr lang="en-US" sz="1800" dirty="0" err="1">
                <a:solidFill>
                  <a:srgbClr val="000000"/>
                </a:solidFill>
                <a:effectLst/>
                <a:latin typeface="Times New Roman" panose="02020603050405020304" pitchFamily="18" charset="0"/>
                <a:ea typeface="Times New Roman" panose="02020603050405020304" pitchFamily="18" charset="0"/>
              </a:rPr>
              <a:t>mestinya</a:t>
            </a:r>
            <a:r>
              <a:rPr lang="id-ID" sz="1800" dirty="0">
                <a:solidFill>
                  <a:srgbClr val="000000"/>
                </a:solidFill>
                <a:effectLst/>
                <a:latin typeface="Times New Roman" panose="02020603050405020304" pitchFamily="18" charset="0"/>
                <a:ea typeface="Times New Roman" panose="02020603050405020304" pitchFamily="18" charset="0"/>
              </a:rPr>
              <a:t> benar-benar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memaksimalkan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pengupayaan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agar </a:t>
            </a:r>
            <a:r>
              <a:rPr lang="en-US" sz="1800" dirty="0" err="1">
                <a:effectLst/>
                <a:latin typeface="Times New Roman" panose="02020603050405020304" pitchFamily="18" charset="0"/>
                <a:ea typeface="Times New Roman" panose="02020603050405020304" pitchFamily="18" charset="0"/>
              </a:rPr>
              <a:t>menghasilkan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mulai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segi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waktu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biaya</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waktu</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endParaRPr dirty="0"/>
          </a:p>
        </p:txBody>
      </p:sp>
    </p:spTree>
    <p:extLst>
      <p:ext uri="{BB962C8B-B14F-4D97-AF65-F5344CB8AC3E}">
        <p14:creationId xmlns:p14="http://schemas.microsoft.com/office/powerpoint/2010/main" val="219388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6957E392-11BA-597D-1418-A5E7795CD40A}"/>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2BF09CA3-F3FB-22F1-9DCF-B38FC82BF150}"/>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Pendahuluan</a:t>
            </a:r>
            <a:endParaRPr dirty="0"/>
          </a:p>
        </p:txBody>
      </p:sp>
      <p:sp>
        <p:nvSpPr>
          <p:cNvPr id="47" name="Google Shape;47;g104f7abbb21_0_309">
            <a:extLst>
              <a:ext uri="{FF2B5EF4-FFF2-40B4-BE49-F238E27FC236}">
                <a16:creationId xmlns:a16="http://schemas.microsoft.com/office/drawing/2014/main" id="{B7D5A5FE-4EA7-FE6D-A1A4-D40999113E68}"/>
              </a:ext>
            </a:extLst>
          </p:cNvPr>
          <p:cNvSpPr txBox="1">
            <a:spLocks noGrp="1"/>
          </p:cNvSpPr>
          <p:nvPr>
            <p:ph type="body" idx="1"/>
          </p:nvPr>
        </p:nvSpPr>
        <p:spPr>
          <a:xfrm>
            <a:off x="-157163" y="1238732"/>
            <a:ext cx="12030076" cy="5089734"/>
          </a:xfrm>
          <a:prstGeom prst="rect">
            <a:avLst/>
          </a:prstGeom>
          <a:noFill/>
          <a:ln>
            <a:noFill/>
          </a:ln>
        </p:spPr>
        <p:txBody>
          <a:bodyPr spcFirstLastPara="1" wrap="square" lIns="91425" tIns="45700" rIns="91425" bIns="45700" anchor="t" anchorCtr="0">
            <a:normAutofit/>
          </a:bodyPr>
          <a:lstStyle/>
          <a:p>
            <a:pPr indent="0" algn="just">
              <a:buNone/>
            </a:pPr>
            <a:r>
              <a:rPr lang="en-US" sz="1800" dirty="0">
                <a:effectLst/>
                <a:latin typeface="Times New Roman" panose="02020603050405020304" pitchFamily="18" charset="0"/>
                <a:ea typeface="Times New Roman" panose="02020603050405020304" pitchFamily="18" charset="0"/>
              </a:rPr>
              <a:t>	</a:t>
            </a:r>
          </a:p>
          <a:p>
            <a:pPr indent="0" algn="just">
              <a:buNone/>
            </a:pPr>
            <a:r>
              <a:rPr lang="en-US" sz="1800" dirty="0">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Sebagai pelaksanaan perwujudan dalam hal ini hendaklah dilakukan terobosan baru pada layanan publik dalam bentuk inovasi-inovasi (Setijaningrum, 2009:80). </a:t>
            </a:r>
            <a:r>
              <a:rPr lang="en-US" sz="1800" dirty="0" err="1">
                <a:effectLst/>
                <a:latin typeface="Times New Roman" panose="02020603050405020304" pitchFamily="18" charset="0"/>
                <a:ea typeface="Times New Roman" panose="02020603050405020304" pitchFamily="18" charset="0"/>
              </a:rPr>
              <a:t>Inovasi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menjadi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hal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penting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sehingga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tidak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dipisahkan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bagi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instansi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kemajuan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teknologi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menuntut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mereka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terus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mengikuti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perkembangan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Rizvanda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Meyliano</a:t>
            </a:r>
            <a:r>
              <a:rPr lang="en-US" sz="1800" dirty="0">
                <a:effectLst/>
                <a:latin typeface="Times New Roman" panose="02020603050405020304" pitchFamily="18" charset="0"/>
                <a:ea typeface="Times New Roman" panose="02020603050405020304" pitchFamily="18" charset="0"/>
              </a:rPr>
              <a:t> Dharma Putra 2018:3). </a:t>
            </a:r>
            <a:r>
              <a:rPr lang="en-US" sz="1800" dirty="0" err="1">
                <a:effectLst/>
                <a:latin typeface="Times New Roman" panose="02020603050405020304" pitchFamily="18" charset="0"/>
                <a:ea typeface="Times New Roman" panose="02020603050405020304" pitchFamily="18" charset="0"/>
              </a:rPr>
              <a:t>Instansi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pemerintah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membutuhkan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sistem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informasi</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mendukung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kebutuhannya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menciptakan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efisiensi</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efektivitas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bekerja</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meningkatkan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a:t>
            </a:r>
            <a:r>
              <a:rPr lang="id-ID" sz="1800" dirty="0">
                <a:solidFill>
                  <a:srgbClr val="000000"/>
                </a:solidFill>
                <a:effectLst/>
                <a:latin typeface="Times New Roman" panose="02020603050405020304" pitchFamily="18" charset="0"/>
                <a:ea typeface="Times New Roman" panose="02020603050405020304" pitchFamily="18" charset="0"/>
              </a:rPr>
              <a:t> Perkembangan teknologi informasi </a:t>
            </a:r>
            <a:r>
              <a:rPr lang="id-ID" sz="1800" dirty="0">
                <a:effectLst/>
                <a:latin typeface="Times New Roman" panose="02020603050405020304" pitchFamily="18" charset="0"/>
                <a:ea typeface="Times New Roman" panose="02020603050405020304" pitchFamily="18" charset="0"/>
              </a:rPr>
              <a:t>dan</a:t>
            </a:r>
            <a:r>
              <a:rPr lang="id-ID" sz="1800" dirty="0">
                <a:solidFill>
                  <a:srgbClr val="000000"/>
                </a:solidFill>
                <a:effectLst/>
                <a:latin typeface="Times New Roman" panose="02020603050405020304" pitchFamily="18" charset="0"/>
                <a:ea typeface="Times New Roman" panose="02020603050405020304" pitchFamily="18" charset="0"/>
              </a:rPr>
              <a:t> komunikasi </a:t>
            </a:r>
            <a:r>
              <a:rPr lang="id-ID" sz="1800" dirty="0">
                <a:effectLst/>
                <a:latin typeface="Times New Roman" panose="02020603050405020304" pitchFamily="18" charset="0"/>
                <a:ea typeface="Times New Roman" panose="02020603050405020304" pitchFamily="18" charset="0"/>
              </a:rPr>
              <a:t>membawa</a:t>
            </a:r>
            <a:r>
              <a:rPr lang="id-ID" sz="1800" dirty="0">
                <a:solidFill>
                  <a:srgbClr val="000000"/>
                </a:solidFill>
                <a:effectLst/>
                <a:latin typeface="Times New Roman" panose="02020603050405020304" pitchFamily="18" charset="0"/>
                <a:ea typeface="Times New Roman" panose="02020603050405020304" pitchFamily="18" charset="0"/>
              </a:rPr>
              <a:t> manfaat positif bagi kehidupan manusia dan memberikan banyak kemudahan </a:t>
            </a:r>
            <a:r>
              <a:rPr lang="id-ID" sz="1800" dirty="0">
                <a:effectLst/>
                <a:latin typeface="Times New Roman" panose="02020603050405020304" pitchFamily="18" charset="0"/>
                <a:ea typeface="Times New Roman" panose="02020603050405020304" pitchFamily="18" charset="0"/>
              </a:rPr>
              <a:t>dalam</a:t>
            </a:r>
            <a:r>
              <a:rPr lang="id-ID" sz="1800" dirty="0">
                <a:solidFill>
                  <a:srgbClr val="000000"/>
                </a:solidFill>
                <a:effectLst/>
                <a:latin typeface="Times New Roman" panose="02020603050405020304" pitchFamily="18" charset="0"/>
                <a:ea typeface="Times New Roman" panose="02020603050405020304" pitchFamily="18" charset="0"/>
              </a:rPr>
              <a:t> bertransaksi.</a:t>
            </a:r>
            <a:r>
              <a:rPr lang="id-ID" sz="1800" dirty="0">
                <a:effectLst/>
                <a:latin typeface="Times New Roman" panose="02020603050405020304" pitchFamily="18" charset="0"/>
                <a:ea typeface="Times New Roman" panose="02020603050405020304" pitchFamily="18" charset="0"/>
              </a:rPr>
              <a:t> Perkembangan teknologi informasi dan komunikasi </a:t>
            </a:r>
            <a:r>
              <a:rPr lang="en-US" sz="1800" dirty="0" err="1">
                <a:effectLst/>
                <a:latin typeface="Times New Roman" panose="02020603050405020304" pitchFamily="18" charset="0"/>
                <a:ea typeface="Times New Roman" panose="02020603050405020304" pitchFamily="18" charset="0"/>
              </a:rPr>
              <a:t>ditunjukkan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munculnya</a:t>
            </a:r>
            <a:r>
              <a:rPr lang="id-ID" sz="1800" dirty="0">
                <a:effectLst/>
                <a:latin typeface="Times New Roman" panose="02020603050405020304" pitchFamily="18" charset="0"/>
                <a:ea typeface="Times New Roman" panose="02020603050405020304" pitchFamily="18" charset="0"/>
              </a:rPr>
              <a:t> berbagai jenis kegiatan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atau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aktivitas</a:t>
            </a:r>
            <a:r>
              <a:rPr lang="en-US" sz="1800" dirty="0">
                <a:effectLst/>
                <a:latin typeface="Times New Roman" panose="02020603050405020304" pitchFamily="18" charset="0"/>
                <a:ea typeface="Times New Roman" panose="02020603050405020304" pitchFamily="18" charset="0"/>
              </a:rPr>
              <a:t> yang </a:t>
            </a:r>
            <a:r>
              <a:rPr lang="id-ID" sz="1800" dirty="0">
                <a:effectLst/>
                <a:latin typeface="Times New Roman" panose="02020603050405020304" pitchFamily="18" charset="0"/>
                <a:ea typeface="Times New Roman" panose="02020603050405020304" pitchFamily="18" charset="0"/>
              </a:rPr>
              <a:t>berbasis pada teknologi, </a:t>
            </a:r>
            <a:r>
              <a:rPr lang="en-US" sz="1800" dirty="0" err="1">
                <a:effectLst/>
                <a:latin typeface="Times New Roman" panose="02020603050405020304" pitchFamily="18" charset="0"/>
                <a:ea typeface="Times New Roman" panose="02020603050405020304" pitchFamily="18" charset="0"/>
              </a:rPr>
              <a:t>contohnya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seperti</a:t>
            </a:r>
            <a:r>
              <a:rPr lang="id-ID" sz="1800" dirty="0">
                <a:effectLst/>
                <a:latin typeface="Times New Roman" panose="02020603050405020304" pitchFamily="18" charset="0"/>
                <a:ea typeface="Times New Roman" panose="02020603050405020304" pitchFamily="18" charset="0"/>
              </a:rPr>
              <a:t> dalam dunia pemerintahan (</a:t>
            </a:r>
            <a:r>
              <a:rPr lang="id-ID" sz="1800" i="1" dirty="0">
                <a:effectLst/>
                <a:latin typeface="Times New Roman" panose="02020603050405020304" pitchFamily="18" charset="0"/>
                <a:ea typeface="Times New Roman" panose="02020603050405020304" pitchFamily="18" charset="0"/>
              </a:rPr>
              <a:t>e-goverment</a:t>
            </a:r>
            <a:r>
              <a:rPr lang="id-ID"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indent="0" algn="just">
              <a:buNone/>
            </a:pPr>
            <a:r>
              <a:rPr lang="en-US" sz="1800" dirty="0">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Salah satu badan pemerintah yang menyediakan pelayanan masyarakat dengan berbasis digital adalah Kepolisian Republik Indonesia</a:t>
            </a:r>
            <a:r>
              <a:rPr lang="en-US" sz="1800" dirty="0">
                <a:effectLst/>
                <a:latin typeface="Times New Roman" panose="02020603050405020304" pitchFamily="18" charset="0"/>
                <a:ea typeface="Times New Roman" panose="02020603050405020304" pitchFamily="18" charset="0"/>
              </a:rPr>
              <a:t> (Wahyu </a:t>
            </a:r>
            <a:r>
              <a:rPr lang="en-US" sz="1800" dirty="0" err="1">
                <a:effectLst/>
                <a:latin typeface="Times New Roman" panose="02020603050405020304" pitchFamily="18" charset="0"/>
                <a:ea typeface="Times New Roman" panose="02020603050405020304" pitchFamily="18" charset="0"/>
              </a:rPr>
              <a:t>Ady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Setiaji</a:t>
            </a:r>
            <a:r>
              <a:rPr lang="en-US" sz="1800" dirty="0">
                <a:effectLst/>
                <a:latin typeface="Times New Roman" panose="02020603050405020304" pitchFamily="18" charset="0"/>
                <a:ea typeface="Times New Roman" panose="02020603050405020304" pitchFamily="18" charset="0"/>
              </a:rPr>
              <a:t> 2021:506)</a:t>
            </a:r>
            <a:r>
              <a:rPr lang="id-ID" sz="1800" dirty="0">
                <a:effectLst/>
                <a:latin typeface="Times New Roman" panose="02020603050405020304" pitchFamily="18" charset="0"/>
                <a:ea typeface="Times New Roman" panose="02020603050405020304" pitchFamily="18" charset="0"/>
              </a:rPr>
              <a:t>. Dan salah satu pelayanannya yaitu pembuatan Surat Keterangan Catatan Kepolisian (SKCK) yang dahulu bernama Surat Keterangan Kelakuan Baik (SKKB). </a:t>
            </a:r>
            <a:r>
              <a:rPr lang="en-US" sz="1800" dirty="0">
                <a:effectLst/>
                <a:latin typeface="Times New Roman" panose="02020603050405020304" pitchFamily="18" charset="0"/>
                <a:ea typeface="Times New Roman" panose="02020603050405020304" pitchFamily="18" charset="0"/>
              </a:rPr>
              <a:t>SKCK </a:t>
            </a:r>
            <a:r>
              <a:rPr lang="id-ID" sz="1800" dirty="0">
                <a:effectLst/>
                <a:latin typeface="Times New Roman" panose="02020603050405020304" pitchFamily="18" charset="0"/>
                <a:ea typeface="Times New Roman" panose="02020603050405020304" pitchFamily="18" charset="0"/>
              </a:rPr>
              <a:t>adalah surat yang dikeluarkan oleh Kepolisian yang menerangkan bahwa pemohon tidak pernah mempunyai kesalahan hukum sebagai syarat melamar pekerjaan, pengajuan beasiswa, hingga mendaftar TNI/POLRI, atau untuk kebutuhan yang lainnya. Tujuannya adalah untuk menerangkan bahwa orang yang bersangkutan tidak memiliki catatan atau keterlibatan dalam kegiatan kriminal apapun.</a:t>
            </a:r>
            <a:endParaRPr lang="en-ID"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9546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Pertanyaan</a:t>
            </a:r>
            <a:r>
              <a:rPr lang="en-US" dirty="0"/>
              <a:t> </a:t>
            </a:r>
            <a:r>
              <a:rPr lang="en-US" dirty="0" err="1"/>
              <a:t>Penelitian</a:t>
            </a:r>
            <a:r>
              <a:rPr lang="en-US" dirty="0"/>
              <a:t> (</a:t>
            </a:r>
            <a:r>
              <a:rPr lang="en-US" dirty="0" err="1"/>
              <a:t>Rumusan</a:t>
            </a:r>
            <a:r>
              <a:rPr lang="en-US" dirty="0"/>
              <a:t> </a:t>
            </a:r>
            <a:r>
              <a:rPr lang="en-US" dirty="0" err="1"/>
              <a:t>Masalah</a:t>
            </a:r>
            <a:r>
              <a:rPr lang="en-US" dirty="0"/>
              <a:t>)</a:t>
            </a:r>
            <a:endParaRPr dirty="0"/>
          </a:p>
        </p:txBody>
      </p:sp>
      <p:sp>
        <p:nvSpPr>
          <p:cNvPr id="2" name="Google Shape;59;g104f7abbb21_0_303">
            <a:extLst>
              <a:ext uri="{FF2B5EF4-FFF2-40B4-BE49-F238E27FC236}">
                <a16:creationId xmlns:a16="http://schemas.microsoft.com/office/drawing/2014/main" id="{EDD53C09-88E8-4E95-105B-8827F7CB62DA}"/>
              </a:ext>
            </a:extLst>
          </p:cNvPr>
          <p:cNvSpPr txBox="1">
            <a:spLocks noGrp="1"/>
          </p:cNvSpPr>
          <p:nvPr>
            <p:ph type="body" idx="1"/>
          </p:nvPr>
        </p:nvSpPr>
        <p:spPr>
          <a:xfrm>
            <a:off x="166758" y="1857375"/>
            <a:ext cx="11558588" cy="2571750"/>
          </a:xfrm>
          <a:prstGeom prst="rect">
            <a:avLst/>
          </a:prstGeom>
          <a:noFill/>
          <a:ln>
            <a:noFill/>
          </a:ln>
        </p:spPr>
        <p:txBody>
          <a:bodyPr spcFirstLastPara="1" wrap="square" lIns="91425" tIns="45700" rIns="91425" bIns="45700" anchor="t" anchorCtr="0">
            <a:normAutofit/>
          </a:bodyPr>
          <a:lstStyle/>
          <a:p>
            <a:pPr marL="742950" lvl="0" indent="-514350" algn="just" rtl="0">
              <a:lnSpc>
                <a:spcPct val="90000"/>
              </a:lnSpc>
              <a:spcBef>
                <a:spcPts val="1000"/>
              </a:spcBef>
              <a:spcAft>
                <a:spcPts val="0"/>
              </a:spcAft>
              <a:buClr>
                <a:schemeClr val="dk1"/>
              </a:buClr>
              <a:buSzPts val="2800"/>
              <a:buAutoNum type="arabicPeriod"/>
            </a:pPr>
            <a:r>
              <a:rPr lang="en-US" sz="2400" dirty="0" err="1">
                <a:latin typeface="Times New Roman" panose="02020603050405020304" pitchFamily="18" charset="0"/>
                <a:cs typeface="Times New Roman" panose="02020603050405020304" pitchFamily="18" charset="0"/>
              </a:rPr>
              <a:t>Sejauh</a:t>
            </a:r>
            <a:r>
              <a:rPr lang="en-US" sz="2400" dirty="0">
                <a:latin typeface="Times New Roman" panose="02020603050405020304" pitchFamily="18" charset="0"/>
                <a:cs typeface="Times New Roman" panose="02020603050405020304" pitchFamily="18" charset="0"/>
              </a:rPr>
              <a:t> mana website </a:t>
            </a:r>
            <a:r>
              <a:rPr lang="en-US" sz="2400" i="1" dirty="0">
                <a:latin typeface="Times New Roman" panose="02020603050405020304" pitchFamily="18" charset="0"/>
                <a:cs typeface="Times New Roman" panose="02020603050405020304" pitchFamily="18" charset="0"/>
              </a:rPr>
              <a:t>online</a:t>
            </a:r>
            <a:r>
              <a:rPr lang="en-US" sz="2400" dirty="0">
                <a:latin typeface="Times New Roman" panose="02020603050405020304" pitchFamily="18" charset="0"/>
                <a:cs typeface="Times New Roman" panose="02020603050405020304" pitchFamily="18" charset="0"/>
              </a:rPr>
              <a:t> SKCK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dapat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memangkas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waktu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pelayanan</a:t>
            </a:r>
            <a:r>
              <a:rPr lang="en-US" sz="2400" dirty="0">
                <a:latin typeface="Times New Roman" panose="02020603050405020304" pitchFamily="18" charset="0"/>
                <a:cs typeface="Times New Roman" panose="02020603050405020304" pitchFamily="18" charset="0"/>
              </a:rPr>
              <a:t> pada </a:t>
            </a:r>
            <a:r>
              <a:rPr lang="en-US" sz="2400" dirty="0" err="1">
                <a:latin typeface="Times New Roman" panose="02020603050405020304" pitchFamily="18" charset="0"/>
                <a:cs typeface="Times New Roman" panose="02020603050405020304" pitchFamily="18" charset="0"/>
              </a:rPr>
              <a:t>penerbitan</a:t>
            </a:r>
            <a:r>
              <a:rPr lang="en-US" sz="2400" dirty="0">
                <a:latin typeface="Times New Roman" panose="02020603050405020304" pitchFamily="18" charset="0"/>
                <a:cs typeface="Times New Roman" panose="02020603050405020304" pitchFamily="18" charset="0"/>
              </a:rPr>
              <a:t> SKCK.</a:t>
            </a:r>
          </a:p>
          <a:p>
            <a:pPr marL="742950" lvl="0" indent="-514350" algn="just" rtl="0">
              <a:lnSpc>
                <a:spcPct val="90000"/>
              </a:lnSpc>
              <a:spcBef>
                <a:spcPts val="1000"/>
              </a:spcBef>
              <a:spcAft>
                <a:spcPts val="0"/>
              </a:spcAft>
              <a:buClr>
                <a:schemeClr val="dk1"/>
              </a:buClr>
              <a:buSzPts val="2800"/>
              <a:buAutoNum type="arabicPeriod"/>
            </a:pP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A</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pakah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website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berjalan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sehingga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mampu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mempermudah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mempercepat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kinerja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para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staf</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pelayanan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SKCK.</a:t>
            </a:r>
          </a:p>
          <a:p>
            <a:pPr marL="742950" lvl="0" indent="-514350" algn="just" rtl="0">
              <a:lnSpc>
                <a:spcPct val="90000"/>
              </a:lnSpc>
              <a:spcBef>
                <a:spcPts val="1000"/>
              </a:spcBef>
              <a:spcAft>
                <a:spcPts val="0"/>
              </a:spcAft>
              <a:buClr>
                <a:schemeClr val="dk1"/>
              </a:buClr>
              <a:buSzPts val="2800"/>
              <a:buAutoNum type="arabicPeriod"/>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a:p>
        </p:txBody>
      </p:sp>
      <p:sp>
        <p:nvSpPr>
          <p:cNvPr id="59" name="Google Shape;59;g104f7abbb21_0_303"/>
          <p:cNvSpPr txBox="1">
            <a:spLocks noGrp="1"/>
          </p:cNvSpPr>
          <p:nvPr>
            <p:ph type="body" idx="1"/>
          </p:nvPr>
        </p:nvSpPr>
        <p:spPr>
          <a:xfrm>
            <a:off x="-171450" y="1428750"/>
            <a:ext cx="11972925" cy="4899716"/>
          </a:xfrm>
          <a:prstGeom prst="rect">
            <a:avLst/>
          </a:prstGeom>
          <a:noFill/>
          <a:ln>
            <a:noFill/>
          </a:ln>
        </p:spPr>
        <p:txBody>
          <a:bodyPr spcFirstLastPara="1" wrap="square" lIns="91425" tIns="45700" rIns="91425" bIns="45700" anchor="t" anchorCtr="0">
            <a:normAutofit/>
          </a:bodyPr>
          <a:lstStyle/>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Penelitian ini dilakukan pada </a:t>
            </a:r>
            <a:r>
              <a:rPr lang="en-US" sz="1800" dirty="0" err="1">
                <a:effectLst/>
                <a:latin typeface="Times New Roman" panose="02020603050405020304" pitchFamily="18" charset="0"/>
                <a:ea typeface="Times New Roman" panose="02020603050405020304" pitchFamily="18" charset="0"/>
              </a:rPr>
              <a:t>bulan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Januari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tahun</a:t>
            </a:r>
            <a:r>
              <a:rPr lang="en-US" sz="1800" dirty="0">
                <a:effectLst/>
                <a:latin typeface="Times New Roman" panose="02020603050405020304" pitchFamily="18" charset="0"/>
                <a:ea typeface="Times New Roman" panose="02020603050405020304" pitchFamily="18" charset="0"/>
              </a:rPr>
              <a:t> 2023</a:t>
            </a:r>
            <a:r>
              <a:rPr lang="id-ID" sz="1800" dirty="0">
                <a:effectLst/>
                <a:latin typeface="Times New Roman" panose="02020603050405020304" pitchFamily="18" charset="0"/>
                <a:ea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rPr>
              <a:t>gedung</a:t>
            </a:r>
            <a:r>
              <a:rPr lang="en-US" sz="1800" dirty="0">
                <a:effectLst/>
                <a:latin typeface="Times New Roman" panose="02020603050405020304" pitchFamily="18" charset="0"/>
                <a:ea typeface="Times New Roman" panose="02020603050405020304" pitchFamily="18" charset="0"/>
              </a:rPr>
              <a:t> Mall Mini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Publik (MMPP)</a:t>
            </a:r>
            <a:r>
              <a:rPr lang="id-ID" sz="1800" dirty="0">
                <a:effectLst/>
                <a:latin typeface="Times New Roman" panose="02020603050405020304" pitchFamily="18" charset="0"/>
                <a:ea typeface="Times New Roman" panose="02020603050405020304" pitchFamily="18" charset="0"/>
              </a:rPr>
              <a:t> Polresta Sidoarjo yang terletak di Jl. Raya Cemengkalang No. 12, Ds. Cemengkalang, Kec. Sidoarjo</a:t>
            </a:r>
            <a:r>
              <a:rPr lang="en-US" sz="1800" dirty="0">
                <a:effectLst/>
                <a:latin typeface="Times New Roman" panose="02020603050405020304" pitchFamily="18" charset="0"/>
                <a:ea typeface="Times New Roman" panose="02020603050405020304" pitchFamily="18" charset="0"/>
              </a:rPr>
              <a:t>,</a:t>
            </a:r>
            <a:r>
              <a:rPr lang="id-ID" sz="1800" dirty="0">
                <a:effectLst/>
                <a:latin typeface="Times New Roman" panose="02020603050405020304" pitchFamily="18" charset="0"/>
                <a:ea typeface="Times New Roman" panose="02020603050405020304" pitchFamily="18" charset="0"/>
              </a:rPr>
              <a:t> Kab. Sidoarjo. </a:t>
            </a:r>
            <a:r>
              <a:rPr lang="en-US" sz="1800" dirty="0">
                <a:effectLst/>
                <a:latin typeface="Times New Roman" panose="02020603050405020304" pitchFamily="18" charset="0"/>
                <a:ea typeface="Times New Roman" panose="02020603050405020304" pitchFamily="18" charset="0"/>
              </a:rPr>
              <a:t>A</a:t>
            </a:r>
            <a:r>
              <a:rPr lang="id-ID" sz="1800" dirty="0">
                <a:effectLst/>
                <a:latin typeface="Times New Roman" panose="02020603050405020304" pitchFamily="18" charset="0"/>
                <a:ea typeface="Times New Roman" panose="02020603050405020304" pitchFamily="18" charset="0"/>
              </a:rPr>
              <a:t>lasan peneliti memilih lokasi tersebut yakni karena Polresta Sidoarjo lah yang memilik hak dan berwenang untuk membina, mengawasi, menjalankan, dan memonitoring segal</a:t>
            </a:r>
            <a:r>
              <a:rPr lang="en-US" sz="1800" dirty="0">
                <a:effectLst/>
                <a:latin typeface="Times New Roman" panose="02020603050405020304" pitchFamily="18" charset="0"/>
                <a:ea typeface="Times New Roman" panose="02020603050405020304" pitchFamily="18" charset="0"/>
              </a:rPr>
              <a:t>a</a:t>
            </a:r>
            <a:r>
              <a:rPr lang="id-ID" sz="1800" dirty="0">
                <a:effectLst/>
                <a:latin typeface="Times New Roman" panose="02020603050405020304" pitchFamily="18" charset="0"/>
                <a:ea typeface="Times New Roman" panose="02020603050405020304" pitchFamily="18" charset="0"/>
              </a:rPr>
              <a:t> bentuk penyelenggaraan layanan pembuatan SKCK di Kota Sidoarjo</a:t>
            </a:r>
            <a:r>
              <a:rPr lang="en-US" sz="1800" dirty="0">
                <a:effectLst/>
                <a:latin typeface="Times New Roman" panose="02020603050405020304" pitchFamily="18" charset="0"/>
                <a:ea typeface="Times New Roman" panose="02020603050405020304" pitchFamily="18" charset="0"/>
              </a:rPr>
              <a:t>.</a:t>
            </a:r>
          </a:p>
          <a:p>
            <a:pPr indent="0" algn="just">
              <a:buNone/>
            </a:pPr>
            <a:r>
              <a:rPr lang="en-US" sz="1800" dirty="0">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Penelitian ini menggunakan pendekatan deskriptif kualitatif, karena menganalisa keadaan subjek atau objek penelitian berdasarkan fakta dan secara sistematik sehingga dapat lebih mudah untuk dipahami dan disimpulkan (</a:t>
            </a:r>
            <a:r>
              <a:rPr lang="en-US" sz="1800" dirty="0" err="1">
                <a:effectLst/>
                <a:latin typeface="Times New Roman" panose="02020603050405020304" pitchFamily="18" charset="0"/>
                <a:ea typeface="Times New Roman" panose="02020603050405020304" pitchFamily="18" charset="0"/>
              </a:rPr>
              <a:t>Ajat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Rukajat</a:t>
            </a:r>
            <a:r>
              <a:rPr lang="id-ID" sz="1800" dirty="0">
                <a:effectLst/>
                <a:latin typeface="Times New Roman" panose="02020603050405020304" pitchFamily="18" charset="0"/>
                <a:ea typeface="Times New Roman" panose="02020603050405020304" pitchFamily="18" charset="0"/>
              </a:rPr>
              <a:t> 201</a:t>
            </a:r>
            <a:r>
              <a:rPr lang="en-US" sz="1800" dirty="0">
                <a:effectLst/>
                <a:latin typeface="Times New Roman" panose="02020603050405020304" pitchFamily="18" charset="0"/>
                <a:ea typeface="Times New Roman" panose="02020603050405020304" pitchFamily="18" charset="0"/>
              </a:rPr>
              <a:t>8:1)</a:t>
            </a:r>
            <a:r>
              <a:rPr lang="id-ID" sz="1800" dirty="0">
                <a:effectLst/>
                <a:latin typeface="Times New Roman" panose="02020603050405020304" pitchFamily="18" charset="0"/>
                <a:ea typeface="Times New Roman" panose="02020603050405020304" pitchFamily="18" charset="0"/>
              </a:rPr>
              <a:t>. Dalam melakukan penelitian ini, penulis mengamati secara langsung maupun tidak langsung terkait pelaksanaan penerapan inovasi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dalam permohonan pembuatan serta penerbitan SKCK yang dilakukan Satintelkam Polresta Sidoarjo.</a:t>
            </a:r>
            <a:endParaRPr lang="en-ID" sz="1800" dirty="0">
              <a:latin typeface="Times New Roman" panose="02020603050405020304" pitchFamily="18" charset="0"/>
              <a:ea typeface="Times New Roman" panose="02020603050405020304" pitchFamily="18" charset="0"/>
            </a:endParaRPr>
          </a:p>
          <a:p>
            <a:pPr indent="0" algn="just">
              <a:buNone/>
            </a:pPr>
            <a:r>
              <a:rPr lang="en-ID"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Pengumpulan data dalam penelitian ini menggunakan teknik wawancara mendalam (</a:t>
            </a:r>
            <a:r>
              <a:rPr lang="id-ID" sz="1800" i="1" dirty="0">
                <a:effectLst/>
                <a:latin typeface="Times New Roman" panose="02020603050405020304" pitchFamily="18" charset="0"/>
                <a:ea typeface="Times New Roman" panose="02020603050405020304" pitchFamily="18" charset="0"/>
              </a:rPr>
              <a:t>indepth interview</a:t>
            </a:r>
            <a:r>
              <a:rPr lang="id-ID" sz="1800" dirty="0">
                <a:effectLst/>
                <a:latin typeface="Times New Roman" panose="02020603050405020304" pitchFamily="18" charset="0"/>
                <a:ea typeface="Times New Roman" panose="02020603050405020304" pitchFamily="18" charset="0"/>
              </a:rPr>
              <a:t>), observasi dan dokumentasi. Data yang dikumpulkan berupa foto, kata-kata, serta sumber tertulis. </a:t>
            </a:r>
            <a:r>
              <a:rPr lang="en-US" sz="1800" dirty="0" err="1">
                <a:effectLst/>
                <a:latin typeface="Times New Roman" panose="02020603050405020304" pitchFamily="18" charset="0"/>
                <a:ea typeface="Times New Roman" panose="02020603050405020304" pitchFamily="18" charset="0"/>
              </a:rPr>
              <a:t>Wawancara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mendalam</a:t>
            </a:r>
            <a:r>
              <a:rPr lang="en-US" sz="1800" dirty="0">
                <a:effectLst/>
                <a:latin typeface="Times New Roman" panose="02020603050405020304" pitchFamily="18" charset="0"/>
                <a:ea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rPr>
              <a:t>Indepth</a:t>
            </a:r>
            <a:r>
              <a:rPr lang="en-US" sz="1800" i="1" dirty="0">
                <a:effectLst/>
                <a:latin typeface="Times New Roman" panose="02020603050405020304" pitchFamily="18" charset="0"/>
                <a:ea typeface="Times New Roman" panose="02020603050405020304" pitchFamily="18" charset="0"/>
              </a:rPr>
              <a:t> Interview</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adalah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metode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pengumpulan</a:t>
            </a:r>
            <a:r>
              <a:rPr lang="en-US" sz="1800" dirty="0">
                <a:effectLst/>
                <a:latin typeface="Times New Roman" panose="02020603050405020304" pitchFamily="18" charset="0"/>
                <a:ea typeface="Times New Roman" panose="02020603050405020304" pitchFamily="18" charset="0"/>
              </a:rPr>
              <a:t> data </a:t>
            </a:r>
            <a:r>
              <a:rPr lang="en-US" sz="1800" dirty="0" err="1">
                <a:effectLst/>
                <a:latin typeface="Times New Roman" panose="02020603050405020304" pitchFamily="18" charset="0"/>
                <a:ea typeface="Times New Roman" panose="02020603050405020304" pitchFamily="18" charset="0"/>
              </a:rPr>
              <a:t>untuk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memperoleh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keterangan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secara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rinci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cara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bertatap</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muka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disertai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jawab</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antara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pewawancara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responden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atau</a:t>
            </a:r>
            <a:r>
              <a:rPr lang="en-US" sz="1800" dirty="0">
                <a:effectLst/>
                <a:latin typeface="Times New Roman" panose="02020603050405020304" pitchFamily="18" charset="0"/>
                <a:ea typeface="Times New Roman" panose="02020603050405020304" pitchFamily="18" charset="0"/>
              </a:rPr>
              <a:t> orang yang </a:t>
            </a:r>
            <a:r>
              <a:rPr lang="en-US" sz="1800" dirty="0" err="1">
                <a:effectLst/>
                <a:latin typeface="Times New Roman" panose="02020603050405020304" pitchFamily="18" charset="0"/>
                <a:ea typeface="Times New Roman" panose="02020603050405020304" pitchFamily="18" charset="0"/>
              </a:rPr>
              <a:t>diwawancarai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untuk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mencapai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penelitian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Wawancara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menetapkan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pedoman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wawancara</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telah</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disusunnya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hal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didasarkan</a:t>
            </a:r>
            <a:r>
              <a:rPr lang="en-US" sz="1800" dirty="0">
                <a:effectLst/>
                <a:latin typeface="Times New Roman" panose="02020603050405020304" pitchFamily="18" charset="0"/>
                <a:ea typeface="Times New Roman" panose="02020603050405020304" pitchFamily="18" charset="0"/>
              </a:rPr>
              <a:t> pada </a:t>
            </a:r>
            <a:r>
              <a:rPr lang="en-US" sz="1800" dirty="0" err="1">
                <a:effectLst/>
                <a:latin typeface="Times New Roman" panose="02020603050405020304" pitchFamily="18" charset="0"/>
                <a:ea typeface="Times New Roman" panose="02020603050405020304" pitchFamily="18" charset="0"/>
              </a:rPr>
              <a:t>tema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sesuai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penelitian</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p:cNvSpPr txBox="1">
            <a:spLocks noGrp="1"/>
          </p:cNvSpPr>
          <p:nvPr>
            <p:ph type="body" idx="1"/>
          </p:nvPr>
        </p:nvSpPr>
        <p:spPr>
          <a:xfrm>
            <a:off x="-142874" y="1155459"/>
            <a:ext cx="11972924" cy="5173007"/>
          </a:xfrm>
          <a:prstGeom prst="rect">
            <a:avLst/>
          </a:prstGeom>
          <a:noFill/>
          <a:ln>
            <a:noFill/>
          </a:ln>
        </p:spPr>
        <p:txBody>
          <a:bodyPr spcFirstLastPara="1" wrap="square" lIns="91425" tIns="45700" rIns="91425" bIns="45700" anchor="t" anchorCtr="0">
            <a:normAutofit lnSpcReduction="10000"/>
          </a:bodyPr>
          <a:lstStyle/>
          <a:p>
            <a:pPr marL="457200" lvl="0" indent="-228600" algn="just" rtl="0">
              <a:lnSpc>
                <a:spcPct val="90000"/>
              </a:lnSpc>
              <a:spcBef>
                <a:spcPts val="1000"/>
              </a:spcBef>
              <a:spcAft>
                <a:spcPts val="0"/>
              </a:spcAft>
              <a:buClr>
                <a:schemeClr val="dk1"/>
              </a:buClr>
              <a:buSzPts val="2800"/>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Data pemohon akan langsung terpusat di Polresta Sidoarjo dalam bentuk database dan terkoneksi dengan database catatan kriminal. Sehingga pemohon tidak perlu mengurus surat rekomendasi keterangan dari tingkat RT, RW dan desa/</a:t>
            </a:r>
            <a:r>
              <a:rPr lang="en-US" sz="1800" dirty="0">
                <a:effectLst/>
                <a:latin typeface="Times New Roman" panose="02020603050405020304" pitchFamily="18" charset="0"/>
                <a:ea typeface="Times New Roman" panose="02020603050405020304" pitchFamily="18" charset="0"/>
              </a:rPr>
              <a:t>k</a:t>
            </a:r>
            <a:r>
              <a:rPr lang="id-ID" sz="1800" dirty="0">
                <a:effectLst/>
                <a:latin typeface="Times New Roman" panose="02020603050405020304" pitchFamily="18" charset="0"/>
                <a:ea typeface="Times New Roman" panose="02020603050405020304" pitchFamily="18" charset="0"/>
              </a:rPr>
              <a:t>elurahan. Untuk proses pembuatan SKCK sendiri memakan waktu kurang lebih 5-15 menit. Pemohon datang dengan membawa persyaratan dan kemudian mengantri di loket-loket yang telah disediakan POLRESTA Sidoarjo.</a:t>
            </a:r>
            <a:endParaRPr lang="en-US" sz="1800" dirty="0">
              <a:effectLst/>
              <a:latin typeface="Times New Roman" panose="02020603050405020304" pitchFamily="18" charset="0"/>
              <a:ea typeface="Times New Roman" panose="02020603050405020304" pitchFamily="18" charset="0"/>
            </a:endParaRPr>
          </a:p>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Hadirnya pelayanan berbasis digital yang dilakukan secara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ini tentu memberikan cukup banyak manfaat bagi masyarakat dan petugas terkait. Mereka bisa mengurus dan memproses apa saja hanya dengan bantuan ponsel/PC.</a:t>
            </a:r>
            <a:r>
              <a:rPr lang="id-ID" sz="1800" b="1"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Dengan adanya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ini maka sangat mempermudah dan mempercepat kinerja para staf pelayanan SKCK sehingga waktu yang diberikan pelayanan juga sangat cepat. Data yang telah diinput pemohon akan otomatis masuk ke komputer staf, staf hanya perlu memasukkan NIK pemohon sehingga pemohon mendapatkan pelayanan yang lebih mudah, cepat, tepat dan akurat.</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Manfaat lain dari website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SKCK yaitu dapat meminimalisir kesalahan dalam mencetak SKCK. Artinya, jika data yang diinput pemohon benar maka SKCK yang dicetak akan benar juga. Namun jika data yang diinput salah itu juga tidak menjadi masalah, karena pemohon bisa mengedit ulang data mereka dengan kembali login melalui website </a:t>
            </a:r>
            <a:r>
              <a:rPr lang="id-ID" sz="1800" i="1" dirty="0">
                <a:solidFill>
                  <a:srgbClr val="000000"/>
                </a:solidFill>
                <a:effectLst/>
                <a:latin typeface="Times New Roman" panose="02020603050405020304" pitchFamily="18" charset="0"/>
                <a:ea typeface="Times New Roman" panose="02020603050405020304" pitchFamily="18" charset="0"/>
              </a:rPr>
              <a:t>online</a:t>
            </a:r>
            <a:r>
              <a:rPr lang="id-ID" sz="1800" dirty="0">
                <a:solidFill>
                  <a:srgbClr val="000000"/>
                </a:solidFill>
                <a:effectLst/>
                <a:latin typeface="Times New Roman" panose="02020603050405020304" pitchFamily="18" charset="0"/>
                <a:ea typeface="Times New Roman" panose="02020603050405020304" pitchFamily="18" charset="0"/>
              </a:rPr>
              <a:t> SKCK.</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Dengan aplikasi ini, maka proses pembuatan SKCK menjadi lebih praktis dan lebih efisien. Sistem ini dapat membantu dan memudahkan pekerjaan petugas sehingga prosesnya menjadi lebih cepat selesai. Petugas memperoleh informasi langsung dari data kriminalitas, sehingga tidak ada waktu tunggu. Hanya diperlukan waktu sekitar 10 menit untuk pemohon yang hendak mengurus SKCK baru, dan diperlukan waktu sekitar 5 menit untuk pemohon yang hendak mengurus SKCK perpanjangan. </a:t>
            </a:r>
            <a:endParaRPr lang="en-ID" sz="1800" dirty="0">
              <a:effectLst/>
              <a:latin typeface="Times New Roman" panose="02020603050405020304" pitchFamily="18" charset="0"/>
              <a:ea typeface="Times New Roman" panose="02020603050405020304" pitchFamily="18" charset="0"/>
            </a:endParaRPr>
          </a:p>
          <a:p>
            <a:pPr marL="457200" lvl="0" indent="-228600" algn="just"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Pembahasan</a:t>
            </a:r>
            <a:endParaRPr dirty="0"/>
          </a:p>
        </p:txBody>
      </p:sp>
      <p:sp>
        <p:nvSpPr>
          <p:cNvPr id="71" name="Google Shape;71;g104f7abbb21_0_70"/>
          <p:cNvSpPr txBox="1">
            <a:spLocks noGrp="1"/>
          </p:cNvSpPr>
          <p:nvPr>
            <p:ph type="body" idx="1"/>
          </p:nvPr>
        </p:nvSpPr>
        <p:spPr>
          <a:xfrm>
            <a:off x="-171449" y="1238732"/>
            <a:ext cx="12058650" cy="5089734"/>
          </a:xfrm>
          <a:prstGeom prst="rect">
            <a:avLst/>
          </a:prstGeom>
          <a:noFill/>
          <a:ln>
            <a:noFill/>
          </a:ln>
        </p:spPr>
        <p:txBody>
          <a:bodyPr spcFirstLastPara="1" wrap="square" lIns="91425" tIns="45700" rIns="91425" bIns="45700" anchor="t" anchorCtr="0">
            <a:normAutofit fontScale="92500" lnSpcReduction="10000"/>
          </a:bodyPr>
          <a:lstStyle/>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Surat Keterangan Catatan Kepolisian (SKCK) adalah surat keterangan yang menerangkan tentang ada atau pun tidak adanya catatan kejahatan/kriminalitas dari suatu individu yang bersangkuta</a:t>
            </a:r>
            <a:r>
              <a:rPr lang="en-US" sz="1800" dirty="0">
                <a:effectLst/>
                <a:latin typeface="Times New Roman" panose="02020603050405020304" pitchFamily="18" charset="0"/>
                <a:ea typeface="Times New Roman" panose="02020603050405020304" pitchFamily="18" charset="0"/>
              </a:rPr>
              <a:t>n (Kerry </a:t>
            </a:r>
            <a:r>
              <a:rPr lang="en-US" sz="1800" dirty="0" err="1">
                <a:effectLst/>
                <a:latin typeface="Times New Roman" panose="02020603050405020304" pitchFamily="18" charset="0"/>
                <a:ea typeface="Times New Roman" panose="02020603050405020304" pitchFamily="18" charset="0"/>
              </a:rPr>
              <a:t>Bagus</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Riandra</a:t>
            </a:r>
            <a:r>
              <a:rPr lang="en-US" sz="1800" dirty="0">
                <a:effectLst/>
                <a:latin typeface="Times New Roman" panose="02020603050405020304" pitchFamily="18" charset="0"/>
                <a:ea typeface="Times New Roman" panose="02020603050405020304" pitchFamily="18" charset="0"/>
              </a:rPr>
              <a:t>, Et.al 2022:219)</a:t>
            </a:r>
            <a:r>
              <a:rPr lang="id-ID" sz="1800" dirty="0">
                <a:effectLst/>
                <a:latin typeface="Times New Roman" panose="02020603050405020304" pitchFamily="18" charset="0"/>
                <a:ea typeface="Times New Roman" panose="02020603050405020304" pitchFamily="18" charset="0"/>
              </a:rPr>
              <a:t>. SKCK merupakan surat resmi dari polri yang diterbitkan melalui fungsi satintelkam. SKCK memiliki masa berlaku yakni 6 </a:t>
            </a:r>
            <a:r>
              <a:rPr lang="en-US"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enam</a:t>
            </a: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bulan dari tanggal diterbitkannya SKCK, jika dirasa perlu SKCK dapat diperpanjang kapan pun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Ainul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Makhnunah</a:t>
            </a:r>
            <a:r>
              <a:rPr lang="en-US" sz="1800" dirty="0">
                <a:effectLst/>
                <a:latin typeface="Times New Roman" panose="02020603050405020304" pitchFamily="18" charset="0"/>
                <a:ea typeface="Times New Roman" panose="02020603050405020304" pitchFamily="18" charset="0"/>
              </a:rPr>
              <a:t>, Et.al 2021:1)</a:t>
            </a:r>
            <a:r>
              <a:rPr lang="id-ID" sz="1800" dirty="0">
                <a:effectLst/>
                <a:latin typeface="Times New Roman" panose="02020603050405020304" pitchFamily="18" charset="0"/>
                <a:ea typeface="Times New Roman" panose="02020603050405020304" pitchFamily="18" charset="0"/>
              </a:rPr>
              <a:t>. SKCK dibutuhkan seseorang sebagai syarat melamar pekerjaan, mendaftar TNI/Polri, persyaratan pensiun PNS, pengajuan beasiswa, diklat gada pratama, persyaratan mendaftar PNS, kepemilikan senjata api, persyaratan menikah dengan anggota TNI/Polri maupun PNS, persyaratan sumpah advokat, </a:t>
            </a:r>
            <a:r>
              <a:rPr lang="en-US" sz="1800" dirty="0" err="1">
                <a:effectLst/>
                <a:latin typeface="Times New Roman" panose="02020603050405020304" pitchFamily="18" charset="0"/>
                <a:ea typeface="Times New Roman" panose="02020603050405020304" pitchFamily="18" charset="0"/>
              </a:rPr>
              <a:t>mendaftar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calon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anggota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legislatif</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adopsi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anak</a:t>
            </a: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hingga membuat visa untuk pergi ke luar negeri.</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Dalam rangka pelayanan yang lebih baik, Satintelkam Polresta Sidoarjo menghadirkan inovasi baru dalam pengurusan SKCK dengan berbasis website.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adalah sebuah program berbasis web dengan tujuan untuk memudahkan masyarakat dalam pengurusan SKCK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Rajim</a:t>
            </a:r>
            <a:r>
              <a:rPr lang="en-US" sz="1800" dirty="0">
                <a:effectLst/>
                <a:latin typeface="Times New Roman" panose="02020603050405020304" pitchFamily="18" charset="0"/>
                <a:ea typeface="Times New Roman" panose="02020603050405020304" pitchFamily="18" charset="0"/>
              </a:rPr>
              <a:t> Paris, Et.al 2022:102).</a:t>
            </a:r>
            <a:r>
              <a:rPr lang="id-ID" sz="1800" dirty="0">
                <a:effectLst/>
                <a:latin typeface="Times New Roman" panose="02020603050405020304" pitchFamily="18" charset="0"/>
                <a:ea typeface="Times New Roman" panose="02020603050405020304" pitchFamily="18" charset="0"/>
              </a:rPr>
              <a:t> Seperti pengertiannya, program ini berbasis web yang artinya komputer, android, ios, atau laptop harus terkoneksi dengan jaringan internet.</a:t>
            </a:r>
            <a:endParaRPr lang="en-US"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SKCK Polresta Sidoarjo memberikan pelayanan kepada masyarakat dimulai dari pukul 08.00-13.30 </a:t>
            </a:r>
            <a:r>
              <a:rPr lang="en-US" sz="1800" dirty="0">
                <a:effectLst/>
                <a:latin typeface="Times New Roman" panose="02020603050405020304" pitchFamily="18" charset="0"/>
                <a:ea typeface="Times New Roman" panose="02020603050405020304" pitchFamily="18" charset="0"/>
              </a:rPr>
              <a:t>WIB </a:t>
            </a:r>
            <a:r>
              <a:rPr lang="id-ID" sz="1800" dirty="0">
                <a:effectLst/>
                <a:latin typeface="Times New Roman" panose="02020603050405020304" pitchFamily="18" charset="0"/>
                <a:ea typeface="Times New Roman" panose="02020603050405020304" pitchFamily="18" charset="0"/>
              </a:rPr>
              <a:t>di hari Senin-Jumat namun pada hari Sabtu hanya menerima berkas sampai pukul 11.00 </a:t>
            </a:r>
            <a:r>
              <a:rPr lang="en-US" sz="1800" dirty="0">
                <a:effectLst/>
                <a:latin typeface="Times New Roman" panose="02020603050405020304" pitchFamily="18" charset="0"/>
                <a:ea typeface="Times New Roman" panose="02020603050405020304" pitchFamily="18" charset="0"/>
              </a:rPr>
              <a:t>WIB </a:t>
            </a:r>
            <a:r>
              <a:rPr lang="id-ID" sz="1800" dirty="0">
                <a:effectLst/>
                <a:latin typeface="Times New Roman" panose="02020603050405020304" pitchFamily="18" charset="0"/>
                <a:ea typeface="Times New Roman" panose="02020603050405020304" pitchFamily="18" charset="0"/>
              </a:rPr>
              <a:t>saja.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Polresta Sidoarjo ini juga terkoneksi di 18 Polsek </a:t>
            </a:r>
            <a:r>
              <a:rPr lang="en-US" sz="1800" dirty="0">
                <a:effectLst/>
                <a:latin typeface="Times New Roman" panose="02020603050405020304" pitchFamily="18" charset="0"/>
                <a:ea typeface="Times New Roman" panose="02020603050405020304" pitchFamily="18" charset="0"/>
              </a:rPr>
              <a:t>di </a:t>
            </a:r>
            <a:r>
              <a:rPr lang="id-ID" sz="1800" dirty="0">
                <a:effectLst/>
                <a:latin typeface="Times New Roman" panose="02020603050405020304" pitchFamily="18" charset="0"/>
                <a:ea typeface="Times New Roman" panose="02020603050405020304" pitchFamily="18" charset="0"/>
              </a:rPr>
              <a:t>Sidoarjo, yang artinya semua polsek dapat mengakses dan menerima berkas permohonan SKCK untuk dapat melayani masyarakat dalam penerbitan SKCK. Kepala Satintelkam, Meby Trisono menerangkan bahwa pelaksanaan terkait inovasi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di Sidoarjo sudah memberikan dampak </a:t>
            </a:r>
            <a:r>
              <a:rPr lang="en-US" sz="1800" dirty="0" err="1">
                <a:effectLst/>
                <a:latin typeface="Times New Roman" panose="02020603050405020304" pitchFamily="18" charset="0"/>
                <a:ea typeface="Times New Roman" panose="02020603050405020304" pitchFamily="18" charset="0"/>
              </a:rPr>
              <a:t>positif</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terutama</a:t>
            </a:r>
            <a:r>
              <a:rPr lang="en-US" sz="1800" dirty="0">
                <a:effectLst/>
                <a:latin typeface="Times New Roman" panose="02020603050405020304" pitchFamily="18" charset="0"/>
                <a:ea typeface="Times New Roman" panose="02020603050405020304" pitchFamily="18" charset="0"/>
              </a:rPr>
              <a:t> pada </a:t>
            </a:r>
            <a:r>
              <a:rPr lang="en-US" sz="1800" dirty="0" err="1">
                <a:effectLst/>
                <a:latin typeface="Times New Roman" panose="02020603050405020304" pitchFamily="18" charset="0"/>
                <a:ea typeface="Times New Roman" panose="02020603050405020304" pitchFamily="18" charset="0"/>
              </a:rPr>
              <a:t>waktu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penyelesaiannya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ditunjukkan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perbedaan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waktu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diberikan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sebelum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adanya</a:t>
            </a:r>
            <a:r>
              <a:rPr lang="en-US" sz="1800" dirty="0">
                <a:effectLst/>
                <a:latin typeface="Times New Roman" panose="02020603050405020304" pitchFamily="18" charset="0"/>
                <a:ea typeface="Times New Roman" panose="02020603050405020304" pitchFamily="18" charset="0"/>
              </a:rPr>
              <a:t> website </a:t>
            </a:r>
            <a:r>
              <a:rPr lang="en-US" sz="1800" i="1" dirty="0">
                <a:effectLst/>
                <a:latin typeface="Times New Roman" panose="02020603050405020304" pitchFamily="18" charset="0"/>
                <a:ea typeface="Times New Roman" panose="02020603050405020304" pitchFamily="18" charset="0"/>
              </a:rPr>
              <a:t>online</a:t>
            </a:r>
            <a:r>
              <a:rPr lang="en-US" sz="1800" dirty="0">
                <a:effectLst/>
                <a:latin typeface="Times New Roman" panose="02020603050405020304" pitchFamily="18" charset="0"/>
                <a:ea typeface="Times New Roman" panose="02020603050405020304" pitchFamily="18" charset="0"/>
              </a:rPr>
              <a:t> SKCK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penggunaan</a:t>
            </a:r>
            <a:r>
              <a:rPr lang="en-US" sz="1800" dirty="0">
                <a:effectLst/>
                <a:latin typeface="Times New Roman" panose="02020603050405020304" pitchFamily="18" charset="0"/>
                <a:ea typeface="Times New Roman" panose="02020603050405020304" pitchFamily="18" charset="0"/>
              </a:rPr>
              <a:t> SKCK </a:t>
            </a:r>
            <a:r>
              <a:rPr lang="en-US" sz="1800" dirty="0" err="1">
                <a:effectLst/>
                <a:latin typeface="Times New Roman" panose="02020603050405020304" pitchFamily="18" charset="0"/>
                <a:ea typeface="Times New Roman" panose="02020603050405020304" pitchFamily="18" charset="0"/>
              </a:rPr>
              <a:t>secara</a:t>
            </a:r>
            <a:r>
              <a:rPr lang="en-US" sz="1800" dirty="0">
                <a:effectLst/>
                <a:latin typeface="Times New Roman" panose="02020603050405020304" pitchFamily="18" charset="0"/>
                <a:ea typeface="Times New Roman" panose="02020603050405020304" pitchFamily="18" charset="0"/>
              </a:rPr>
              <a:t> manual. </a:t>
            </a:r>
            <a:r>
              <a:rPr lang="id-ID" sz="1800" dirty="0">
                <a:effectLst/>
                <a:latin typeface="Times New Roman" panose="02020603050405020304" pitchFamily="18" charset="0"/>
                <a:ea typeface="Times New Roman" panose="02020603050405020304" pitchFamily="18" charset="0"/>
              </a:rPr>
              <a:t>Inovasi didalam pelayanan publik bisa diartikan sebagai prestasi dalam meraih, meningkatkan, atau memperbaiki efektivitas, efisiensi dan akuntabilitas pelayanan publik yang menghasilkan inisiatif pendekatan, metodologi, dan alat baru dalam pelayanan masyarakat (</a:t>
            </a:r>
            <a:r>
              <a:rPr lang="en-US" sz="1800" dirty="0">
                <a:effectLst/>
                <a:latin typeface="Times New Roman" panose="02020603050405020304" pitchFamily="18" charset="0"/>
                <a:ea typeface="Times New Roman" panose="02020603050405020304" pitchFamily="18" charset="0"/>
              </a:rPr>
              <a:t>Hadi Prabowo, Et. al 2022:29</a:t>
            </a:r>
            <a:r>
              <a:rPr lang="id-ID"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7AA399C8-BCF2-97B9-1FEF-FA4958EC8C0B}"/>
            </a:ext>
          </a:extLst>
        </p:cNvPr>
        <p:cNvGrpSpPr/>
        <p:nvPr/>
      </p:nvGrpSpPr>
      <p:grpSpPr>
        <a:xfrm>
          <a:off x="0" y="0"/>
          <a:ext cx="0" cy="0"/>
          <a:chOff x="0" y="0"/>
          <a:chExt cx="0" cy="0"/>
        </a:xfrm>
      </p:grpSpPr>
      <p:sp>
        <p:nvSpPr>
          <p:cNvPr id="70" name="Google Shape;70;g104f7abbb21_0_70">
            <a:extLst>
              <a:ext uri="{FF2B5EF4-FFF2-40B4-BE49-F238E27FC236}">
                <a16:creationId xmlns:a16="http://schemas.microsoft.com/office/drawing/2014/main" id="{AFA0A3F6-8A24-BA55-E8AE-0B0B71B67B2B}"/>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a:extLst>
              <a:ext uri="{FF2B5EF4-FFF2-40B4-BE49-F238E27FC236}">
                <a16:creationId xmlns:a16="http://schemas.microsoft.com/office/drawing/2014/main" id="{6F3CB788-6A6B-83B3-547F-5746619E2810}"/>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0" algn="just">
              <a:buNone/>
            </a:pP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website </a:t>
            </a:r>
            <a:r>
              <a:rPr lang="en-US" sz="1800" i="1" dirty="0">
                <a:effectLst/>
                <a:latin typeface="Times New Roman" panose="02020603050405020304" pitchFamily="18" charset="0"/>
                <a:ea typeface="Times New Roman" panose="02020603050405020304" pitchFamily="18" charset="0"/>
              </a:rPr>
              <a:t>online</a:t>
            </a:r>
            <a:r>
              <a:rPr lang="en-US" sz="1800" dirty="0">
                <a:effectLst/>
                <a:latin typeface="Times New Roman" panose="02020603050405020304" pitchFamily="18" charset="0"/>
                <a:ea typeface="Times New Roman" panose="02020603050405020304" pitchFamily="18" charset="0"/>
              </a:rPr>
              <a:t> SKCK </a:t>
            </a:r>
            <a:r>
              <a:rPr lang="en-US" sz="1800" dirty="0" err="1">
                <a:effectLst/>
                <a:latin typeface="Times New Roman" panose="02020603050405020304" pitchFamily="18" charset="0"/>
                <a:ea typeface="Times New Roman" panose="02020603050405020304" pitchFamily="18" charset="0"/>
              </a:rPr>
              <a:t>tidak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hanya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berada</a:t>
            </a:r>
            <a:r>
              <a:rPr lang="en-US" sz="1800" dirty="0">
                <a:effectLst/>
                <a:latin typeface="Times New Roman" panose="02020603050405020304" pitchFamily="18" charset="0"/>
                <a:ea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rPr>
              <a:t>Polres</a:t>
            </a:r>
            <a:r>
              <a:rPr lang="en-US" sz="1800" dirty="0">
                <a:effectLst/>
                <a:latin typeface="Times New Roman" panose="02020603050405020304" pitchFamily="18" charset="0"/>
                <a:ea typeface="Times New Roman" panose="02020603050405020304" pitchFamily="18" charset="0"/>
              </a:rPr>
              <a:t> &amp; </a:t>
            </a:r>
            <a:r>
              <a:rPr lang="en-US" sz="1800" dirty="0" err="1">
                <a:effectLst/>
                <a:latin typeface="Times New Roman" panose="02020603050405020304" pitchFamily="18" charset="0"/>
                <a:ea typeface="Times New Roman" panose="02020603050405020304" pitchFamily="18" charset="0"/>
              </a:rPr>
              <a:t>Polsek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saja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namun</a:t>
            </a:r>
            <a:r>
              <a:rPr lang="en-US" sz="1800" dirty="0">
                <a:effectLst/>
                <a:latin typeface="Times New Roman" panose="02020603050405020304" pitchFamily="18" charset="0"/>
                <a:ea typeface="Times New Roman" panose="02020603050405020304" pitchFamily="18" charset="0"/>
              </a:rPr>
              <a:t> juga di Mall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Publik (MPP) yang </a:t>
            </a:r>
            <a:r>
              <a:rPr lang="en-US" sz="1800" dirty="0" err="1">
                <a:effectLst/>
                <a:latin typeface="Times New Roman" panose="02020603050405020304" pitchFamily="18" charset="0"/>
                <a:ea typeface="Times New Roman" panose="02020603050405020304" pitchFamily="18" charset="0"/>
              </a:rPr>
              <a:t>berada</a:t>
            </a:r>
            <a:r>
              <a:rPr lang="en-US" sz="1800" dirty="0">
                <a:effectLst/>
                <a:latin typeface="Times New Roman" panose="02020603050405020304" pitchFamily="18" charset="0"/>
                <a:ea typeface="Times New Roman" panose="02020603050405020304" pitchFamily="18" charset="0"/>
              </a:rPr>
              <a:t> di Jl. </a:t>
            </a:r>
            <a:r>
              <a:rPr lang="en-US" sz="1800" dirty="0" err="1">
                <a:effectLst/>
                <a:latin typeface="Times New Roman" panose="02020603050405020304" pitchFamily="18" charset="0"/>
                <a:ea typeface="Times New Roman" panose="02020603050405020304" pitchFamily="18" charset="0"/>
              </a:rPr>
              <a:t>Lingkar</a:t>
            </a:r>
            <a:r>
              <a:rPr lang="en-US" sz="1800" dirty="0">
                <a:effectLst/>
                <a:latin typeface="Times New Roman" panose="02020603050405020304" pitchFamily="18" charset="0"/>
                <a:ea typeface="Times New Roman" panose="02020603050405020304" pitchFamily="18" charset="0"/>
              </a:rPr>
              <a:t> Timur No. 1, </a:t>
            </a:r>
            <a:r>
              <a:rPr lang="en-US" sz="1800" dirty="0" err="1">
                <a:effectLst/>
                <a:latin typeface="Times New Roman" panose="02020603050405020304" pitchFamily="18" charset="0"/>
                <a:ea typeface="Times New Roman" panose="02020603050405020304" pitchFamily="18" charset="0"/>
              </a:rPr>
              <a:t>Dsn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Rangkah</a:t>
            </a:r>
            <a:r>
              <a:rPr lang="en-US" sz="1800" dirty="0">
                <a:effectLst/>
                <a:latin typeface="Times New Roman" panose="02020603050405020304" pitchFamily="18" charset="0"/>
                <a:ea typeface="Times New Roman" panose="02020603050405020304" pitchFamily="18" charset="0"/>
              </a:rPr>
              <a:t> Lor, Ds. </a:t>
            </a:r>
            <a:r>
              <a:rPr lang="en-US" sz="1800" dirty="0" err="1">
                <a:effectLst/>
                <a:latin typeface="Times New Roman" panose="02020603050405020304" pitchFamily="18" charset="0"/>
                <a:ea typeface="Times New Roman" panose="02020603050405020304" pitchFamily="18" charset="0"/>
              </a:rPr>
              <a:t>Bluru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Kidul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Kec</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Kab</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Selain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SKCK juga </a:t>
            </a:r>
            <a:r>
              <a:rPr lang="en-US" sz="1800" dirty="0" err="1">
                <a:effectLst/>
                <a:latin typeface="Times New Roman" panose="02020603050405020304" pitchFamily="18" charset="0"/>
                <a:ea typeface="Times New Roman" panose="02020603050405020304" pitchFamily="18" charset="0"/>
              </a:rPr>
              <a:t>didukung</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mobil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operasional</a:t>
            </a:r>
            <a:r>
              <a:rPr lang="en-US" sz="1800" dirty="0">
                <a:effectLst/>
                <a:latin typeface="Times New Roman" panose="02020603050405020304" pitchFamily="18" charset="0"/>
                <a:ea typeface="Times New Roman" panose="02020603050405020304" pitchFamily="18" charset="0"/>
              </a:rPr>
              <a:t> SKCK </a:t>
            </a:r>
            <a:r>
              <a:rPr lang="en-US" sz="1800" dirty="0" err="1">
                <a:effectLst/>
                <a:latin typeface="Times New Roman" panose="02020603050405020304" pitchFamily="18" charset="0"/>
                <a:ea typeface="Times New Roman" panose="02020603050405020304" pitchFamily="18" charset="0"/>
              </a:rPr>
              <a:t>keliling</a:t>
            </a:r>
            <a:r>
              <a:rPr lang="en-US" sz="1800" dirty="0">
                <a:effectLst/>
                <a:latin typeface="Times New Roman" panose="02020603050405020304" pitchFamily="18" charset="0"/>
                <a:ea typeface="Times New Roman" panose="02020603050405020304" pitchFamily="18" charset="0"/>
              </a:rPr>
              <a:t> yang </a:t>
            </a:r>
            <a:r>
              <a:rPr lang="en-US" sz="1800" dirty="0" err="1">
                <a:effectLst/>
                <a:latin typeface="Times New Roman" panose="02020603050405020304" pitchFamily="18" charset="0"/>
                <a:ea typeface="Times New Roman" panose="02020603050405020304" pitchFamily="18" charset="0"/>
              </a:rPr>
              <a:t>dapat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melayani</a:t>
            </a:r>
            <a:r>
              <a:rPr lang="en-US" sz="1800" dirty="0">
                <a:effectLst/>
                <a:latin typeface="Times New Roman" panose="02020603050405020304" pitchFamily="18" charset="0"/>
                <a:ea typeface="Times New Roman" panose="02020603050405020304" pitchFamily="18" charset="0"/>
              </a:rPr>
              <a:t> dan </a:t>
            </a:r>
            <a:r>
              <a:rPr lang="en-US" sz="1800" dirty="0" err="1">
                <a:effectLst/>
                <a:latin typeface="Times New Roman" panose="02020603050405020304" pitchFamily="18" charset="0"/>
                <a:ea typeface="Times New Roman" panose="02020603050405020304" pitchFamily="18" charset="0"/>
              </a:rPr>
              <a:t>menjangkau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masyarakat</a:t>
            </a:r>
            <a:r>
              <a:rPr lang="en-US" sz="1800" dirty="0">
                <a:effectLst/>
                <a:latin typeface="Times New Roman" panose="02020603050405020304" pitchFamily="18" charset="0"/>
                <a:ea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rPr>
              <a:t>pelosok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pedesaan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maupun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titik-titik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keramaian</a:t>
            </a:r>
            <a:r>
              <a:rPr lang="en-US" sz="1800" dirty="0">
                <a:effectLst/>
                <a:latin typeface="Times New Roman" panose="02020603050405020304" pitchFamily="18" charset="0"/>
                <a:ea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rPr>
              <a:t>berbagai</a:t>
            </a:r>
            <a:r>
              <a:rPr lang="en-US" sz="1800" dirty="0">
                <a:effectLst/>
                <a:latin typeface="Times New Roman" panose="02020603050405020304" pitchFamily="18" charset="0"/>
                <a:ea typeface="Times New Roman" panose="02020603050405020304" pitchFamily="18" charset="0"/>
              </a:rPr>
              <a:t> wilayah yang </a:t>
            </a:r>
            <a:r>
              <a:rPr lang="en-US" sz="1800" dirty="0" err="1">
                <a:effectLst/>
                <a:latin typeface="Times New Roman" panose="02020603050405020304" pitchFamily="18" charset="0"/>
                <a:ea typeface="Times New Roman" panose="02020603050405020304" pitchFamily="18" charset="0"/>
              </a:rPr>
              <a:t>ada</a:t>
            </a:r>
            <a:r>
              <a:rPr lang="en-US" sz="1800" dirty="0">
                <a:effectLst/>
                <a:latin typeface="Times New Roman" panose="02020603050405020304" pitchFamily="18" charset="0"/>
                <a:ea typeface="Times New Roman" panose="02020603050405020304" pitchFamily="18" charset="0"/>
              </a:rPr>
              <a:t> di </a:t>
            </a:r>
            <a:r>
              <a:rPr lang="en-US" sz="1800" dirty="0" err="1">
                <a:effectLst/>
                <a:latin typeface="Times New Roman" panose="02020603050405020304" pitchFamily="18" charset="0"/>
                <a:ea typeface="Times New Roman" panose="02020603050405020304" pitchFamily="18" charset="0"/>
              </a:rPr>
              <a:t>Kabupaten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Sidoarjo</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effectLst/>
                <a:latin typeface="Times New Roman" panose="02020603050405020304" pitchFamily="18" charset="0"/>
                <a:ea typeface="Times New Roman" panose="02020603050405020304" pitchFamily="18" charset="0"/>
              </a:rPr>
              <a:t>	</a:t>
            </a:r>
            <a:r>
              <a:rPr lang="id-ID" sz="1800" dirty="0">
                <a:effectLst/>
                <a:latin typeface="Times New Roman" panose="02020603050405020304" pitchFamily="18" charset="0"/>
                <a:ea typeface="Times New Roman" panose="02020603050405020304" pitchFamily="18" charset="0"/>
              </a:rPr>
              <a:t>Inovasi website </a:t>
            </a:r>
            <a:r>
              <a:rPr lang="id-ID" sz="1800" i="1" dirty="0">
                <a:effectLst/>
                <a:latin typeface="Times New Roman" panose="02020603050405020304" pitchFamily="18" charset="0"/>
                <a:ea typeface="Times New Roman" panose="02020603050405020304" pitchFamily="18" charset="0"/>
              </a:rPr>
              <a:t>online</a:t>
            </a:r>
            <a:r>
              <a:rPr lang="id-ID" sz="1800" dirty="0">
                <a:effectLst/>
                <a:latin typeface="Times New Roman" panose="02020603050405020304" pitchFamily="18" charset="0"/>
                <a:ea typeface="Times New Roman" panose="02020603050405020304" pitchFamily="18" charset="0"/>
              </a:rPr>
              <a:t> SKCK di Polresta Sidoarjo </a:t>
            </a:r>
            <a:r>
              <a:rPr lang="en-US" sz="1800" dirty="0" err="1">
                <a:effectLst/>
                <a:latin typeface="Times New Roman" panose="02020603050405020304" pitchFamily="18" charset="0"/>
                <a:ea typeface="Times New Roman" panose="02020603050405020304" pitchFamily="18" charset="0"/>
              </a:rPr>
              <a:t>termasuk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salah </a:t>
            </a:r>
            <a:r>
              <a:rPr lang="en-US" sz="1800" dirty="0" err="1">
                <a:effectLst/>
                <a:latin typeface="Times New Roman" panose="02020603050405020304" pitchFamily="18" charset="0"/>
                <a:ea typeface="Times New Roman" panose="02020603050405020304" pitchFamily="18" charset="0"/>
              </a:rPr>
              <a:t>satu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dari</a:t>
            </a:r>
            <a:r>
              <a:rPr lang="en-US" sz="1800" dirty="0">
                <a:effectLst/>
                <a:latin typeface="Times New Roman" panose="02020603050405020304" pitchFamily="18" charset="0"/>
                <a:ea typeface="Times New Roman" panose="02020603050405020304" pitchFamily="18" charset="0"/>
              </a:rPr>
              <a:t> 99 </a:t>
            </a:r>
            <a:r>
              <a:rPr lang="en-US" sz="1800" dirty="0" err="1">
                <a:effectLst/>
                <a:latin typeface="Times New Roman" panose="02020603050405020304" pitchFamily="18" charset="0"/>
                <a:ea typeface="Times New Roman" panose="02020603050405020304" pitchFamily="18" charset="0"/>
              </a:rPr>
              <a:t>inovasi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publik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terbaik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program </a:t>
            </a:r>
            <a:r>
              <a:rPr lang="en-US" sz="1800" i="1" dirty="0">
                <a:effectLst/>
                <a:latin typeface="Times New Roman" panose="02020603050405020304" pitchFamily="18" charset="0"/>
                <a:ea typeface="Times New Roman" panose="02020603050405020304" pitchFamily="18" charset="0"/>
              </a:rPr>
              <a:t>One</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Agency</a:t>
            </a:r>
            <a:r>
              <a:rPr lang="en-US" sz="180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One Innovation</a:t>
            </a:r>
            <a:r>
              <a:rPr lang="en-US" sz="1800" dirty="0">
                <a:effectLst/>
                <a:latin typeface="Times New Roman" panose="02020603050405020304" pitchFamily="18" charset="0"/>
                <a:ea typeface="Times New Roman" panose="02020603050405020304" pitchFamily="18" charset="0"/>
              </a:rPr>
              <a:t> (OAIO). Kementerian </a:t>
            </a:r>
            <a:r>
              <a:rPr lang="en-US" sz="1800" dirty="0" err="1">
                <a:effectLst/>
                <a:latin typeface="Times New Roman" panose="02020603050405020304" pitchFamily="18" charset="0"/>
                <a:ea typeface="Times New Roman" panose="02020603050405020304" pitchFamily="18" charset="0"/>
              </a:rPr>
              <a:t>Pendayagunaan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Aparatur</a:t>
            </a:r>
            <a:r>
              <a:rPr lang="en-US" sz="1800" dirty="0">
                <a:effectLst/>
                <a:latin typeface="Times New Roman" panose="02020603050405020304" pitchFamily="18" charset="0"/>
                <a:ea typeface="Times New Roman" panose="02020603050405020304" pitchFamily="18" charset="0"/>
              </a:rPr>
              <a:t> Negara dan Reformasi </a:t>
            </a:r>
            <a:r>
              <a:rPr lang="en-US" sz="1800" dirty="0" err="1">
                <a:effectLst/>
                <a:latin typeface="Times New Roman" panose="02020603050405020304" pitchFamily="18" charset="0"/>
                <a:ea typeface="Times New Roman" panose="02020603050405020304" pitchFamily="18" charset="0"/>
              </a:rPr>
              <a:t>Birokrasi</a:t>
            </a:r>
            <a:r>
              <a:rPr lang="en-US" sz="1800" dirty="0">
                <a:effectLst/>
                <a:latin typeface="Times New Roman" panose="02020603050405020304" pitchFamily="18" charset="0"/>
                <a:ea typeface="Times New Roman" panose="02020603050405020304" pitchFamily="18" charset="0"/>
              </a:rPr>
              <a:t> (PANRB) </a:t>
            </a:r>
            <a:r>
              <a:rPr lang="en-US" sz="1800" dirty="0" err="1">
                <a:effectLst/>
                <a:latin typeface="Times New Roman" panose="02020603050405020304" pitchFamily="18" charset="0"/>
                <a:ea typeface="Times New Roman" panose="02020603050405020304" pitchFamily="18" charset="0"/>
              </a:rPr>
              <a:t>mengadakan</a:t>
            </a:r>
            <a:r>
              <a:rPr lang="en-US" sz="1800" dirty="0">
                <a:effectLst/>
                <a:latin typeface="Times New Roman" panose="02020603050405020304" pitchFamily="18" charset="0"/>
                <a:ea typeface="Times New Roman" panose="02020603050405020304" pitchFamily="18" charset="0"/>
              </a:rPr>
              <a:t> program </a:t>
            </a:r>
            <a:r>
              <a:rPr lang="en-US" sz="1800" dirty="0" err="1">
                <a:effectLst/>
                <a:latin typeface="Times New Roman" panose="02020603050405020304" pitchFamily="18" charset="0"/>
                <a:ea typeface="Times New Roman" panose="02020603050405020304" pitchFamily="18" charset="0"/>
              </a:rPr>
              <a:t>tersebut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dengan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tema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Inovasi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Pelayanan</a:t>
            </a:r>
            <a:r>
              <a:rPr lang="en-US" sz="1800" dirty="0">
                <a:effectLst/>
                <a:latin typeface="Times New Roman" panose="02020603050405020304" pitchFamily="18" charset="0"/>
                <a:ea typeface="Times New Roman" panose="02020603050405020304" pitchFamily="18" charset="0"/>
              </a:rPr>
              <a:t> Publik </a:t>
            </a:r>
            <a:r>
              <a:rPr lang="en-US" sz="1800" dirty="0" err="1">
                <a:effectLst/>
                <a:latin typeface="Times New Roman" panose="02020603050405020304" pitchFamily="18" charset="0"/>
                <a:ea typeface="Times New Roman" panose="02020603050405020304" pitchFamily="18" charset="0"/>
              </a:rPr>
              <a:t>Sebagai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Perwujudan</a:t>
            </a:r>
            <a:r>
              <a:rPr lang="en-US" sz="1800" dirty="0">
                <a:effectLst/>
                <a:latin typeface="Times New Roman" panose="02020603050405020304" pitchFamily="18" charset="0"/>
                <a:ea typeface="Times New Roman" panose="02020603050405020304" pitchFamily="18" charset="0"/>
              </a:rPr>
              <a:t> Reformasi dan </a:t>
            </a:r>
            <a:r>
              <a:rPr lang="en-US" sz="1800" dirty="0" err="1">
                <a:effectLst/>
                <a:latin typeface="Times New Roman" panose="02020603050405020304" pitchFamily="18" charset="0"/>
                <a:ea typeface="Times New Roman" panose="02020603050405020304" pitchFamily="18" charset="0"/>
              </a:rPr>
              <a:t>Pencapaian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Tujuan</a:t>
            </a:r>
            <a:r>
              <a:rPr lang="en-US" sz="1800" dirty="0">
                <a:effectLst/>
                <a:latin typeface="Times New Roman" panose="02020603050405020304" pitchFamily="18" charset="0"/>
                <a:ea typeface="Times New Roman" panose="02020603050405020304" pitchFamily="18" charset="0"/>
              </a:rPr>
              <a:t> Pembangunan </a:t>
            </a:r>
            <a:r>
              <a:rPr lang="en-US" sz="1800" dirty="0" err="1">
                <a:effectLst/>
                <a:latin typeface="Times New Roman" panose="02020603050405020304" pitchFamily="18" charset="0"/>
                <a:ea typeface="Times New Roman" panose="02020603050405020304" pitchFamily="18" charset="0"/>
              </a:rPr>
              <a:t>Berkelanjutan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Dalam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mendorong</a:t>
            </a:r>
            <a:r>
              <a:rPr lang="en-US" sz="1800" dirty="0">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inovasi pelayanan publik dalam pelaksanaan reformasi birokrasi</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Kompetisi Inovasi Pelayanan Publik (KIPP) </a:t>
            </a:r>
            <a:r>
              <a:rPr lang="id-ID" sz="1800" dirty="0">
                <a:effectLst/>
                <a:latin typeface="Times New Roman" panose="02020603050405020304" pitchFamily="18" charset="0"/>
                <a:ea typeface="Times New Roman" panose="02020603050405020304" pitchFamily="18" charset="0"/>
              </a:rPr>
              <a:t>akan </a:t>
            </a:r>
            <a:r>
              <a:rPr lang="en-US" sz="1800" dirty="0" err="1">
                <a:effectLst/>
                <a:latin typeface="Times New Roman" panose="02020603050405020304" pitchFamily="18" charset="0"/>
                <a:ea typeface="Times New Roman" panose="02020603050405020304" pitchFamily="18" charset="0"/>
              </a:rPr>
              <a:t>diselenggarakan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sebagai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pembinaan</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Diterimanya kembali penghargaan </a:t>
            </a:r>
            <a:r>
              <a:rPr lang="en-US" sz="1800" dirty="0" err="1">
                <a:solidFill>
                  <a:srgbClr val="000000"/>
                </a:solidFill>
                <a:effectLst/>
                <a:latin typeface="Times New Roman" panose="02020603050405020304" pitchFamily="18" charset="0"/>
                <a:ea typeface="Times New Roman" panose="02020603050405020304" pitchFamily="18" charset="0"/>
              </a:rPr>
              <a:t>tersebut</a:t>
            </a:r>
            <a:r>
              <a:rPr lang="id-ID" sz="1800" dirty="0">
                <a:solidFill>
                  <a:srgbClr val="000000"/>
                </a:solidFill>
                <a:effectLst/>
                <a:latin typeface="Times New Roman" panose="02020603050405020304" pitchFamily="18" charset="0"/>
                <a:ea typeface="Times New Roman" panose="02020603050405020304" pitchFamily="18" charset="0"/>
              </a:rPr>
              <a:t> sebagai bukti kepercayaan dan dukungan dari masyarakat kepada </a:t>
            </a:r>
            <a:r>
              <a:rPr lang="en-US" sz="1800" dirty="0" err="1">
                <a:solidFill>
                  <a:srgbClr val="000000"/>
                </a:solidFill>
                <a:effectLst/>
                <a:latin typeface="Times New Roman" panose="02020603050405020304" pitchFamily="18" charset="0"/>
                <a:ea typeface="Times New Roman" panose="02020603050405020304" pitchFamily="18" charset="0"/>
              </a:rPr>
              <a:t>pelayanan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penerbitan</a:t>
            </a:r>
            <a:r>
              <a:rPr lang="en-US" sz="1800" dirty="0">
                <a:solidFill>
                  <a:srgbClr val="000000"/>
                </a:solidFill>
                <a:effectLst/>
                <a:latin typeface="Times New Roman" panose="02020603050405020304" pitchFamily="18" charset="0"/>
                <a:ea typeface="Times New Roman" panose="02020603050405020304" pitchFamily="18" charset="0"/>
              </a:rPr>
              <a:t> SKCK</a:t>
            </a:r>
            <a:r>
              <a:rPr lang="id-ID" sz="1800" dirty="0">
                <a:solidFill>
                  <a:srgbClr val="000000"/>
                </a:solidFill>
                <a:effectLst/>
                <a:latin typeface="Times New Roman" panose="02020603050405020304" pitchFamily="18" charset="0"/>
                <a:ea typeface="Times New Roman" panose="02020603050405020304" pitchFamily="18" charset="0"/>
              </a:rPr>
              <a:t> di Polresta Sidoarjo, sehingga memacu </a:t>
            </a:r>
            <a:r>
              <a:rPr lang="en-US" sz="1800" dirty="0">
                <a:solidFill>
                  <a:srgbClr val="000000"/>
                </a:solidFill>
                <a:effectLst/>
                <a:latin typeface="Times New Roman" panose="02020603050405020304" pitchFamily="18" charset="0"/>
                <a:ea typeface="Times New Roman" panose="02020603050405020304" pitchFamily="18" charset="0"/>
              </a:rPr>
              <a:t>agar </a:t>
            </a:r>
            <a:r>
              <a:rPr lang="en-US" sz="1800" dirty="0" err="1">
                <a:solidFill>
                  <a:srgbClr val="000000"/>
                </a:solidFill>
                <a:effectLst/>
                <a:latin typeface="Times New Roman" panose="02020603050405020304" pitchFamily="18" charset="0"/>
                <a:ea typeface="Times New Roman" panose="02020603050405020304" pitchFamily="18" charset="0"/>
              </a:rPr>
              <a:t>selalu</a:t>
            </a:r>
            <a:r>
              <a:rPr lang="id-ID" sz="1800" dirty="0">
                <a:solidFill>
                  <a:srgbClr val="000000"/>
                </a:solidFill>
                <a:effectLst/>
                <a:latin typeface="Times New Roman" panose="02020603050405020304" pitchFamily="18" charset="0"/>
                <a:ea typeface="Times New Roman" panose="02020603050405020304" pitchFamily="18" charset="0"/>
              </a:rPr>
              <a:t> berupaya untuk terus bergerak meningkatkan kualitas dalam pelayanan publik</a:t>
            </a:r>
            <a:r>
              <a:rPr lang="en-US" sz="1800" dirty="0">
                <a:solidFill>
                  <a:srgbClr val="000000"/>
                </a:solidFill>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indent="0" algn="just">
              <a:buNone/>
            </a:pP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Mengenai sarana dan prasarana yang tersedia didalam ruangan pelayanan SKCK di Polresta Sidoarjo sudah cukup baik.</a:t>
            </a:r>
            <a:r>
              <a:rPr lang="id-ID" sz="1800" dirty="0">
                <a:solidFill>
                  <a:srgbClr val="FF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S</a:t>
            </a:r>
            <a:r>
              <a:rPr lang="id-ID" sz="1800" dirty="0">
                <a:solidFill>
                  <a:srgbClr val="000000"/>
                </a:solidFill>
                <a:effectLst/>
                <a:latin typeface="Times New Roman" panose="02020603050405020304" pitchFamily="18" charset="0"/>
                <a:ea typeface="Times New Roman" panose="02020603050405020304" pitchFamily="18" charset="0"/>
              </a:rPr>
              <a:t>ampai saat ini </a:t>
            </a:r>
            <a:r>
              <a:rPr lang="en-US" sz="1800" dirty="0" err="1">
                <a:solidFill>
                  <a:srgbClr val="000000"/>
                </a:solidFill>
                <a:effectLst/>
                <a:latin typeface="Times New Roman" panose="02020603050405020304" pitchFamily="18" charset="0"/>
                <a:ea typeface="Times New Roman" panose="02020603050405020304" pitchFamily="18" charset="0"/>
              </a:rPr>
              <a:t>sarana</a:t>
            </a:r>
            <a:r>
              <a:rPr lang="en-US" sz="1800" dirty="0">
                <a:solidFill>
                  <a:srgbClr val="000000"/>
                </a:solidFill>
                <a:effectLst/>
                <a:latin typeface="Times New Roman" panose="02020603050405020304" pitchFamily="18" charset="0"/>
                <a:ea typeface="Times New Roman" panose="02020603050405020304" pitchFamily="18" charset="0"/>
              </a:rPr>
              <a:t> dan </a:t>
            </a:r>
            <a:r>
              <a:rPr lang="en-US" sz="1800" dirty="0" err="1">
                <a:solidFill>
                  <a:srgbClr val="000000"/>
                </a:solidFill>
                <a:effectLst/>
                <a:latin typeface="Times New Roman" panose="02020603050405020304" pitchFamily="18" charset="0"/>
                <a:ea typeface="Times New Roman" panose="02020603050405020304" pitchFamily="18" charset="0"/>
              </a:rPr>
              <a:t>prasarana</a:t>
            </a:r>
            <a:r>
              <a:rPr lang="en-US" sz="1800" dirty="0">
                <a:solidFill>
                  <a:srgbClr val="000000"/>
                </a:solidFill>
                <a:effectLst/>
                <a:latin typeface="Times New Roman" panose="02020603050405020304" pitchFamily="18" charset="0"/>
                <a:ea typeface="Times New Roman" panose="02020603050405020304" pitchFamily="18" charset="0"/>
              </a:rPr>
              <a:t> yang </a:t>
            </a:r>
            <a:r>
              <a:rPr lang="en-US" sz="1800" dirty="0" err="1">
                <a:solidFill>
                  <a:srgbClr val="000000"/>
                </a:solidFill>
                <a:effectLst/>
                <a:latin typeface="Times New Roman" panose="02020603050405020304" pitchFamily="18" charset="0"/>
                <a:ea typeface="Times New Roman" panose="02020603050405020304" pitchFamily="18" charset="0"/>
              </a:rPr>
              <a:t>tersedia</a:t>
            </a:r>
            <a:r>
              <a:rPr lang="en-US"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yakni ruang tunggu didalam dan diluar ruangan, AC, nomor antrian, kulkas berisi air minum, taman baca, tempat bermain anak, ruang laktasi, kamar mandi, dan tempat charger </a:t>
            </a:r>
            <a:r>
              <a:rPr lang="id-ID" sz="1800" i="1" dirty="0">
                <a:solidFill>
                  <a:srgbClr val="000000"/>
                </a:solidFill>
                <a:effectLst/>
                <a:latin typeface="Times New Roman" panose="02020603050405020304" pitchFamily="18" charset="0"/>
                <a:ea typeface="Times New Roman" panose="02020603050405020304" pitchFamily="18" charset="0"/>
              </a:rPr>
              <a:t>h</a:t>
            </a:r>
            <a:r>
              <a:rPr lang="en-US" sz="1800" i="1" dirty="0">
                <a:solidFill>
                  <a:srgbClr val="000000"/>
                </a:solidFill>
                <a:effectLst/>
                <a:latin typeface="Times New Roman" panose="02020603050405020304" pitchFamily="18" charset="0"/>
                <a:ea typeface="Times New Roman" panose="02020603050405020304" pitchFamily="18" charset="0"/>
              </a:rPr>
              <a:t>and</a:t>
            </a:r>
            <a:r>
              <a:rPr lang="id-ID" sz="1800" i="1" dirty="0">
                <a:solidFill>
                  <a:srgbClr val="000000"/>
                </a:solidFill>
                <a:effectLst/>
                <a:latin typeface="Times New Roman" panose="02020603050405020304" pitchFamily="18" charset="0"/>
                <a:ea typeface="Times New Roman" panose="02020603050405020304" pitchFamily="18" charset="0"/>
              </a:rPr>
              <a:t>p</a:t>
            </a:r>
            <a:r>
              <a:rPr lang="en-US" sz="1800" i="1" dirty="0">
                <a:solidFill>
                  <a:srgbClr val="000000"/>
                </a:solidFill>
                <a:effectLst/>
                <a:latin typeface="Times New Roman" panose="02020603050405020304" pitchFamily="18" charset="0"/>
                <a:ea typeface="Times New Roman" panose="02020603050405020304" pitchFamily="18" charset="0"/>
              </a:rPr>
              <a:t>hone</a:t>
            </a:r>
            <a:r>
              <a:rPr lang="id-ID" sz="1800" dirty="0">
                <a:solidFill>
                  <a:srgbClr val="000000"/>
                </a:solidFill>
                <a:effectLst/>
                <a:latin typeface="Times New Roman" panose="02020603050405020304" pitchFamily="18" charset="0"/>
                <a:ea typeface="Times New Roman" panose="02020603050405020304" pitchFamily="18" charset="0"/>
              </a:rPr>
              <a:t>. Dengan adanya sarana prasarana yang telah disediakan tentu dapat menunjang pelayanan SKCK diPolresta Sidoarjo sehingga pemohon merasa puas dan nyaman.</a:t>
            </a:r>
            <a:endParaRPr lang="en-ID" sz="1800" dirty="0">
              <a:effectLst/>
              <a:latin typeface="Times New Roman" panose="02020603050405020304" pitchFamily="18" charset="0"/>
              <a:ea typeface="Times New Roman" panose="02020603050405020304" pitchFamily="18" charset="0"/>
            </a:endParaRPr>
          </a:p>
          <a:p>
            <a:pPr indent="0" algn="just">
              <a:buNone/>
            </a:pP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897940440"/>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2641</Words>
  <Application>Microsoft Office PowerPoint</Application>
  <PresentationFormat>Widescreen</PresentationFormat>
  <Paragraphs>65</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Century Gothic</vt:lpstr>
      <vt:lpstr>Times New Roman</vt:lpstr>
      <vt:lpstr>Exo</vt:lpstr>
      <vt:lpstr>Calibri</vt:lpstr>
      <vt:lpstr>Office Theme</vt:lpstr>
      <vt:lpstr>POLICY INNOVATION OF POLRESTA SIDOARJO AT IMPROVING SERVICE QUALITY IN PUBLISHING SKCK  [INOVASI KEBIJAKAN POLRESTA SIDOARJO DALAM PENINGKATAN MUTU PELAYANAN PADA PENERBITAN SKCK]</vt:lpstr>
      <vt:lpstr>Pendahuluan</vt:lpstr>
      <vt:lpstr>Pendahuluan</vt:lpstr>
      <vt:lpstr>Pendahuluan</vt:lpstr>
      <vt:lpstr>Pertanyaan Penelitian (Rumusan Masalah)</vt:lpstr>
      <vt:lpstr>Metode</vt:lpstr>
      <vt:lpstr>Hasil</vt:lpstr>
      <vt:lpstr>Pembahasan</vt:lpstr>
      <vt:lpstr>Pembahasan</vt:lpstr>
      <vt:lpstr>Pembahasan</vt:lpstr>
      <vt:lpstr>Manfaat Penelitian</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INNOVATION OF POLRESTA SIDOARJO AT IMPROVING SERVICE QUALITY IN PUBLISHING SKCK  [INOVASI KEBIJAKAN POLRESTA SIDOARJO DALAM PENINGKATAN MUTU PELAYANAN PADA PENERBITAN SKCK]</dc:title>
  <dc:creator>Umsida</dc:creator>
  <cp:lastModifiedBy>Angga Ariesandy Putra Pratama</cp:lastModifiedBy>
  <cp:revision>7</cp:revision>
  <dcterms:created xsi:type="dcterms:W3CDTF">2020-02-15T07:43:00Z</dcterms:created>
  <dcterms:modified xsi:type="dcterms:W3CDTF">2024-02-08T09:03:40Z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