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5"/>
  </p:notesMasterIdLst>
  <p:sldIdLst>
    <p:sldId id="256" r:id="rId2"/>
    <p:sldId id="257" r:id="rId3"/>
    <p:sldId id="268" r:id="rId4"/>
    <p:sldId id="258" r:id="rId5"/>
    <p:sldId id="259" r:id="rId6"/>
    <p:sldId id="260" r:id="rId7"/>
    <p:sldId id="266" r:id="rId8"/>
    <p:sldId id="261" r:id="rId9"/>
    <p:sldId id="267" r:id="rId10"/>
    <p:sldId id="262" r:id="rId11"/>
    <p:sldId id="263" r:id="rId12"/>
    <p:sldId id="264" r:id="rId13"/>
    <p:sldId id="265" r:id="rId14"/>
  </p:sldIdLst>
  <p:sldSz cx="12192000" cy="6858000"/>
  <p:notesSz cx="9144000" cy="6858000"/>
  <p:embeddedFontLst>
    <p:embeddedFont>
      <p:font typeface="Exo" panose="020B0604020202020204" charset="0"/>
      <p:regular r:id="rId16"/>
      <p:bold r:id="rId17"/>
      <p:italic r:id="rId18"/>
      <p:boldItalic r:id="rId19"/>
    </p:embeddedFont>
    <p:embeddedFont>
      <p:font typeface="Century Gothic" panose="020B0502020202020204" pitchFamily="34" charset="0"/>
      <p:regular r:id="rId20"/>
      <p:bold r:id="rId21"/>
      <p:italic r:id="rId22"/>
      <p:boldItalic r:id="rId23"/>
    </p:embeddedFont>
    <p:embeddedFont>
      <p:font typeface="Calibri" panose="020F0502020204030204" pitchFamily="3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8" roundtripDataSignature="AMtx7mgY2+DM/rwO2HkSTRKEfJ3qJmWL/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71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font" Target="fonts/font11.fntdata"/><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font" Target="fonts/font10.fntdata"/><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9.fntdata"/><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font" Target="fonts/font8.fntdata"/><Relationship Id="rId28" Type="http://customschemas.google.com/relationships/presentationmetadata" Target="metadata"/><Relationship Id="rId10" Type="http://schemas.openxmlformats.org/officeDocument/2006/relationships/slide" Target="slides/slide9.xml"/><Relationship Id="rId19" Type="http://schemas.openxmlformats.org/officeDocument/2006/relationships/font" Target="fonts/font4.fntdata"/><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7.fntdata"/><Relationship Id="rId27" Type="http://schemas.openxmlformats.org/officeDocument/2006/relationships/font" Target="fonts/font12.fntdata"/><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cap="all" spc="50" baseline="0">
                <a:solidFill>
                  <a:schemeClr val="tx1">
                    <a:lumMod val="65000"/>
                    <a:lumOff val="35000"/>
                  </a:schemeClr>
                </a:solidFill>
                <a:latin typeface="+mn-lt"/>
                <a:ea typeface="+mn-ea"/>
                <a:cs typeface="+mn-cs"/>
              </a:defRPr>
            </a:pPr>
            <a:r>
              <a:rPr lang="en-US" sz="1400" dirty="0" err="1">
                <a:solidFill>
                  <a:schemeClr val="tx1"/>
                </a:solidFill>
                <a:latin typeface="Times New Roman" panose="02020603050405020304" pitchFamily="18" charset="0"/>
                <a:cs typeface="Times New Roman" panose="02020603050405020304" pitchFamily="18" charset="0"/>
              </a:rPr>
              <a:t>Presentase</a:t>
            </a:r>
            <a:r>
              <a:rPr lang="en-US" sz="1400" dirty="0">
                <a:solidFill>
                  <a:schemeClr val="tx1"/>
                </a:solidFill>
                <a:latin typeface="Times New Roman" panose="02020603050405020304" pitchFamily="18" charset="0"/>
                <a:cs typeface="Times New Roman" panose="02020603050405020304" pitchFamily="18" charset="0"/>
              </a:rPr>
              <a:t> </a:t>
            </a:r>
            <a:r>
              <a:rPr lang="en-US" sz="1400" dirty="0" err="1">
                <a:solidFill>
                  <a:schemeClr val="tx1"/>
                </a:solidFill>
                <a:latin typeface="Times New Roman" panose="02020603050405020304" pitchFamily="18" charset="0"/>
                <a:cs typeface="Times New Roman" panose="02020603050405020304" pitchFamily="18" charset="0"/>
              </a:rPr>
              <a:t>tingkat</a:t>
            </a:r>
            <a:r>
              <a:rPr lang="en-US" sz="1400" dirty="0">
                <a:solidFill>
                  <a:schemeClr val="tx1"/>
                </a:solidFill>
                <a:latin typeface="Times New Roman" panose="02020603050405020304" pitchFamily="18" charset="0"/>
                <a:cs typeface="Times New Roman" panose="02020603050405020304" pitchFamily="18" charset="0"/>
              </a:rPr>
              <a:t> </a:t>
            </a:r>
            <a:r>
              <a:rPr lang="en-US" sz="1400" dirty="0" err="1">
                <a:solidFill>
                  <a:schemeClr val="tx1"/>
                </a:solidFill>
                <a:latin typeface="Times New Roman" panose="02020603050405020304" pitchFamily="18" charset="0"/>
                <a:cs typeface="Times New Roman" panose="02020603050405020304" pitchFamily="18" charset="0"/>
              </a:rPr>
              <a:t>pemahaman</a:t>
            </a:r>
            <a:r>
              <a:rPr lang="en-US" sz="1400" dirty="0">
                <a:solidFill>
                  <a:schemeClr val="tx1"/>
                </a:solidFill>
                <a:latin typeface="Times New Roman" panose="02020603050405020304" pitchFamily="18" charset="0"/>
                <a:cs typeface="Times New Roman" panose="02020603050405020304" pitchFamily="18" charset="0"/>
              </a:rPr>
              <a:t> guru PAI </a:t>
            </a:r>
            <a:r>
              <a:rPr lang="en-US" sz="1400" dirty="0" err="1">
                <a:solidFill>
                  <a:schemeClr val="tx1"/>
                </a:solidFill>
                <a:latin typeface="Times New Roman" panose="02020603050405020304" pitchFamily="18" charset="0"/>
                <a:cs typeface="Times New Roman" panose="02020603050405020304" pitchFamily="18" charset="0"/>
              </a:rPr>
              <a:t>dalam</a:t>
            </a:r>
            <a:r>
              <a:rPr lang="en-US" sz="1400" dirty="0">
                <a:solidFill>
                  <a:schemeClr val="tx1"/>
                </a:solidFill>
                <a:latin typeface="Times New Roman" panose="02020603050405020304" pitchFamily="18" charset="0"/>
                <a:cs typeface="Times New Roman" panose="02020603050405020304" pitchFamily="18" charset="0"/>
              </a:rPr>
              <a:t> </a:t>
            </a:r>
            <a:r>
              <a:rPr lang="en-US" sz="1400" dirty="0" err="1">
                <a:solidFill>
                  <a:schemeClr val="tx1"/>
                </a:solidFill>
                <a:latin typeface="Times New Roman" panose="02020603050405020304" pitchFamily="18" charset="0"/>
                <a:cs typeface="Times New Roman" panose="02020603050405020304" pitchFamily="18" charset="0"/>
              </a:rPr>
              <a:t>penggunaan</a:t>
            </a:r>
            <a:r>
              <a:rPr lang="en-US" sz="1400" dirty="0">
                <a:solidFill>
                  <a:schemeClr val="tx1"/>
                </a:solidFill>
                <a:latin typeface="Times New Roman" panose="02020603050405020304" pitchFamily="18" charset="0"/>
                <a:cs typeface="Times New Roman" panose="02020603050405020304" pitchFamily="18" charset="0"/>
              </a:rPr>
              <a:t> </a:t>
            </a:r>
            <a:r>
              <a:rPr lang="en-US" sz="1400" dirty="0" err="1">
                <a:solidFill>
                  <a:schemeClr val="tx1"/>
                </a:solidFill>
                <a:latin typeface="Times New Roman" panose="02020603050405020304" pitchFamily="18" charset="0"/>
                <a:cs typeface="Times New Roman" panose="02020603050405020304" pitchFamily="18" charset="0"/>
              </a:rPr>
              <a:t>modul</a:t>
            </a:r>
            <a:r>
              <a:rPr lang="en-US" sz="1400" dirty="0">
                <a:solidFill>
                  <a:schemeClr val="tx1"/>
                </a:solidFill>
                <a:latin typeface="Times New Roman" panose="02020603050405020304" pitchFamily="18" charset="0"/>
                <a:cs typeface="Times New Roman" panose="02020603050405020304" pitchFamily="18" charset="0"/>
              </a:rPr>
              <a:t> ajar</a:t>
            </a:r>
          </a:p>
        </c:rich>
      </c:tx>
      <c:layout/>
      <c:overlay val="0"/>
      <c:spPr>
        <a:noFill/>
        <a:ln>
          <a:noFill/>
        </a:ln>
        <a:effectLst/>
      </c:spPr>
      <c:txPr>
        <a:bodyPr rot="0" spcFirstLastPara="1" vertOverflow="ellipsis" vert="horz" wrap="square" anchor="ctr" anchorCtr="1"/>
        <a:lstStyle/>
        <a:p>
          <a:pPr>
            <a:defRPr sz="1400" b="1" i="0" u="none" strike="noStrike" kern="1200" cap="all" spc="50" baseline="0">
              <a:solidFill>
                <a:schemeClr val="tx1">
                  <a:lumMod val="65000"/>
                  <a:lumOff val="35000"/>
                </a:schemeClr>
              </a:solidFill>
              <a:latin typeface="+mn-lt"/>
              <a:ea typeface="+mn-ea"/>
              <a:cs typeface="+mn-cs"/>
            </a:defRPr>
          </a:pPr>
          <a:endParaRPr lang="id-ID"/>
        </a:p>
      </c:txPr>
    </c:title>
    <c:autoTitleDeleted val="0"/>
    <c:plotArea>
      <c:layout>
        <c:manualLayout>
          <c:layoutTarget val="inner"/>
          <c:xMode val="edge"/>
          <c:yMode val="edge"/>
          <c:x val="0.28996873216934838"/>
          <c:y val="0.31965050880267876"/>
          <c:w val="0.46353782951044165"/>
          <c:h val="0.67691238595175607"/>
        </c:manualLayout>
      </c:layout>
      <c:doughnutChart>
        <c:varyColors val="1"/>
        <c:ser>
          <c:idx val="0"/>
          <c:order val="0"/>
          <c:tx>
            <c:strRef>
              <c:f>Sheet1!$B$1</c:f>
              <c:strCache>
                <c:ptCount val="1"/>
                <c:pt idx="0">
                  <c:v>Presentase tingkat pemahaman guru PAI dalam penggunaan modul ajar</c:v>
                </c:pt>
              </c:strCache>
            </c:strRef>
          </c:tx>
          <c:dPt>
            <c:idx val="0"/>
            <c:bubble3D val="0"/>
            <c:spPr>
              <a:solidFill>
                <a:schemeClr val="accent1"/>
              </a:solidFill>
              <a:ln>
                <a:noFill/>
              </a:ln>
              <a:effectLst/>
              <a:scene3d>
                <a:camera prst="orthographicFront"/>
                <a:lightRig rig="brightRoom" dir="t"/>
              </a:scene3d>
              <a:sp3d prstMaterial="flat">
                <a:bevelT w="50800" h="101600" prst="angle"/>
                <a:contourClr>
                  <a:srgbClr val="000000"/>
                </a:contourClr>
              </a:sp3d>
            </c:spPr>
          </c:dPt>
          <c:dPt>
            <c:idx val="1"/>
            <c:bubble3D val="0"/>
            <c:spPr>
              <a:solidFill>
                <a:schemeClr val="accent2"/>
              </a:solidFill>
              <a:ln>
                <a:noFill/>
              </a:ln>
              <a:effectLst/>
              <a:scene3d>
                <a:camera prst="orthographicFront"/>
                <a:lightRig rig="brightRoom" dir="t"/>
              </a:scene3d>
              <a:sp3d prstMaterial="flat">
                <a:bevelT w="50800" h="101600" prst="angle"/>
                <a:contourClr>
                  <a:srgbClr val="000000"/>
                </a:contourClr>
              </a:sp3d>
            </c:spPr>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id-ID"/>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Sheet1!$A$2:$A$3</c:f>
              <c:strCache>
                <c:ptCount val="2"/>
                <c:pt idx="0">
                  <c:v>Sudah Faham</c:v>
                </c:pt>
                <c:pt idx="1">
                  <c:v>Belum Faham</c:v>
                </c:pt>
              </c:strCache>
            </c:strRef>
          </c:cat>
          <c:val>
            <c:numRef>
              <c:f>Sheet1!$B$2:$B$3</c:f>
              <c:numCache>
                <c:formatCode>0%</c:formatCode>
                <c:ptCount val="2"/>
                <c:pt idx="0">
                  <c:v>0.9</c:v>
                </c:pt>
                <c:pt idx="1">
                  <c:v>0.1</c:v>
                </c:pt>
              </c:numCache>
            </c:numRef>
          </c:val>
        </c:ser>
        <c:dLbls>
          <c:showLegendKey val="0"/>
          <c:showVal val="0"/>
          <c:showCatName val="0"/>
          <c:showSerName val="0"/>
          <c:showPercent val="1"/>
          <c:showBubbleSize val="0"/>
          <c:showLeaderLines val="1"/>
        </c:dLbls>
        <c:firstSliceAng val="0"/>
        <c:holeSize val="50"/>
      </c:doughnutChart>
      <c:spPr>
        <a:noFill/>
        <a:ln>
          <a:noFill/>
        </a:ln>
        <a:effectLst/>
      </c:spPr>
    </c:plotArea>
    <c:legend>
      <c:legendPos val="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d-ID"/>
        </a:p>
      </c:txPr>
    </c:legend>
    <c:plotVisOnly val="1"/>
    <c:dispBlanksAs val="gap"/>
    <c:showDLblsOverMax val="0"/>
  </c:chart>
  <c:spPr>
    <a:noFill/>
    <a:ln w="9525" cap="flat" cmpd="sng" algn="ctr">
      <a:noFill/>
      <a:round/>
    </a:ln>
    <a:effectLst/>
  </c:spPr>
  <c:txPr>
    <a:bodyPr/>
    <a:lstStyle/>
    <a:p>
      <a:pPr>
        <a:defRPr/>
      </a:pPr>
      <a:endParaRPr lang="id-ID"/>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lt1"/>
    </cs:fontRef>
    <cs:defRPr sz="900"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962400" cy="344091"/>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5179484" y="0"/>
            <a:ext cx="3962400" cy="344091"/>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914400" y="3300412"/>
            <a:ext cx="7315200" cy="270033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6513910"/>
            <a:ext cx="3962400" cy="34409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5179484" y="6513910"/>
            <a:ext cx="3962400" cy="34409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9694318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1:notes"/>
          <p:cNvSpPr txBox="1">
            <a:spLocks noGrp="1"/>
          </p:cNvSpPr>
          <p:nvPr>
            <p:ph type="body" idx="1"/>
          </p:nvPr>
        </p:nvSpPr>
        <p:spPr>
          <a:xfrm>
            <a:off x="914400" y="3300412"/>
            <a:ext cx="7315200" cy="270033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 name="Google Shape;38;p1: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926410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104f7abbb21_0_95:notes"/>
          <p:cNvSpPr txBox="1">
            <a:spLocks noGrp="1"/>
          </p:cNvSpPr>
          <p:nvPr>
            <p:ph type="body" idx="1"/>
          </p:nvPr>
        </p:nvSpPr>
        <p:spPr>
          <a:xfrm>
            <a:off x="914400" y="3300412"/>
            <a:ext cx="7315200" cy="270033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3" name="Google Shape;93;g104f7abbb21_0_95: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758995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g104f7abbb21_0_309: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 name="Google Shape;44;g104f7abbb21_0_309: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616298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
        <p:cNvGrpSpPr/>
        <p:nvPr/>
      </p:nvGrpSpPr>
      <p:grpSpPr>
        <a:xfrm>
          <a:off x="0" y="0"/>
          <a:ext cx="0" cy="0"/>
          <a:chOff x="0" y="0"/>
          <a:chExt cx="0" cy="0"/>
        </a:xfrm>
      </p:grpSpPr>
      <p:sp>
        <p:nvSpPr>
          <p:cNvPr id="49" name="Google Shape;49;g104f7abbb21_0_297: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 name="Google Shape;50;g104f7abbb21_0_297:notes"/>
          <p:cNvSpPr txBox="1">
            <a:spLocks noGrp="1"/>
          </p:cNvSpPr>
          <p:nvPr>
            <p:ph type="body" idx="1"/>
          </p:nvPr>
        </p:nvSpPr>
        <p:spPr>
          <a:xfrm>
            <a:off x="914400" y="3300412"/>
            <a:ext cx="7315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1" name="Google Shape;51;g104f7abbb21_0_297:notes"/>
          <p:cNvSpPr txBox="1">
            <a:spLocks noGrp="1"/>
          </p:cNvSpPr>
          <p:nvPr>
            <p:ph type="sldNum" idx="12"/>
          </p:nvPr>
        </p:nvSpPr>
        <p:spPr>
          <a:xfrm>
            <a:off x="5179484" y="6513910"/>
            <a:ext cx="3962400" cy="3441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a:t>
            </a:fld>
            <a:endParaRPr/>
          </a:p>
        </p:txBody>
      </p:sp>
    </p:spTree>
    <p:extLst>
      <p:ext uri="{BB962C8B-B14F-4D97-AF65-F5344CB8AC3E}">
        <p14:creationId xmlns:p14="http://schemas.microsoft.com/office/powerpoint/2010/main" val="25011950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g104f7abbb21_0_303: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 name="Google Shape;56;g104f7abbb21_0_30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692357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g104f7abbb21_0_39: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2" name="Google Shape;62;g104f7abbb21_0_39: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022463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g104f7abbb21_0_70: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8" name="Google Shape;68;g104f7abbb21_0_70: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640857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g104f7abbb21_0_0: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 name="Google Shape;74;g104f7abbb21_0_0:notes"/>
          <p:cNvSpPr txBox="1">
            <a:spLocks noGrp="1"/>
          </p:cNvSpPr>
          <p:nvPr>
            <p:ph type="body" idx="1"/>
          </p:nvPr>
        </p:nvSpPr>
        <p:spPr>
          <a:xfrm>
            <a:off x="914400" y="3300412"/>
            <a:ext cx="7315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5" name="Google Shape;75;g104f7abbb21_0_0:notes"/>
          <p:cNvSpPr txBox="1">
            <a:spLocks noGrp="1"/>
          </p:cNvSpPr>
          <p:nvPr>
            <p:ph type="sldNum" idx="12"/>
          </p:nvPr>
        </p:nvSpPr>
        <p:spPr>
          <a:xfrm>
            <a:off x="5179484" y="6513910"/>
            <a:ext cx="3962400" cy="3441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10</a:t>
            </a:fld>
            <a:endParaRPr/>
          </a:p>
        </p:txBody>
      </p:sp>
    </p:spTree>
    <p:extLst>
      <p:ext uri="{BB962C8B-B14F-4D97-AF65-F5344CB8AC3E}">
        <p14:creationId xmlns:p14="http://schemas.microsoft.com/office/powerpoint/2010/main" val="41843797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g104f7abbb21_0_315: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1" name="Google Shape;81;g104f7abbb21_0_315: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343459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104f7abbb21_0_61: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7" name="Google Shape;87;g104f7abbb21_0_61: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4070586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gradFill>
          <a:gsLst>
            <a:gs pos="0">
              <a:srgbClr val="0A2246"/>
            </a:gs>
            <a:gs pos="100000">
              <a:srgbClr val="1D4886"/>
            </a:gs>
          </a:gsLst>
          <a:lin ang="5400000" scaled="0"/>
        </a:gradFill>
        <a:effectLst/>
      </p:bgPr>
    </p:bg>
    <p:spTree>
      <p:nvGrpSpPr>
        <p:cNvPr id="1" name="Shape 15"/>
        <p:cNvGrpSpPr/>
        <p:nvPr/>
      </p:nvGrpSpPr>
      <p:grpSpPr>
        <a:xfrm>
          <a:off x="0" y="0"/>
          <a:ext cx="0" cy="0"/>
          <a:chOff x="0" y="0"/>
          <a:chExt cx="0" cy="0"/>
        </a:xfrm>
      </p:grpSpPr>
      <p:pic>
        <p:nvPicPr>
          <p:cNvPr id="16" name="Google Shape;16;p25"/>
          <p:cNvPicPr preferRelativeResize="0"/>
          <p:nvPr/>
        </p:nvPicPr>
        <p:blipFill rotWithShape="1">
          <a:blip r:embed="rId2">
            <a:alphaModFix amt="60000"/>
          </a:blip>
          <a:srcRect l="46601" t="2654" r="7599"/>
          <a:stretch/>
        </p:blipFill>
        <p:spPr>
          <a:xfrm>
            <a:off x="-1" y="3509963"/>
            <a:ext cx="3146679" cy="3358083"/>
          </a:xfrm>
          <a:prstGeom prst="rect">
            <a:avLst/>
          </a:prstGeom>
          <a:noFill/>
          <a:ln>
            <a:noFill/>
          </a:ln>
        </p:spPr>
      </p:pic>
      <p:pic>
        <p:nvPicPr>
          <p:cNvPr id="17" name="Google Shape;17;p25"/>
          <p:cNvPicPr preferRelativeResize="0"/>
          <p:nvPr/>
        </p:nvPicPr>
        <p:blipFill rotWithShape="1">
          <a:blip r:embed="rId3">
            <a:alphaModFix/>
          </a:blip>
          <a:srcRect l="21878" t="94162" r="21683" b="1155"/>
          <a:stretch/>
        </p:blipFill>
        <p:spPr>
          <a:xfrm>
            <a:off x="3510723" y="6456981"/>
            <a:ext cx="5170554" cy="321506"/>
          </a:xfrm>
          <a:prstGeom prst="rect">
            <a:avLst/>
          </a:prstGeom>
          <a:noFill/>
          <a:ln>
            <a:noFill/>
          </a:ln>
        </p:spPr>
      </p:pic>
      <p:sp>
        <p:nvSpPr>
          <p:cNvPr id="18" name="Google Shape;18;p25"/>
          <p:cNvSpPr txBox="1">
            <a:spLocks noGrp="1"/>
          </p:cNvSpPr>
          <p:nvPr>
            <p:ph type="ctrTitle"/>
          </p:nvPr>
        </p:nvSpPr>
        <p:spPr>
          <a:xfrm>
            <a:off x="914400" y="1537252"/>
            <a:ext cx="10363200" cy="197271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6000"/>
              <a:buFont typeface="Exo"/>
              <a:buNone/>
              <a:defRPr sz="6000">
                <a:solidFill>
                  <a:schemeClr val="lt1"/>
                </a:solidFill>
                <a:latin typeface="Exo"/>
                <a:ea typeface="Exo"/>
                <a:cs typeface="Exo"/>
                <a:sym typeface="Ex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25"/>
          <p:cNvSpPr txBox="1">
            <a:spLocks noGrp="1"/>
          </p:cNvSpPr>
          <p:nvPr>
            <p:ph type="subTitle" idx="1"/>
          </p:nvPr>
        </p:nvSpPr>
        <p:spPr>
          <a:xfrm>
            <a:off x="1524000" y="3750365"/>
            <a:ext cx="9144000" cy="1507435"/>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lt1"/>
              </a:buClr>
              <a:buSzPts val="2400"/>
              <a:buNone/>
              <a:defRPr sz="2400">
                <a:solidFill>
                  <a:schemeClr val="lt1"/>
                </a:solidFill>
                <a:latin typeface="Exo"/>
                <a:ea typeface="Exo"/>
                <a:cs typeface="Exo"/>
                <a:sym typeface="Exo"/>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0" name="Google Shape;20;p25"/>
          <p:cNvSpPr txBox="1">
            <a:spLocks noGrp="1"/>
          </p:cNvSpPr>
          <p:nvPr>
            <p:ph type="dt" idx="10"/>
          </p:nvPr>
        </p:nvSpPr>
        <p:spPr>
          <a:xfrm>
            <a:off x="767523" y="5653019"/>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25"/>
          <p:cNvSpPr txBox="1">
            <a:spLocks noGrp="1"/>
          </p:cNvSpPr>
          <p:nvPr>
            <p:ph type="ftr" idx="11"/>
          </p:nvPr>
        </p:nvSpPr>
        <p:spPr>
          <a:xfrm>
            <a:off x="4038600" y="5653019"/>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25"/>
          <p:cNvSpPr txBox="1">
            <a:spLocks noGrp="1"/>
          </p:cNvSpPr>
          <p:nvPr>
            <p:ph type="sldNum" idx="12"/>
          </p:nvPr>
        </p:nvSpPr>
        <p:spPr>
          <a:xfrm>
            <a:off x="8681277" y="5653019"/>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3" name="Google Shape;23;p25"/>
          <p:cNvSpPr txBox="1"/>
          <p:nvPr/>
        </p:nvSpPr>
        <p:spPr>
          <a:xfrm>
            <a:off x="6852481" y="465853"/>
            <a:ext cx="2419627" cy="83099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600" b="0" i="0" u="none" strike="noStrike" cap="none">
                <a:solidFill>
                  <a:srgbClr val="FFC000"/>
                </a:solidFill>
                <a:latin typeface="Exo"/>
                <a:ea typeface="Exo"/>
                <a:cs typeface="Exo"/>
                <a:sym typeface="Exo"/>
              </a:rPr>
              <a:t>UNIVERSITAS MUHAMMADIYAH SIDOARJO</a:t>
            </a:r>
            <a:endParaRPr sz="1400" b="0" i="0" u="none" strike="noStrike" cap="none">
              <a:solidFill>
                <a:srgbClr val="000000"/>
              </a:solidFill>
              <a:latin typeface="Arial"/>
              <a:ea typeface="Arial"/>
              <a:cs typeface="Arial"/>
              <a:sym typeface="Arial"/>
            </a:endParaRPr>
          </a:p>
        </p:txBody>
      </p:sp>
      <p:pic>
        <p:nvPicPr>
          <p:cNvPr id="24" name="Google Shape;24;p25"/>
          <p:cNvPicPr preferRelativeResize="0"/>
          <p:nvPr/>
        </p:nvPicPr>
        <p:blipFill rotWithShape="1">
          <a:blip r:embed="rId4">
            <a:alphaModFix/>
          </a:blip>
          <a:srcRect/>
          <a:stretch/>
        </p:blipFill>
        <p:spPr>
          <a:xfrm>
            <a:off x="9575247" y="226794"/>
            <a:ext cx="2187844" cy="1005222"/>
          </a:xfrm>
          <a:prstGeom prst="rect">
            <a:avLst/>
          </a:prstGeom>
          <a:noFill/>
          <a:ln>
            <a:noFill/>
          </a:ln>
        </p:spPr>
      </p:pic>
      <p:cxnSp>
        <p:nvCxnSpPr>
          <p:cNvPr id="25" name="Google Shape;25;p25"/>
          <p:cNvCxnSpPr/>
          <p:nvPr/>
        </p:nvCxnSpPr>
        <p:spPr>
          <a:xfrm>
            <a:off x="9372600" y="465853"/>
            <a:ext cx="0" cy="830997"/>
          </a:xfrm>
          <a:prstGeom prst="straightConnector1">
            <a:avLst/>
          </a:prstGeom>
          <a:noFill/>
          <a:ln w="28575" cap="flat" cmpd="sng">
            <a:solidFill>
              <a:srgbClr val="FFC000"/>
            </a:solidFill>
            <a:prstDash val="solid"/>
            <a:miter lim="800000"/>
            <a:headEnd type="none" w="sm" len="sm"/>
            <a:tailEnd type="none" w="sm" len="sm"/>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6"/>
        <p:cNvGrpSpPr/>
        <p:nvPr/>
      </p:nvGrpSpPr>
      <p:grpSpPr>
        <a:xfrm>
          <a:off x="0" y="0"/>
          <a:ext cx="0" cy="0"/>
          <a:chOff x="0" y="0"/>
          <a:chExt cx="0" cy="0"/>
        </a:xfrm>
      </p:grpSpPr>
      <p:pic>
        <p:nvPicPr>
          <p:cNvPr id="27" name="Google Shape;27;p26"/>
          <p:cNvPicPr preferRelativeResize="0"/>
          <p:nvPr/>
        </p:nvPicPr>
        <p:blipFill rotWithShape="1">
          <a:blip r:embed="rId2">
            <a:alphaModFix/>
          </a:blip>
          <a:srcRect t="23661"/>
          <a:stretch/>
        </p:blipFill>
        <p:spPr>
          <a:xfrm>
            <a:off x="144674" y="314231"/>
            <a:ext cx="11830877" cy="6466395"/>
          </a:xfrm>
          <a:prstGeom prst="rect">
            <a:avLst/>
          </a:prstGeom>
          <a:noFill/>
          <a:ln>
            <a:noFill/>
          </a:ln>
        </p:spPr>
      </p:pic>
      <p:sp>
        <p:nvSpPr>
          <p:cNvPr id="28" name="Google Shape;28;p26"/>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4400"/>
              <a:buFont typeface="Exo"/>
              <a:buNone/>
              <a:defRPr>
                <a:solidFill>
                  <a:schemeClr val="lt1"/>
                </a:solidFill>
                <a:latin typeface="Exo"/>
                <a:ea typeface="Exo"/>
                <a:cs typeface="Exo"/>
                <a:sym typeface="Ex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26"/>
          <p:cNvSpPr txBox="1">
            <a:spLocks noGrp="1"/>
          </p:cNvSpPr>
          <p:nvPr>
            <p:ph type="dt" idx="10"/>
          </p:nvPr>
        </p:nvSpPr>
        <p:spPr>
          <a:xfrm>
            <a:off x="10323511" y="6341719"/>
            <a:ext cx="1179375"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26"/>
          <p:cNvSpPr txBox="1">
            <a:spLocks noGrp="1"/>
          </p:cNvSpPr>
          <p:nvPr>
            <p:ph type="ftr" idx="11"/>
          </p:nvPr>
        </p:nvSpPr>
        <p:spPr>
          <a:xfrm>
            <a:off x="4024796" y="5963342"/>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26"/>
          <p:cNvSpPr txBox="1">
            <a:spLocks noGrp="1"/>
          </p:cNvSpPr>
          <p:nvPr>
            <p:ph type="body" idx="1"/>
          </p:nvPr>
        </p:nvSpPr>
        <p:spPr>
          <a:xfrm>
            <a:off x="166758" y="1238732"/>
            <a:ext cx="11830877" cy="508973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dk1"/>
              </a:buClr>
              <a:buSzPts val="2800"/>
              <a:buChar char="•"/>
              <a:defRPr>
                <a:latin typeface="Century Gothic"/>
                <a:ea typeface="Century Gothic"/>
                <a:cs typeface="Century Gothic"/>
                <a:sym typeface="Century Gothic"/>
              </a:defRPr>
            </a:lvl1pPr>
            <a:lvl2pPr marL="914400" lvl="1" indent="-381000" algn="l">
              <a:lnSpc>
                <a:spcPct val="90000"/>
              </a:lnSpc>
              <a:spcBef>
                <a:spcPts val="500"/>
              </a:spcBef>
              <a:spcAft>
                <a:spcPts val="0"/>
              </a:spcAft>
              <a:buClr>
                <a:schemeClr val="dk1"/>
              </a:buClr>
              <a:buSzPts val="2400"/>
              <a:buChar char="•"/>
              <a:defRPr>
                <a:latin typeface="Century Gothic"/>
                <a:ea typeface="Century Gothic"/>
                <a:cs typeface="Century Gothic"/>
                <a:sym typeface="Century Gothic"/>
              </a:defRPr>
            </a:lvl2pPr>
            <a:lvl3pPr marL="1371600" lvl="2" indent="-355600" algn="l">
              <a:lnSpc>
                <a:spcPct val="90000"/>
              </a:lnSpc>
              <a:spcBef>
                <a:spcPts val="500"/>
              </a:spcBef>
              <a:spcAft>
                <a:spcPts val="0"/>
              </a:spcAft>
              <a:buClr>
                <a:schemeClr val="dk1"/>
              </a:buClr>
              <a:buSzPts val="2000"/>
              <a:buChar char="•"/>
              <a:defRPr>
                <a:latin typeface="Century Gothic"/>
                <a:ea typeface="Century Gothic"/>
                <a:cs typeface="Century Gothic"/>
                <a:sym typeface="Century Gothic"/>
              </a:defRPr>
            </a:lvl3pPr>
            <a:lvl4pPr marL="1828800" lvl="3" indent="-342900" algn="l">
              <a:lnSpc>
                <a:spcPct val="90000"/>
              </a:lnSpc>
              <a:spcBef>
                <a:spcPts val="500"/>
              </a:spcBef>
              <a:spcAft>
                <a:spcPts val="0"/>
              </a:spcAft>
              <a:buClr>
                <a:schemeClr val="dk1"/>
              </a:buClr>
              <a:buSzPts val="1800"/>
              <a:buChar char="•"/>
              <a:defRPr>
                <a:latin typeface="Century Gothic"/>
                <a:ea typeface="Century Gothic"/>
                <a:cs typeface="Century Gothic"/>
                <a:sym typeface="Century Gothic"/>
              </a:defRPr>
            </a:lvl4pPr>
            <a:lvl5pPr marL="2286000" lvl="4" indent="-342900" algn="l">
              <a:lnSpc>
                <a:spcPct val="90000"/>
              </a:lnSpc>
              <a:spcBef>
                <a:spcPts val="500"/>
              </a:spcBef>
              <a:spcAft>
                <a:spcPts val="0"/>
              </a:spcAft>
              <a:buClr>
                <a:schemeClr val="dk1"/>
              </a:buClr>
              <a:buSzPts val="1800"/>
              <a:buChar char="•"/>
              <a:defRPr>
                <a:latin typeface="Century Gothic"/>
                <a:ea typeface="Century Gothic"/>
                <a:cs typeface="Century Gothic"/>
                <a:sym typeface="Century Gothic"/>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26"/>
          <p:cNvSpPr txBox="1"/>
          <p:nvPr/>
        </p:nvSpPr>
        <p:spPr>
          <a:xfrm>
            <a:off x="11427239" y="6332228"/>
            <a:ext cx="522356"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888888"/>
                </a:solidFill>
                <a:latin typeface="Calibri"/>
                <a:ea typeface="Calibri"/>
                <a:cs typeface="Calibri"/>
                <a:sym typeface="Calibri"/>
              </a:rPr>
              <a:t>‹#›</a:t>
            </a:fld>
            <a:endParaRPr sz="1200" b="0" i="0" u="none" strike="noStrike" cap="none">
              <a:solidFill>
                <a:srgbClr val="888888"/>
              </a:solidFill>
              <a:latin typeface="Calibri"/>
              <a:ea typeface="Calibri"/>
              <a:cs typeface="Calibri"/>
              <a:sym typeface="Calibri"/>
            </a:endParaRPr>
          </a:p>
        </p:txBody>
      </p:sp>
      <p:pic>
        <p:nvPicPr>
          <p:cNvPr id="33" name="Google Shape;33;p26"/>
          <p:cNvPicPr preferRelativeResize="0"/>
          <p:nvPr/>
        </p:nvPicPr>
        <p:blipFill rotWithShape="1">
          <a:blip r:embed="rId3">
            <a:alphaModFix/>
          </a:blip>
          <a:srcRect l="47997" t="2654" r="7599"/>
          <a:stretch/>
        </p:blipFill>
        <p:spPr>
          <a:xfrm flipH="1">
            <a:off x="10198953" y="4248292"/>
            <a:ext cx="1993047" cy="253896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ustom Layout">
  <p:cSld name="Custom Layout">
    <p:bg>
      <p:bgPr>
        <a:solidFill>
          <a:srgbClr val="0A2246"/>
        </a:solidFill>
        <a:effectLst/>
      </p:bgPr>
    </p:bg>
    <p:spTree>
      <p:nvGrpSpPr>
        <p:cNvPr id="1" name="Shape 34"/>
        <p:cNvGrpSpPr/>
        <p:nvPr/>
      </p:nvGrpSpPr>
      <p:grpSpPr>
        <a:xfrm>
          <a:off x="0" y="0"/>
          <a:ext cx="0" cy="0"/>
          <a:chOff x="0" y="0"/>
          <a:chExt cx="0" cy="0"/>
        </a:xfrm>
      </p:grpSpPr>
      <p:pic>
        <p:nvPicPr>
          <p:cNvPr id="35" name="Google Shape;35;p27"/>
          <p:cNvPicPr preferRelativeResize="0"/>
          <p:nvPr/>
        </p:nvPicPr>
        <p:blipFill rotWithShape="1">
          <a:blip r:embed="rId2">
            <a:alphaModFix/>
          </a:blip>
          <a:srcRect/>
          <a:stretch/>
        </p:blipFill>
        <p:spPr>
          <a:xfrm>
            <a:off x="4106779" y="2515037"/>
            <a:ext cx="3978442" cy="182792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4"/>
          <p:cNvSpPr txBox="1">
            <a:spLocks noGrp="1"/>
          </p:cNvSpPr>
          <p:nvPr>
            <p:ph type="title"/>
          </p:nvPr>
        </p:nvSpPr>
        <p:spPr>
          <a:xfrm>
            <a:off x="838200" y="365127"/>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Exo"/>
              <a:buNone/>
              <a:defRPr sz="4400" b="0" i="0" u="none" strike="noStrike" cap="none">
                <a:solidFill>
                  <a:schemeClr val="dk1"/>
                </a:solidFill>
                <a:latin typeface="Exo"/>
                <a:ea typeface="Exo"/>
                <a:cs typeface="Exo"/>
                <a:sym typeface="Ex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4"/>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4"/>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4"/>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0A2246"/>
            </a:gs>
            <a:gs pos="31000">
              <a:srgbClr val="0A2246"/>
            </a:gs>
            <a:gs pos="100000">
              <a:srgbClr val="1B4685"/>
            </a:gs>
          </a:gsLst>
          <a:lin ang="5400000" scaled="0"/>
        </a:gradFill>
        <a:effectLst/>
      </p:bgPr>
    </p:bg>
    <p:spTree>
      <p:nvGrpSpPr>
        <p:cNvPr id="1" name="Shape 39"/>
        <p:cNvGrpSpPr/>
        <p:nvPr/>
      </p:nvGrpSpPr>
      <p:grpSpPr>
        <a:xfrm>
          <a:off x="0" y="0"/>
          <a:ext cx="0" cy="0"/>
          <a:chOff x="0" y="0"/>
          <a:chExt cx="0" cy="0"/>
        </a:xfrm>
      </p:grpSpPr>
      <p:sp>
        <p:nvSpPr>
          <p:cNvPr id="40" name="Google Shape;40;p1"/>
          <p:cNvSpPr txBox="1">
            <a:spLocks noGrp="1"/>
          </p:cNvSpPr>
          <p:nvPr>
            <p:ph type="ctrTitle"/>
          </p:nvPr>
        </p:nvSpPr>
        <p:spPr>
          <a:xfrm>
            <a:off x="191069" y="1013614"/>
            <a:ext cx="11723427" cy="2489009"/>
          </a:xfrm>
          <a:prstGeom prst="rect">
            <a:avLst/>
          </a:prstGeom>
          <a:noFill/>
          <a:ln>
            <a:noFill/>
          </a:ln>
        </p:spPr>
        <p:txBody>
          <a:bodyPr spcFirstLastPara="1" wrap="square" lIns="91425" tIns="45700" rIns="91425" bIns="45700" anchor="b" anchorCtr="0">
            <a:normAutofit/>
          </a:bodyPr>
          <a:lstStyle/>
          <a:p>
            <a:r>
              <a:rPr lang="id-ID" sz="3700" b="1" dirty="0" smtClean="0">
                <a:latin typeface="Times New Roman" panose="02020603050405020304" pitchFamily="18" charset="0"/>
                <a:cs typeface="Times New Roman" panose="02020603050405020304" pitchFamily="18" charset="0"/>
              </a:rPr>
              <a:t>Analisis </a:t>
            </a:r>
            <a:r>
              <a:rPr lang="id-ID" sz="3700" b="1" dirty="0">
                <a:latin typeface="Times New Roman" panose="02020603050405020304" pitchFamily="18" charset="0"/>
                <a:cs typeface="Times New Roman" panose="02020603050405020304" pitchFamily="18" charset="0"/>
              </a:rPr>
              <a:t>Penggunaan Modul Ajar Pada Mata Pelajaran Pendidikan Agama </a:t>
            </a:r>
            <a:r>
              <a:rPr lang="id-ID" sz="3700" b="1" dirty="0" smtClean="0">
                <a:latin typeface="Times New Roman" panose="02020603050405020304" pitchFamily="18" charset="0"/>
                <a:cs typeface="Times New Roman" panose="02020603050405020304" pitchFamily="18" charset="0"/>
              </a:rPr>
              <a:t>Islam</a:t>
            </a:r>
            <a:br>
              <a:rPr lang="id-ID" sz="3700" b="1" dirty="0" smtClean="0">
                <a:latin typeface="Times New Roman" panose="02020603050405020304" pitchFamily="18" charset="0"/>
                <a:cs typeface="Times New Roman" panose="02020603050405020304" pitchFamily="18" charset="0"/>
              </a:rPr>
            </a:br>
            <a:r>
              <a:rPr lang="id-ID" sz="3700" b="1" dirty="0">
                <a:latin typeface="Times New Roman" panose="02020603050405020304" pitchFamily="18" charset="0"/>
                <a:cs typeface="Times New Roman" panose="02020603050405020304" pitchFamily="18" charset="0"/>
              </a:rPr>
              <a:t>Analysis of The Use of Teaching Modules in Islamic Religious </a:t>
            </a:r>
            <a:r>
              <a:rPr lang="id-ID" sz="3700" b="1" dirty="0" smtClean="0">
                <a:latin typeface="Times New Roman" panose="02020603050405020304" pitchFamily="18" charset="0"/>
                <a:cs typeface="Times New Roman" panose="02020603050405020304" pitchFamily="18" charset="0"/>
              </a:rPr>
              <a:t>Education</a:t>
            </a:r>
            <a:endParaRPr sz="3700" dirty="0">
              <a:latin typeface="Times New Roman" panose="02020603050405020304" pitchFamily="18" charset="0"/>
              <a:cs typeface="Times New Roman" panose="02020603050405020304" pitchFamily="18" charset="0"/>
              <a:sym typeface="Exo"/>
            </a:endParaRPr>
          </a:p>
        </p:txBody>
      </p:sp>
      <p:sp>
        <p:nvSpPr>
          <p:cNvPr id="41" name="Google Shape;41;p1"/>
          <p:cNvSpPr txBox="1">
            <a:spLocks noGrp="1"/>
          </p:cNvSpPr>
          <p:nvPr>
            <p:ph type="subTitle" idx="1"/>
          </p:nvPr>
        </p:nvSpPr>
        <p:spPr>
          <a:xfrm>
            <a:off x="1714500" y="3693695"/>
            <a:ext cx="8763000" cy="1085044"/>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F2F2F2"/>
              </a:buClr>
              <a:buSzPts val="2400"/>
              <a:buNone/>
            </a:pPr>
            <a:r>
              <a:rPr lang="en-US" dirty="0" err="1">
                <a:solidFill>
                  <a:srgbClr val="F2F2F2"/>
                </a:solidFill>
                <a:latin typeface="Times New Roman" panose="02020603050405020304" pitchFamily="18" charset="0"/>
                <a:cs typeface="Times New Roman" panose="02020603050405020304" pitchFamily="18" charset="0"/>
                <a:sym typeface="Exo"/>
              </a:rPr>
              <a:t>Oleh</a:t>
            </a:r>
            <a:r>
              <a:rPr lang="en-US" dirty="0">
                <a:solidFill>
                  <a:srgbClr val="F2F2F2"/>
                </a:solidFill>
                <a:latin typeface="Times New Roman" panose="02020603050405020304" pitchFamily="18" charset="0"/>
                <a:cs typeface="Times New Roman" panose="02020603050405020304" pitchFamily="18" charset="0"/>
                <a:sym typeface="Exo"/>
              </a:rPr>
              <a:t>:</a:t>
            </a:r>
            <a:endParaRPr dirty="0">
              <a:latin typeface="Times New Roman" panose="02020603050405020304" pitchFamily="18" charset="0"/>
              <a:cs typeface="Times New Roman" panose="02020603050405020304" pitchFamily="18" charset="0"/>
            </a:endParaRPr>
          </a:p>
          <a:p>
            <a:pPr marL="0" lvl="0" indent="0" algn="ctr" rtl="0">
              <a:lnSpc>
                <a:spcPct val="90000"/>
              </a:lnSpc>
              <a:spcBef>
                <a:spcPts val="1000"/>
              </a:spcBef>
              <a:spcAft>
                <a:spcPts val="0"/>
              </a:spcAft>
              <a:buClr>
                <a:schemeClr val="lt1"/>
              </a:buClr>
              <a:buSzPts val="2400"/>
              <a:buNone/>
            </a:pPr>
            <a:r>
              <a:rPr lang="id-ID" dirty="0" smtClean="0">
                <a:latin typeface="Times New Roman" panose="02020603050405020304" pitchFamily="18" charset="0"/>
                <a:cs typeface="Times New Roman" panose="02020603050405020304" pitchFamily="18" charset="0"/>
              </a:rPr>
              <a:t>Indah Agustinah Rahmawati</a:t>
            </a:r>
            <a:endParaRPr dirty="0">
              <a:latin typeface="Times New Roman" panose="02020603050405020304" pitchFamily="18" charset="0"/>
              <a:cs typeface="Times New Roman" panose="02020603050405020304" pitchFamily="18" charset="0"/>
            </a:endParaRPr>
          </a:p>
          <a:p>
            <a:pPr marL="0" lvl="0" indent="0" algn="ctr" rtl="0">
              <a:lnSpc>
                <a:spcPct val="90000"/>
              </a:lnSpc>
              <a:spcBef>
                <a:spcPts val="1000"/>
              </a:spcBef>
              <a:spcAft>
                <a:spcPts val="0"/>
              </a:spcAft>
              <a:buClr>
                <a:schemeClr val="lt1"/>
              </a:buClr>
              <a:buSzPts val="2400"/>
              <a:buNone/>
            </a:pPr>
            <a:r>
              <a:rPr lang="en-US" dirty="0" smtClean="0">
                <a:latin typeface="Times New Roman" panose="02020603050405020304" pitchFamily="18" charset="0"/>
                <a:cs typeface="Times New Roman" panose="02020603050405020304" pitchFamily="18" charset="0"/>
              </a:rPr>
              <a:t>A</a:t>
            </a:r>
            <a:r>
              <a:rPr lang="id-ID" dirty="0" smtClean="0">
                <a:latin typeface="Times New Roman" panose="02020603050405020304" pitchFamily="18" charset="0"/>
                <a:cs typeface="Times New Roman" panose="02020603050405020304" pitchFamily="18" charset="0"/>
              </a:rPr>
              <a:t>nita Puji Astutik ( Dosen Pembimbing )</a:t>
            </a:r>
            <a:endParaRPr dirty="0">
              <a:latin typeface="Times New Roman" panose="02020603050405020304" pitchFamily="18" charset="0"/>
              <a:cs typeface="Times New Roman" panose="02020603050405020304" pitchFamily="18" charset="0"/>
            </a:endParaRPr>
          </a:p>
          <a:p>
            <a:pPr marL="0" lvl="0" indent="0" algn="ctr" rtl="0">
              <a:lnSpc>
                <a:spcPct val="90000"/>
              </a:lnSpc>
              <a:spcBef>
                <a:spcPts val="1000"/>
              </a:spcBef>
              <a:spcAft>
                <a:spcPts val="0"/>
              </a:spcAft>
              <a:buClr>
                <a:schemeClr val="lt1"/>
              </a:buClr>
              <a:buSzPts val="2400"/>
              <a:buNone/>
            </a:pPr>
            <a:r>
              <a:rPr dirty="0" smtClean="0">
                <a:latin typeface="Times New Roman" panose="02020603050405020304" pitchFamily="18" charset="0"/>
                <a:cs typeface="Times New Roman" panose="02020603050405020304" pitchFamily="18" charset="0"/>
              </a:rPr>
              <a:t>Program </a:t>
            </a:r>
            <a:r>
              <a:rPr dirty="0" err="1" smtClean="0">
                <a:latin typeface="Times New Roman" panose="02020603050405020304" pitchFamily="18" charset="0"/>
                <a:cs typeface="Times New Roman" panose="02020603050405020304" pitchFamily="18" charset="0"/>
              </a:rPr>
              <a:t>Studi</a:t>
            </a:r>
            <a:r>
              <a:rPr dirty="0" smtClean="0">
                <a:latin typeface="Times New Roman" panose="02020603050405020304" pitchFamily="18" charset="0"/>
                <a:cs typeface="Times New Roman" panose="02020603050405020304" pitchFamily="18" charset="0"/>
              </a:rPr>
              <a:t> : </a:t>
            </a:r>
            <a:r>
              <a:rPr dirty="0" err="1" smtClean="0">
                <a:latin typeface="Times New Roman" panose="02020603050405020304" pitchFamily="18" charset="0"/>
                <a:cs typeface="Times New Roman" panose="02020603050405020304" pitchFamily="18" charset="0"/>
              </a:rPr>
              <a:t>Pendidikan</a:t>
            </a:r>
            <a:r>
              <a:rPr dirty="0" smtClean="0">
                <a:latin typeface="Times New Roman" panose="02020603050405020304" pitchFamily="18" charset="0"/>
                <a:cs typeface="Times New Roman" panose="02020603050405020304" pitchFamily="18" charset="0"/>
              </a:rPr>
              <a:t> Agama Islam</a:t>
            </a:r>
            <a:endParaRPr dirty="0">
              <a:latin typeface="Times New Roman" panose="02020603050405020304" pitchFamily="18" charset="0"/>
              <a:cs typeface="Times New Roman" panose="02020603050405020304" pitchFamily="18" charset="0"/>
            </a:endParaRPr>
          </a:p>
          <a:p>
            <a:pPr marL="0" lvl="0" indent="0" algn="ctr" rtl="0">
              <a:lnSpc>
                <a:spcPct val="90000"/>
              </a:lnSpc>
              <a:spcBef>
                <a:spcPts val="1000"/>
              </a:spcBef>
              <a:spcAft>
                <a:spcPts val="0"/>
              </a:spcAft>
              <a:buClr>
                <a:srgbClr val="F2F2F2"/>
              </a:buClr>
              <a:buSzPts val="2400"/>
              <a:buNone/>
            </a:pPr>
            <a:r>
              <a:rPr lang="en-US" dirty="0" err="1">
                <a:solidFill>
                  <a:srgbClr val="F2F2F2"/>
                </a:solidFill>
                <a:latin typeface="Times New Roman" panose="02020603050405020304" pitchFamily="18" charset="0"/>
                <a:cs typeface="Times New Roman" panose="02020603050405020304" pitchFamily="18" charset="0"/>
                <a:sym typeface="Exo"/>
              </a:rPr>
              <a:t>Universitas</a:t>
            </a:r>
            <a:r>
              <a:rPr lang="en-US" dirty="0">
                <a:solidFill>
                  <a:srgbClr val="F2F2F2"/>
                </a:solidFill>
                <a:latin typeface="Times New Roman" panose="02020603050405020304" pitchFamily="18" charset="0"/>
                <a:cs typeface="Times New Roman" panose="02020603050405020304" pitchFamily="18" charset="0"/>
                <a:sym typeface="Exo"/>
              </a:rPr>
              <a:t> </a:t>
            </a:r>
            <a:r>
              <a:rPr lang="en-US" dirty="0" err="1">
                <a:solidFill>
                  <a:srgbClr val="F2F2F2"/>
                </a:solidFill>
                <a:latin typeface="Times New Roman" panose="02020603050405020304" pitchFamily="18" charset="0"/>
                <a:cs typeface="Times New Roman" panose="02020603050405020304" pitchFamily="18" charset="0"/>
                <a:sym typeface="Exo"/>
              </a:rPr>
              <a:t>Muhammadiyah</a:t>
            </a:r>
            <a:r>
              <a:rPr lang="en-US" dirty="0">
                <a:solidFill>
                  <a:srgbClr val="F2F2F2"/>
                </a:solidFill>
                <a:latin typeface="Times New Roman" panose="02020603050405020304" pitchFamily="18" charset="0"/>
                <a:cs typeface="Times New Roman" panose="02020603050405020304" pitchFamily="18" charset="0"/>
                <a:sym typeface="Exo"/>
              </a:rPr>
              <a:t> </a:t>
            </a:r>
            <a:r>
              <a:rPr lang="en-US" dirty="0" err="1">
                <a:solidFill>
                  <a:srgbClr val="F2F2F2"/>
                </a:solidFill>
                <a:latin typeface="Times New Roman" panose="02020603050405020304" pitchFamily="18" charset="0"/>
                <a:cs typeface="Times New Roman" panose="02020603050405020304" pitchFamily="18" charset="0"/>
                <a:sym typeface="Exo"/>
              </a:rPr>
              <a:t>Sidoarjo</a:t>
            </a:r>
            <a:r>
              <a:rPr lang="en-US" dirty="0">
                <a:solidFill>
                  <a:srgbClr val="F2F2F2"/>
                </a:solidFill>
                <a:latin typeface="Times New Roman" panose="02020603050405020304" pitchFamily="18" charset="0"/>
                <a:cs typeface="Times New Roman" panose="02020603050405020304" pitchFamily="18" charset="0"/>
                <a:sym typeface="Exo"/>
              </a:rPr>
              <a:t> </a:t>
            </a:r>
            <a:endParaRPr dirty="0">
              <a:solidFill>
                <a:srgbClr val="F2F2F2"/>
              </a:solidFill>
              <a:latin typeface="Times New Roman" panose="02020603050405020304" pitchFamily="18" charset="0"/>
              <a:cs typeface="Times New Roman" panose="02020603050405020304" pitchFamily="18" charset="0"/>
              <a:sym typeface="Exo"/>
            </a:endParaRPr>
          </a:p>
          <a:p>
            <a:pPr marL="0" lvl="0" indent="0" algn="ctr" rtl="0">
              <a:lnSpc>
                <a:spcPct val="90000"/>
              </a:lnSpc>
              <a:spcBef>
                <a:spcPts val="1000"/>
              </a:spcBef>
              <a:spcAft>
                <a:spcPts val="0"/>
              </a:spcAft>
              <a:buClr>
                <a:srgbClr val="F2F2F2"/>
              </a:buClr>
              <a:buSzPts val="2400"/>
              <a:buNone/>
            </a:pPr>
            <a:r>
              <a:rPr lang="id-ID" dirty="0" smtClean="0">
                <a:solidFill>
                  <a:srgbClr val="F2F2F2"/>
                </a:solidFill>
                <a:latin typeface="Times New Roman" panose="02020603050405020304" pitchFamily="18" charset="0"/>
                <a:cs typeface="Times New Roman" panose="02020603050405020304" pitchFamily="18" charset="0"/>
              </a:rPr>
              <a:t>Februari</a:t>
            </a:r>
            <a:r>
              <a:rPr lang="en-US" dirty="0" smtClean="0">
                <a:solidFill>
                  <a:srgbClr val="F2F2F2"/>
                </a:solidFill>
                <a:latin typeface="Times New Roman" panose="02020603050405020304" pitchFamily="18" charset="0"/>
                <a:cs typeface="Times New Roman" panose="02020603050405020304" pitchFamily="18" charset="0"/>
              </a:rPr>
              <a:t>, </a:t>
            </a:r>
            <a:r>
              <a:rPr lang="id-ID" dirty="0" smtClean="0">
                <a:solidFill>
                  <a:srgbClr val="F2F2F2"/>
                </a:solidFill>
                <a:latin typeface="Times New Roman" panose="02020603050405020304" pitchFamily="18" charset="0"/>
                <a:cs typeface="Times New Roman" panose="02020603050405020304" pitchFamily="18" charset="0"/>
              </a:rPr>
              <a:t>2024</a:t>
            </a:r>
            <a:endParaRPr dirty="0">
              <a:solidFill>
                <a:srgbClr val="F2F2F2"/>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g104f7abbb21_0_0"/>
          <p:cNvSpPr txBox="1">
            <a:spLocks noGrp="1"/>
          </p:cNvSpPr>
          <p:nvPr>
            <p:ph type="title"/>
          </p:nvPr>
        </p:nvSpPr>
        <p:spPr>
          <a:xfrm>
            <a:off x="166758" y="113336"/>
            <a:ext cx="11830800" cy="1042200"/>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Temuan Penting Penelitian</a:t>
            </a:r>
            <a:endParaRPr/>
          </a:p>
        </p:txBody>
      </p:sp>
      <p:sp>
        <p:nvSpPr>
          <p:cNvPr id="78" name="Google Shape;78;g104f7abbb21_0_0"/>
          <p:cNvSpPr txBox="1">
            <a:spLocks noGrp="1"/>
          </p:cNvSpPr>
          <p:nvPr>
            <p:ph type="body" idx="1"/>
          </p:nvPr>
        </p:nvSpPr>
        <p:spPr>
          <a:xfrm>
            <a:off x="166758" y="1238732"/>
            <a:ext cx="11830800" cy="5089800"/>
          </a:xfrm>
          <a:prstGeom prst="rect">
            <a:avLst/>
          </a:prstGeom>
          <a:noFill/>
          <a:ln>
            <a:noFill/>
          </a:ln>
        </p:spPr>
        <p:txBody>
          <a:bodyPr spcFirstLastPara="1" wrap="square" lIns="91425" tIns="45700" rIns="91425" bIns="45700" anchor="t" anchorCtr="0">
            <a:normAutofit/>
          </a:bodyPr>
          <a:lstStyle/>
          <a:p>
            <a:pPr marL="0" lvl="0" indent="0" algn="just" rtl="0">
              <a:lnSpc>
                <a:spcPct val="90000"/>
              </a:lnSpc>
              <a:spcBef>
                <a:spcPts val="1000"/>
              </a:spcBef>
              <a:spcAft>
                <a:spcPts val="0"/>
              </a:spcAft>
              <a:buSzPts val="2800"/>
              <a:buNone/>
            </a:pPr>
            <a:r>
              <a:rPr lang="id-ID" dirty="0" smtClean="0">
                <a:latin typeface="Times New Roman" panose="02020603050405020304" pitchFamily="18" charset="0"/>
                <a:cs typeface="Times New Roman" panose="02020603050405020304" pitchFamily="18" charset="0"/>
              </a:rPr>
              <a:t>A</a:t>
            </a:r>
            <a:r>
              <a:rPr dirty="0" err="1" smtClean="0">
                <a:latin typeface="Times New Roman" panose="02020603050405020304" pitchFamily="18" charset="0"/>
                <a:cs typeface="Times New Roman" panose="02020603050405020304" pitchFamily="18" charset="0"/>
              </a:rPr>
              <a:t>nalisis</a:t>
            </a:r>
            <a:r>
              <a:rPr dirty="0" smtClean="0">
                <a:latin typeface="Times New Roman" panose="02020603050405020304" pitchFamily="18" charset="0"/>
                <a:cs typeface="Times New Roman" panose="02020603050405020304" pitchFamily="18" charset="0"/>
              </a:rPr>
              <a:t> </a:t>
            </a:r>
            <a:r>
              <a:rPr dirty="0" err="1" smtClean="0">
                <a:latin typeface="Times New Roman" panose="02020603050405020304" pitchFamily="18" charset="0"/>
                <a:cs typeface="Times New Roman" panose="02020603050405020304" pitchFamily="18" charset="0"/>
              </a:rPr>
              <a:t>penggunaan</a:t>
            </a:r>
            <a:r>
              <a:rPr dirty="0" smtClean="0">
                <a:latin typeface="Times New Roman" panose="02020603050405020304" pitchFamily="18" charset="0"/>
                <a:cs typeface="Times New Roman" panose="02020603050405020304" pitchFamily="18" charset="0"/>
              </a:rPr>
              <a:t> </a:t>
            </a:r>
            <a:r>
              <a:rPr dirty="0" err="1" smtClean="0">
                <a:latin typeface="Times New Roman" panose="02020603050405020304" pitchFamily="18" charset="0"/>
                <a:cs typeface="Times New Roman" panose="02020603050405020304" pitchFamily="18" charset="0"/>
              </a:rPr>
              <a:t>modul</a:t>
            </a:r>
            <a:r>
              <a:rPr dirty="0" smtClean="0">
                <a:latin typeface="Times New Roman" panose="02020603050405020304" pitchFamily="18" charset="0"/>
                <a:cs typeface="Times New Roman" panose="02020603050405020304" pitchFamily="18" charset="0"/>
              </a:rPr>
              <a:t> ajar </a:t>
            </a:r>
            <a:r>
              <a:rPr dirty="0" err="1" smtClean="0">
                <a:latin typeface="Times New Roman" panose="02020603050405020304" pitchFamily="18" charset="0"/>
                <a:cs typeface="Times New Roman" panose="02020603050405020304" pitchFamily="18" charset="0"/>
              </a:rPr>
              <a:t>pada</a:t>
            </a:r>
            <a:r>
              <a:rPr dirty="0" smtClean="0">
                <a:latin typeface="Times New Roman" panose="02020603050405020304" pitchFamily="18" charset="0"/>
                <a:cs typeface="Times New Roman" panose="02020603050405020304" pitchFamily="18" charset="0"/>
              </a:rPr>
              <a:t> </a:t>
            </a:r>
            <a:r>
              <a:rPr dirty="0" err="1" smtClean="0">
                <a:latin typeface="Times New Roman" panose="02020603050405020304" pitchFamily="18" charset="0"/>
                <a:cs typeface="Times New Roman" panose="02020603050405020304" pitchFamily="18" charset="0"/>
              </a:rPr>
              <a:t>mata</a:t>
            </a:r>
            <a:r>
              <a:rPr dirty="0" smtClean="0">
                <a:latin typeface="Times New Roman" panose="02020603050405020304" pitchFamily="18" charset="0"/>
                <a:cs typeface="Times New Roman" panose="02020603050405020304" pitchFamily="18" charset="0"/>
              </a:rPr>
              <a:t> </a:t>
            </a:r>
            <a:r>
              <a:rPr dirty="0" err="1" smtClean="0">
                <a:latin typeface="Times New Roman" panose="02020603050405020304" pitchFamily="18" charset="0"/>
                <a:cs typeface="Times New Roman" panose="02020603050405020304" pitchFamily="18" charset="0"/>
              </a:rPr>
              <a:t>pelajaran</a:t>
            </a:r>
            <a:r>
              <a:rPr dirty="0" smtClean="0">
                <a:latin typeface="Times New Roman" panose="02020603050405020304" pitchFamily="18" charset="0"/>
                <a:cs typeface="Times New Roman" panose="02020603050405020304" pitchFamily="18" charset="0"/>
              </a:rPr>
              <a:t> </a:t>
            </a:r>
            <a:r>
              <a:rPr dirty="0" err="1" smtClean="0">
                <a:latin typeface="Times New Roman" panose="02020603050405020304" pitchFamily="18" charset="0"/>
                <a:cs typeface="Times New Roman" panose="02020603050405020304" pitchFamily="18" charset="0"/>
              </a:rPr>
              <a:t>pendidikan</a:t>
            </a:r>
            <a:r>
              <a:rPr dirty="0" smtClean="0">
                <a:latin typeface="Times New Roman" panose="02020603050405020304" pitchFamily="18" charset="0"/>
                <a:cs typeface="Times New Roman" panose="02020603050405020304" pitchFamily="18" charset="0"/>
              </a:rPr>
              <a:t> agama </a:t>
            </a:r>
            <a:r>
              <a:rPr dirty="0" err="1" smtClean="0">
                <a:latin typeface="Times New Roman" panose="02020603050405020304" pitchFamily="18" charset="0"/>
                <a:cs typeface="Times New Roman" panose="02020603050405020304" pitchFamily="18" charset="0"/>
              </a:rPr>
              <a:t>islam</a:t>
            </a:r>
            <a:r>
              <a:rPr dirty="0" smtClean="0">
                <a:latin typeface="Times New Roman" panose="02020603050405020304" pitchFamily="18" charset="0"/>
                <a:cs typeface="Times New Roman" panose="02020603050405020304" pitchFamily="18" charset="0"/>
              </a:rPr>
              <a:t> </a:t>
            </a:r>
            <a:r>
              <a:rPr dirty="0" err="1" smtClean="0">
                <a:latin typeface="Times New Roman" panose="02020603050405020304" pitchFamily="18" charset="0"/>
                <a:cs typeface="Times New Roman" panose="02020603050405020304" pitchFamily="18" charset="0"/>
              </a:rPr>
              <a:t>mencakup</a:t>
            </a:r>
            <a:r>
              <a:rPr dirty="0" smtClean="0">
                <a:latin typeface="Times New Roman" panose="02020603050405020304" pitchFamily="18" charset="0"/>
                <a:cs typeface="Times New Roman" panose="02020603050405020304" pitchFamily="18" charset="0"/>
              </a:rPr>
              <a:t> </a:t>
            </a:r>
            <a:r>
              <a:rPr dirty="0" err="1" smtClean="0">
                <a:latin typeface="Times New Roman" panose="02020603050405020304" pitchFamily="18" charset="0"/>
                <a:cs typeface="Times New Roman" panose="02020603050405020304" pitchFamily="18" charset="0"/>
              </a:rPr>
              <a:t>beberapa</a:t>
            </a:r>
            <a:r>
              <a:rPr dirty="0" smtClean="0">
                <a:latin typeface="Times New Roman" panose="02020603050405020304" pitchFamily="18" charset="0"/>
                <a:cs typeface="Times New Roman" panose="02020603050405020304" pitchFamily="18" charset="0"/>
              </a:rPr>
              <a:t> </a:t>
            </a:r>
            <a:r>
              <a:rPr dirty="0" err="1" smtClean="0">
                <a:latin typeface="Times New Roman" panose="02020603050405020304" pitchFamily="18" charset="0"/>
                <a:cs typeface="Times New Roman" panose="02020603050405020304" pitchFamily="18" charset="0"/>
              </a:rPr>
              <a:t>temuan</a:t>
            </a:r>
            <a:r>
              <a:rPr dirty="0" smtClean="0">
                <a:latin typeface="Times New Roman" panose="02020603050405020304" pitchFamily="18" charset="0"/>
                <a:cs typeface="Times New Roman" panose="02020603050405020304" pitchFamily="18" charset="0"/>
              </a:rPr>
              <a:t> </a:t>
            </a:r>
            <a:r>
              <a:rPr dirty="0" err="1" smtClean="0">
                <a:latin typeface="Times New Roman" panose="02020603050405020304" pitchFamily="18" charset="0"/>
                <a:cs typeface="Times New Roman" panose="02020603050405020304" pitchFamily="18" charset="0"/>
              </a:rPr>
              <a:t>penting</a:t>
            </a:r>
            <a:r>
              <a:rPr dirty="0" smtClean="0">
                <a:latin typeface="Times New Roman" panose="02020603050405020304" pitchFamily="18" charset="0"/>
                <a:cs typeface="Times New Roman" panose="02020603050405020304" pitchFamily="18" charset="0"/>
              </a:rPr>
              <a:t> </a:t>
            </a:r>
            <a:r>
              <a:rPr dirty="0" err="1" smtClean="0">
                <a:latin typeface="Times New Roman" panose="02020603050405020304" pitchFamily="18" charset="0"/>
                <a:cs typeface="Times New Roman" panose="02020603050405020304" pitchFamily="18" charset="0"/>
              </a:rPr>
              <a:t>penelitian</a:t>
            </a:r>
            <a:r>
              <a:rPr dirty="0" smtClean="0">
                <a:latin typeface="Times New Roman" panose="02020603050405020304" pitchFamily="18" charset="0"/>
                <a:cs typeface="Times New Roman" panose="02020603050405020304" pitchFamily="18" charset="0"/>
              </a:rPr>
              <a:t>, </a:t>
            </a:r>
            <a:r>
              <a:rPr dirty="0" err="1" smtClean="0">
                <a:latin typeface="Times New Roman" panose="02020603050405020304" pitchFamily="18" charset="0"/>
                <a:cs typeface="Times New Roman" panose="02020603050405020304" pitchFamily="18" charset="0"/>
              </a:rPr>
              <a:t>yaitu</a:t>
            </a:r>
            <a:r>
              <a:rPr dirty="0">
                <a:latin typeface="Times New Roman" panose="02020603050405020304" pitchFamily="18" charset="0"/>
                <a:cs typeface="Times New Roman" panose="02020603050405020304" pitchFamily="18" charset="0"/>
              </a:rPr>
              <a:t> </a:t>
            </a:r>
            <a:r>
              <a:rPr dirty="0" smtClean="0">
                <a:latin typeface="Times New Roman" panose="02020603050405020304" pitchFamily="18" charset="0"/>
                <a:cs typeface="Times New Roman" panose="02020603050405020304" pitchFamily="18" charset="0"/>
              </a:rPr>
              <a:t>: </a:t>
            </a:r>
            <a:r>
              <a:rPr dirty="0" err="1" smtClean="0">
                <a:latin typeface="Times New Roman" panose="02020603050405020304" pitchFamily="18" charset="0"/>
                <a:cs typeface="Times New Roman" panose="02020603050405020304" pitchFamily="18" charset="0"/>
              </a:rPr>
              <a:t>Efektivitas</a:t>
            </a:r>
            <a:r>
              <a:rPr dirty="0" smtClean="0">
                <a:latin typeface="Times New Roman" panose="02020603050405020304" pitchFamily="18" charset="0"/>
                <a:cs typeface="Times New Roman" panose="02020603050405020304" pitchFamily="18" charset="0"/>
              </a:rPr>
              <a:t> </a:t>
            </a:r>
            <a:r>
              <a:rPr dirty="0" err="1" smtClean="0">
                <a:latin typeface="Times New Roman" panose="02020603050405020304" pitchFamily="18" charset="0"/>
                <a:cs typeface="Times New Roman" panose="02020603050405020304" pitchFamily="18" charset="0"/>
              </a:rPr>
              <a:t>modul</a:t>
            </a:r>
            <a:r>
              <a:rPr dirty="0" smtClean="0">
                <a:latin typeface="Times New Roman" panose="02020603050405020304" pitchFamily="18" charset="0"/>
                <a:cs typeface="Times New Roman" panose="02020603050405020304" pitchFamily="18" charset="0"/>
              </a:rPr>
              <a:t>, </a:t>
            </a:r>
            <a:r>
              <a:rPr dirty="0" err="1" smtClean="0">
                <a:latin typeface="Times New Roman" panose="02020603050405020304" pitchFamily="18" charset="0"/>
                <a:cs typeface="Times New Roman" panose="02020603050405020304" pitchFamily="18" charset="0"/>
              </a:rPr>
              <a:t>Pengaruh</a:t>
            </a:r>
            <a:r>
              <a:rPr dirty="0" smtClean="0">
                <a:latin typeface="Times New Roman" panose="02020603050405020304" pitchFamily="18" charset="0"/>
                <a:cs typeface="Times New Roman" panose="02020603050405020304" pitchFamily="18" charset="0"/>
              </a:rPr>
              <a:t> </a:t>
            </a:r>
            <a:r>
              <a:rPr dirty="0" err="1" smtClean="0">
                <a:latin typeface="Times New Roman" panose="02020603050405020304" pitchFamily="18" charset="0"/>
                <a:cs typeface="Times New Roman" panose="02020603050405020304" pitchFamily="18" charset="0"/>
              </a:rPr>
              <a:t>modul</a:t>
            </a:r>
            <a:r>
              <a:rPr dirty="0" smtClean="0">
                <a:latin typeface="Times New Roman" panose="02020603050405020304" pitchFamily="18" charset="0"/>
                <a:cs typeface="Times New Roman" panose="02020603050405020304" pitchFamily="18" charset="0"/>
              </a:rPr>
              <a:t> ajar </a:t>
            </a:r>
            <a:r>
              <a:rPr dirty="0" err="1" smtClean="0">
                <a:latin typeface="Times New Roman" panose="02020603050405020304" pitchFamily="18" charset="0"/>
                <a:cs typeface="Times New Roman" panose="02020603050405020304" pitchFamily="18" charset="0"/>
              </a:rPr>
              <a:t>terhadap</a:t>
            </a:r>
            <a:r>
              <a:rPr dirty="0" smtClean="0">
                <a:latin typeface="Times New Roman" panose="02020603050405020304" pitchFamily="18" charset="0"/>
                <a:cs typeface="Times New Roman" panose="02020603050405020304" pitchFamily="18" charset="0"/>
              </a:rPr>
              <a:t> proses </a:t>
            </a:r>
            <a:r>
              <a:rPr dirty="0" err="1" smtClean="0">
                <a:latin typeface="Times New Roman" panose="02020603050405020304" pitchFamily="18" charset="0"/>
                <a:cs typeface="Times New Roman" panose="02020603050405020304" pitchFamily="18" charset="0"/>
              </a:rPr>
              <a:t>belajar</a:t>
            </a:r>
            <a:r>
              <a:rPr dirty="0" smtClean="0">
                <a:latin typeface="Times New Roman" panose="02020603050405020304" pitchFamily="18" charset="0"/>
                <a:cs typeface="Times New Roman" panose="02020603050405020304" pitchFamily="18" charset="0"/>
              </a:rPr>
              <a:t> </a:t>
            </a:r>
            <a:r>
              <a:rPr dirty="0" err="1" smtClean="0">
                <a:latin typeface="Times New Roman" panose="02020603050405020304" pitchFamily="18" charset="0"/>
                <a:cs typeface="Times New Roman" panose="02020603050405020304" pitchFamily="18" charset="0"/>
              </a:rPr>
              <a:t>siswa</a:t>
            </a:r>
            <a:r>
              <a:rPr dirty="0" smtClean="0">
                <a:latin typeface="Times New Roman" panose="02020603050405020304" pitchFamily="18" charset="0"/>
                <a:cs typeface="Times New Roman" panose="02020603050405020304" pitchFamily="18" charset="0"/>
              </a:rPr>
              <a:t>, </a:t>
            </a:r>
            <a:r>
              <a:rPr dirty="0" err="1" smtClean="0">
                <a:latin typeface="Times New Roman" panose="02020603050405020304" pitchFamily="18" charset="0"/>
                <a:cs typeface="Times New Roman" panose="02020603050405020304" pitchFamily="18" charset="0"/>
              </a:rPr>
              <a:t>Penerimaan</a:t>
            </a:r>
            <a:r>
              <a:rPr dirty="0" smtClean="0">
                <a:latin typeface="Times New Roman" panose="02020603050405020304" pitchFamily="18" charset="0"/>
                <a:cs typeface="Times New Roman" panose="02020603050405020304" pitchFamily="18" charset="0"/>
              </a:rPr>
              <a:t> </a:t>
            </a:r>
            <a:r>
              <a:rPr dirty="0" err="1" smtClean="0">
                <a:latin typeface="Times New Roman" panose="02020603050405020304" pitchFamily="18" charset="0"/>
                <a:cs typeface="Times New Roman" panose="02020603050405020304" pitchFamily="18" charset="0"/>
              </a:rPr>
              <a:t>dan</a:t>
            </a:r>
            <a:r>
              <a:rPr dirty="0" smtClean="0">
                <a:latin typeface="Times New Roman" panose="02020603050405020304" pitchFamily="18" charset="0"/>
                <a:cs typeface="Times New Roman" panose="02020603050405020304" pitchFamily="18" charset="0"/>
              </a:rPr>
              <a:t> </a:t>
            </a:r>
            <a:r>
              <a:rPr dirty="0" err="1" smtClean="0">
                <a:latin typeface="Times New Roman" panose="02020603050405020304" pitchFamily="18" charset="0"/>
                <a:cs typeface="Times New Roman" panose="02020603050405020304" pitchFamily="18" charset="0"/>
              </a:rPr>
              <a:t>respon</a:t>
            </a:r>
            <a:r>
              <a:rPr dirty="0" smtClean="0">
                <a:latin typeface="Times New Roman" panose="02020603050405020304" pitchFamily="18" charset="0"/>
                <a:cs typeface="Times New Roman" panose="02020603050405020304" pitchFamily="18" charset="0"/>
              </a:rPr>
              <a:t> </a:t>
            </a:r>
            <a:r>
              <a:rPr dirty="0" err="1" smtClean="0">
                <a:latin typeface="Times New Roman" panose="02020603050405020304" pitchFamily="18" charset="0"/>
                <a:cs typeface="Times New Roman" panose="02020603050405020304" pitchFamily="18" charset="0"/>
              </a:rPr>
              <a:t>siswa</a:t>
            </a:r>
            <a:r>
              <a:rPr dirty="0" smtClean="0">
                <a:latin typeface="Times New Roman" panose="02020603050405020304" pitchFamily="18" charset="0"/>
                <a:cs typeface="Times New Roman" panose="02020603050405020304" pitchFamily="18" charset="0"/>
              </a:rPr>
              <a:t> </a:t>
            </a:r>
            <a:r>
              <a:rPr dirty="0" err="1" smtClean="0">
                <a:latin typeface="Times New Roman" panose="02020603050405020304" pitchFamily="18" charset="0"/>
                <a:cs typeface="Times New Roman" panose="02020603050405020304" pitchFamily="18" charset="0"/>
              </a:rPr>
              <a:t>dalam</a:t>
            </a:r>
            <a:r>
              <a:rPr dirty="0" smtClean="0">
                <a:latin typeface="Times New Roman" panose="02020603050405020304" pitchFamily="18" charset="0"/>
                <a:cs typeface="Times New Roman" panose="02020603050405020304" pitchFamily="18" charset="0"/>
              </a:rPr>
              <a:t> </a:t>
            </a:r>
            <a:r>
              <a:rPr dirty="0" err="1" smtClean="0">
                <a:latin typeface="Times New Roman" panose="02020603050405020304" pitchFamily="18" charset="0"/>
                <a:cs typeface="Times New Roman" panose="02020603050405020304" pitchFamily="18" charset="0"/>
              </a:rPr>
              <a:t>penggunaan</a:t>
            </a:r>
            <a:r>
              <a:rPr dirty="0" smtClean="0">
                <a:latin typeface="Times New Roman" panose="02020603050405020304" pitchFamily="18" charset="0"/>
                <a:cs typeface="Times New Roman" panose="02020603050405020304" pitchFamily="18" charset="0"/>
              </a:rPr>
              <a:t> </a:t>
            </a:r>
            <a:r>
              <a:rPr dirty="0" err="1" smtClean="0">
                <a:latin typeface="Times New Roman" panose="02020603050405020304" pitchFamily="18" charset="0"/>
                <a:cs typeface="Times New Roman" panose="02020603050405020304" pitchFamily="18" charset="0"/>
              </a:rPr>
              <a:t>modul</a:t>
            </a:r>
            <a:r>
              <a:rPr dirty="0" smtClean="0">
                <a:latin typeface="Times New Roman" panose="02020603050405020304" pitchFamily="18" charset="0"/>
                <a:cs typeface="Times New Roman" panose="02020603050405020304" pitchFamily="18" charset="0"/>
              </a:rPr>
              <a:t> ajar, </a:t>
            </a:r>
            <a:r>
              <a:rPr dirty="0" err="1" smtClean="0">
                <a:latin typeface="Times New Roman" panose="02020603050405020304" pitchFamily="18" charset="0"/>
                <a:cs typeface="Times New Roman" panose="02020603050405020304" pitchFamily="18" charset="0"/>
              </a:rPr>
              <a:t>Kemampuan</a:t>
            </a:r>
            <a:r>
              <a:rPr dirty="0" smtClean="0">
                <a:latin typeface="Times New Roman" panose="02020603050405020304" pitchFamily="18" charset="0"/>
                <a:cs typeface="Times New Roman" panose="02020603050405020304" pitchFamily="18" charset="0"/>
              </a:rPr>
              <a:t> guru </a:t>
            </a:r>
            <a:r>
              <a:rPr dirty="0" err="1" smtClean="0">
                <a:latin typeface="Times New Roman" panose="02020603050405020304" pitchFamily="18" charset="0"/>
                <a:cs typeface="Times New Roman" panose="02020603050405020304" pitchFamily="18" charset="0"/>
              </a:rPr>
              <a:t>dalam</a:t>
            </a:r>
            <a:r>
              <a:rPr dirty="0" smtClean="0">
                <a:latin typeface="Times New Roman" panose="02020603050405020304" pitchFamily="18" charset="0"/>
                <a:cs typeface="Times New Roman" panose="02020603050405020304" pitchFamily="18" charset="0"/>
              </a:rPr>
              <a:t> </a:t>
            </a:r>
            <a:r>
              <a:rPr dirty="0" err="1" smtClean="0">
                <a:latin typeface="Times New Roman" panose="02020603050405020304" pitchFamily="18" charset="0"/>
                <a:cs typeface="Times New Roman" panose="02020603050405020304" pitchFamily="18" charset="0"/>
              </a:rPr>
              <a:t>mengaplikasikan</a:t>
            </a:r>
            <a:r>
              <a:rPr dirty="0" smtClean="0">
                <a:latin typeface="Times New Roman" panose="02020603050405020304" pitchFamily="18" charset="0"/>
                <a:cs typeface="Times New Roman" panose="02020603050405020304" pitchFamily="18" charset="0"/>
              </a:rPr>
              <a:t> </a:t>
            </a:r>
            <a:r>
              <a:rPr dirty="0" err="1" smtClean="0">
                <a:latin typeface="Times New Roman" panose="02020603050405020304" pitchFamily="18" charset="0"/>
                <a:cs typeface="Times New Roman" panose="02020603050405020304" pitchFamily="18" charset="0"/>
              </a:rPr>
              <a:t>dan</a:t>
            </a:r>
            <a:r>
              <a:rPr dirty="0" smtClean="0">
                <a:latin typeface="Times New Roman" panose="02020603050405020304" pitchFamily="18" charset="0"/>
                <a:cs typeface="Times New Roman" panose="02020603050405020304" pitchFamily="18" charset="0"/>
              </a:rPr>
              <a:t> </a:t>
            </a:r>
            <a:r>
              <a:rPr dirty="0" err="1" smtClean="0">
                <a:latin typeface="Times New Roman" panose="02020603050405020304" pitchFamily="18" charset="0"/>
                <a:cs typeface="Times New Roman" panose="02020603050405020304" pitchFamily="18" charset="0"/>
              </a:rPr>
              <a:t>mengimplementasikan</a:t>
            </a:r>
            <a:r>
              <a:rPr dirty="0" smtClean="0">
                <a:latin typeface="Times New Roman" panose="02020603050405020304" pitchFamily="18" charset="0"/>
                <a:cs typeface="Times New Roman" panose="02020603050405020304" pitchFamily="18" charset="0"/>
              </a:rPr>
              <a:t> </a:t>
            </a:r>
            <a:r>
              <a:rPr dirty="0" err="1" smtClean="0">
                <a:latin typeface="Times New Roman" panose="02020603050405020304" pitchFamily="18" charset="0"/>
                <a:cs typeface="Times New Roman" panose="02020603050405020304" pitchFamily="18" charset="0"/>
              </a:rPr>
              <a:t>modul</a:t>
            </a:r>
            <a:r>
              <a:rPr dirty="0" smtClean="0">
                <a:latin typeface="Times New Roman" panose="02020603050405020304" pitchFamily="18" charset="0"/>
                <a:cs typeface="Times New Roman" panose="02020603050405020304" pitchFamily="18" charset="0"/>
              </a:rPr>
              <a:t> ajar </a:t>
            </a:r>
            <a:r>
              <a:rPr dirty="0" err="1" smtClean="0">
                <a:latin typeface="Times New Roman" panose="02020603050405020304" pitchFamily="18" charset="0"/>
                <a:cs typeface="Times New Roman" panose="02020603050405020304" pitchFamily="18" charset="0"/>
              </a:rPr>
              <a:t>pada</a:t>
            </a:r>
            <a:r>
              <a:rPr dirty="0" smtClean="0">
                <a:latin typeface="Times New Roman" panose="02020603050405020304" pitchFamily="18" charset="0"/>
                <a:cs typeface="Times New Roman" panose="02020603050405020304" pitchFamily="18" charset="0"/>
              </a:rPr>
              <a:t> </a:t>
            </a:r>
            <a:r>
              <a:rPr dirty="0" err="1" smtClean="0">
                <a:latin typeface="Times New Roman" panose="02020603050405020304" pitchFamily="18" charset="0"/>
                <a:cs typeface="Times New Roman" panose="02020603050405020304" pitchFamily="18" charset="0"/>
              </a:rPr>
              <a:t>mata</a:t>
            </a:r>
            <a:r>
              <a:rPr dirty="0" smtClean="0">
                <a:latin typeface="Times New Roman" panose="02020603050405020304" pitchFamily="18" charset="0"/>
                <a:cs typeface="Times New Roman" panose="02020603050405020304" pitchFamily="18" charset="0"/>
              </a:rPr>
              <a:t> </a:t>
            </a:r>
            <a:r>
              <a:rPr dirty="0" err="1" smtClean="0">
                <a:latin typeface="Times New Roman" panose="02020603050405020304" pitchFamily="18" charset="0"/>
                <a:cs typeface="Times New Roman" panose="02020603050405020304" pitchFamily="18" charset="0"/>
              </a:rPr>
              <a:t>pelajaran</a:t>
            </a:r>
            <a:r>
              <a:rPr dirty="0" smtClean="0">
                <a:latin typeface="Times New Roman" panose="02020603050405020304" pitchFamily="18" charset="0"/>
                <a:cs typeface="Times New Roman" panose="02020603050405020304" pitchFamily="18" charset="0"/>
              </a:rPr>
              <a:t> PAI, </a:t>
            </a:r>
            <a:r>
              <a:rPr dirty="0" err="1" smtClean="0">
                <a:latin typeface="Times New Roman" panose="02020603050405020304" pitchFamily="18" charset="0"/>
                <a:cs typeface="Times New Roman" panose="02020603050405020304" pitchFamily="18" charset="0"/>
              </a:rPr>
              <a:t>Peran</a:t>
            </a:r>
            <a:r>
              <a:rPr dirty="0" smtClean="0">
                <a:latin typeface="Times New Roman" panose="02020603050405020304" pitchFamily="18" charset="0"/>
                <a:cs typeface="Times New Roman" panose="02020603050405020304" pitchFamily="18" charset="0"/>
              </a:rPr>
              <a:t> guru P</a:t>
            </a:r>
            <a:r>
              <a:rPr lang="id-ID" dirty="0" smtClean="0">
                <a:latin typeface="Times New Roman" panose="02020603050405020304" pitchFamily="18" charset="0"/>
                <a:cs typeface="Times New Roman" panose="02020603050405020304" pitchFamily="18" charset="0"/>
              </a:rPr>
              <a:t>AI dalam menerapkan modul ajar, Program yang telah dilaksanakan oleh guru PAI dalam penggunaan modul ajar yang sesuai dengan kurikulum, serta Strategi guru PAI dalam penggunaan modul ajar. </a:t>
            </a:r>
            <a:endParaRPr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Google Shape;83;g104f7abbb21_0_315"/>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Manfaat Penelitian</a:t>
            </a:r>
            <a:endParaRPr/>
          </a:p>
        </p:txBody>
      </p:sp>
      <p:sp>
        <p:nvSpPr>
          <p:cNvPr id="84" name="Google Shape;84;g104f7abbb21_0_315"/>
          <p:cNvSpPr txBox="1">
            <a:spLocks noGrp="1"/>
          </p:cNvSpPr>
          <p:nvPr>
            <p:ph type="body" idx="1"/>
          </p:nvPr>
        </p:nvSpPr>
        <p:spPr>
          <a:xfrm>
            <a:off x="166758" y="1238732"/>
            <a:ext cx="11830877" cy="5089734"/>
          </a:xfrm>
          <a:prstGeom prst="rect">
            <a:avLst/>
          </a:prstGeom>
          <a:noFill/>
          <a:ln>
            <a:noFill/>
          </a:ln>
        </p:spPr>
        <p:txBody>
          <a:bodyPr spcFirstLastPara="1" wrap="square" lIns="91425" tIns="45700" rIns="91425" bIns="45700" anchor="t" anchorCtr="0">
            <a:normAutofit/>
          </a:bodyPr>
          <a:lstStyle/>
          <a:p>
            <a:pPr marL="457200" lvl="0" indent="-228600" algn="just" rtl="0">
              <a:lnSpc>
                <a:spcPct val="90000"/>
              </a:lnSpc>
              <a:spcBef>
                <a:spcPts val="1000"/>
              </a:spcBef>
              <a:spcAft>
                <a:spcPts val="0"/>
              </a:spcAft>
              <a:buClr>
                <a:schemeClr val="dk1"/>
              </a:buClr>
              <a:buSzPts val="2800"/>
              <a:buNone/>
            </a:pPr>
            <a:r>
              <a:rPr lang="id-ID" dirty="0" smtClean="0">
                <a:latin typeface="Times New Roman" panose="02020603050405020304" pitchFamily="18" charset="0"/>
                <a:cs typeface="Times New Roman" panose="02020603050405020304" pitchFamily="18" charset="0"/>
              </a:rPr>
              <a:t>	P</a:t>
            </a:r>
            <a:r>
              <a:rPr dirty="0" err="1" smtClean="0">
                <a:latin typeface="Times New Roman" panose="02020603050405020304" pitchFamily="18" charset="0"/>
                <a:cs typeface="Times New Roman" panose="02020603050405020304" pitchFamily="18" charset="0"/>
              </a:rPr>
              <a:t>enelitian</a:t>
            </a:r>
            <a:r>
              <a:rPr dirty="0" smtClean="0">
                <a:latin typeface="Times New Roman" panose="02020603050405020304" pitchFamily="18" charset="0"/>
                <a:cs typeface="Times New Roman" panose="02020603050405020304" pitchFamily="18" charset="0"/>
              </a:rPr>
              <a:t> </a:t>
            </a:r>
            <a:r>
              <a:rPr dirty="0" err="1" smtClean="0">
                <a:latin typeface="Times New Roman" panose="02020603050405020304" pitchFamily="18" charset="0"/>
                <a:cs typeface="Times New Roman" panose="02020603050405020304" pitchFamily="18" charset="0"/>
              </a:rPr>
              <a:t>ini</a:t>
            </a:r>
            <a:r>
              <a:rPr dirty="0" smtClean="0">
                <a:latin typeface="Times New Roman" panose="02020603050405020304" pitchFamily="18" charset="0"/>
                <a:cs typeface="Times New Roman" panose="02020603050405020304" pitchFamily="18" charset="0"/>
              </a:rPr>
              <a:t> </a:t>
            </a:r>
            <a:r>
              <a:rPr dirty="0" err="1" smtClean="0">
                <a:latin typeface="Times New Roman" panose="02020603050405020304" pitchFamily="18" charset="0"/>
                <a:cs typeface="Times New Roman" panose="02020603050405020304" pitchFamily="18" charset="0"/>
              </a:rPr>
              <a:t>diharapkan</a:t>
            </a:r>
            <a:r>
              <a:rPr dirty="0" smtClean="0">
                <a:latin typeface="Times New Roman" panose="02020603050405020304" pitchFamily="18" charset="0"/>
                <a:cs typeface="Times New Roman" panose="02020603050405020304" pitchFamily="18" charset="0"/>
              </a:rPr>
              <a:t> </a:t>
            </a:r>
            <a:r>
              <a:rPr dirty="0" err="1" smtClean="0">
                <a:latin typeface="Times New Roman" panose="02020603050405020304" pitchFamily="18" charset="0"/>
                <a:cs typeface="Times New Roman" panose="02020603050405020304" pitchFamily="18" charset="0"/>
              </a:rPr>
              <a:t>dapat</a:t>
            </a:r>
            <a:r>
              <a:rPr dirty="0" smtClean="0">
                <a:latin typeface="Times New Roman" panose="02020603050405020304" pitchFamily="18" charset="0"/>
                <a:cs typeface="Times New Roman" panose="02020603050405020304" pitchFamily="18" charset="0"/>
              </a:rPr>
              <a:t> </a:t>
            </a:r>
            <a:r>
              <a:rPr dirty="0" err="1" smtClean="0">
                <a:latin typeface="Times New Roman" panose="02020603050405020304" pitchFamily="18" charset="0"/>
                <a:cs typeface="Times New Roman" panose="02020603050405020304" pitchFamily="18" charset="0"/>
              </a:rPr>
              <a:t>memberi</a:t>
            </a:r>
            <a:r>
              <a:rPr dirty="0" smtClean="0">
                <a:latin typeface="Times New Roman" panose="02020603050405020304" pitchFamily="18" charset="0"/>
                <a:cs typeface="Times New Roman" panose="02020603050405020304" pitchFamily="18" charset="0"/>
              </a:rPr>
              <a:t> </a:t>
            </a:r>
            <a:r>
              <a:rPr dirty="0" err="1" smtClean="0">
                <a:latin typeface="Times New Roman" panose="02020603050405020304" pitchFamily="18" charset="0"/>
                <a:cs typeface="Times New Roman" panose="02020603050405020304" pitchFamily="18" charset="0"/>
              </a:rPr>
              <a:t>manfaat</a:t>
            </a:r>
            <a:r>
              <a:rPr dirty="0" smtClean="0">
                <a:latin typeface="Times New Roman" panose="02020603050405020304" pitchFamily="18" charset="0"/>
                <a:cs typeface="Times New Roman" panose="02020603050405020304" pitchFamily="18" charset="0"/>
              </a:rPr>
              <a:t> </a:t>
            </a:r>
            <a:r>
              <a:rPr dirty="0" err="1" smtClean="0">
                <a:latin typeface="Times New Roman" panose="02020603050405020304" pitchFamily="18" charset="0"/>
                <a:cs typeface="Times New Roman" panose="02020603050405020304" pitchFamily="18" charset="0"/>
              </a:rPr>
              <a:t>bagi</a:t>
            </a:r>
            <a:r>
              <a:rPr dirty="0" smtClean="0">
                <a:latin typeface="Times New Roman" panose="02020603050405020304" pitchFamily="18" charset="0"/>
                <a:cs typeface="Times New Roman" panose="02020603050405020304" pitchFamily="18" charset="0"/>
              </a:rPr>
              <a:t> </a:t>
            </a:r>
            <a:r>
              <a:rPr dirty="0" err="1" smtClean="0">
                <a:latin typeface="Times New Roman" panose="02020603050405020304" pitchFamily="18" charset="0"/>
                <a:cs typeface="Times New Roman" panose="02020603050405020304" pitchFamily="18" charset="0"/>
              </a:rPr>
              <a:t>berbagai</a:t>
            </a:r>
            <a:r>
              <a:rPr dirty="0" smtClean="0">
                <a:latin typeface="Times New Roman" panose="02020603050405020304" pitchFamily="18" charset="0"/>
                <a:cs typeface="Times New Roman" panose="02020603050405020304" pitchFamily="18" charset="0"/>
              </a:rPr>
              <a:t> </a:t>
            </a:r>
            <a:r>
              <a:rPr dirty="0" err="1" smtClean="0">
                <a:latin typeface="Times New Roman" panose="02020603050405020304" pitchFamily="18" charset="0"/>
                <a:cs typeface="Times New Roman" panose="02020603050405020304" pitchFamily="18" charset="0"/>
              </a:rPr>
              <a:t>pihak</a:t>
            </a:r>
            <a:r>
              <a:rPr dirty="0" smtClean="0">
                <a:latin typeface="Times New Roman" panose="02020603050405020304" pitchFamily="18" charset="0"/>
                <a:cs typeface="Times New Roman" panose="02020603050405020304" pitchFamily="18" charset="0"/>
              </a:rPr>
              <a:t>. </a:t>
            </a:r>
            <a:r>
              <a:rPr lang="id-ID" dirty="0" smtClean="0">
                <a:latin typeface="Times New Roman" panose="02020603050405020304" pitchFamily="18" charset="0"/>
                <a:cs typeface="Times New Roman" panose="02020603050405020304" pitchFamily="18" charset="0"/>
              </a:rPr>
              <a:t>M</a:t>
            </a:r>
            <a:r>
              <a:rPr dirty="0" err="1" smtClean="0">
                <a:latin typeface="Times New Roman" panose="02020603050405020304" pitchFamily="18" charset="0"/>
                <a:cs typeface="Times New Roman" panose="02020603050405020304" pitchFamily="18" charset="0"/>
              </a:rPr>
              <a:t>anfaat</a:t>
            </a:r>
            <a:r>
              <a:rPr dirty="0" smtClean="0">
                <a:latin typeface="Times New Roman" panose="02020603050405020304" pitchFamily="18" charset="0"/>
                <a:cs typeface="Times New Roman" panose="02020603050405020304" pitchFamily="18" charset="0"/>
              </a:rPr>
              <a:t> </a:t>
            </a:r>
            <a:r>
              <a:rPr dirty="0" err="1" smtClean="0">
                <a:latin typeface="Times New Roman" panose="02020603050405020304" pitchFamily="18" charset="0"/>
                <a:cs typeface="Times New Roman" panose="02020603050405020304" pitchFamily="18" charset="0"/>
              </a:rPr>
              <a:t>tersebut</a:t>
            </a:r>
            <a:r>
              <a:rPr dirty="0" smtClean="0">
                <a:latin typeface="Times New Roman" panose="02020603050405020304" pitchFamily="18" charset="0"/>
                <a:cs typeface="Times New Roman" panose="02020603050405020304" pitchFamily="18" charset="0"/>
              </a:rPr>
              <a:t> </a:t>
            </a:r>
            <a:r>
              <a:rPr dirty="0" err="1" smtClean="0">
                <a:latin typeface="Times New Roman" panose="02020603050405020304" pitchFamily="18" charset="0"/>
                <a:cs typeface="Times New Roman" panose="02020603050405020304" pitchFamily="18" charset="0"/>
              </a:rPr>
              <a:t>diantaranya</a:t>
            </a:r>
            <a:r>
              <a:rPr dirty="0" smtClean="0">
                <a:latin typeface="Times New Roman" panose="02020603050405020304" pitchFamily="18" charset="0"/>
                <a:cs typeface="Times New Roman" panose="02020603050405020304" pitchFamily="18" charset="0"/>
              </a:rPr>
              <a:t> </a:t>
            </a:r>
            <a:r>
              <a:rPr dirty="0" err="1" smtClean="0">
                <a:latin typeface="Times New Roman" panose="02020603050405020304" pitchFamily="18" charset="0"/>
                <a:cs typeface="Times New Roman" panose="02020603050405020304" pitchFamily="18" charset="0"/>
              </a:rPr>
              <a:t>sebagai</a:t>
            </a:r>
            <a:r>
              <a:rPr dirty="0" smtClean="0">
                <a:latin typeface="Times New Roman" panose="02020603050405020304" pitchFamily="18" charset="0"/>
                <a:cs typeface="Times New Roman" panose="02020603050405020304" pitchFamily="18" charset="0"/>
              </a:rPr>
              <a:t> </a:t>
            </a:r>
            <a:r>
              <a:rPr dirty="0" err="1" smtClean="0">
                <a:latin typeface="Times New Roman" panose="02020603050405020304" pitchFamily="18" charset="0"/>
                <a:cs typeface="Times New Roman" panose="02020603050405020304" pitchFamily="18" charset="0"/>
              </a:rPr>
              <a:t>berikut</a:t>
            </a:r>
            <a:r>
              <a:rPr dirty="0" smtClean="0">
                <a:latin typeface="Times New Roman" panose="02020603050405020304" pitchFamily="18" charset="0"/>
                <a:cs typeface="Times New Roman" panose="02020603050405020304" pitchFamily="18" charset="0"/>
              </a:rPr>
              <a:t>.</a:t>
            </a:r>
          </a:p>
          <a:p>
            <a:pPr marL="742950" lvl="0" indent="-514350" algn="just">
              <a:buFont typeface="+mj-lt"/>
              <a:buAutoNum type="arabicPeriod"/>
            </a:pPr>
            <a:r>
              <a:rPr lang="x-none" dirty="0" smtClean="0">
                <a:latin typeface="Times New Roman" panose="02020603050405020304" pitchFamily="18" charset="0"/>
                <a:cs typeface="Times New Roman" panose="02020603050405020304" pitchFamily="18" charset="0"/>
              </a:rPr>
              <a:t>Bagi siswa, sebagai sarana dalam memahami </a:t>
            </a:r>
            <a:r>
              <a:rPr lang="id-ID" dirty="0">
                <a:latin typeface="Times New Roman" panose="02020603050405020304" pitchFamily="18" charset="0"/>
                <a:cs typeface="Times New Roman" panose="02020603050405020304" pitchFamily="18" charset="0"/>
              </a:rPr>
              <a:t>penggunaan modul ajar pada mata pelajaran PAI materi sujud syukur, sujud syahwi, dan sujud </a:t>
            </a:r>
            <a:r>
              <a:rPr lang="id-ID" dirty="0" smtClean="0">
                <a:latin typeface="Times New Roman" panose="02020603050405020304" pitchFamily="18" charset="0"/>
                <a:cs typeface="Times New Roman" panose="02020603050405020304" pitchFamily="18" charset="0"/>
              </a:rPr>
              <a:t>tilawah.</a:t>
            </a:r>
          </a:p>
          <a:p>
            <a:pPr marL="742950" lvl="0" indent="-514350" algn="just">
              <a:buFont typeface="+mj-lt"/>
              <a:buAutoNum type="arabicPeriod"/>
            </a:pPr>
            <a:r>
              <a:rPr lang="id-ID" dirty="0" smtClean="0">
                <a:latin typeface="Times New Roman" panose="02020603050405020304" pitchFamily="18" charset="0"/>
                <a:cs typeface="Times New Roman" panose="02020603050405020304" pitchFamily="18" charset="0"/>
              </a:rPr>
              <a:t>Bagi guru PAI, sebagai bahan referensi dalam penggunaan modul ajar </a:t>
            </a:r>
            <a:r>
              <a:rPr lang="id-ID" dirty="0">
                <a:latin typeface="Times New Roman" panose="02020603050405020304" pitchFamily="18" charset="0"/>
                <a:cs typeface="Times New Roman" panose="02020603050405020304" pitchFamily="18" charset="0"/>
              </a:rPr>
              <a:t>pada mata pelajaran PAI materi sujud syukur, sujud syahwi, dan sujud </a:t>
            </a:r>
            <a:r>
              <a:rPr lang="id-ID" dirty="0" smtClean="0">
                <a:latin typeface="Times New Roman" panose="02020603050405020304" pitchFamily="18" charset="0"/>
                <a:cs typeface="Times New Roman" panose="02020603050405020304" pitchFamily="18" charset="0"/>
              </a:rPr>
              <a:t>tilawah yang menarik perhatian siswa.</a:t>
            </a:r>
          </a:p>
          <a:p>
            <a:pPr marL="742950" lvl="0" indent="-514350" algn="just">
              <a:buFont typeface="+mj-lt"/>
              <a:buAutoNum type="arabicPeriod"/>
            </a:pPr>
            <a:r>
              <a:rPr lang="id-ID" dirty="0" smtClean="0">
                <a:latin typeface="Times New Roman" panose="02020603050405020304" pitchFamily="18" charset="0"/>
                <a:cs typeface="Times New Roman" panose="02020603050405020304" pitchFamily="18" charset="0"/>
              </a:rPr>
              <a:t>Bagi peneliti lain, sebagai bahan referensi dalam mengembangkan penelitian sejenis yang berkelanjutan. </a:t>
            </a:r>
            <a:endParaRPr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g104f7abbb21_0_61"/>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Referensi</a:t>
            </a:r>
            <a:endParaRPr/>
          </a:p>
        </p:txBody>
      </p:sp>
      <p:sp>
        <p:nvSpPr>
          <p:cNvPr id="90" name="Google Shape;90;g104f7abbb21_0_61"/>
          <p:cNvSpPr txBox="1">
            <a:spLocks noGrp="1"/>
          </p:cNvSpPr>
          <p:nvPr>
            <p:ph type="body" idx="1"/>
          </p:nvPr>
        </p:nvSpPr>
        <p:spPr>
          <a:xfrm>
            <a:off x="166758" y="1238732"/>
            <a:ext cx="11830877" cy="5089734"/>
          </a:xfrm>
          <a:prstGeom prst="rect">
            <a:avLst/>
          </a:prstGeom>
          <a:noFill/>
          <a:ln>
            <a:noFill/>
          </a:ln>
        </p:spPr>
        <p:txBody>
          <a:bodyPr spcFirstLastPara="1" wrap="square" lIns="91425" tIns="45700" rIns="91425" bIns="45700" anchor="t" anchorCtr="0">
            <a:normAutofit fontScale="25000" lnSpcReduction="20000"/>
          </a:bodyPr>
          <a:lstStyle/>
          <a:p>
            <a:pPr marL="50800" indent="0" algn="just">
              <a:buNone/>
            </a:pPr>
            <a:r>
              <a:rPr lang="id-ID" dirty="0"/>
              <a:t>[</a:t>
            </a:r>
            <a:r>
              <a:rPr lang="id-ID" dirty="0" smtClean="0"/>
              <a:t>1] A</a:t>
            </a:r>
            <a:r>
              <a:rPr lang="id-ID" dirty="0"/>
              <a:t>. P. Astutik, “Implementasi Pembelajaran Kecerdasan Spiritual untuk Mengaktualisasikan Nilai-Nilai Islam,” </a:t>
            </a:r>
            <a:r>
              <a:rPr lang="id-ID" i="1" dirty="0"/>
              <a:t>Halaqa Islam. Educ. J.</a:t>
            </a:r>
            <a:r>
              <a:rPr lang="id-ID" dirty="0"/>
              <a:t>, vol. 1, no. 1, pp. 9–16, 2017, doi: 10.21070/halaqa.v1i1.818.</a:t>
            </a:r>
          </a:p>
          <a:p>
            <a:pPr marL="50800" indent="0" algn="just">
              <a:buNone/>
            </a:pPr>
            <a:r>
              <a:rPr lang="id-ID" dirty="0"/>
              <a:t>[</a:t>
            </a:r>
            <a:r>
              <a:rPr lang="id-ID" dirty="0" smtClean="0"/>
              <a:t>2] P</a:t>
            </a:r>
            <a:r>
              <a:rPr lang="id-ID" dirty="0"/>
              <a:t>. Tedjokoesoemo, P. Nilasari, and S. Sari, “Addressing the Independent Learning Curriculum (Kurikulum Merdeka Belajar) as a Form of Positive Disruption to Empower the Community,” pp. 167–176, 2022, doi: 10.5220/0010749100003112.</a:t>
            </a:r>
          </a:p>
          <a:p>
            <a:pPr marL="50800" indent="0" algn="just">
              <a:buNone/>
            </a:pPr>
            <a:r>
              <a:rPr lang="id-ID" dirty="0"/>
              <a:t>[</a:t>
            </a:r>
            <a:r>
              <a:rPr lang="id-ID" dirty="0" smtClean="0"/>
              <a:t>3] Apipudin</a:t>
            </a:r>
            <a:r>
              <a:rPr lang="id-ID" dirty="0"/>
              <a:t>, “Pendidikan agama Islam dan multikulturalisme,” </a:t>
            </a:r>
            <a:r>
              <a:rPr lang="id-ID" i="1" dirty="0"/>
              <a:t>Fakt. J. Ilm. Kependidikan</a:t>
            </a:r>
            <a:r>
              <a:rPr lang="id-ID" dirty="0"/>
              <a:t>, vol. 7, no. 3, pp. 213–220,2020, [Online]. Available: https://journal.lppmunindra.ac.id/index.php/Faktor/article/view/8156/pdf</a:t>
            </a:r>
          </a:p>
          <a:p>
            <a:pPr marL="50800" indent="0" algn="just">
              <a:buNone/>
            </a:pPr>
            <a:r>
              <a:rPr lang="id-ID" dirty="0"/>
              <a:t>[</a:t>
            </a:r>
            <a:r>
              <a:rPr lang="id-ID" dirty="0" smtClean="0"/>
              <a:t>4] D</a:t>
            </a:r>
            <a:r>
              <a:rPr lang="id-ID" dirty="0"/>
              <a:t>. A. Romadlon and B. Haryanto, “Developing Progressive Islamic Aqidah Teaching Materials For Middle School Students,” vol. 5, no. 3, pp. 681–698, 2023, doi: 10.37680/scaffolding.v5i3.3335.</a:t>
            </a:r>
          </a:p>
          <a:p>
            <a:pPr marL="50800" indent="0" algn="just">
              <a:buNone/>
            </a:pPr>
            <a:r>
              <a:rPr lang="id-ID" dirty="0"/>
              <a:t>[</a:t>
            </a:r>
            <a:r>
              <a:rPr lang="id-ID" dirty="0" smtClean="0"/>
              <a:t>5] B</a:t>
            </a:r>
            <a:r>
              <a:rPr lang="id-ID" dirty="0"/>
              <a:t>. Silmi, E. Fariyatul Fahyuni, and A. Puji Astutik, “Analisis Penerapan Model Problem Based Learning Terhadap Hasil Belajar Pai Siswa Sekolah Dasar,” </a:t>
            </a:r>
            <a:r>
              <a:rPr lang="id-ID" i="1" dirty="0"/>
              <a:t>AL-MUADDIB J. Kaji. Ilmu Kependidikan</a:t>
            </a:r>
            <a:r>
              <a:rPr lang="id-ID" dirty="0"/>
              <a:t>, vol. 4, no. 2, pp. 135–146, 2022, doi: 10.46773/muaddib.v4i2.370.</a:t>
            </a:r>
          </a:p>
          <a:p>
            <a:pPr marL="50800" indent="0" algn="just">
              <a:buNone/>
            </a:pPr>
            <a:r>
              <a:rPr lang="id-ID" dirty="0"/>
              <a:t>[</a:t>
            </a:r>
            <a:r>
              <a:rPr lang="id-ID" dirty="0" smtClean="0"/>
              <a:t>6] A</a:t>
            </a:r>
            <a:r>
              <a:rPr lang="id-ID" dirty="0"/>
              <a:t>. Rifa’i, N. E. Kurnia Asih, and D. Fatmawati, “Penerapan Kurikulum Merdeka Pada Pembelajaran PAI Di Sekolah,” </a:t>
            </a:r>
            <a:r>
              <a:rPr lang="id-ID" i="1" dirty="0"/>
              <a:t>J. Heal. Sains</a:t>
            </a:r>
            <a:r>
              <a:rPr lang="id-ID" dirty="0"/>
              <a:t>, vol. 3, no. 8, pp. 1006–1013, 2022, doi: 10.46799/jsa.v3i8.471.</a:t>
            </a:r>
          </a:p>
          <a:p>
            <a:pPr marL="50800" indent="0" algn="just">
              <a:buNone/>
            </a:pPr>
            <a:r>
              <a:rPr lang="id-ID" dirty="0"/>
              <a:t>[</a:t>
            </a:r>
            <a:r>
              <a:rPr lang="id-ID" dirty="0" smtClean="0"/>
              <a:t>7] U</a:t>
            </a:r>
            <a:r>
              <a:rPr lang="id-ID" dirty="0"/>
              <a:t>. Azmiyah and A. P. Astutik, “The Role Of The Movement Teacher In Preparing Indonesia’s Excellent Generation,” vol. 4, no. 2, pp. 396–408, 2021.</a:t>
            </a:r>
          </a:p>
          <a:p>
            <a:pPr marL="50800" indent="0" algn="just">
              <a:buNone/>
            </a:pPr>
            <a:r>
              <a:rPr lang="id-ID" dirty="0"/>
              <a:t>[</a:t>
            </a:r>
            <a:r>
              <a:rPr lang="id-ID" dirty="0" smtClean="0"/>
              <a:t>8] H</a:t>
            </a:r>
            <a:r>
              <a:rPr lang="id-ID" dirty="0"/>
              <a:t>. Triana, P. G. Yanti, and D. Hervita, “Pengembangan Modul Ajar Bahasa Indonesia Berbasis Interdisipliner Di Kelas Bawah Sekolah Dasar Pada Kurikulum Merdeka,” </a:t>
            </a:r>
            <a:r>
              <a:rPr lang="id-ID" i="1" dirty="0"/>
              <a:t>J. Ilm. Mandala Educ.</a:t>
            </a:r>
            <a:r>
              <a:rPr lang="id-ID" dirty="0"/>
              <a:t>, vol. 9, no. 1, pp. 504–514, 2023, doi: 10.58258/jime.v9i1.4644.</a:t>
            </a:r>
          </a:p>
          <a:p>
            <a:pPr marL="50800" indent="0" algn="just">
              <a:buNone/>
            </a:pPr>
            <a:r>
              <a:rPr lang="id-ID" dirty="0"/>
              <a:t>[</a:t>
            </a:r>
            <a:r>
              <a:rPr lang="id-ID" dirty="0" smtClean="0"/>
              <a:t>9] A</a:t>
            </a:r>
            <a:r>
              <a:rPr lang="id-ID" dirty="0"/>
              <a:t>. P. Astutik, A. R. Ramadhan, S. Shofariyani, A. Rahmanto, and S. S. Iryanti, “Deconstruction of AKM Literacy in PAI Lessons on the Learning Performance of MBKM Students,” vol. 7, no. 1, 2023, doi: 10.21070/halaqa.v7i1.1634.</a:t>
            </a:r>
          </a:p>
          <a:p>
            <a:pPr marL="50800" indent="0" algn="just">
              <a:buNone/>
            </a:pPr>
            <a:r>
              <a:rPr lang="id-ID" dirty="0"/>
              <a:t>[</a:t>
            </a:r>
            <a:r>
              <a:rPr lang="id-ID" dirty="0" smtClean="0"/>
              <a:t>10] S</a:t>
            </a:r>
            <a:r>
              <a:rPr lang="id-ID" dirty="0"/>
              <a:t>. Muhardini, R. Sudarwo, B. S. Kartiani, K. Anam, and A. Herianto, “Pengembangan Modul Ajar Ilmu Pengetahuan Alam dan Sosial ( IPAS ) Bagi Siswa Sekolah Dasar Kelas IV dalam Kerangka Kurikulum Merdeka,” vol. 9, pp. 182–186, 2023.</a:t>
            </a:r>
          </a:p>
          <a:p>
            <a:pPr marL="50800" indent="0" algn="just">
              <a:buNone/>
            </a:pPr>
            <a:r>
              <a:rPr lang="id-ID" dirty="0"/>
              <a:t>[</a:t>
            </a:r>
            <a:r>
              <a:rPr lang="id-ID" dirty="0" smtClean="0"/>
              <a:t>11] E</a:t>
            </a:r>
            <a:r>
              <a:rPr lang="id-ID" dirty="0"/>
              <a:t>. Budiono and H. Susanto, “Penyusunan dan Penggunaan Modul Pembelajaran Berdasar Kurikulum Berbasis Kompetensi Sub Pokok Bahasan Analisa Kuantitatif Untuk Soal-Soal Dinamika Sederhana Pada Kelas X Semester I SMA,” pp. 79–87, 2020.</a:t>
            </a:r>
          </a:p>
          <a:p>
            <a:pPr marL="50800" indent="0" algn="just">
              <a:buNone/>
            </a:pPr>
            <a:r>
              <a:rPr lang="id-ID" dirty="0"/>
              <a:t>[</a:t>
            </a:r>
            <a:r>
              <a:rPr lang="id-ID" dirty="0" smtClean="0"/>
              <a:t>12] H</a:t>
            </a:r>
            <a:r>
              <a:rPr lang="id-ID" dirty="0"/>
              <a:t>. Islami and Armiati, “Efektivitas Penggunaan Modul Pembelajaran Berbasis Kontekstual Pada Bidang Keahlian Bisnis Dan Manajemen Di Sekolah Menengah Kejuruan ( SMK ): Literature Review,” vol. 3, no. 4, 2020.</a:t>
            </a:r>
          </a:p>
          <a:p>
            <a:pPr marL="50800" indent="0" algn="just">
              <a:buNone/>
            </a:pPr>
            <a:r>
              <a:rPr lang="id-ID" dirty="0"/>
              <a:t>[</a:t>
            </a:r>
            <a:r>
              <a:rPr lang="id-ID" dirty="0" smtClean="0"/>
              <a:t>13] M</a:t>
            </a:r>
            <a:r>
              <a:rPr lang="id-ID" dirty="0"/>
              <a:t>. Risal and A. P. Astutik, “The Effectiveness of Islamic Education Learning Based on Learning Cycle on Learning Outcomes in Junior High School,” vol. 4, pp. 1–10, 2021, doi: 10.21070/acopen.4.2021.3098.</a:t>
            </a:r>
          </a:p>
          <a:p>
            <a:pPr marL="50800" indent="0" algn="just">
              <a:buNone/>
            </a:pPr>
            <a:r>
              <a:rPr lang="id-ID" dirty="0"/>
              <a:t>[</a:t>
            </a:r>
            <a:r>
              <a:rPr lang="id-ID" dirty="0" smtClean="0"/>
              <a:t>14] S</a:t>
            </a:r>
            <a:r>
              <a:rPr lang="id-ID" dirty="0"/>
              <a:t>. Wahyuni, Y. Rifmasari, and Adriantoni, “Penggunaan E-Modul Sebagai Bahan Ajar Terhadap Hasil Belajar Mahasiswa Pada Mata Kuliah Konsep Dasar IPA 2 Di STKIP Adzkia Padang,” pp. 1–5, 2021.</a:t>
            </a:r>
          </a:p>
          <a:p>
            <a:pPr marL="50800" indent="0" algn="just">
              <a:buNone/>
            </a:pPr>
            <a:r>
              <a:rPr lang="id-ID" dirty="0" smtClean="0"/>
              <a:t>[15] G</a:t>
            </a:r>
            <a:r>
              <a:rPr lang="id-ID" dirty="0"/>
              <a:t>. N. Darise, “Pendidikan Agama Islam Dalam Konteks ‘ Merdeka Belajar ’ Gina Nurvina Darise Pendahuluan Kebijakan “ Merdeka Belajar " merupakan ide dalam rangka memperbagus baik secara formal di sekolah ataupun informal dan </a:t>
            </a:r>
            <a:r>
              <a:rPr lang="id-ID" dirty="0" smtClean="0"/>
              <a:t>nonformal di </a:t>
            </a:r>
            <a:r>
              <a:rPr lang="id-ID" dirty="0"/>
              <a:t>rumah dan,”   </a:t>
            </a:r>
            <a:r>
              <a:rPr lang="id-ID" dirty="0" smtClean="0"/>
              <a:t> </a:t>
            </a:r>
          </a:p>
          <a:p>
            <a:pPr marL="50800" indent="0" algn="just">
              <a:buNone/>
            </a:pPr>
            <a:r>
              <a:rPr lang="id-ID" i="1" dirty="0"/>
              <a:t> </a:t>
            </a:r>
            <a:r>
              <a:rPr lang="id-ID" i="1" dirty="0" smtClean="0"/>
              <a:t>      J</a:t>
            </a:r>
            <a:r>
              <a:rPr lang="id-ID" i="1" dirty="0"/>
              <a:t>. Ilm. Pendidik. Agama Islam Fak. Tarb. dan Ilmu Kegur. [FTIK] IAIN Manad.</a:t>
            </a:r>
            <a:r>
              <a:rPr lang="id-ID" dirty="0"/>
              <a:t>, vol. Volume 02, no. Merdeka Belajar, pp. 1–18, 2021, [Online]. Available: file:///D:/DATA C 15 JANUARI 2021/Documents/2022/S2 PAI/PROPOSAL PENELITIAN/Sumber Jurnal Kurikulum   </a:t>
            </a:r>
            <a:r>
              <a:rPr lang="id-ID" dirty="0" smtClean="0"/>
              <a:t>            </a:t>
            </a:r>
          </a:p>
          <a:p>
            <a:pPr marL="50800" indent="0" algn="just">
              <a:buNone/>
            </a:pPr>
            <a:r>
              <a:rPr lang="id-ID" dirty="0"/>
              <a:t> </a:t>
            </a:r>
            <a:r>
              <a:rPr lang="id-ID" dirty="0" smtClean="0"/>
              <a:t>      Merdeka/Pendidikan </a:t>
            </a:r>
            <a:r>
              <a:rPr lang="id-ID" dirty="0"/>
              <a:t>Agama Islam Dalam Konteks “Merdeka Belajar”.pdf</a:t>
            </a:r>
          </a:p>
          <a:p>
            <a:pPr marL="50800" indent="0" algn="just">
              <a:buNone/>
            </a:pPr>
            <a:r>
              <a:rPr lang="id-ID" dirty="0" smtClean="0"/>
              <a:t>[16] A</a:t>
            </a:r>
            <a:r>
              <a:rPr lang="id-ID" dirty="0"/>
              <a:t>. Afiyah, </a:t>
            </a:r>
            <a:r>
              <a:rPr lang="id-ID" i="1" dirty="0"/>
              <a:t>Implementasi Pembelajaran Pendidikan Agama Islam dan Budi Pekerti Berbasis Modul Ajar Merdeka Belajar di SMA Walisongo Pecangaan Jepara</a:t>
            </a:r>
            <a:r>
              <a:rPr lang="id-ID" dirty="0"/>
              <a:t>. 2022.</a:t>
            </a:r>
          </a:p>
          <a:p>
            <a:pPr marL="50800" indent="0" algn="just">
              <a:buNone/>
            </a:pPr>
            <a:r>
              <a:rPr lang="id-ID" dirty="0"/>
              <a:t>[</a:t>
            </a:r>
            <a:r>
              <a:rPr lang="id-ID" dirty="0" smtClean="0"/>
              <a:t>17] N</a:t>
            </a:r>
            <a:r>
              <a:rPr lang="id-ID" dirty="0"/>
              <a:t>. Fatmi, D. Siska, and E. Nadia, “Pengaruh Penggunaan Modul Pembelajaran Terhadap Hasil Belajar Kognitif Siswa,” vol. 4, no. 2, pp. 68–80, 2021.</a:t>
            </a:r>
          </a:p>
          <a:p>
            <a:pPr marL="50800" indent="0" algn="just">
              <a:buNone/>
            </a:pPr>
            <a:r>
              <a:rPr lang="id-ID" dirty="0"/>
              <a:t>[</a:t>
            </a:r>
            <a:r>
              <a:rPr lang="id-ID" dirty="0" smtClean="0"/>
              <a:t>18] M</a:t>
            </a:r>
            <a:r>
              <a:rPr lang="id-ID" dirty="0"/>
              <a:t>. N. Adlini, A. H. Dinda, S. Yulinda, O. Chotimah, and S. J. Merliyana, “Metode Penelitian Kualitatif Studi Pustaka,” </a:t>
            </a:r>
            <a:r>
              <a:rPr lang="id-ID" i="1" dirty="0"/>
              <a:t>Edumaspul J. Pendidik.</a:t>
            </a:r>
            <a:r>
              <a:rPr lang="id-ID" dirty="0"/>
              <a:t>, vol. 6, no. 1, pp. 974–980, 2022, doi: 10.33487/edumaspul.v6i1.3394.</a:t>
            </a:r>
          </a:p>
          <a:p>
            <a:pPr marL="50800" indent="0" algn="just">
              <a:buNone/>
            </a:pPr>
            <a:r>
              <a:rPr lang="id-ID" dirty="0"/>
              <a:t>[</a:t>
            </a:r>
            <a:r>
              <a:rPr lang="id-ID" dirty="0" smtClean="0"/>
              <a:t>19] S</a:t>
            </a:r>
            <a:r>
              <a:rPr lang="id-ID" dirty="0"/>
              <a:t>. Sarah and S. Ngaisah, “Penggunaan modul berbasis inkuiri untuk meningkatkan hasil belajar dan karakter mandiri siswa,” pp. 114–120, 2016.</a:t>
            </a:r>
          </a:p>
          <a:p>
            <a:pPr marL="50800" indent="0" algn="just">
              <a:buNone/>
            </a:pPr>
            <a:r>
              <a:rPr lang="id-ID" dirty="0"/>
              <a:t>[</a:t>
            </a:r>
            <a:r>
              <a:rPr lang="id-ID" dirty="0" smtClean="0"/>
              <a:t>20] N</a:t>
            </a:r>
            <a:r>
              <a:rPr lang="id-ID" dirty="0"/>
              <a:t>. Istiamin, “Penggunaan Modul Pembelajaran Bahasa Indonesia Pada Siswa Kelas VIII UPT SMP Negeri 3 Ponggok,” vol. 1, no. 2, pp. 193–200, 2020</a:t>
            </a:r>
            <a:r>
              <a:rPr lang="id-ID" dirty="0" smtClean="0"/>
              <a:t>.</a:t>
            </a:r>
            <a:endParaRPr lang="id-ID"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sp>
        <p:nvSpPr>
          <p:cNvPr id="46" name="Google Shape;46;g104f7abbb21_0_309"/>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Pendahuluan</a:t>
            </a:r>
            <a:endParaRPr/>
          </a:p>
        </p:txBody>
      </p:sp>
      <p:sp>
        <p:nvSpPr>
          <p:cNvPr id="47" name="Google Shape;47;g104f7abbb21_0_309"/>
          <p:cNvSpPr txBox="1">
            <a:spLocks noGrp="1"/>
          </p:cNvSpPr>
          <p:nvPr>
            <p:ph type="body" idx="1"/>
          </p:nvPr>
        </p:nvSpPr>
        <p:spPr>
          <a:xfrm>
            <a:off x="166758" y="1238732"/>
            <a:ext cx="11830877" cy="5089734"/>
          </a:xfrm>
          <a:prstGeom prst="rect">
            <a:avLst/>
          </a:prstGeom>
          <a:noFill/>
          <a:ln>
            <a:noFill/>
          </a:ln>
        </p:spPr>
        <p:txBody>
          <a:bodyPr spcFirstLastPara="1" wrap="square" lIns="91425" tIns="45700" rIns="91425" bIns="45700" anchor="t" anchorCtr="0">
            <a:noAutofit/>
          </a:bodyPr>
          <a:lstStyle/>
          <a:p>
            <a:pPr indent="-228600" algn="just">
              <a:buNone/>
            </a:pPr>
            <a:r>
              <a:rPr lang="id-ID" sz="1450" dirty="0" smtClean="0">
                <a:latin typeface="Times New Roman" panose="02020603050405020304" pitchFamily="18" charset="0"/>
                <a:cs typeface="Times New Roman" panose="02020603050405020304" pitchFamily="18" charset="0"/>
              </a:rPr>
              <a:t>	</a:t>
            </a:r>
            <a:r>
              <a:rPr lang="id-ID" sz="1800" dirty="0">
                <a:latin typeface="Times New Roman" panose="02020603050405020304" pitchFamily="18" charset="0"/>
                <a:cs typeface="Times New Roman" panose="02020603050405020304" pitchFamily="18" charset="0"/>
              </a:rPr>
              <a:t>Penggunaan modul ajar sebagai salah satu penerapan kurikulum berbasis komputer dalam proses pembelajaran </a:t>
            </a:r>
            <a:r>
              <a:rPr lang="id-ID" sz="1800" dirty="0" smtClean="0">
                <a:latin typeface="Times New Roman" panose="02020603050405020304" pitchFamily="18" charset="0"/>
                <a:cs typeface="Times New Roman" panose="02020603050405020304" pitchFamily="18" charset="0"/>
              </a:rPr>
              <a:t>yang digunakan oleh guru sebelum pembelajaran. Berdasrkan hasil observasi dan wawancara yang dilakukan di SMP Muhammadiyah 5 Tulangan, ditemukan beberapa permasalahan yaitu salah satunya guru PAI belum seberapa menguasai dalam penggunaan modul ajar sehingga membuat siswa tidak faham apa yang dijelaskan. </a:t>
            </a:r>
          </a:p>
          <a:p>
            <a:pPr indent="-228600" algn="just">
              <a:buNone/>
            </a:pPr>
            <a:r>
              <a:rPr lang="id-ID" sz="1800" dirty="0" smtClean="0"/>
              <a:t>	</a:t>
            </a:r>
            <a:r>
              <a:rPr lang="id-ID" sz="1800" dirty="0" smtClean="0">
                <a:latin typeface="Times New Roman" panose="02020603050405020304" pitchFamily="18" charset="0"/>
                <a:cs typeface="Times New Roman" panose="02020603050405020304" pitchFamily="18" charset="0"/>
              </a:rPr>
              <a:t>Kajian </a:t>
            </a:r>
            <a:r>
              <a:rPr lang="id-ID" sz="1800" dirty="0">
                <a:latin typeface="Times New Roman" panose="02020603050405020304" pitchFamily="18" charset="0"/>
                <a:cs typeface="Times New Roman" panose="02020603050405020304" pitchFamily="18" charset="0"/>
              </a:rPr>
              <a:t>terkait dengan </a:t>
            </a:r>
            <a:r>
              <a:rPr lang="id-ID" sz="1800" dirty="0" smtClean="0">
                <a:latin typeface="Times New Roman" panose="02020603050405020304" pitchFamily="18" charset="0"/>
                <a:cs typeface="Times New Roman" panose="02020603050405020304" pitchFamily="18" charset="0"/>
              </a:rPr>
              <a:t>analisis penggunaan modul ajar pada mat pelajaran PAI sudah </a:t>
            </a:r>
            <a:r>
              <a:rPr lang="id-ID" sz="1800" dirty="0">
                <a:latin typeface="Times New Roman" panose="02020603050405020304" pitchFamily="18" charset="0"/>
                <a:cs typeface="Times New Roman" panose="02020603050405020304" pitchFamily="18" charset="0"/>
              </a:rPr>
              <a:t>banyak dilakukan, diantaranya sebagai berikut: </a:t>
            </a:r>
            <a:r>
              <a:rPr lang="id-ID" sz="1800" dirty="0" smtClean="0">
                <a:latin typeface="Times New Roman" panose="02020603050405020304" pitchFamily="18" charset="0"/>
                <a:cs typeface="Times New Roman" panose="02020603050405020304" pitchFamily="18" charset="0"/>
              </a:rPr>
              <a:t> Darise </a:t>
            </a:r>
            <a:r>
              <a:rPr lang="id-ID" sz="1800" dirty="0">
                <a:latin typeface="Times New Roman" panose="02020603050405020304" pitchFamily="18" charset="0"/>
                <a:cs typeface="Times New Roman" panose="02020603050405020304" pitchFamily="18" charset="0"/>
              </a:rPr>
              <a:t>bahwa modul ajar yang digunakan oleh guru pendidikan agama islam yaitu pembelajaran Pendidikan Agama Islam dalam versi “Modul Ajar Kurikulum Merdeka” dirancang untuk melatih peserta didik agar memiliki kemampuan beripikir kritis, memiliki kreativitas, memiliki kemampuan dan keterampilan berkomunikasi serta membuat peserta didik memiliki kerja sama dan mampu berkolaborasi agar nantinya peserta didik bisa memiliki pemikiran yang lebih matang, lebih bijak, lebih cermat agar peserta didik mampu untuk memahami, mengembangkan dan menerapkan ajaran Islam dalam kehidupan sehari-hari [15]. Afiyah bahwa kajian ini terfokus pada sekolah yang menerapkan salah satu kebijakan merdeka belajar yakni penyederhanaan rencana pelaksanaan pembelajaran (RPP), dan saat ini RPP telah digantikan dengan modul ajar. Perencanaan pembelajaran PAIBP berbasis modul ajar merdeka belajar di SMA Walisongo Pecangaan Jepara sudah sesuai dengan standar yang ditetapkan. Ditandai dengan kelengkapan komponen yang terdapat dalam modul ajar yang dipersiapkan guru PAIBP. Pelaksanaan pembelajaran PAIBP berbasis modul ajar merdeka belajar di SMA Walisongo Pecangaan Jepara sudah sesuai dengan perencanaan yang sudah disusun oleh guru PAIBP [16]. Fatmi et al, bahwa kajian ini terfokus pada penggunaan modul pembelajaran yang berpengaruh terhadap hasil belajar kognitif siswa [17]. </a:t>
            </a:r>
            <a:endParaRPr lang="id-ID" sz="1800" dirty="0" smtClean="0">
              <a:latin typeface="Times New Roman" panose="02020603050405020304" pitchFamily="18" charset="0"/>
              <a:cs typeface="Times New Roman" panose="02020603050405020304" pitchFamily="18" charset="0"/>
            </a:endParaRPr>
          </a:p>
          <a:p>
            <a:pPr indent="-228600" algn="just">
              <a:buNone/>
            </a:pPr>
            <a:r>
              <a:rPr lang="id-ID" sz="1450" dirty="0">
                <a:latin typeface="Times New Roman" panose="02020603050405020304" pitchFamily="18" charset="0"/>
                <a:cs typeface="Times New Roman" panose="02020603050405020304" pitchFamily="18" charset="0"/>
              </a:rPr>
              <a:t>	</a:t>
            </a:r>
            <a:endParaRPr sz="145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Lanjutan Pendahuluan</a:t>
            </a:r>
            <a:endParaRPr lang="id-ID" dirty="0"/>
          </a:p>
        </p:txBody>
      </p:sp>
      <p:sp>
        <p:nvSpPr>
          <p:cNvPr id="3" name="Text Placeholder 2"/>
          <p:cNvSpPr>
            <a:spLocks noGrp="1"/>
          </p:cNvSpPr>
          <p:nvPr>
            <p:ph type="body" idx="1"/>
          </p:nvPr>
        </p:nvSpPr>
        <p:spPr/>
        <p:txBody>
          <a:bodyPr>
            <a:normAutofit lnSpcReduction="10000"/>
          </a:bodyPr>
          <a:lstStyle/>
          <a:p>
            <a:pPr indent="-228600" algn="just">
              <a:buNone/>
            </a:pPr>
            <a:r>
              <a:rPr lang="id-ID" dirty="0" smtClean="0">
                <a:latin typeface="Times New Roman" panose="02020603050405020304" pitchFamily="18" charset="0"/>
                <a:cs typeface="Times New Roman" panose="02020603050405020304" pitchFamily="18" charset="0"/>
              </a:rPr>
              <a:t>	Penelitian </a:t>
            </a:r>
            <a:r>
              <a:rPr lang="id-ID" dirty="0">
                <a:latin typeface="Times New Roman" panose="02020603050405020304" pitchFamily="18" charset="0"/>
                <a:cs typeface="Times New Roman" panose="02020603050405020304" pitchFamily="18" charset="0"/>
              </a:rPr>
              <a:t>ini bertujuan untuk meneliti penggunaan modul ajar mata pelajaran pendidikan agama islam yang disusun oleh guru PAI. Dengan demikian, analisis penggunaan modul ajar pada mata pelajaran pendidikan agama islam perlu dilakukan kajian mendalam dengan tujuan daripada penelitian yakni untuk mengetahui tentang analisis penggunaan modul ajar pada mata pelajaran pendidikan agama islam (1) Analisis guru PAI dalam penggunaan modul ajar pada mata pelajaran PAI, (2) Peran guru PAI dalam menerapkan modul ajar mata pelajaran PAI, (3) Program-program yang telah diterapkan oleh guru PAI sesuai dengan modul ajar yang sudah dirancang, (4) Strategi guru PAI dalam menerapkan modul ajar mata pelajaran PAI. </a:t>
            </a:r>
          </a:p>
          <a:p>
            <a:pPr indent="-228600" algn="just">
              <a:buNone/>
            </a:pPr>
            <a:r>
              <a:rPr lang="id-ID" dirty="0">
                <a:latin typeface="Times New Roman" panose="02020603050405020304" pitchFamily="18" charset="0"/>
                <a:cs typeface="Times New Roman" panose="02020603050405020304" pitchFamily="18" charset="0"/>
              </a:rPr>
              <a:t>	Metode penelitian yang digunakan yaitu penelitian kualitatif dengan pendekatan deskriptif. Teknik pengumpulan data yang digunakan meliputi observasi, wawancara, kuesioner, dan dokumentasi. </a:t>
            </a:r>
          </a:p>
          <a:p>
            <a:pPr marL="50800" indent="0">
              <a:buNone/>
            </a:pPr>
            <a:endParaRPr lang="id-ID" dirty="0"/>
          </a:p>
        </p:txBody>
      </p:sp>
    </p:spTree>
    <p:extLst>
      <p:ext uri="{BB962C8B-B14F-4D97-AF65-F5344CB8AC3E}">
        <p14:creationId xmlns:p14="http://schemas.microsoft.com/office/powerpoint/2010/main" val="13899098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2"/>
        <p:cNvGrpSpPr/>
        <p:nvPr/>
      </p:nvGrpSpPr>
      <p:grpSpPr>
        <a:xfrm>
          <a:off x="0" y="0"/>
          <a:ext cx="0" cy="0"/>
          <a:chOff x="0" y="0"/>
          <a:chExt cx="0" cy="0"/>
        </a:xfrm>
      </p:grpSpPr>
      <p:sp>
        <p:nvSpPr>
          <p:cNvPr id="53" name="Google Shape;53;g104f7abbb21_0_297"/>
          <p:cNvSpPr txBox="1">
            <a:spLocks noGrp="1"/>
          </p:cNvSpPr>
          <p:nvPr>
            <p:ph type="title"/>
          </p:nvPr>
        </p:nvSpPr>
        <p:spPr>
          <a:xfrm>
            <a:off x="166758" y="67616"/>
            <a:ext cx="11830800" cy="1042200"/>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Pertanyaan Penelitian (Rumusan Masalah)</a:t>
            </a:r>
            <a:endParaRPr/>
          </a:p>
        </p:txBody>
      </p:sp>
      <p:sp>
        <p:nvSpPr>
          <p:cNvPr id="3" name="Google Shape;59;g104f7abbb21_0_303"/>
          <p:cNvSpPr txBox="1">
            <a:spLocks noGrp="1"/>
          </p:cNvSpPr>
          <p:nvPr>
            <p:ph type="body" idx="1"/>
          </p:nvPr>
        </p:nvSpPr>
        <p:spPr>
          <a:xfrm>
            <a:off x="166758" y="1238732"/>
            <a:ext cx="11830877" cy="5089734"/>
          </a:xfrm>
          <a:prstGeom prst="rect">
            <a:avLst/>
          </a:prstGeom>
          <a:noFill/>
          <a:ln>
            <a:noFill/>
          </a:ln>
        </p:spPr>
        <p:txBody>
          <a:bodyPr spcFirstLastPara="1" wrap="square" lIns="91425" tIns="45700" rIns="91425" bIns="45700" anchor="t" anchorCtr="0">
            <a:normAutofit/>
          </a:bodyPr>
          <a:lstStyle/>
          <a:p>
            <a:pPr marL="457200" lvl="0" indent="-228600" algn="l" rtl="0">
              <a:lnSpc>
                <a:spcPct val="90000"/>
              </a:lnSpc>
              <a:spcBef>
                <a:spcPts val="1000"/>
              </a:spcBef>
              <a:spcAft>
                <a:spcPts val="0"/>
              </a:spcAft>
              <a:buClr>
                <a:schemeClr val="dk1"/>
              </a:buClr>
              <a:buSzPts val="2800"/>
              <a:buNone/>
            </a:pPr>
            <a:endParaRPr dirty="0"/>
          </a:p>
        </p:txBody>
      </p:sp>
      <p:sp>
        <p:nvSpPr>
          <p:cNvPr id="8" name="Pentagon 7"/>
          <p:cNvSpPr/>
          <p:nvPr/>
        </p:nvSpPr>
        <p:spPr>
          <a:xfrm>
            <a:off x="327084" y="1378858"/>
            <a:ext cx="10058399" cy="1106759"/>
          </a:xfrm>
          <a:prstGeom prst="homePlate">
            <a:avLst>
              <a:gd name="adj" fmla="val 27420"/>
            </a:avLst>
          </a:prstGeom>
        </p:spPr>
        <p:style>
          <a:lnRef idx="1">
            <a:schemeClr val="accent5"/>
          </a:lnRef>
          <a:fillRef idx="2">
            <a:schemeClr val="accent5"/>
          </a:fillRef>
          <a:effectRef idx="1">
            <a:schemeClr val="accent5"/>
          </a:effectRef>
          <a:fontRef idx="minor">
            <a:schemeClr val="dk1"/>
          </a:fontRef>
        </p:style>
        <p:txBody>
          <a:bodyPr rtlCol="0" anchor="ctr"/>
          <a:lstStyle/>
          <a:p>
            <a:pPr marL="342900" lvl="0" indent="-342900" algn="just">
              <a:lnSpc>
                <a:spcPct val="100000"/>
              </a:lnSpc>
              <a:buFont typeface="+mj-lt"/>
              <a:buAutoNum type="arabicPeriod"/>
            </a:pPr>
            <a:r>
              <a:rPr lang="en-US" sz="24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B</a:t>
            </a:r>
            <a:r>
              <a:rPr lang="id-ID" sz="24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agaimana </a:t>
            </a:r>
            <a:r>
              <a:rPr lang="id-ID" sz="2400" dirty="0">
                <a:solidFill>
                  <a:schemeClr val="tx1"/>
                </a:solidFill>
                <a:latin typeface="Times New Roman" panose="02020603050405020304" pitchFamily="18" charset="0"/>
                <a:cs typeface="Times New Roman" panose="02020603050405020304" pitchFamily="18" charset="0"/>
              </a:rPr>
              <a:t>a</a:t>
            </a:r>
            <a:r>
              <a:rPr lang="id-ID" sz="2400" dirty="0" smtClean="0">
                <a:solidFill>
                  <a:schemeClr val="tx1"/>
                </a:solidFill>
                <a:latin typeface="Times New Roman" panose="02020603050405020304" pitchFamily="18" charset="0"/>
                <a:cs typeface="Times New Roman" panose="02020603050405020304" pitchFamily="18" charset="0"/>
              </a:rPr>
              <a:t>nalisis </a:t>
            </a:r>
            <a:r>
              <a:rPr lang="id-ID" sz="2400" dirty="0">
                <a:solidFill>
                  <a:schemeClr val="tx1"/>
                </a:solidFill>
                <a:latin typeface="Times New Roman" panose="02020603050405020304" pitchFamily="18" charset="0"/>
                <a:cs typeface="Times New Roman" panose="02020603050405020304" pitchFamily="18" charset="0"/>
              </a:rPr>
              <a:t>guru PAI dalam penggunaan modul ajar pada mata pelajaran pendidikan agama I</a:t>
            </a:r>
            <a:r>
              <a:rPr lang="id-ID" sz="2400" dirty="0" smtClean="0">
                <a:solidFill>
                  <a:schemeClr val="tx1"/>
                </a:solidFill>
                <a:latin typeface="Times New Roman" panose="02020603050405020304" pitchFamily="18" charset="0"/>
                <a:cs typeface="Times New Roman" panose="02020603050405020304" pitchFamily="18" charset="0"/>
              </a:rPr>
              <a:t>slam di SMP Muhammadiyah 5 Tulangan?</a:t>
            </a:r>
            <a:endParaRPr lang="id-ID" sz="24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9" name="Pentagon 8"/>
          <p:cNvSpPr/>
          <p:nvPr/>
        </p:nvSpPr>
        <p:spPr>
          <a:xfrm flipH="1">
            <a:off x="2241798" y="2605989"/>
            <a:ext cx="9569871" cy="1132115"/>
          </a:xfrm>
          <a:prstGeom prst="homePlate">
            <a:avLst>
              <a:gd name="adj" fmla="val 27420"/>
            </a:avLst>
          </a:prstGeom>
        </p:spPr>
        <p:style>
          <a:lnRef idx="1">
            <a:schemeClr val="accent5"/>
          </a:lnRef>
          <a:fillRef idx="2">
            <a:schemeClr val="accent5"/>
          </a:fillRef>
          <a:effectRef idx="1">
            <a:schemeClr val="accent5"/>
          </a:effectRef>
          <a:fontRef idx="minor">
            <a:schemeClr val="dk1"/>
          </a:fontRef>
        </p:style>
        <p:txBody>
          <a:bodyPr rtlCol="0" anchor="ctr"/>
          <a:lstStyle/>
          <a:p>
            <a:pPr marL="342900" lvl="0" indent="-342900" algn="just">
              <a:lnSpc>
                <a:spcPct val="100000"/>
              </a:lnSpc>
              <a:buFont typeface="+mj-lt"/>
              <a:buAutoNum type="arabicPeriod" startAt="2"/>
            </a:pPr>
            <a:r>
              <a:rPr lang="en-US" sz="2400" dirty="0" smtClean="0">
                <a:latin typeface="Times New Roman" panose="02020603050405020304" pitchFamily="18" charset="0"/>
                <a:ea typeface="Times New Roman" panose="02020603050405020304" pitchFamily="18" charset="0"/>
                <a:cs typeface="Arial" panose="020B0604020202020204" pitchFamily="34" charset="0"/>
              </a:rPr>
              <a:t>B</a:t>
            </a:r>
            <a:r>
              <a:rPr lang="id-ID" sz="2400" dirty="0" smtClean="0">
                <a:latin typeface="Times New Roman" panose="02020603050405020304" pitchFamily="18" charset="0"/>
                <a:ea typeface="Times New Roman" panose="02020603050405020304" pitchFamily="18" charset="0"/>
                <a:cs typeface="Arial" panose="020B0604020202020204" pitchFamily="34" charset="0"/>
              </a:rPr>
              <a:t>agaimana </a:t>
            </a:r>
            <a:r>
              <a:rPr lang="id-ID" sz="2400" dirty="0">
                <a:solidFill>
                  <a:schemeClr val="tx1"/>
                </a:solidFill>
                <a:latin typeface="Times New Roman" panose="02020603050405020304" pitchFamily="18" charset="0"/>
                <a:cs typeface="Times New Roman" panose="02020603050405020304" pitchFamily="18" charset="0"/>
              </a:rPr>
              <a:t>p</a:t>
            </a:r>
            <a:r>
              <a:rPr lang="id-ID" sz="2400" dirty="0" smtClean="0">
                <a:solidFill>
                  <a:schemeClr val="tx1"/>
                </a:solidFill>
                <a:latin typeface="Times New Roman" panose="02020603050405020304" pitchFamily="18" charset="0"/>
                <a:cs typeface="Times New Roman" panose="02020603050405020304" pitchFamily="18" charset="0"/>
              </a:rPr>
              <a:t>eran </a:t>
            </a:r>
            <a:r>
              <a:rPr lang="id-ID" sz="2400" dirty="0">
                <a:solidFill>
                  <a:schemeClr val="tx1"/>
                </a:solidFill>
                <a:latin typeface="Times New Roman" panose="02020603050405020304" pitchFamily="18" charset="0"/>
                <a:cs typeface="Times New Roman" panose="02020603050405020304" pitchFamily="18" charset="0"/>
              </a:rPr>
              <a:t>guru PAI dalam menerapkan modul ajar</a:t>
            </a:r>
            <a:r>
              <a:rPr lang="id-ID" sz="24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id-ID" sz="2400" dirty="0" smtClean="0">
                <a:latin typeface="Times New Roman" panose="02020603050405020304" pitchFamily="18" charset="0"/>
                <a:ea typeface="Times New Roman" panose="02020603050405020304" pitchFamily="18" charset="0"/>
                <a:cs typeface="Times New Roman" panose="02020603050405020304" pitchFamily="18" charset="0"/>
              </a:rPr>
              <a:t>pada mata </a:t>
            </a:r>
            <a:r>
              <a:rPr lang="id-ID" sz="2400" dirty="0">
                <a:latin typeface="Times New Roman" panose="02020603050405020304" pitchFamily="18" charset="0"/>
                <a:ea typeface="Times New Roman" panose="02020603050405020304" pitchFamily="18" charset="0"/>
                <a:cs typeface="Times New Roman" panose="02020603050405020304" pitchFamily="18" charset="0"/>
              </a:rPr>
              <a:t>p</a:t>
            </a:r>
            <a:r>
              <a:rPr lang="id-ID" sz="2400" dirty="0" smtClean="0">
                <a:latin typeface="Times New Roman" panose="02020603050405020304" pitchFamily="18" charset="0"/>
                <a:ea typeface="Times New Roman" panose="02020603050405020304" pitchFamily="18" charset="0"/>
                <a:cs typeface="Times New Roman" panose="02020603050405020304" pitchFamily="18" charset="0"/>
              </a:rPr>
              <a:t>elajaran </a:t>
            </a:r>
            <a:r>
              <a:rPr lang="id-ID" sz="2400" dirty="0">
                <a:latin typeface="Times New Roman" panose="02020603050405020304" pitchFamily="18" charset="0"/>
                <a:ea typeface="Times New Roman" panose="02020603050405020304" pitchFamily="18" charset="0"/>
                <a:cs typeface="Times New Roman" panose="02020603050405020304" pitchFamily="18" charset="0"/>
              </a:rPr>
              <a:t>p</a:t>
            </a:r>
            <a:r>
              <a:rPr lang="id-ID" sz="2400" dirty="0" smtClean="0">
                <a:latin typeface="Times New Roman" panose="02020603050405020304" pitchFamily="18" charset="0"/>
                <a:ea typeface="Times New Roman" panose="02020603050405020304" pitchFamily="18" charset="0"/>
                <a:cs typeface="Times New Roman" panose="02020603050405020304" pitchFamily="18" charset="0"/>
              </a:rPr>
              <a:t>endidikan </a:t>
            </a:r>
            <a:r>
              <a:rPr lang="id-ID" sz="2400" dirty="0">
                <a:latin typeface="Times New Roman" panose="02020603050405020304" pitchFamily="18" charset="0"/>
                <a:ea typeface="Times New Roman" panose="02020603050405020304" pitchFamily="18" charset="0"/>
                <a:cs typeface="Times New Roman" panose="02020603050405020304" pitchFamily="18" charset="0"/>
              </a:rPr>
              <a:t>a</a:t>
            </a:r>
            <a:r>
              <a:rPr lang="id-ID" sz="2400" dirty="0" smtClean="0">
                <a:latin typeface="Times New Roman" panose="02020603050405020304" pitchFamily="18" charset="0"/>
                <a:ea typeface="Times New Roman" panose="02020603050405020304" pitchFamily="18" charset="0"/>
                <a:cs typeface="Times New Roman" panose="02020603050405020304" pitchFamily="18" charset="0"/>
              </a:rPr>
              <a:t>gama </a:t>
            </a:r>
            <a:r>
              <a:rPr lang="id-ID" sz="2400" dirty="0">
                <a:latin typeface="Times New Roman" panose="02020603050405020304" pitchFamily="18" charset="0"/>
                <a:ea typeface="Times New Roman" panose="02020603050405020304" pitchFamily="18" charset="0"/>
                <a:cs typeface="Times New Roman" panose="02020603050405020304" pitchFamily="18" charset="0"/>
              </a:rPr>
              <a:t>Islam </a:t>
            </a:r>
            <a:r>
              <a:rPr lang="id-ID" sz="2400" dirty="0" smtClean="0">
                <a:latin typeface="Times New Roman" panose="02020603050405020304" pitchFamily="18" charset="0"/>
                <a:ea typeface="Times New Roman" panose="02020603050405020304" pitchFamily="18" charset="0"/>
                <a:cs typeface="Times New Roman" panose="02020603050405020304" pitchFamily="18" charset="0"/>
              </a:rPr>
              <a:t>di </a:t>
            </a:r>
            <a:r>
              <a:rPr lang="id-ID" sz="2400" dirty="0">
                <a:latin typeface="Times New Roman" panose="02020603050405020304" pitchFamily="18" charset="0"/>
                <a:ea typeface="Times New Roman" panose="02020603050405020304" pitchFamily="18" charset="0"/>
                <a:cs typeface="Times New Roman" panose="02020603050405020304" pitchFamily="18" charset="0"/>
              </a:rPr>
              <a:t>SMP Muhammadiyah 5 Tulangan?</a:t>
            </a:r>
            <a:endParaRPr lang="en-ID" sz="2400" dirty="0">
              <a:latin typeface="Calibri" panose="020F0502020204030204" pitchFamily="34" charset="0"/>
              <a:ea typeface="Times New Roman" panose="02020603050405020304" pitchFamily="18" charset="0"/>
              <a:cs typeface="Arial" panose="020B0604020202020204" pitchFamily="34" charset="0"/>
            </a:endParaRPr>
          </a:p>
        </p:txBody>
      </p:sp>
      <p:sp>
        <p:nvSpPr>
          <p:cNvPr id="10" name="Pentagon 9"/>
          <p:cNvSpPr/>
          <p:nvPr/>
        </p:nvSpPr>
        <p:spPr>
          <a:xfrm>
            <a:off x="321306" y="3845597"/>
            <a:ext cx="10058399" cy="1106759"/>
          </a:xfrm>
          <a:prstGeom prst="homePlate">
            <a:avLst>
              <a:gd name="adj" fmla="val 27420"/>
            </a:avLst>
          </a:prstGeom>
        </p:spPr>
        <p:style>
          <a:lnRef idx="1">
            <a:schemeClr val="accent5"/>
          </a:lnRef>
          <a:fillRef idx="2">
            <a:schemeClr val="accent5"/>
          </a:fillRef>
          <a:effectRef idx="1">
            <a:schemeClr val="accent5"/>
          </a:effectRef>
          <a:fontRef idx="minor">
            <a:schemeClr val="dk1"/>
          </a:fontRef>
        </p:style>
        <p:txBody>
          <a:bodyPr rtlCol="0" anchor="ctr"/>
          <a:lstStyle/>
          <a:p>
            <a:pPr marL="342900" lvl="0" indent="-342900" algn="just">
              <a:lnSpc>
                <a:spcPct val="100000"/>
              </a:lnSpc>
              <a:buFont typeface="+mj-lt"/>
              <a:buAutoNum type="arabicPeriod" startAt="3"/>
            </a:pPr>
            <a:r>
              <a:rPr lang="en-US" sz="2400" dirty="0" err="1">
                <a:latin typeface="Times New Roman" panose="02020603050405020304" pitchFamily="18" charset="0"/>
                <a:ea typeface="Times New Roman" panose="02020603050405020304" pitchFamily="18" charset="0"/>
                <a:cs typeface="Arial" panose="020B0604020202020204" pitchFamily="34" charset="0"/>
              </a:rPr>
              <a:t>Apakah</a:t>
            </a:r>
            <a:r>
              <a:rPr lang="id-ID" sz="2400" dirty="0">
                <a:latin typeface="Times New Roman" panose="02020603050405020304" pitchFamily="18" charset="0"/>
                <a:ea typeface="Times New Roman" panose="02020603050405020304" pitchFamily="18" charset="0"/>
                <a:cs typeface="Arial" panose="020B0604020202020204" pitchFamily="34" charset="0"/>
              </a:rPr>
              <a:t> </a:t>
            </a:r>
            <a:r>
              <a:rPr lang="id-ID" sz="2400" dirty="0">
                <a:solidFill>
                  <a:schemeClr val="tx1"/>
                </a:solidFill>
                <a:latin typeface="Times New Roman" panose="02020603050405020304" pitchFamily="18" charset="0"/>
                <a:cs typeface="Times New Roman" panose="02020603050405020304" pitchFamily="18" charset="0"/>
              </a:rPr>
              <a:t>p</a:t>
            </a:r>
            <a:r>
              <a:rPr lang="id-ID" sz="2400" dirty="0" smtClean="0">
                <a:solidFill>
                  <a:schemeClr val="tx1"/>
                </a:solidFill>
                <a:latin typeface="Times New Roman" panose="02020603050405020304" pitchFamily="18" charset="0"/>
                <a:cs typeface="Times New Roman" panose="02020603050405020304" pitchFamily="18" charset="0"/>
              </a:rPr>
              <a:t>rogram-program </a:t>
            </a:r>
            <a:r>
              <a:rPr lang="id-ID" sz="2400" dirty="0">
                <a:solidFill>
                  <a:schemeClr val="tx1"/>
                </a:solidFill>
                <a:latin typeface="Times New Roman" panose="02020603050405020304" pitchFamily="18" charset="0"/>
                <a:cs typeface="Times New Roman" panose="02020603050405020304" pitchFamily="18" charset="0"/>
              </a:rPr>
              <a:t>yang telah diterapkan oleh guru PAI sesuai dengan modul ajar yang sudah </a:t>
            </a:r>
            <a:r>
              <a:rPr lang="id-ID" sz="2400" dirty="0" smtClean="0">
                <a:solidFill>
                  <a:schemeClr val="tx1"/>
                </a:solidFill>
                <a:latin typeface="Times New Roman" panose="02020603050405020304" pitchFamily="18" charset="0"/>
                <a:cs typeface="Times New Roman" panose="02020603050405020304" pitchFamily="18" charset="0"/>
              </a:rPr>
              <a:t>dirancang di </a:t>
            </a:r>
            <a:r>
              <a:rPr lang="id-ID" sz="2400" dirty="0" smtClean="0">
                <a:latin typeface="Times New Roman" panose="02020603050405020304" pitchFamily="18" charset="0"/>
                <a:ea typeface="Times New Roman" panose="02020603050405020304" pitchFamily="18" charset="0"/>
                <a:cs typeface="Times New Roman" panose="02020603050405020304" pitchFamily="18" charset="0"/>
              </a:rPr>
              <a:t>SMP </a:t>
            </a:r>
            <a:r>
              <a:rPr lang="id-ID" sz="2400" dirty="0">
                <a:latin typeface="Times New Roman" panose="02020603050405020304" pitchFamily="18" charset="0"/>
                <a:ea typeface="Times New Roman" panose="02020603050405020304" pitchFamily="18" charset="0"/>
                <a:cs typeface="Times New Roman" panose="02020603050405020304" pitchFamily="18" charset="0"/>
              </a:rPr>
              <a:t>Muhammadiyah 5 Tulangan?</a:t>
            </a:r>
          </a:p>
        </p:txBody>
      </p:sp>
      <p:sp>
        <p:nvSpPr>
          <p:cNvPr id="11" name="Pentagon 10"/>
          <p:cNvSpPr/>
          <p:nvPr/>
        </p:nvSpPr>
        <p:spPr>
          <a:xfrm flipH="1">
            <a:off x="2241798" y="5083000"/>
            <a:ext cx="9569871" cy="1132115"/>
          </a:xfrm>
          <a:prstGeom prst="homePlate">
            <a:avLst>
              <a:gd name="adj" fmla="val 27420"/>
            </a:avLst>
          </a:prstGeom>
        </p:spPr>
        <p:style>
          <a:lnRef idx="1">
            <a:schemeClr val="accent5"/>
          </a:lnRef>
          <a:fillRef idx="2">
            <a:schemeClr val="accent5"/>
          </a:fillRef>
          <a:effectRef idx="1">
            <a:schemeClr val="accent5"/>
          </a:effectRef>
          <a:fontRef idx="minor">
            <a:schemeClr val="dk1"/>
          </a:fontRef>
        </p:style>
        <p:txBody>
          <a:bodyPr rtlCol="0" anchor="ctr"/>
          <a:lstStyle/>
          <a:p>
            <a:pPr marL="342900" lvl="0" indent="-342900" algn="just">
              <a:lnSpc>
                <a:spcPct val="100000"/>
              </a:lnSpc>
              <a:buFont typeface="+mj-lt"/>
              <a:buAutoNum type="arabicPeriod" startAt="4"/>
            </a:pPr>
            <a:r>
              <a:rPr lang="id-ID" sz="2400" dirty="0" smtClean="0">
                <a:latin typeface="Times New Roman" panose="02020603050405020304" pitchFamily="18" charset="0"/>
                <a:ea typeface="Times New Roman" panose="02020603050405020304" pitchFamily="18" charset="0"/>
                <a:cs typeface="Arial" panose="020B0604020202020204" pitchFamily="34" charset="0"/>
              </a:rPr>
              <a:t>Bagaimana </a:t>
            </a:r>
            <a:r>
              <a:rPr lang="id-ID" sz="2400" dirty="0">
                <a:solidFill>
                  <a:schemeClr val="tx1"/>
                </a:solidFill>
                <a:latin typeface="Times New Roman" panose="02020603050405020304" pitchFamily="18" charset="0"/>
                <a:cs typeface="Times New Roman" panose="02020603050405020304" pitchFamily="18" charset="0"/>
              </a:rPr>
              <a:t>s</a:t>
            </a:r>
            <a:r>
              <a:rPr lang="id-ID" sz="2400" dirty="0" smtClean="0">
                <a:solidFill>
                  <a:schemeClr val="tx1"/>
                </a:solidFill>
                <a:latin typeface="Times New Roman" panose="02020603050405020304" pitchFamily="18" charset="0"/>
                <a:cs typeface="Times New Roman" panose="02020603050405020304" pitchFamily="18" charset="0"/>
              </a:rPr>
              <a:t>trategi </a:t>
            </a:r>
            <a:r>
              <a:rPr lang="id-ID" sz="2400" dirty="0">
                <a:solidFill>
                  <a:schemeClr val="tx1"/>
                </a:solidFill>
                <a:latin typeface="Times New Roman" panose="02020603050405020304" pitchFamily="18" charset="0"/>
                <a:cs typeface="Times New Roman" panose="02020603050405020304" pitchFamily="18" charset="0"/>
              </a:rPr>
              <a:t>guru PAI dalam menerapkan modul ajar mata pelajaran Pendidikan Agama </a:t>
            </a:r>
            <a:r>
              <a:rPr lang="id-ID" sz="2400" dirty="0" smtClean="0">
                <a:solidFill>
                  <a:schemeClr val="tx1"/>
                </a:solidFill>
                <a:latin typeface="Times New Roman" panose="02020603050405020304" pitchFamily="18" charset="0"/>
                <a:cs typeface="Times New Roman" panose="02020603050405020304" pitchFamily="18" charset="0"/>
              </a:rPr>
              <a:t>Islam di </a:t>
            </a:r>
            <a:r>
              <a:rPr lang="id-ID" sz="2400" dirty="0" smtClean="0">
                <a:latin typeface="Times New Roman" panose="02020603050405020304" pitchFamily="18" charset="0"/>
                <a:ea typeface="Times New Roman" panose="02020603050405020304" pitchFamily="18" charset="0"/>
                <a:cs typeface="Times New Roman" panose="02020603050405020304" pitchFamily="18" charset="0"/>
              </a:rPr>
              <a:t>SMP </a:t>
            </a:r>
            <a:r>
              <a:rPr lang="id-ID" sz="2400" dirty="0">
                <a:latin typeface="Times New Roman" panose="02020603050405020304" pitchFamily="18" charset="0"/>
                <a:ea typeface="Times New Roman" panose="02020603050405020304" pitchFamily="18" charset="0"/>
                <a:cs typeface="Times New Roman" panose="02020603050405020304" pitchFamily="18" charset="0"/>
              </a:rPr>
              <a:t>Muhammadiyah 5 Tulangan?</a:t>
            </a:r>
            <a:endParaRPr lang="en-ID" sz="2400" dirty="0">
              <a:latin typeface="Calibri" panose="020F0502020204030204" pitchFamily="34" charset="0"/>
              <a:ea typeface="Times New Roman" panose="02020603050405020304" pitchFamily="18"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circle(in)">
                                      <p:cBhvr>
                                        <p:cTn id="10" dur="2000"/>
                                        <p:tgtEl>
                                          <p:spTgt spid="9"/>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circle(in)">
                                      <p:cBhvr>
                                        <p:cTn id="13" dur="2000"/>
                                        <p:tgtEl>
                                          <p:spTgt spid="10"/>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circle(in)">
                                      <p:cBhvr>
                                        <p:cTn id="16"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Google Shape;58;g104f7abbb21_0_303"/>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Metode</a:t>
            </a:r>
            <a:endParaRPr/>
          </a:p>
        </p:txBody>
      </p:sp>
      <p:sp>
        <p:nvSpPr>
          <p:cNvPr id="59" name="Google Shape;59;g104f7abbb21_0_303"/>
          <p:cNvSpPr txBox="1">
            <a:spLocks noGrp="1"/>
          </p:cNvSpPr>
          <p:nvPr>
            <p:ph type="body" idx="1"/>
          </p:nvPr>
        </p:nvSpPr>
        <p:spPr>
          <a:xfrm>
            <a:off x="163765" y="1238732"/>
            <a:ext cx="11655196" cy="5089734"/>
          </a:xfrm>
          <a:prstGeom prst="rect">
            <a:avLst/>
          </a:prstGeom>
          <a:noFill/>
          <a:ln>
            <a:noFill/>
          </a:ln>
        </p:spPr>
        <p:txBody>
          <a:bodyPr spcFirstLastPara="1" wrap="square" lIns="91425" tIns="45700" rIns="91425" bIns="45700" anchor="t" anchorCtr="0">
            <a:normAutofit/>
          </a:bodyPr>
          <a:lstStyle/>
          <a:p>
            <a:pPr indent="-228600" algn="just">
              <a:buNone/>
            </a:pPr>
            <a:r>
              <a:rPr lang="id-ID" sz="2400" dirty="0" smtClean="0">
                <a:latin typeface="Times New Roman" panose="02020603050405020304" pitchFamily="18" charset="0"/>
                <a:cs typeface="Times New Roman" panose="02020603050405020304" pitchFamily="18" charset="0"/>
              </a:rPr>
              <a:t>	Metode </a:t>
            </a:r>
            <a:r>
              <a:rPr lang="id-ID" sz="2400" dirty="0">
                <a:latin typeface="Times New Roman" panose="02020603050405020304" pitchFamily="18" charset="0"/>
                <a:cs typeface="Times New Roman" panose="02020603050405020304" pitchFamily="18" charset="0"/>
              </a:rPr>
              <a:t>yang akan dipakai dalam penelitian ini yaitu menggunakan metode penelitian </a:t>
            </a:r>
            <a:r>
              <a:rPr lang="id-ID" sz="2400" dirty="0" smtClean="0">
                <a:latin typeface="Times New Roman" panose="02020603050405020304" pitchFamily="18" charset="0"/>
                <a:cs typeface="Times New Roman" panose="02020603050405020304" pitchFamily="18" charset="0"/>
              </a:rPr>
              <a:t>kualitatif dengan pendekatan deskriptif [18]. </a:t>
            </a:r>
            <a:r>
              <a:rPr lang="id-ID" sz="2400" dirty="0">
                <a:latin typeface="Times New Roman" panose="02020603050405020304" pitchFamily="18" charset="0"/>
                <a:cs typeface="Times New Roman" panose="02020603050405020304" pitchFamily="18" charset="0"/>
              </a:rPr>
              <a:t>Teknik pengumpulan data yang digunakan pada penelitian ini melalui </a:t>
            </a:r>
            <a:r>
              <a:rPr lang="id-ID" sz="2400" dirty="0" smtClean="0">
                <a:latin typeface="Times New Roman" panose="02020603050405020304" pitchFamily="18" charset="0"/>
                <a:cs typeface="Times New Roman" panose="02020603050405020304" pitchFamily="18" charset="0"/>
              </a:rPr>
              <a:t>empat</a:t>
            </a:r>
            <a:r>
              <a:rPr lang="id-ID" sz="2400" dirty="0" smtClean="0">
                <a:latin typeface="Times New Roman" panose="02020603050405020304" pitchFamily="18" charset="0"/>
                <a:cs typeface="Times New Roman" panose="02020603050405020304" pitchFamily="18" charset="0"/>
              </a:rPr>
              <a:t> </a:t>
            </a:r>
            <a:r>
              <a:rPr lang="id-ID" sz="2400" dirty="0">
                <a:latin typeface="Times New Roman" panose="02020603050405020304" pitchFamily="18" charset="0"/>
                <a:cs typeface="Times New Roman" panose="02020603050405020304" pitchFamily="18" charset="0"/>
              </a:rPr>
              <a:t>tahap yaitu observasi, wawancara, kuesioner, dan dokumentasi. </a:t>
            </a:r>
            <a:r>
              <a:rPr lang="id-ID" sz="2400" dirty="0" smtClean="0">
                <a:latin typeface="Times New Roman" panose="02020603050405020304" pitchFamily="18" charset="0"/>
                <a:cs typeface="Times New Roman" panose="02020603050405020304" pitchFamily="18" charset="0"/>
              </a:rPr>
              <a:t>Objek </a:t>
            </a:r>
            <a:r>
              <a:rPr lang="id-ID" sz="2400" dirty="0">
                <a:latin typeface="Times New Roman" panose="02020603050405020304" pitchFamily="18" charset="0"/>
                <a:cs typeface="Times New Roman" panose="02020603050405020304" pitchFamily="18" charset="0"/>
              </a:rPr>
              <a:t>peneliti </a:t>
            </a:r>
            <a:r>
              <a:rPr lang="id-ID" sz="2400" dirty="0" smtClean="0">
                <a:latin typeface="Times New Roman" panose="02020603050405020304" pitchFamily="18" charset="0"/>
                <a:cs typeface="Times New Roman" panose="02020603050405020304" pitchFamily="18" charset="0"/>
              </a:rPr>
              <a:t>dilaksanakan di </a:t>
            </a:r>
            <a:r>
              <a:rPr lang="id-ID" sz="2400" dirty="0">
                <a:latin typeface="Times New Roman" panose="02020603050405020304" pitchFamily="18" charset="0"/>
                <a:cs typeface="Times New Roman" panose="02020603050405020304" pitchFamily="18" charset="0"/>
              </a:rPr>
              <a:t>SMP Muhammadiyah 5 </a:t>
            </a:r>
            <a:r>
              <a:rPr lang="id-ID" sz="2400" dirty="0" smtClean="0">
                <a:latin typeface="Times New Roman" panose="02020603050405020304" pitchFamily="18" charset="0"/>
                <a:cs typeface="Times New Roman" panose="02020603050405020304" pitchFamily="18" charset="0"/>
              </a:rPr>
              <a:t>Tulangan. </a:t>
            </a:r>
            <a:r>
              <a:rPr lang="id-ID" sz="2400" dirty="0" smtClean="0">
                <a:latin typeface="Times New Roman" panose="02020603050405020304" pitchFamily="18" charset="0"/>
                <a:cs typeface="Times New Roman" panose="02020603050405020304" pitchFamily="18" charset="0"/>
              </a:rPr>
              <a:t>Observasi dan Wawancara dilakukan </a:t>
            </a:r>
            <a:r>
              <a:rPr lang="id-ID" sz="2400" dirty="0">
                <a:latin typeface="Times New Roman" panose="02020603050405020304" pitchFamily="18" charset="0"/>
                <a:cs typeface="Times New Roman" panose="02020603050405020304" pitchFamily="18" charset="0"/>
              </a:rPr>
              <a:t>oleh peneliti untuk mencari informasi dan mengambil data yang terkait dalam penggunaan modul ajar pada mata pelajaran pendidikan agama Islam kepada guru PAI di SMP Muhammadiyah 5 Tulangan</a:t>
            </a:r>
            <a:r>
              <a:rPr lang="id-ID" sz="2400" dirty="0" smtClean="0">
                <a:latin typeface="Times New Roman" panose="02020603050405020304" pitchFamily="18" charset="0"/>
                <a:cs typeface="Times New Roman" panose="02020603050405020304" pitchFamily="18" charset="0"/>
              </a:rPr>
              <a:t>. </a:t>
            </a:r>
            <a:r>
              <a:rPr lang="id-ID" sz="2400" dirty="0">
                <a:latin typeface="Times New Roman" panose="02020603050405020304" pitchFamily="18" charset="0"/>
                <a:cs typeface="Times New Roman" panose="02020603050405020304" pitchFamily="18" charset="0"/>
              </a:rPr>
              <a:t>Selain wawancara yang dilakukan oleh peneliti, peneliti juga memberikan kuesioner guna untuk pengambilan data mengenai tingkat kefahaman dalam penggunaan modul ajar pada mata pelajaran PAI, yang dimana kuesioner tersebut dibagikan kepada guru PAI, dan siswa kelas VIII-A serta siswa kelas </a:t>
            </a:r>
            <a:r>
              <a:rPr lang="id-ID" sz="2400" dirty="0" smtClean="0">
                <a:latin typeface="Times New Roman" panose="02020603050405020304" pitchFamily="18" charset="0"/>
                <a:cs typeface="Times New Roman" panose="02020603050405020304" pitchFamily="18" charset="0"/>
              </a:rPr>
              <a:t>VIII-D. </a:t>
            </a:r>
            <a:r>
              <a:rPr lang="id-ID" sz="2400" dirty="0">
                <a:latin typeface="Times New Roman" panose="02020603050405020304" pitchFamily="18" charset="0"/>
                <a:cs typeface="Times New Roman" panose="02020603050405020304" pitchFamily="18" charset="0"/>
              </a:rPr>
              <a:t>Dokumentasi </a:t>
            </a:r>
            <a:r>
              <a:rPr lang="id-ID" sz="2400" dirty="0" smtClean="0">
                <a:latin typeface="Times New Roman" panose="02020603050405020304" pitchFamily="18" charset="0"/>
                <a:cs typeface="Times New Roman" panose="02020603050405020304" pitchFamily="18" charset="0"/>
              </a:rPr>
              <a:t>dilakukan untuk memperoleh</a:t>
            </a:r>
            <a:r>
              <a:rPr lang="id-ID" sz="2400" dirty="0" smtClean="0">
                <a:latin typeface="Times New Roman" panose="02020603050405020304" pitchFamily="18" charset="0"/>
                <a:cs typeface="Times New Roman" panose="02020603050405020304" pitchFamily="18" charset="0"/>
              </a:rPr>
              <a:t> </a:t>
            </a:r>
            <a:r>
              <a:rPr lang="id-ID" sz="2400" dirty="0">
                <a:latin typeface="Times New Roman" panose="02020603050405020304" pitchFamily="18" charset="0"/>
                <a:cs typeface="Times New Roman" panose="02020603050405020304" pitchFamily="18" charset="0"/>
              </a:rPr>
              <a:t>sekumpulan berkas berupa foto, yang dibutuhkan dalam penggunaan sebuah penelitian dan dapat dijadikan landasan dasar dan alat utama bagi pelaksanaan penelitian dilapangan. </a:t>
            </a:r>
            <a:endParaRPr sz="24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g104f7abbb21_0_39"/>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Hasil</a:t>
            </a:r>
            <a:endParaRPr/>
          </a:p>
        </p:txBody>
      </p:sp>
      <p:sp>
        <p:nvSpPr>
          <p:cNvPr id="65" name="Google Shape;65;g104f7abbb21_0_39"/>
          <p:cNvSpPr txBox="1">
            <a:spLocks noGrp="1"/>
          </p:cNvSpPr>
          <p:nvPr>
            <p:ph type="body" idx="1"/>
          </p:nvPr>
        </p:nvSpPr>
        <p:spPr>
          <a:xfrm>
            <a:off x="166758" y="1238732"/>
            <a:ext cx="11830877" cy="5089734"/>
          </a:xfrm>
          <a:prstGeom prst="rect">
            <a:avLst/>
          </a:prstGeom>
          <a:noFill/>
          <a:ln>
            <a:noFill/>
          </a:ln>
        </p:spPr>
        <p:txBody>
          <a:bodyPr spcFirstLastPara="1" wrap="square" lIns="91425" tIns="45700" rIns="91425" bIns="45700" anchor="t" anchorCtr="0">
            <a:normAutofit/>
          </a:bodyPr>
          <a:lstStyle/>
          <a:p>
            <a:pPr indent="-228600" algn="just">
              <a:buNone/>
            </a:pPr>
            <a:r>
              <a:rPr lang="id-ID" sz="2400" dirty="0" smtClean="0">
                <a:latin typeface="Times New Roman" panose="02020603050405020304" pitchFamily="18" charset="0"/>
                <a:cs typeface="Times New Roman" panose="02020603050405020304" pitchFamily="18" charset="0"/>
              </a:rPr>
              <a:t>	Berdasarkan </a:t>
            </a:r>
            <a:r>
              <a:rPr lang="id-ID" sz="2400" dirty="0">
                <a:latin typeface="Times New Roman" panose="02020603050405020304" pitchFamily="18" charset="0"/>
                <a:cs typeface="Times New Roman" panose="02020603050405020304" pitchFamily="18" charset="0"/>
              </a:rPr>
              <a:t>hasil kuesioner yang telah dibagikan kepada siswa kelas VIII-A dan VIII-D, serta guru PAI. Hasil kuesioner dari siswa kelas VIII-A yang berjumlah 33 siswa, yaitu 80% siswa faham mengenai penggunaan modul ajar pada mata pelajaran PAI materi sujud syukur, sujud syahwi, dan sujud tilawah, dan 20% siswa belum faham mengenai penggunaan modul ajar pada mata pelajaran PAI materi sujud syukur, sujud syahwi, dan sujud tilawah. Sedangkan dari hasil kuesioner siswa kelas VIII-D yang berjumlah 25 siswa, yaitu 65% siswa faham terkait penggunaan modul ajar pada mata pelajaran PAI materi sujud syukur, sujud syahwi, dan sujud tilawah, dan 35% siswa belum faham terkait penggunaan modul ajar pada mata pelajaran PAI materi sujud syukur, sujud syahwi, dan sujud tilawah. Setelah peneliti membagikan kuesioner kepada siswa, selanjutnya peneliti membagikan kuesioner kepada guru PAI dengan tujuan untuk memperoleh hasil wawancara mengenai penggunaan modu ajar pada mata pelajaran PAI. Berdasarkan hasil kuesioner yang telah peneliti bagikan kepada guru PAI yaitu sebagai berikut : </a:t>
            </a:r>
            <a:endParaRPr lang="id-ID" sz="2400" dirty="0" smtClean="0">
              <a:latin typeface="Times New Roman" panose="02020603050405020304" pitchFamily="18" charset="0"/>
              <a:cs typeface="Times New Roman" panose="02020603050405020304" pitchFamily="18" charset="0"/>
            </a:endParaRPr>
          </a:p>
          <a:p>
            <a:pPr indent="-228600" algn="just">
              <a:buNone/>
            </a:pPr>
            <a:endParaRPr lang="id-ID" sz="2400" dirty="0">
              <a:latin typeface="Times New Roman" panose="02020603050405020304" pitchFamily="18" charset="0"/>
              <a:cs typeface="Times New Roman" panose="02020603050405020304" pitchFamily="18" charset="0"/>
            </a:endParaRPr>
          </a:p>
          <a:p>
            <a:pPr marL="457200" lvl="0" indent="-228600" algn="just" rtl="0">
              <a:lnSpc>
                <a:spcPct val="90000"/>
              </a:lnSpc>
              <a:spcBef>
                <a:spcPts val="1000"/>
              </a:spcBef>
              <a:spcAft>
                <a:spcPts val="0"/>
              </a:spcAft>
              <a:buClr>
                <a:schemeClr val="dk1"/>
              </a:buClr>
              <a:buSzPts val="2800"/>
              <a:buNone/>
            </a:pPr>
            <a:endParaRPr sz="24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Lanjutan Hasil</a:t>
            </a:r>
            <a:endParaRPr lang="id-ID" dirty="0"/>
          </a:p>
        </p:txBody>
      </p:sp>
      <p:sp>
        <p:nvSpPr>
          <p:cNvPr id="3" name="Text Placeholder 2"/>
          <p:cNvSpPr>
            <a:spLocks noGrp="1"/>
          </p:cNvSpPr>
          <p:nvPr>
            <p:ph type="body" idx="1"/>
          </p:nvPr>
        </p:nvSpPr>
        <p:spPr/>
        <p:txBody>
          <a:bodyPr/>
          <a:lstStyle/>
          <a:p>
            <a:pPr marL="50800" indent="0">
              <a:buNone/>
            </a:pPr>
            <a:endParaRPr lang="id-ID" dirty="0" smtClean="0"/>
          </a:p>
          <a:p>
            <a:pPr marL="50800" indent="0">
              <a:buNone/>
            </a:pPr>
            <a:endParaRPr lang="id-ID" dirty="0"/>
          </a:p>
          <a:p>
            <a:pPr marL="50800" indent="0">
              <a:buNone/>
            </a:pPr>
            <a:endParaRPr lang="id-ID" dirty="0" smtClean="0"/>
          </a:p>
          <a:p>
            <a:pPr marL="50800" indent="0">
              <a:buNone/>
            </a:pPr>
            <a:endParaRPr lang="id-ID" dirty="0"/>
          </a:p>
          <a:p>
            <a:pPr marL="50800" indent="0">
              <a:buNone/>
            </a:pPr>
            <a:endParaRPr lang="id-ID" dirty="0" smtClean="0"/>
          </a:p>
          <a:p>
            <a:pPr marL="50800" indent="0">
              <a:buNone/>
            </a:pPr>
            <a:endParaRPr lang="id-ID" dirty="0"/>
          </a:p>
          <a:p>
            <a:pPr marL="50800" indent="0">
              <a:buNone/>
            </a:pPr>
            <a:endParaRPr lang="id-ID" dirty="0"/>
          </a:p>
        </p:txBody>
      </p:sp>
      <p:graphicFrame>
        <p:nvGraphicFramePr>
          <p:cNvPr id="4" name="Chart 3"/>
          <p:cNvGraphicFramePr/>
          <p:nvPr>
            <p:extLst>
              <p:ext uri="{D42A27DB-BD31-4B8C-83A1-F6EECF244321}">
                <p14:modId xmlns:p14="http://schemas.microsoft.com/office/powerpoint/2010/main" val="3669998947"/>
              </p:ext>
            </p:extLst>
          </p:nvPr>
        </p:nvGraphicFramePr>
        <p:xfrm>
          <a:off x="2825087" y="1238732"/>
          <a:ext cx="5595582" cy="2981325"/>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436728" y="4217155"/>
            <a:ext cx="11560907" cy="1846659"/>
          </a:xfrm>
          <a:prstGeom prst="rect">
            <a:avLst/>
          </a:prstGeom>
          <a:noFill/>
        </p:spPr>
        <p:txBody>
          <a:bodyPr wrap="square" rtlCol="0">
            <a:spAutoFit/>
          </a:bodyPr>
          <a:lstStyle/>
          <a:p>
            <a:pPr algn="ctr"/>
            <a:r>
              <a:rPr lang="id-ID" sz="1900" dirty="0">
                <a:latin typeface="Times New Roman" panose="02020603050405020304" pitchFamily="18" charset="0"/>
                <a:cs typeface="Times New Roman" panose="02020603050405020304" pitchFamily="18" charset="0"/>
              </a:rPr>
              <a:t>Gambar </a:t>
            </a:r>
            <a:r>
              <a:rPr lang="id-ID" sz="1900" dirty="0" smtClean="0">
                <a:latin typeface="Times New Roman" panose="02020603050405020304" pitchFamily="18" charset="0"/>
                <a:cs typeface="Times New Roman" panose="02020603050405020304" pitchFamily="18" charset="0"/>
              </a:rPr>
              <a:t>Diagram </a:t>
            </a:r>
            <a:r>
              <a:rPr lang="id-ID" sz="1900" dirty="0">
                <a:latin typeface="Times New Roman" panose="02020603050405020304" pitchFamily="18" charset="0"/>
                <a:cs typeface="Times New Roman" panose="02020603050405020304" pitchFamily="18" charset="0"/>
              </a:rPr>
              <a:t>tingkat pemahaman guru PAI dalam penggunaan modul ajar</a:t>
            </a:r>
          </a:p>
          <a:p>
            <a:endParaRPr lang="id-ID" sz="1900" dirty="0" smtClean="0">
              <a:latin typeface="Times New Roman" panose="02020603050405020304" pitchFamily="18" charset="0"/>
              <a:cs typeface="Times New Roman" panose="02020603050405020304" pitchFamily="18" charset="0"/>
            </a:endParaRPr>
          </a:p>
          <a:p>
            <a:pPr algn="just"/>
            <a:r>
              <a:rPr lang="id-ID" sz="1900" dirty="0" smtClean="0">
                <a:latin typeface="Times New Roman" panose="02020603050405020304" pitchFamily="18" charset="0"/>
                <a:cs typeface="Times New Roman" panose="02020603050405020304" pitchFamily="18" charset="0"/>
              </a:rPr>
              <a:t>Dari diagram diatas diperoleh hasil presentase bahwa 90% guru PAI sudah menerapkan penggunaan modul ajar mata pelajaran PAI, sedangkan 10% guru PAI belum memahami cara penggunaan modul ajar mata pelajaran PAI. Maka dari itu, peneliti melakukan penelitian secara mendalam mengenai penggunaan modul ajar di SMP Muhammadiyah 5 Tulangan. </a:t>
            </a:r>
          </a:p>
        </p:txBody>
      </p:sp>
    </p:spTree>
    <p:extLst>
      <p:ext uri="{BB962C8B-B14F-4D97-AF65-F5344CB8AC3E}">
        <p14:creationId xmlns:p14="http://schemas.microsoft.com/office/powerpoint/2010/main" val="153683624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Google Shape;70;g104f7abbb21_0_70"/>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Pembahasan</a:t>
            </a:r>
            <a:endParaRPr/>
          </a:p>
        </p:txBody>
      </p:sp>
      <p:sp>
        <p:nvSpPr>
          <p:cNvPr id="71" name="Google Shape;71;g104f7abbb21_0_70"/>
          <p:cNvSpPr txBox="1">
            <a:spLocks noGrp="1"/>
          </p:cNvSpPr>
          <p:nvPr>
            <p:ph type="body" idx="1"/>
          </p:nvPr>
        </p:nvSpPr>
        <p:spPr>
          <a:xfrm>
            <a:off x="166758" y="1170492"/>
            <a:ext cx="11830877" cy="4998295"/>
          </a:xfrm>
          <a:prstGeom prst="rect">
            <a:avLst/>
          </a:prstGeom>
          <a:noFill/>
          <a:ln>
            <a:noFill/>
          </a:ln>
        </p:spPr>
        <p:txBody>
          <a:bodyPr spcFirstLastPara="1" wrap="square" lIns="91425" tIns="45700" rIns="91425" bIns="45700" anchor="t" anchorCtr="0">
            <a:noAutofit/>
          </a:bodyPr>
          <a:lstStyle/>
          <a:p>
            <a:pPr indent="-228600" algn="just">
              <a:buNone/>
            </a:pPr>
            <a:r>
              <a:rPr lang="id-ID" sz="1550" b="1" dirty="0">
                <a:latin typeface="Times New Roman" panose="02020603050405020304" pitchFamily="18" charset="0"/>
                <a:cs typeface="Times New Roman" panose="02020603050405020304" pitchFamily="18" charset="0"/>
              </a:rPr>
              <a:t>Analisis Guru PAI dalam Penggunaan Modul Ajar Pada Mata Pelajaran </a:t>
            </a:r>
            <a:r>
              <a:rPr lang="id-ID" sz="1550" b="1" dirty="0" smtClean="0">
                <a:latin typeface="Times New Roman" panose="02020603050405020304" pitchFamily="18" charset="0"/>
                <a:cs typeface="Times New Roman" panose="02020603050405020304" pitchFamily="18" charset="0"/>
              </a:rPr>
              <a:t>PAI</a:t>
            </a:r>
            <a:endParaRPr lang="id-ID" sz="1550" dirty="0">
              <a:latin typeface="Times New Roman" panose="02020603050405020304" pitchFamily="18" charset="0"/>
              <a:cs typeface="Times New Roman" panose="02020603050405020304" pitchFamily="18" charset="0"/>
            </a:endParaRPr>
          </a:p>
          <a:p>
            <a:pPr indent="-228600" algn="just">
              <a:buNone/>
            </a:pPr>
            <a:r>
              <a:rPr lang="id-ID" sz="1550" dirty="0">
                <a:latin typeface="Times New Roman" panose="02020603050405020304" pitchFamily="18" charset="0"/>
                <a:cs typeface="Times New Roman" panose="02020603050405020304" pitchFamily="18" charset="0"/>
              </a:rPr>
              <a:t>	</a:t>
            </a:r>
            <a:r>
              <a:rPr lang="id-ID" sz="1550" dirty="0" smtClean="0">
                <a:latin typeface="Times New Roman" panose="02020603050405020304" pitchFamily="18" charset="0"/>
                <a:cs typeface="Times New Roman" panose="02020603050405020304" pitchFamily="18" charset="0"/>
              </a:rPr>
              <a:t>Analisis </a:t>
            </a:r>
            <a:r>
              <a:rPr lang="id-ID" sz="1550" dirty="0">
                <a:latin typeface="Times New Roman" panose="02020603050405020304" pitchFamily="18" charset="0"/>
                <a:cs typeface="Times New Roman" panose="02020603050405020304" pitchFamily="18" charset="0"/>
              </a:rPr>
              <a:t>guru PAI terkait penggunaan modul ajar dalam mata pelajaran PAI melibatkan evaluasi terhadap efektivitas modul sebagai alat bantu pengajaran. Guru perlu memastikan modul tersebut sesuai dengan kurikulum, mudah dipahami siswa, dan mampu meningkatkan pemahaman konsep keagamaan. Selain itu, evaluasi respons siswa terhadap modul juga penting untuk peningkatan proses pembelajaran. Penting untuk memastikan bahwa modul dapat disusun dengan baik, menyajikan informasi secara jelas, dan mudah dipahami oleh siswa. Guru perlu memperhatikan kesesuaian materi dalam modul dengan tingkat pemahaman siswa sehingga proses belajar mengajar dapat berlangsung efisien. Selain itu, respons siswa terhadap penggunaan modul juga merupakan aspek penting dalam analisis ini. Guru dapat mengumpulkan umpan balik dari siswa untuk mengevaluasi sejauh mana modul membantu mereka memahami konsep-konsep keagamaan. Hasil evaluasi ini dapat menjadi dasar untuk penyesuaian atau perbaikan modul guna meningkatkan responsifitasnya terhadap kebutuhan siswa. Dengan melakukan analisis ini, guru PAI dapat memastikan bahwa penggunaan modul ajar dalam pembelajaran PAI tidak hanya sesuai dengan kurikulum tetapi juga efektif dalam meningkatkan pemahaman dan keterlibatan siswa dalam materi </a:t>
            </a:r>
            <a:r>
              <a:rPr lang="id-ID" sz="1550" dirty="0" smtClean="0">
                <a:latin typeface="Times New Roman" panose="02020603050405020304" pitchFamily="18" charset="0"/>
                <a:cs typeface="Times New Roman" panose="02020603050405020304" pitchFamily="18" charset="0"/>
              </a:rPr>
              <a:t>keagamaan.</a:t>
            </a:r>
          </a:p>
          <a:p>
            <a:pPr indent="-228600" algn="just">
              <a:buNone/>
            </a:pPr>
            <a:r>
              <a:rPr lang="id-ID" sz="1550" b="1" dirty="0" smtClean="0">
                <a:latin typeface="Times New Roman" panose="02020603050405020304" pitchFamily="18" charset="0"/>
                <a:cs typeface="Times New Roman" panose="02020603050405020304" pitchFamily="18" charset="0"/>
              </a:rPr>
              <a:t>Peran </a:t>
            </a:r>
            <a:r>
              <a:rPr lang="id-ID" sz="1550" b="1" dirty="0">
                <a:latin typeface="Times New Roman" panose="02020603050405020304" pitchFamily="18" charset="0"/>
                <a:cs typeface="Times New Roman" panose="02020603050405020304" pitchFamily="18" charset="0"/>
              </a:rPr>
              <a:t>Guru PAI dalam Menerapkan Modul Ajar Mata Pelajaran </a:t>
            </a:r>
            <a:r>
              <a:rPr lang="id-ID" sz="1550" b="1" dirty="0" smtClean="0">
                <a:latin typeface="Times New Roman" panose="02020603050405020304" pitchFamily="18" charset="0"/>
                <a:cs typeface="Times New Roman" panose="02020603050405020304" pitchFamily="18" charset="0"/>
              </a:rPr>
              <a:t>PAI</a:t>
            </a:r>
            <a:endParaRPr lang="id-ID" sz="1550" dirty="0">
              <a:latin typeface="Times New Roman" panose="02020603050405020304" pitchFamily="18" charset="0"/>
              <a:cs typeface="Times New Roman" panose="02020603050405020304" pitchFamily="18" charset="0"/>
            </a:endParaRPr>
          </a:p>
          <a:p>
            <a:pPr indent="-228600" algn="just">
              <a:buNone/>
            </a:pPr>
            <a:r>
              <a:rPr lang="id-ID" sz="1550" dirty="0">
                <a:latin typeface="Times New Roman" panose="02020603050405020304" pitchFamily="18" charset="0"/>
                <a:cs typeface="Times New Roman" panose="02020603050405020304" pitchFamily="18" charset="0"/>
              </a:rPr>
              <a:t>	</a:t>
            </a:r>
            <a:r>
              <a:rPr lang="id-ID" sz="1550" dirty="0" smtClean="0">
                <a:latin typeface="Times New Roman" panose="02020603050405020304" pitchFamily="18" charset="0"/>
                <a:cs typeface="Times New Roman" panose="02020603050405020304" pitchFamily="18" charset="0"/>
              </a:rPr>
              <a:t>Guru </a:t>
            </a:r>
            <a:r>
              <a:rPr lang="id-ID" sz="1550" dirty="0">
                <a:latin typeface="Times New Roman" panose="02020603050405020304" pitchFamily="18" charset="0"/>
                <a:cs typeface="Times New Roman" panose="02020603050405020304" pitchFamily="18" charset="0"/>
              </a:rPr>
              <a:t>PAI memainkan peran penting dalam penggunaan modul ajar pada mata pelajaran Pendidikan Agama Islam. Modul ajar merupakan materi pembelajaran terstruktur yang dirancang untuk membantu siswa memahami konsep-konsep agama Islam dengan lebih baik. Peran guru PAI dalam menerapkan modul ajar mata pelajaran PAI melibatkan beberapa aspek yaitu : </a:t>
            </a:r>
            <a:r>
              <a:rPr lang="id-ID" sz="1550" dirty="0" smtClean="0">
                <a:latin typeface="Times New Roman" panose="02020603050405020304" pitchFamily="18" charset="0"/>
                <a:cs typeface="Times New Roman" panose="02020603050405020304" pitchFamily="18" charset="0"/>
              </a:rPr>
              <a:t> </a:t>
            </a:r>
            <a:r>
              <a:rPr lang="id-ID" sz="1550" dirty="0">
                <a:latin typeface="Times New Roman" panose="02020603050405020304" pitchFamily="18" charset="0"/>
                <a:cs typeface="Times New Roman" panose="02020603050405020304" pitchFamily="18" charset="0"/>
              </a:rPr>
              <a:t>Menggunakan modul dengan </a:t>
            </a:r>
            <a:r>
              <a:rPr lang="id-ID" sz="1550" dirty="0" smtClean="0">
                <a:latin typeface="Times New Roman" panose="02020603050405020304" pitchFamily="18" charset="0"/>
                <a:cs typeface="Times New Roman" panose="02020603050405020304" pitchFamily="18" charset="0"/>
              </a:rPr>
              <a:t>efektif, </a:t>
            </a:r>
            <a:r>
              <a:rPr lang="id-ID" sz="1550" dirty="0">
                <a:latin typeface="Times New Roman" panose="02020603050405020304" pitchFamily="18" charset="0"/>
                <a:cs typeface="Times New Roman" panose="02020603050405020304" pitchFamily="18" charset="0"/>
              </a:rPr>
              <a:t>Mengadaptasi </a:t>
            </a:r>
            <a:r>
              <a:rPr lang="id-ID" sz="1550" dirty="0" smtClean="0">
                <a:latin typeface="Times New Roman" panose="02020603050405020304" pitchFamily="18" charset="0"/>
                <a:cs typeface="Times New Roman" panose="02020603050405020304" pitchFamily="18" charset="0"/>
              </a:rPr>
              <a:t>modul, </a:t>
            </a:r>
            <a:r>
              <a:rPr lang="id-ID" sz="1550" dirty="0">
                <a:latin typeface="Times New Roman" panose="02020603050405020304" pitchFamily="18" charset="0"/>
                <a:cs typeface="Times New Roman" panose="02020603050405020304" pitchFamily="18" charset="0"/>
              </a:rPr>
              <a:t>Memberikan </a:t>
            </a:r>
            <a:r>
              <a:rPr lang="id-ID" sz="1550" dirty="0" smtClean="0">
                <a:latin typeface="Times New Roman" panose="02020603050405020304" pitchFamily="18" charset="0"/>
                <a:cs typeface="Times New Roman" panose="02020603050405020304" pitchFamily="18" charset="0"/>
              </a:rPr>
              <a:t>bimbingan, </a:t>
            </a:r>
            <a:r>
              <a:rPr lang="id-ID" sz="1550" dirty="0">
                <a:latin typeface="Times New Roman" panose="02020603050405020304" pitchFamily="18" charset="0"/>
                <a:cs typeface="Times New Roman" panose="02020603050405020304" pitchFamily="18" charset="0"/>
              </a:rPr>
              <a:t>Mendorong pemahaman </a:t>
            </a:r>
            <a:r>
              <a:rPr lang="id-ID" sz="1550" dirty="0" smtClean="0">
                <a:latin typeface="Times New Roman" panose="02020603050405020304" pitchFamily="18" charset="0"/>
                <a:cs typeface="Times New Roman" panose="02020603050405020304" pitchFamily="18" charset="0"/>
              </a:rPr>
              <a:t>konsep, </a:t>
            </a:r>
            <a:r>
              <a:rPr lang="id-ID" sz="1550" dirty="0">
                <a:latin typeface="Times New Roman" panose="02020603050405020304" pitchFamily="18" charset="0"/>
                <a:cs typeface="Times New Roman" panose="02020603050405020304" pitchFamily="18" charset="0"/>
              </a:rPr>
              <a:t>Menanamkan nilai-nilai </a:t>
            </a:r>
            <a:r>
              <a:rPr lang="id-ID" sz="1550" dirty="0" smtClean="0">
                <a:latin typeface="Times New Roman" panose="02020603050405020304" pitchFamily="18" charset="0"/>
                <a:cs typeface="Times New Roman" panose="02020603050405020304" pitchFamily="18" charset="0"/>
              </a:rPr>
              <a:t>Islam, </a:t>
            </a:r>
            <a:r>
              <a:rPr lang="id-ID" sz="1550" dirty="0">
                <a:latin typeface="Times New Roman" panose="02020603050405020304" pitchFamily="18" charset="0"/>
                <a:cs typeface="Times New Roman" panose="02020603050405020304" pitchFamily="18" charset="0"/>
              </a:rPr>
              <a:t>Mengajarkan materi sujud syukur, sujud syawi, dan sujud </a:t>
            </a:r>
            <a:r>
              <a:rPr lang="id-ID" sz="1550" dirty="0" smtClean="0">
                <a:latin typeface="Times New Roman" panose="02020603050405020304" pitchFamily="18" charset="0"/>
                <a:cs typeface="Times New Roman" panose="02020603050405020304" pitchFamily="18" charset="0"/>
              </a:rPr>
              <a:t>tilawah, </a:t>
            </a:r>
            <a:r>
              <a:rPr lang="id-ID" sz="1550" dirty="0">
                <a:latin typeface="Times New Roman" panose="02020603050405020304" pitchFamily="18" charset="0"/>
                <a:cs typeface="Times New Roman" panose="02020603050405020304" pitchFamily="18" charset="0"/>
              </a:rPr>
              <a:t>Memfasilitasi praktik </a:t>
            </a:r>
            <a:r>
              <a:rPr lang="id-ID" sz="1550" dirty="0" smtClean="0">
                <a:latin typeface="Times New Roman" panose="02020603050405020304" pitchFamily="18" charset="0"/>
                <a:cs typeface="Times New Roman" panose="02020603050405020304" pitchFamily="18" charset="0"/>
              </a:rPr>
              <a:t>sujud, </a:t>
            </a:r>
            <a:r>
              <a:rPr lang="id-ID" sz="1550" dirty="0">
                <a:latin typeface="Times New Roman" panose="02020603050405020304" pitchFamily="18" charset="0"/>
                <a:cs typeface="Times New Roman" panose="02020603050405020304" pitchFamily="18" charset="0"/>
              </a:rPr>
              <a:t>Menjelaskan signifikansi dan hikmah </a:t>
            </a:r>
            <a:r>
              <a:rPr lang="id-ID" sz="1550" dirty="0" smtClean="0">
                <a:latin typeface="Times New Roman" panose="02020603050405020304" pitchFamily="18" charset="0"/>
                <a:cs typeface="Times New Roman" panose="02020603050405020304" pitchFamily="18" charset="0"/>
              </a:rPr>
              <a:t>sujud, </a:t>
            </a:r>
            <a:r>
              <a:rPr lang="id-ID" sz="1550" dirty="0">
                <a:latin typeface="Times New Roman" panose="02020603050405020304" pitchFamily="18" charset="0"/>
                <a:cs typeface="Times New Roman" panose="02020603050405020304" pitchFamily="18" charset="0"/>
              </a:rPr>
              <a:t>Mendorong refleksi dan pemahaman </a:t>
            </a:r>
            <a:r>
              <a:rPr lang="id-ID" sz="1550" dirty="0" smtClean="0">
                <a:latin typeface="Times New Roman" panose="02020603050405020304" pitchFamily="18" charset="0"/>
                <a:cs typeface="Times New Roman" panose="02020603050405020304" pitchFamily="18" charset="0"/>
              </a:rPr>
              <a:t>mendalam, </a:t>
            </a:r>
            <a:r>
              <a:rPr lang="id-ID" sz="1550" dirty="0">
                <a:latin typeface="Times New Roman" panose="02020603050405020304" pitchFamily="18" charset="0"/>
                <a:cs typeface="Times New Roman" panose="02020603050405020304" pitchFamily="18" charset="0"/>
              </a:rPr>
              <a:t>Memberikan nilai-nilai etika dalam </a:t>
            </a:r>
            <a:r>
              <a:rPr lang="id-ID" sz="1550" dirty="0" smtClean="0">
                <a:latin typeface="Times New Roman" panose="02020603050405020304" pitchFamily="18" charset="0"/>
                <a:cs typeface="Times New Roman" panose="02020603050405020304" pitchFamily="18" charset="0"/>
              </a:rPr>
              <a:t>sujud. </a:t>
            </a:r>
            <a:r>
              <a:rPr lang="id-ID" sz="1550" dirty="0">
                <a:latin typeface="Times New Roman" panose="02020603050405020304" pitchFamily="18" charset="0"/>
                <a:cs typeface="Times New Roman" panose="02020603050405020304" pitchFamily="18" charset="0"/>
              </a:rPr>
              <a:t>Dengan adanya peran guru tersebut, guru PAI dapat memberikan kontribusi yang besar dalam membentuk pemahaman mendalam kepada siswa mengenai materi sujud syukur, sujud syahwi, dan sujud tilawah, serta mengarahkan mereka untuk mengimplementasikan nilai-nilai tersebut dalam kehidupan </a:t>
            </a:r>
            <a:r>
              <a:rPr lang="id-ID" sz="1550" dirty="0" smtClean="0">
                <a:latin typeface="Times New Roman" panose="02020603050405020304" pitchFamily="18" charset="0"/>
                <a:cs typeface="Times New Roman" panose="02020603050405020304" pitchFamily="18" charset="0"/>
              </a:rPr>
              <a:t>sehari-hari</a:t>
            </a:r>
            <a:r>
              <a:rPr lang="id-ID" sz="1550" dirty="0" smtClean="0">
                <a:latin typeface="Times New Roman" panose="02020603050405020304" pitchFamily="18" charset="0"/>
                <a:cs typeface="Times New Roman" panose="02020603050405020304" pitchFamily="18" charset="0"/>
              </a:rPr>
              <a:t>.</a:t>
            </a:r>
            <a:endParaRPr lang="id-ID" sz="1550" dirty="0">
              <a:latin typeface="Times New Roman" panose="02020603050405020304" pitchFamily="18" charset="0"/>
              <a:cs typeface="Times New Roman" panose="02020603050405020304" pitchFamily="18" charset="0"/>
            </a:endParaRPr>
          </a:p>
          <a:p>
            <a:pPr indent="-228600" algn="just">
              <a:buNone/>
            </a:pPr>
            <a:endParaRPr lang="id-ID" sz="1400" dirty="0"/>
          </a:p>
          <a:p>
            <a:pPr indent="-228600" algn="just">
              <a:buNone/>
            </a:pPr>
            <a:endParaRPr lang="id-ID" sz="1400" dirty="0"/>
          </a:p>
          <a:p>
            <a:pPr indent="-228600" algn="just">
              <a:buNone/>
            </a:pPr>
            <a:endParaRPr lang="id-ID" sz="1400" dirty="0">
              <a:latin typeface="Times New Roman" panose="02020603050405020304" pitchFamily="18" charset="0"/>
              <a:cs typeface="Times New Roman" panose="02020603050405020304" pitchFamily="18" charset="0"/>
            </a:endParaRPr>
          </a:p>
          <a:p>
            <a:pPr marL="457200" lvl="0" indent="-228600" algn="just" rtl="0">
              <a:lnSpc>
                <a:spcPct val="90000"/>
              </a:lnSpc>
              <a:spcBef>
                <a:spcPts val="1000"/>
              </a:spcBef>
              <a:spcAft>
                <a:spcPts val="0"/>
              </a:spcAft>
              <a:buClr>
                <a:schemeClr val="dk1"/>
              </a:buClr>
              <a:buSzPts val="2800"/>
              <a:buNone/>
            </a:pPr>
            <a:endParaRPr sz="14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Lanjutan Pembahasan</a:t>
            </a:r>
            <a:endParaRPr lang="id-ID" dirty="0"/>
          </a:p>
        </p:txBody>
      </p:sp>
      <p:sp>
        <p:nvSpPr>
          <p:cNvPr id="3" name="Text Placeholder 2"/>
          <p:cNvSpPr>
            <a:spLocks noGrp="1"/>
          </p:cNvSpPr>
          <p:nvPr>
            <p:ph type="body" idx="1"/>
          </p:nvPr>
        </p:nvSpPr>
        <p:spPr>
          <a:xfrm>
            <a:off x="166758" y="1156844"/>
            <a:ext cx="11830877" cy="5089734"/>
          </a:xfrm>
        </p:spPr>
        <p:txBody>
          <a:bodyPr>
            <a:normAutofit fontScale="70000" lnSpcReduction="20000"/>
          </a:bodyPr>
          <a:lstStyle/>
          <a:p>
            <a:pPr indent="-228600" algn="just">
              <a:buNone/>
            </a:pPr>
            <a:r>
              <a:rPr lang="id-ID" b="1" dirty="0">
                <a:latin typeface="Times New Roman" panose="02020603050405020304" pitchFamily="18" charset="0"/>
                <a:cs typeface="Times New Roman" panose="02020603050405020304" pitchFamily="18" charset="0"/>
              </a:rPr>
              <a:t>Program-Program Yang Telah Diterapkan Oleh Guru PAI Sesuai dengan Modul Ajar Yang Sudah Dirancang</a:t>
            </a:r>
            <a:endParaRPr lang="id-ID" dirty="0">
              <a:latin typeface="Times New Roman" panose="02020603050405020304" pitchFamily="18" charset="0"/>
              <a:cs typeface="Times New Roman" panose="02020603050405020304" pitchFamily="18" charset="0"/>
            </a:endParaRPr>
          </a:p>
          <a:p>
            <a:pPr indent="-228600" algn="just">
              <a:buNone/>
            </a:pPr>
            <a:r>
              <a:rPr lang="id-ID" dirty="0">
                <a:latin typeface="Times New Roman" panose="02020603050405020304" pitchFamily="18" charset="0"/>
                <a:cs typeface="Times New Roman" panose="02020603050405020304" pitchFamily="18" charset="0"/>
              </a:rPr>
              <a:t>	Program-program yang diterapkan oleh guru PAI dapat mencakup penerapan modul ajar pada mata pelajaran PAI dengan fokus pada materi sujud syukur, sujud syahwi, dan sujud tilawah. Program tersebut dirancang untuk memfasilitasi pemahaman siswa terhadap tata cara sujud dalam konteks sujud syukur, sujud syahwi, dan sujud tilawah sesuai dengan ajaran Islam. Program-program ini dapat mencakup pembelajaran teori, demonstrasi praktik, serta keterlibatan siswa dalam latihan sujud dengan bimbingan guru. Tujuannya adalah agar siswa dapat memahami dan melaksanakan sujud dengan benar sesuai dengan ajaran agama Islam. Melalui kombinasi kegiatan tersebut, diharapkan siswa dapat memahami dengan baik dan melaksanakan sujud sesuai dengan ajaran Islam dalam konteks sujud syukur, sujud syahwi, dan sujud tilawah.</a:t>
            </a:r>
          </a:p>
          <a:p>
            <a:pPr indent="-228600" algn="just">
              <a:buNone/>
            </a:pPr>
            <a:r>
              <a:rPr lang="id-ID" b="1" dirty="0">
                <a:latin typeface="Times New Roman" panose="02020603050405020304" pitchFamily="18" charset="0"/>
                <a:cs typeface="Times New Roman" panose="02020603050405020304" pitchFamily="18" charset="0"/>
              </a:rPr>
              <a:t>Strategi Guru PAI dalam Menerapkan Modul Ajar Mata Pelajaran PAI</a:t>
            </a:r>
            <a:endParaRPr lang="id-ID" dirty="0">
              <a:latin typeface="Times New Roman" panose="02020603050405020304" pitchFamily="18" charset="0"/>
              <a:cs typeface="Times New Roman" panose="02020603050405020304" pitchFamily="18" charset="0"/>
            </a:endParaRPr>
          </a:p>
          <a:p>
            <a:pPr indent="-228600" algn="just">
              <a:buNone/>
            </a:pPr>
            <a:r>
              <a:rPr lang="id-ID" dirty="0">
                <a:latin typeface="Times New Roman" panose="02020603050405020304" pitchFamily="18" charset="0"/>
                <a:cs typeface="Times New Roman" panose="02020603050405020304" pitchFamily="18" charset="0"/>
              </a:rPr>
              <a:t>	Strategi guru PAI dalam menerapkan modul ajar mata pelajaran PAI dapat mencakup pendekatan yang holistik untuk memastikan pemahaman dan implementasi konsep agama Islam oleh siswa. Beberapa strategi yang dapat diterapkan oleh guru PAI antara lain: Perencanaan pembelajaran, Pengenalan konsep, Pembelajaran aktif, Demonstrasi praktik, Diskusi kelas, Kegiatan kelompok, Evaluasi berkelanjutan, Koneksi dengan kehidupan sehari-hari. Dengan menerapkan strategi ini, guru PAI dapat menciptakan lingkungan pembelajaran yang mendalam dan menyeluruh, memastikan bahwa siswa tidak hanya memahami konsep-konsep agama Islam tetapi juga mampu mengimplementasikannya dalam kehidupan sehari-hari, serta menciptakan lingkungan pembelajaran yang dinamis dan mendukung perkembangan holistik siswa dalam aspek keagamaan dan moral</a:t>
            </a:r>
            <a:r>
              <a:rPr lang="id-ID" dirty="0" smtClean="0">
                <a:latin typeface="Times New Roman" panose="02020603050405020304" pitchFamily="18" charset="0"/>
                <a:cs typeface="Times New Roman" panose="02020603050405020304" pitchFamily="18" charset="0"/>
              </a:rPr>
              <a:t>.</a:t>
            </a:r>
            <a:endParaRPr lang="id-ID"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5453547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246</TotalTime>
  <Words>1315</Words>
  <Application>Microsoft Office PowerPoint</Application>
  <PresentationFormat>Widescreen</PresentationFormat>
  <Paragraphs>77</Paragraphs>
  <Slides>13</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Exo</vt:lpstr>
      <vt:lpstr>Century Gothic</vt:lpstr>
      <vt:lpstr>Calibri</vt:lpstr>
      <vt:lpstr>Times New Roman</vt:lpstr>
      <vt:lpstr>Arial</vt:lpstr>
      <vt:lpstr>Office Theme</vt:lpstr>
      <vt:lpstr>Analisis Penggunaan Modul Ajar Pada Mata Pelajaran Pendidikan Agama Islam Analysis of The Use of Teaching Modules in Islamic Religious Education</vt:lpstr>
      <vt:lpstr>Pendahuluan</vt:lpstr>
      <vt:lpstr>Lanjutan Pendahuluan</vt:lpstr>
      <vt:lpstr>Pertanyaan Penelitian (Rumusan Masalah)</vt:lpstr>
      <vt:lpstr>Metode</vt:lpstr>
      <vt:lpstr>Hasil</vt:lpstr>
      <vt:lpstr>Lanjutan Hasil</vt:lpstr>
      <vt:lpstr>Pembahasan</vt:lpstr>
      <vt:lpstr>Lanjutan Pembahasan</vt:lpstr>
      <vt:lpstr>Temuan Penting Penelitian</vt:lpstr>
      <vt:lpstr>Manfaat Penelitian</vt:lpstr>
      <vt:lpstr>Referensi</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Analysis of The Use of Teaching Modules in Islamic Religious Education  Analisis Penggunaan Modul Ajar Pada Mata Pelajaran Pendidikan Agama Islam </dc:title>
  <dc:creator>Umsida</dc:creator>
  <cp:lastModifiedBy>Acer</cp:lastModifiedBy>
  <cp:revision>18</cp:revision>
  <dcterms:created xsi:type="dcterms:W3CDTF">2020-02-15T07:43:00Z</dcterms:created>
  <dcterms:modified xsi:type="dcterms:W3CDTF">2024-02-06T04:06:29Z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1033-11.2.0.9031</vt:lpwstr>
  </property>
</Properties>
</file>