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9" r:id="rId7"/>
    <p:sldId id="266" r:id="rId8"/>
    <p:sldId id="267" r:id="rId9"/>
    <p:sldId id="268" r:id="rId10"/>
    <p:sldId id="261" r:id="rId11"/>
    <p:sldId id="262" r:id="rId12"/>
    <p:sldId id="263" r:id="rId13"/>
    <p:sldId id="272" r:id="rId14"/>
    <p:sldId id="264" r:id="rId15"/>
    <p:sldId id="270" r:id="rId16"/>
    <p:sldId id="271" r:id="rId17"/>
    <p:sldId id="265" r:id="rId18"/>
  </p:sldIdLst>
  <p:sldSz cx="12192000" cy="6858000"/>
  <p:notesSz cx="9144000" cy="6858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Ex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ID" sz="2800" b="0" i="0" u="none" strike="noStrike" kern="1200" cap="none" baseline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ID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Diagram 1. Hasil Survei Kepuasan Wali Murid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D" sz="2800" b="0" i="0" u="none" strike="noStrike" kern="1200" cap="none" baseline="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Sangat Puas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Sheet3!$A$2:$A$6</c:f>
              <c:strCache>
                <c:ptCount val="5"/>
                <c:pt idx="0">
                  <c:v>Tangibles (Bukti Fisik)</c:v>
                </c:pt>
                <c:pt idx="1">
                  <c:v>Realibility (Keandalan)</c:v>
                </c:pt>
                <c:pt idx="2">
                  <c:v>Responsiveness (Ketanggapan)</c:v>
                </c:pt>
                <c:pt idx="3">
                  <c:v>Assurance (Jaminan)</c:v>
                </c:pt>
                <c:pt idx="4">
                  <c:v>Empaty (Perhatian)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168</c:v>
                </c:pt>
                <c:pt idx="1">
                  <c:v>278</c:v>
                </c:pt>
                <c:pt idx="2">
                  <c:v>382</c:v>
                </c:pt>
                <c:pt idx="3">
                  <c:v>267</c:v>
                </c:pt>
                <c:pt idx="4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9-450C-8F3B-898D80C122D5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Puas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Sheet3!$A$2:$A$6</c:f>
              <c:strCache>
                <c:ptCount val="5"/>
                <c:pt idx="0">
                  <c:v>Tangibles (Bukti Fisik)</c:v>
                </c:pt>
                <c:pt idx="1">
                  <c:v>Realibility (Keandalan)</c:v>
                </c:pt>
                <c:pt idx="2">
                  <c:v>Responsiveness (Ketanggapan)</c:v>
                </c:pt>
                <c:pt idx="3">
                  <c:v>Assurance (Jaminan)</c:v>
                </c:pt>
                <c:pt idx="4">
                  <c:v>Empaty (Perhatian)</c:v>
                </c:pt>
              </c:strCache>
            </c:strRef>
          </c:cat>
          <c:val>
            <c:numRef>
              <c:f>Sheet3!$C$2:$C$6</c:f>
              <c:numCache>
                <c:formatCode>General</c:formatCode>
                <c:ptCount val="5"/>
                <c:pt idx="0">
                  <c:v>444</c:v>
                </c:pt>
                <c:pt idx="1">
                  <c:v>399</c:v>
                </c:pt>
                <c:pt idx="2">
                  <c:v>335</c:v>
                </c:pt>
                <c:pt idx="3">
                  <c:v>419</c:v>
                </c:pt>
                <c:pt idx="4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9-450C-8F3B-898D80C122D5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Cukup Puas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Sheet3!$A$2:$A$6</c:f>
              <c:strCache>
                <c:ptCount val="5"/>
                <c:pt idx="0">
                  <c:v>Tangibles (Bukti Fisik)</c:v>
                </c:pt>
                <c:pt idx="1">
                  <c:v>Realibility (Keandalan)</c:v>
                </c:pt>
                <c:pt idx="2">
                  <c:v>Responsiveness (Ketanggapan)</c:v>
                </c:pt>
                <c:pt idx="3">
                  <c:v>Assurance (Jaminan)</c:v>
                </c:pt>
                <c:pt idx="4">
                  <c:v>Empaty (Perhatian)</c:v>
                </c:pt>
              </c:strCache>
            </c:strRef>
          </c:cat>
          <c:val>
            <c:numRef>
              <c:f>Sheet3!$D$2:$D$6</c:f>
              <c:numCache>
                <c:formatCode>General</c:formatCode>
                <c:ptCount val="5"/>
                <c:pt idx="0">
                  <c:v>118</c:v>
                </c:pt>
                <c:pt idx="1">
                  <c:v>56</c:v>
                </c:pt>
                <c:pt idx="2">
                  <c:v>23</c:v>
                </c:pt>
                <c:pt idx="3">
                  <c:v>47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19-450C-8F3B-898D80C122D5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Cukup Puas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Sheet3!$A$2:$A$6</c:f>
              <c:strCache>
                <c:ptCount val="5"/>
                <c:pt idx="0">
                  <c:v>Tangibles (Bukti Fisik)</c:v>
                </c:pt>
                <c:pt idx="1">
                  <c:v>Realibility (Keandalan)</c:v>
                </c:pt>
                <c:pt idx="2">
                  <c:v>Responsiveness (Ketanggapan)</c:v>
                </c:pt>
                <c:pt idx="3">
                  <c:v>Assurance (Jaminan)</c:v>
                </c:pt>
                <c:pt idx="4">
                  <c:v>Empaty (Perhatian)</c:v>
                </c:pt>
              </c:strCache>
            </c:strRef>
          </c:cat>
          <c:val>
            <c:numRef>
              <c:f>Sheet3!$E$2:$E$6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1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19-450C-8F3B-898D80C12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8683280"/>
        <c:axId val="1488684112"/>
        <c:axId val="0"/>
      </c:bar3DChart>
      <c:catAx>
        <c:axId val="14886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684112"/>
        <c:crosses val="autoZero"/>
        <c:auto val="1"/>
        <c:lblAlgn val="ctr"/>
        <c:lblOffset val="100"/>
        <c:noMultiLvlLbl val="0"/>
      </c:catAx>
      <c:valAx>
        <c:axId val="148868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683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636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61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540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10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60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57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96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340434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4400" dirty="0" err="1"/>
              <a:t>Implementasi</a:t>
            </a:r>
            <a:r>
              <a:rPr lang="en-US" sz="4400" dirty="0"/>
              <a:t> Program </a:t>
            </a:r>
            <a:r>
              <a:rPr lang="en-US" sz="4400" dirty="0" err="1"/>
              <a:t>Aplikasi</a:t>
            </a:r>
            <a:r>
              <a:rPr lang="en-US" sz="4400" dirty="0"/>
              <a:t> </a:t>
            </a:r>
            <a:r>
              <a:rPr lang="en-US" sz="4400" dirty="0" err="1"/>
              <a:t>Berbasis</a:t>
            </a:r>
            <a:r>
              <a:rPr lang="en-US" sz="4400" dirty="0"/>
              <a:t> Android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Peningkatan</a:t>
            </a:r>
            <a:r>
              <a:rPr lang="en-US" sz="4400" dirty="0"/>
              <a:t> </a:t>
            </a:r>
            <a:r>
              <a:rPr lang="en-US" sz="4400" dirty="0" err="1"/>
              <a:t>Kualitas</a:t>
            </a:r>
            <a:r>
              <a:rPr lang="en-US" sz="4400" dirty="0"/>
              <a:t> </a:t>
            </a:r>
            <a:r>
              <a:rPr lang="en-US" sz="4400" dirty="0" err="1"/>
              <a:t>Layanan</a:t>
            </a:r>
            <a:r>
              <a:rPr lang="en-US" sz="4400" dirty="0"/>
              <a:t> Pendidikan yang </a:t>
            </a:r>
            <a:r>
              <a:rPr lang="en-US" sz="4400" dirty="0" err="1"/>
              <a:t>Berdampak</a:t>
            </a:r>
            <a:r>
              <a:rPr lang="en-US" sz="4400" dirty="0"/>
              <a:t> Pada </a:t>
            </a:r>
            <a:r>
              <a:rPr lang="en-US" sz="4400" dirty="0" err="1"/>
              <a:t>Kepuasan</a:t>
            </a:r>
            <a:r>
              <a:rPr lang="en-US" sz="4400" dirty="0"/>
              <a:t> </a:t>
            </a:r>
            <a:r>
              <a:rPr lang="en-US" sz="4400" dirty="0" err="1"/>
              <a:t>Wali</a:t>
            </a:r>
            <a:r>
              <a:rPr lang="en-US" sz="4400" dirty="0"/>
              <a:t> Murid</a:t>
            </a:r>
            <a:endParaRPr lang="en-US" sz="4400"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Wulandari</a:t>
            </a:r>
            <a:r>
              <a:rPr lang="en-US" dirty="0"/>
              <a:t> </a:t>
            </a:r>
            <a:r>
              <a:rPr lang="en-US" dirty="0" err="1"/>
              <a:t>Ningsih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Eni </a:t>
            </a:r>
            <a:r>
              <a:rPr lang="en-US" dirty="0" err="1"/>
              <a:t>Fariyatul</a:t>
            </a:r>
            <a:r>
              <a:rPr lang="en-US" dirty="0"/>
              <a:t> </a:t>
            </a:r>
            <a:r>
              <a:rPr lang="en-US" dirty="0" err="1"/>
              <a:t>Fahyuni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Pendidikan Islam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Januari</a:t>
            </a:r>
            <a:r>
              <a:rPr lang="en-US" dirty="0">
                <a:solidFill>
                  <a:srgbClr val="F2F2F2"/>
                </a:solidFill>
              </a:rPr>
              <a:t>, 2024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192240"/>
            <a:ext cx="11549961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0340" indent="0" algn="just">
              <a:buNone/>
            </a:pPr>
            <a:r>
              <a:rPr lang="en-ID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tabel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slide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dianalisis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sebagian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murid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merasa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SD Muhammadiyah 1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Sidoarjo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Namun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terdapat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murid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merasa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kurang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disebabkan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Setelah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wawancara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murid,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ternyata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alasan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kurang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penerapan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ID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Muhida</a:t>
            </a:r>
            <a:r>
              <a:rPr lang="en-ID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Apps”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jaringan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di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rumahnya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stabil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murid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menunggu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lama (</a:t>
            </a:r>
            <a:r>
              <a:rPr lang="en-ID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loading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mengakses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Namun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sudah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berjalan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sangat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digunakan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seholah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berkaitan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murid.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Apabila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sangat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murid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merasa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diperkuat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pernyataan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sebuah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layanan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memiliki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kaitan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sangat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erat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kepuasan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pelanggan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karena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pelanggan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tertarik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kualitas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layanan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memberikan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kontribusi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membangun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hubungan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saling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memberikan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keuntungan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jangka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Panjang (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G. Whimphie Billyarta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dkk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2021)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         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dunia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yang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konvensional</a:t>
            </a:r>
            <a:r>
              <a:rPr lang="en-US" sz="2400" dirty="0"/>
              <a:t>.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ID" sz="2400" dirty="0" err="1"/>
              <a:t>mengkaji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sekolah</a:t>
            </a:r>
            <a:r>
              <a:rPr lang="en-ID" sz="2400" dirty="0"/>
              <a:t>, </a:t>
            </a:r>
            <a:r>
              <a:rPr lang="en-ID" sz="2400" dirty="0" err="1"/>
              <a:t>menganalisis</a:t>
            </a:r>
            <a:r>
              <a:rPr lang="en-ID" sz="2400" dirty="0"/>
              <a:t> </a:t>
            </a:r>
            <a:r>
              <a:rPr lang="en-ID" sz="2400" dirty="0" err="1"/>
              <a:t>kualitas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aplikasi</a:t>
            </a:r>
            <a:r>
              <a:rPr lang="en-ID" sz="2400" dirty="0"/>
              <a:t> android </a:t>
            </a:r>
            <a:r>
              <a:rPr lang="en-ID" sz="2400" i="1" dirty="0"/>
              <a:t>“</a:t>
            </a:r>
            <a:r>
              <a:rPr lang="en-ID" sz="2400" i="1" dirty="0" err="1"/>
              <a:t>Muhida</a:t>
            </a:r>
            <a:r>
              <a:rPr lang="en-ID" sz="2400" i="1" dirty="0"/>
              <a:t> Apps” </a:t>
            </a:r>
            <a:r>
              <a:rPr lang="en-ID" sz="2400" dirty="0" err="1"/>
              <a:t>ditinjau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enam</a:t>
            </a:r>
            <a:r>
              <a:rPr lang="en-ID" sz="2400" dirty="0"/>
              <a:t> </a:t>
            </a:r>
            <a:r>
              <a:rPr lang="en-ID" sz="2400" dirty="0" err="1"/>
              <a:t>indikator</a:t>
            </a:r>
            <a:r>
              <a:rPr lang="en-ID" sz="2400" dirty="0"/>
              <a:t> </a:t>
            </a:r>
            <a:r>
              <a:rPr lang="en-ID" sz="2400" dirty="0" err="1"/>
              <a:t>pengukuran</a:t>
            </a:r>
            <a:r>
              <a:rPr lang="en-ID" sz="2400" dirty="0"/>
              <a:t>, </a:t>
            </a:r>
            <a:r>
              <a:rPr lang="en-ID" sz="2400" dirty="0" err="1"/>
              <a:t>menganalisis</a:t>
            </a:r>
            <a:r>
              <a:rPr lang="en-ID" sz="2400" dirty="0"/>
              <a:t> </a:t>
            </a:r>
            <a:r>
              <a:rPr lang="en-ID" sz="2400" dirty="0" err="1"/>
              <a:t>kualitas</a:t>
            </a:r>
            <a:r>
              <a:rPr lang="en-ID" sz="2400" dirty="0"/>
              <a:t> </a:t>
            </a:r>
            <a:r>
              <a:rPr lang="en-ID" sz="2400" dirty="0" err="1"/>
              <a:t>layanan</a:t>
            </a:r>
            <a:r>
              <a:rPr lang="en-ID" sz="2400" dirty="0"/>
              <a:t> </a:t>
            </a:r>
            <a:r>
              <a:rPr lang="en-ID" sz="2400" dirty="0" err="1"/>
              <a:t>pendidikan</a:t>
            </a:r>
            <a:r>
              <a:rPr lang="en-ID" sz="2400" dirty="0"/>
              <a:t> yang </a:t>
            </a:r>
            <a:r>
              <a:rPr lang="en-ID" sz="2400" dirty="0" err="1"/>
              <a:t>diberikan</a:t>
            </a:r>
            <a:r>
              <a:rPr lang="en-ID" sz="2400" dirty="0"/>
              <a:t> oleh SD Muhammadiyah 1 </a:t>
            </a:r>
            <a:r>
              <a:rPr lang="en-ID" sz="2400" dirty="0" err="1"/>
              <a:t>Sidoarjo</a:t>
            </a:r>
            <a:r>
              <a:rPr lang="en-ID" sz="2400" dirty="0"/>
              <a:t> </a:t>
            </a:r>
            <a:r>
              <a:rPr lang="en-ID" sz="2400" dirty="0" err="1"/>
              <a:t>ditinjau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kelima</a:t>
            </a:r>
            <a:r>
              <a:rPr lang="en-ID" sz="2400" dirty="0"/>
              <a:t> </a:t>
            </a:r>
            <a:r>
              <a:rPr lang="en-ID" sz="2400" dirty="0" err="1"/>
              <a:t>dimensi</a:t>
            </a:r>
            <a:r>
              <a:rPr lang="en-ID" sz="2400" dirty="0"/>
              <a:t> </a:t>
            </a:r>
            <a:r>
              <a:rPr lang="en-ID" sz="2400" i="1" dirty="0"/>
              <a:t>Teknik </a:t>
            </a:r>
            <a:r>
              <a:rPr lang="en-ID" sz="2400" i="1" dirty="0" err="1"/>
              <a:t>Servqual</a:t>
            </a:r>
            <a:r>
              <a:rPr lang="en-ID" sz="2400" dirty="0"/>
              <a:t>, dan </a:t>
            </a:r>
            <a:r>
              <a:rPr lang="en-ID" sz="2400" dirty="0" err="1"/>
              <a:t>menganalisis</a:t>
            </a:r>
            <a:r>
              <a:rPr lang="en-ID" sz="2400" dirty="0"/>
              <a:t> </a:t>
            </a:r>
            <a:r>
              <a:rPr lang="en-ID" sz="2400" dirty="0" err="1"/>
              <a:t>tingkat</a:t>
            </a:r>
            <a:r>
              <a:rPr lang="en-ID" sz="2400" dirty="0"/>
              <a:t> </a:t>
            </a:r>
            <a:r>
              <a:rPr lang="en-ID" sz="2400" dirty="0" err="1"/>
              <a:t>kepuasan</a:t>
            </a:r>
            <a:r>
              <a:rPr lang="en-ID" sz="2400" dirty="0"/>
              <a:t> </a:t>
            </a:r>
            <a:r>
              <a:rPr lang="en-ID" sz="2400" dirty="0" err="1"/>
              <a:t>wali</a:t>
            </a:r>
            <a:r>
              <a:rPr lang="en-ID" sz="2400" dirty="0"/>
              <a:t> murid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yang </a:t>
            </a:r>
            <a:r>
              <a:rPr lang="en-ID" sz="2400" dirty="0" err="1"/>
              <a:t>diberikan</a:t>
            </a:r>
            <a:r>
              <a:rPr lang="en-ID" sz="2400" dirty="0"/>
              <a:t>  </a:t>
            </a:r>
            <a:r>
              <a:rPr lang="en-ID" sz="2400" dirty="0" err="1"/>
              <a:t>sekolah</a:t>
            </a:r>
            <a:r>
              <a:rPr lang="en-ID" sz="2400" dirty="0"/>
              <a:t>. </a:t>
            </a:r>
            <a:r>
              <a:rPr lang="en-ID" sz="2400" dirty="0" err="1"/>
              <a:t>Penelitian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diharapkan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acuan</a:t>
            </a:r>
            <a:r>
              <a:rPr lang="en-ID" sz="2400" dirty="0"/>
              <a:t> oleh Lembaga Pendidikan </a:t>
            </a:r>
            <a:r>
              <a:rPr lang="en-ID" sz="2400" dirty="0" err="1"/>
              <a:t>baik</a:t>
            </a:r>
            <a:r>
              <a:rPr lang="en-ID" sz="2400" dirty="0"/>
              <a:t> negeri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swasta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mengevaluasi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layanan</a:t>
            </a:r>
            <a:r>
              <a:rPr lang="en-ID" sz="2400" dirty="0"/>
              <a:t> yang </a:t>
            </a:r>
            <a:r>
              <a:rPr lang="en-ID" sz="2400" dirty="0" err="1"/>
              <a:t>diberikan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tektonologi</a:t>
            </a:r>
            <a:r>
              <a:rPr lang="en-ID" sz="2400" dirty="0"/>
              <a:t> yang </a:t>
            </a:r>
            <a:r>
              <a:rPr lang="en-ID" sz="2400" dirty="0" err="1"/>
              <a:t>semakin</a:t>
            </a:r>
            <a:r>
              <a:rPr lang="en-ID" sz="2400" dirty="0"/>
              <a:t> </a:t>
            </a:r>
            <a:r>
              <a:rPr lang="en-ID" sz="2400" dirty="0" err="1"/>
              <a:t>pesat</a:t>
            </a:r>
            <a:r>
              <a:rPr lang="en-ID" sz="2400" dirty="0"/>
              <a:t>.</a:t>
            </a:r>
            <a:endParaRPr lang="en-US"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dirty="0"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9" y="1238732"/>
            <a:ext cx="11503466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           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inspirasi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Lembaga Pendidikan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kecanggihan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 murid dan 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lain.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96609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Kesimpulan</a:t>
            </a:r>
            <a:endParaRPr dirty="0"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570525"/>
            <a:ext cx="11410476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“</a:t>
            </a:r>
            <a:r>
              <a:rPr lang="en-US" dirty="0" err="1"/>
              <a:t>Muhida</a:t>
            </a:r>
            <a:r>
              <a:rPr lang="en-US" dirty="0"/>
              <a:t> Apps”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.</a:t>
            </a:r>
          </a:p>
          <a:p>
            <a:pPr marL="6858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SD Muhammadiyah 1 </a:t>
            </a:r>
            <a:r>
              <a:rPr lang="en-US" dirty="0" err="1"/>
              <a:t>Sidoarjo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kelima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Teknik </a:t>
            </a:r>
            <a:r>
              <a:rPr lang="en-US" dirty="0" err="1"/>
              <a:t>Servqual</a:t>
            </a:r>
            <a:endParaRPr lang="en-US" dirty="0"/>
          </a:p>
          <a:p>
            <a:pPr marL="6858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dirty="0" err="1"/>
              <a:t>Wali</a:t>
            </a:r>
            <a:r>
              <a:rPr lang="en-US" dirty="0"/>
              <a:t> murid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SD Muhammadiyah 1 </a:t>
            </a:r>
            <a:r>
              <a:rPr lang="en-US" dirty="0" err="1"/>
              <a:t>Sidoarjo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43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[1] N.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Nelvawita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Pelaksanaan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Tahsin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Audio Visual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Mubirasmani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PTKI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Provinsi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Riau,”   QALAMUNA: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Agama, vol. 13, no. 2, pp. 917–934, 2021,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10.37680/qalamuna.v13i2.1227.</a:t>
            </a:r>
          </a:p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 D. K. Sari,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Supahar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U.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Ralmugiz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“The influence of android-based isomorphic physics (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Forfis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application on analogical transfer and self-diagnosis skill of students at SMA Negeri 3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Kupang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IPA Indonesia, vol. 7, no. 2, pp. 154–161, 2018,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10.15294/jpii.v7i2.14268.</a:t>
            </a:r>
          </a:p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[3] I.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Safitri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Pasaribu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S.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Simamora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K.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Lubis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“The effectiveness of android application as a student aid tool in understanding physics project assignments,”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IPA Indonesia, vol. 8, no. 4, pp. 512–520, 2019,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10.15294/jpii.v8i4.19433.</a:t>
            </a:r>
          </a:p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[4] S. Abadi, A.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Maseleno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Khumaidi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M. N. Iskandar, “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Digital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Absensi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Guru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Android Pada SMA Negeri 1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Sukoharjo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NEAR: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Pengabdian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Masyarakat, vol. 1, no. 2, pp. 116–121, 2022,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10.32877/nr.v1i2.435.</a:t>
            </a:r>
          </a:p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[5] H. A. Al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Rekhawi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“Android Applications Development Intelligent Tutoring System,” International Journal of Academic Information Systems Research, vol. 4, no. 5, pp. 33–58, 2020.</a:t>
            </a:r>
          </a:p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[6] B. Huda and B.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Priyatna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Content Management System (CMS)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Bisnis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E-commerce,” Systematics, vol. 1, no. 2, p. 81, 2019,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10.35706/sys.v1i2.2076.</a:t>
            </a:r>
          </a:p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[7] F. N.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Hasanah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Taurusta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Sri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Untari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 Nurul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Hidayah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R.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Rindiani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Gim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edukasi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android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daring di masa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pandemi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Covid 19,”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JINoP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Inovasi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vol. 7, no. 1, pp. 55–67, 2021,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10.22219/jinop.v7i1.15176.</a:t>
            </a:r>
          </a:p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[8] D. Yusuf and F. N.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Afandi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Absensi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Android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Validasi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Kordinat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Lokasi Dan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Nomor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Handpone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Guna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Menghindari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Penularan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Virus Covid 19,” EXPERT: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10, no. 1, pp. 16–22, 2020,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10.36448/jmsit.v10i1.1492.</a:t>
            </a:r>
          </a:p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[9] E. F.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Fahyuni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Taurusta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T.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Hariastuti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Bandono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A.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Muhid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“Mobile Counselling Online an Alternative Counselling Guidance System For Millennial Era Student,” Journal of Education Technology, vol. 5, no. 3, pp. 425–433, 2021,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10.23887/jet.v5i3.36191.</a:t>
            </a:r>
          </a:p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[10] F.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Fatmawati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Yusrizal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A. M.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Hasibuan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Android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Hasil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Ips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Elementary School Journal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Pgsd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Fip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Unimed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11, no. 2, p. 134, 2021,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10.24114/esjpgsd.v11i2.28862.</a:t>
            </a:r>
          </a:p>
          <a:p>
            <a:pPr marL="0" indent="0" algn="just">
              <a:buNone/>
            </a:pPr>
            <a:endParaRPr lang="en-US" sz="4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10896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11] T. Husain and A. Sani,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Pelanggan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Toko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Online Yang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Dipengaruhi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JITK (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Ilmu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Pengetahuan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Komputer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vol. 5, no. 2, pp. 291–296, 2020,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10.33480/jitk.v5i2.614.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[12] F.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Fadhlillah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Kuswandi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P.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Haryono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Android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Pesantren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Persis Kota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Tasikmalaya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Kelola: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Pendidikan, vol. 8, no. 1, pp. 22–33, 2021,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10.24246/j.jk.2021.v8.i1.p22-33.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[13] F. Rizal, T. A.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Marwati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S.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Solikhah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Dimensi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Dampaknya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Tingkat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Unit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Fisioterapi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Kesmas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(Kesehatan Masyarakat)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Khatulistiwa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8, no. 2, p. 54, 2021,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10.29406/jkmk.v8i2.2624.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[14] E.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Simangunsong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“Factors determining the quality management of higher education: A case study at a business school in Indonesia,”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Cakrawala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Pendidikan, vol. 38, no. 2, pp. 215–227, 2019,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10.21831/cp.v38i2.19685.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[15] E. B.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Shahbana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S.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Sultoni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Mutu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Akademik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Sarana dan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Prasarana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Mahasiswa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Pascasarjana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Terintegrasi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Program Magister Universitas Negeri Malang,”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Pendidikan: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Teori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6, no. 5, p. 772, 2021,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10.17977/jptpp.v6i5.14847.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[16] A. Rahman, P.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Yuniarti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D. Aprilia,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Konsumen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Pt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Setya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Kuliner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Mandiri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Jagakarsa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Jakarta Selatan,” JITK (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Ilmu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Pengetahuan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Komputer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vol. 5, no. 2, pp. 191–196, 2020,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10.33480/jitk.v5i2.1098.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[17] A.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Tanthowi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Pembayaran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SMS Gateway,”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Informatika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Rekayasa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Perangkat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Lunak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(JATIKA), vol. 2, no. 2, pp. 188–195, 2021, [Online]. Available: http://jim.teknokrat.ac.id/index.php/informatika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[18] A. S.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Pangestuti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R.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Wijanarko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Pembayaran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SPP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WEB pada SMK Muhammadiyah 11 Jakarta Pusat,”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Informatika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Rekayasa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Perangkat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Lunak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3, no. 2, p. 110, 2021,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10.36499/jinrpl.v3i2.4603.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[19] I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Gede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Ariawan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Eka Putra, I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Wayan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Supriana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Agus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Muliantara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Pembayaran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Uang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Komite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Website Pada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Negeri 1 Rendang,”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Pengabdian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Informatika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1, no. 1, pp. 83–90, 2022,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10.24843/jupita.2022.v01.i01.p13.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[20] A. S.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Kirsan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 F.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Insanittaqwa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N. N. Arisa,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Akademik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Android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Pelaporan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Siswa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Al-Azhar 58 Balikpapan,” Seminar Nasional …, vol. 2, no. 1, pp. 1–6, 2021, [Online]. Available: https://journal.itk.ac.id/index.php/sepakat/article/view/522</a:t>
            </a:r>
          </a:p>
          <a:p>
            <a:pPr marL="0" indent="0" algn="just">
              <a:buNone/>
            </a:pP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[21] A.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Andrianti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Pengukuran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Rekap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Indikator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Mutu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Harian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RS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Bhayangkara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Jambi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McCall,”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Ilmiah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Sisfo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14, no. 1, pp. 24–34, 2020,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10.33998/mediasisfo.2020.14.1.716.</a:t>
            </a:r>
          </a:p>
          <a:p>
            <a:pPr marL="0" indent="0" algn="just">
              <a:buNone/>
            </a:pPr>
            <a:endParaRPr lang="en-US" sz="4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145744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[22] D. S. Putra and M. A.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Darmawan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Analisis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Administrasi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Sakit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(SIARS)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Delone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Mclean,”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Bisnis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11, no. 1, pp. 78–85, 2021,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10.21456/vol11iss1pp78-85.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[23] R.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Wicaksono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D.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Mispiyanti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Pemanfaatan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Keuangan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Daerah (SIPKD) Pada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Aparatur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Pemerintah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Daerah,”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Bisnis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Akuntansi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15, no. 2, pp. 177–190, 2019, [Online]. Available: www.djkd.kemendagri.go.id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[24] D. F.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Karya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A.N. I.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Saputri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Delon And Mclean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Ovo di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Surabya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National Conference for Ummah (NCU)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[25] M. Yasin, S. L.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Nasution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...,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Abseni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Online Dan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Aparatur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Labuhanbatu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Information System (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Disiplin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Pegawai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Kasus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…,” JOEL: Journal of …, vol. 8721, pp. 1597–1608, 2022, [Online]. Available: https://bajangjournal.com/index.php/ JOEL/article/view/ 2701%0A https://bajangjournal .com/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index.php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/JOEL/article/download/2701/1925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[26] D.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Aryani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Relubun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Kurnia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S. Ode Umar,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Akademik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(SIAKAD)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Mahasiswa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IAIN Ambon,”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Hukum dan Syariah, vol. 15, no. 2, pp. 265–279, 2019.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[27] Y. P.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Negoro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F. D.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Yanti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F. A.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Sholikah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Menengah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Atas (SMA) Sejahtera Surabaya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Service Quality (SERVQUAL) Dan Quality Function Deployment (QFD),”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Matrik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: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Teknik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Industri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22, no. 2, p. 183, 2022,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10.30587/matrik.v22i2.3501.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[28] C.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Lukita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Pranata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K. Agustin,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Servqual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Importance Performance Analysis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Analisa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Jasa Pendidikan Tinggi Pada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Mahasiswa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Cirebon,”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Digit, vol. 9, no. 2, p. 167, 2020,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10.51920/jd.v9i2.117.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[29] T.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Sentia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Mustafia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E.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Zuraidah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“Analisa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E-learning di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Sekolah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Servqual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Journal of Informatics Management and Information Technology, vol. 2, no. 3, pp. 100–108, 2022,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10.47065/jimat.v2i3.167.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[30] J.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Dasar, E. R.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Nofrida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K. H. Najib,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Analisis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akademik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mahasiswa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Dasar,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Menengah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Tinggi [JMP-DMT], vol. 4, no. 4, pp. 472–483, 2023,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10.30596/jmp-dmt.v4i4.16231.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[31] H.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Unnisa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I.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Sukwatus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Suja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Sarana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Prasarana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Laboratorium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Komputer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Mahasiswa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Mata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Kuliah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Aplikasi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Komputer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Mahasiswa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Program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Ekonomi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Universitas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Bhinneka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PGRI),”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Jurnal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Ilmu-ilmu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18, no. 2, pp. 510–518, 2021.</a:t>
            </a:r>
          </a:p>
          <a:p>
            <a:pPr marL="0" indent="0" algn="just">
              <a:buNone/>
            </a:pP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[32] G.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Whimphie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Billyarta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E.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Sudarusman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Layanan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(E-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Servqual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Kepuasan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Konsumen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Marketplace Shopee Di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Sleman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Diy</a:t>
            </a:r>
            <a:r>
              <a:rPr lang="en-US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Optimal, vol. 18, no. 1, pp. 41–62, 2021.</a:t>
            </a:r>
          </a:p>
          <a:p>
            <a:pPr marL="0" indent="0" algn="just">
              <a:buNone/>
            </a:pPr>
            <a:endParaRPr lang="en-US" sz="4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2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-128664" y="1324271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          Pada era digital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sangat </a:t>
            </a:r>
            <a:r>
              <a:rPr lang="en-US" dirty="0" err="1"/>
              <a:t>pesat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i="1" dirty="0"/>
              <a:t>Smartphone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lembaga</a:t>
            </a:r>
            <a:r>
              <a:rPr lang="en-US" dirty="0"/>
              <a:t> Pendidikan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memanfaatkanya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optimal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tepat</a:t>
            </a:r>
            <a:r>
              <a:rPr lang="en-US" dirty="0"/>
              <a:t>, dan </a:t>
            </a:r>
            <a:r>
              <a:rPr lang="en-US" dirty="0" err="1"/>
              <a:t>akurat</a:t>
            </a:r>
            <a:r>
              <a:rPr lang="en-US" dirty="0"/>
              <a:t>.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pada </a:t>
            </a:r>
            <a:r>
              <a:rPr lang="en-US" dirty="0" err="1"/>
              <a:t>kenyataan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,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TIK </a:t>
            </a:r>
            <a:r>
              <a:rPr lang="en-US" dirty="0" err="1"/>
              <a:t>dalam</a:t>
            </a:r>
            <a:r>
              <a:rPr lang="en-US" dirty="0"/>
              <a:t> dunia Pendidikan (</a:t>
            </a:r>
            <a:r>
              <a:rPr lang="en-US" dirty="0" err="1"/>
              <a:t>Thantowi</a:t>
            </a:r>
            <a:r>
              <a:rPr lang="en-US" dirty="0"/>
              <a:t>, 2021).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uang </a:t>
            </a:r>
            <a:r>
              <a:rPr lang="en-US" dirty="0" err="1"/>
              <a:t>tunai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, </a:t>
            </a:r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uang.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mengatasinya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uang </a:t>
            </a:r>
            <a:r>
              <a:rPr lang="en-US" dirty="0" err="1"/>
              <a:t>siswa</a:t>
            </a:r>
            <a:r>
              <a:rPr lang="en-US" dirty="0"/>
              <a:t> dan </a:t>
            </a:r>
            <a:r>
              <a:rPr lang="en-US" dirty="0" err="1"/>
              <a:t>wali</a:t>
            </a:r>
            <a:r>
              <a:rPr lang="en-US" dirty="0"/>
              <a:t> murid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(I </a:t>
            </a:r>
            <a:r>
              <a:rPr lang="en-US" dirty="0" err="1"/>
              <a:t>Gede</a:t>
            </a:r>
            <a:r>
              <a:rPr lang="en-US" dirty="0"/>
              <a:t> </a:t>
            </a:r>
            <a:r>
              <a:rPr lang="en-US" dirty="0" err="1"/>
              <a:t>Ariawan</a:t>
            </a:r>
            <a:r>
              <a:rPr lang="en-US" dirty="0"/>
              <a:t> Eka Putra, </a:t>
            </a:r>
            <a:r>
              <a:rPr lang="en-US" dirty="0" err="1"/>
              <a:t>dkk</a:t>
            </a:r>
            <a:r>
              <a:rPr lang="en-US" dirty="0"/>
              <a:t>, 2022). Jadi salah </a:t>
            </a:r>
            <a:r>
              <a:rPr lang="en-US" dirty="0" err="1"/>
              <a:t>satu</a:t>
            </a:r>
            <a:r>
              <a:rPr lang="en-US" dirty="0"/>
              <a:t> media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oleh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android pada </a:t>
            </a:r>
            <a:r>
              <a:rPr lang="en-US" i="1" dirty="0"/>
              <a:t>Smartphone.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3" name="Google Shape;59;g104f7abbb21_0_303">
            <a:extLst>
              <a:ext uri="{FF2B5EF4-FFF2-40B4-BE49-F238E27FC236}">
                <a16:creationId xmlns:a16="http://schemas.microsoft.com/office/drawing/2014/main" id="{786DFF58-8629-45C8-AA73-9CAD101DF6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593833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di SD Muhammadiyah 1 </a:t>
            </a:r>
            <a:r>
              <a:rPr lang="en-US" dirty="0" err="1"/>
              <a:t>Sidoarjo</a:t>
            </a:r>
            <a:r>
              <a:rPr lang="en-US" dirty="0"/>
              <a:t>?</a:t>
            </a:r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android “</a:t>
            </a:r>
            <a:r>
              <a:rPr lang="en-US" dirty="0" err="1"/>
              <a:t>Muhida</a:t>
            </a:r>
            <a:r>
              <a:rPr lang="en-US" dirty="0"/>
              <a:t> Apps”?</a:t>
            </a:r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SD Muhammadiyah 1 </a:t>
            </a:r>
            <a:r>
              <a:rPr lang="en-US" dirty="0" err="1"/>
              <a:t>Sidoarjo</a:t>
            </a:r>
            <a:r>
              <a:rPr lang="en-US" dirty="0"/>
              <a:t>”?</a:t>
            </a:r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 murid?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Metode</a:t>
            </a:r>
            <a:endParaRPr dirty="0"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9" y="1238732"/>
            <a:ext cx="11551630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          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.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Tim IT dan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 murid. </a:t>
            </a:r>
            <a:r>
              <a:rPr lang="en-US" dirty="0" err="1"/>
              <a:t>Sumber</a:t>
            </a:r>
            <a:r>
              <a:rPr lang="en-US" dirty="0"/>
              <a:t> data yang </a:t>
            </a:r>
            <a:r>
              <a:rPr lang="en-US" dirty="0" err="1"/>
              <a:t>digunakan</a:t>
            </a:r>
            <a:r>
              <a:rPr lang="en-US" dirty="0"/>
              <a:t>  </a:t>
            </a:r>
            <a:r>
              <a:rPr lang="en-US" dirty="0" err="1"/>
              <a:t>yaitu</a:t>
            </a:r>
            <a:r>
              <a:rPr lang="en-US" dirty="0"/>
              <a:t> data primer (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 murid) dan </a:t>
            </a:r>
            <a:r>
              <a:rPr lang="en-US" dirty="0" err="1"/>
              <a:t>sekunder</a:t>
            </a:r>
            <a:r>
              <a:rPr lang="en-US" dirty="0"/>
              <a:t> (data </a:t>
            </a:r>
            <a:r>
              <a:rPr lang="en-US" dirty="0" err="1"/>
              <a:t>pendukung</a:t>
            </a:r>
            <a:r>
              <a:rPr lang="en-US" dirty="0"/>
              <a:t>). Teknik </a:t>
            </a:r>
            <a:r>
              <a:rPr lang="en-US" dirty="0" err="1"/>
              <a:t>pengumpulan</a:t>
            </a:r>
            <a:r>
              <a:rPr lang="en-US" dirty="0"/>
              <a:t> data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(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Tim IT, </a:t>
            </a:r>
            <a:r>
              <a:rPr lang="en-US" dirty="0" err="1"/>
              <a:t>wali</a:t>
            </a:r>
            <a:r>
              <a:rPr lang="en-US" dirty="0"/>
              <a:t> murid), </a:t>
            </a:r>
            <a:r>
              <a:rPr lang="en-US" dirty="0" err="1"/>
              <a:t>observasi</a:t>
            </a:r>
            <a:r>
              <a:rPr lang="en-US" dirty="0"/>
              <a:t>, dan </a:t>
            </a:r>
            <a:r>
              <a:rPr lang="en-US" dirty="0" err="1"/>
              <a:t>dokumentasi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mereduksi</a:t>
            </a:r>
            <a:r>
              <a:rPr lang="en-US" dirty="0"/>
              <a:t> data, </a:t>
            </a:r>
            <a:r>
              <a:rPr lang="en-US" dirty="0" err="1"/>
              <a:t>penyajian</a:t>
            </a:r>
            <a:r>
              <a:rPr lang="en-US" dirty="0"/>
              <a:t> data, dan </a:t>
            </a:r>
            <a:r>
              <a:rPr lang="en-US" dirty="0" err="1"/>
              <a:t>penarikan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. uji </a:t>
            </a:r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triangulasi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 algn="ctr">
              <a:buNone/>
            </a:pPr>
            <a:r>
              <a:rPr lang="en-US" sz="2600" b="1" dirty="0" err="1"/>
              <a:t>Kondisi</a:t>
            </a:r>
            <a:r>
              <a:rPr lang="en-US" sz="2600" b="1" dirty="0"/>
              <a:t> </a:t>
            </a:r>
            <a:r>
              <a:rPr lang="en-US" sz="2600" b="1" dirty="0" err="1"/>
              <a:t>Pelayanan</a:t>
            </a:r>
            <a:r>
              <a:rPr lang="en-US" sz="2600" b="1" dirty="0"/>
              <a:t> SD Muhammadiyah 1 </a:t>
            </a:r>
            <a:r>
              <a:rPr lang="en-US" sz="2600" b="1" dirty="0" err="1"/>
              <a:t>Sidoarjo</a:t>
            </a:r>
            <a:r>
              <a:rPr lang="en-US" sz="2600" b="1" dirty="0"/>
              <a:t>: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700" b="1" dirty="0"/>
          </a:p>
          <a:p>
            <a:pPr marL="742950" indent="-514350" algn="just">
              <a:buFont typeface="+mj-lt"/>
              <a:buAutoNum type="arabicPeriod"/>
            </a:pP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online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android “</a:t>
            </a:r>
            <a:r>
              <a:rPr lang="en-US" sz="2400" dirty="0" err="1"/>
              <a:t>Muhida</a:t>
            </a:r>
            <a:r>
              <a:rPr lang="en-US" sz="2400" dirty="0"/>
              <a:t> Apps”.</a:t>
            </a:r>
          </a:p>
          <a:p>
            <a:pPr marL="742950" indent="-514350" algn="just">
              <a:buFont typeface="+mj-lt"/>
              <a:buAutoNum type="arabicPeriod"/>
            </a:pP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kartu</a:t>
            </a:r>
            <a:r>
              <a:rPr lang="en-US" sz="2400" dirty="0"/>
              <a:t> “MSC (</a:t>
            </a:r>
            <a:r>
              <a:rPr lang="en-US" sz="2400" dirty="0" err="1"/>
              <a:t>Muhida</a:t>
            </a:r>
            <a:r>
              <a:rPr lang="en-US" sz="2400" dirty="0"/>
              <a:t> Smart Card)”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belanja</a:t>
            </a:r>
            <a:r>
              <a:rPr lang="en-US" sz="2400" dirty="0"/>
              <a:t> di </a:t>
            </a:r>
            <a:r>
              <a:rPr lang="en-US" sz="2400" dirty="0" err="1"/>
              <a:t>koperasi</a:t>
            </a:r>
            <a:r>
              <a:rPr lang="en-US" sz="2400" dirty="0"/>
              <a:t> dan </a:t>
            </a:r>
            <a:r>
              <a:rPr lang="en-US" sz="2400" dirty="0" err="1"/>
              <a:t>kantin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uang </a:t>
            </a:r>
            <a:r>
              <a:rPr lang="en-US" sz="2400" dirty="0" err="1"/>
              <a:t>tunai</a:t>
            </a:r>
            <a:r>
              <a:rPr lang="en-US" sz="2400" dirty="0"/>
              <a:t>.</a:t>
            </a:r>
          </a:p>
          <a:p>
            <a:pPr marL="742950" indent="-514350" algn="just">
              <a:buFont typeface="+mj-lt"/>
              <a:buAutoNum type="arabicPeriod"/>
            </a:pPr>
            <a:r>
              <a:rPr lang="en-US" sz="2400" dirty="0"/>
              <a:t>Tim IT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kesempatan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wali</a:t>
            </a:r>
            <a:r>
              <a:rPr lang="en-US" sz="2400" dirty="0"/>
              <a:t> murid agar </a:t>
            </a:r>
            <a:r>
              <a:rPr lang="en-US" sz="2400" dirty="0" err="1"/>
              <a:t>mengajukan</a:t>
            </a:r>
            <a:r>
              <a:rPr lang="en-US" sz="2400" dirty="0"/>
              <a:t> limit </a:t>
            </a:r>
            <a:r>
              <a:rPr lang="en-US" sz="2400" dirty="0" err="1"/>
              <a:t>saldo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kartu</a:t>
            </a:r>
            <a:r>
              <a:rPr lang="en-US" sz="2400" dirty="0"/>
              <a:t> MSC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belajanja</a:t>
            </a:r>
            <a:r>
              <a:rPr lang="en-US" sz="2400" dirty="0"/>
              <a:t> di </a:t>
            </a:r>
            <a:r>
              <a:rPr lang="en-US" sz="2400" dirty="0" err="1"/>
              <a:t>koperasi</a:t>
            </a:r>
            <a:r>
              <a:rPr lang="en-US" sz="2400" dirty="0"/>
              <a:t> dan </a:t>
            </a:r>
            <a:r>
              <a:rPr lang="en-US" sz="2400" dirty="0" err="1"/>
              <a:t>kantin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endParaRPr lang="en-US" sz="2400" dirty="0"/>
          </a:p>
          <a:p>
            <a:pPr marL="742950" indent="-514350" algn="just">
              <a:buFont typeface="+mj-lt"/>
              <a:buAutoNum type="arabicPeriod"/>
            </a:pPr>
            <a:r>
              <a:rPr lang="en-US" sz="2400" dirty="0" err="1"/>
              <a:t>Wali</a:t>
            </a:r>
            <a:r>
              <a:rPr lang="en-US" sz="2400" dirty="0"/>
              <a:t> murid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kemudahan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pelajaran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“ </a:t>
            </a:r>
            <a:r>
              <a:rPr lang="en-US" sz="2400" dirty="0" err="1"/>
              <a:t>Muhida</a:t>
            </a:r>
            <a:r>
              <a:rPr lang="en-US" sz="2400" dirty="0"/>
              <a:t> Apps” </a:t>
            </a:r>
            <a:r>
              <a:rPr lang="en-US" sz="2400" dirty="0" err="1"/>
              <a:t>layaknya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marketplace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b="1" dirty="0" err="1"/>
              <a:t>Kualitas</a:t>
            </a:r>
            <a:r>
              <a:rPr lang="en-US" sz="2600" b="1" dirty="0"/>
              <a:t> </a:t>
            </a:r>
            <a:r>
              <a:rPr lang="en-US" sz="2600" b="1" dirty="0" err="1"/>
              <a:t>Informasi</a:t>
            </a:r>
            <a:r>
              <a:rPr lang="en-US" sz="2600" b="1" dirty="0"/>
              <a:t> </a:t>
            </a:r>
            <a:r>
              <a:rPr lang="en-US" sz="2600" b="1" dirty="0" err="1"/>
              <a:t>Muhida</a:t>
            </a:r>
            <a:r>
              <a:rPr lang="en-US" sz="2600" b="1" dirty="0"/>
              <a:t> Apps: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500" b="1" dirty="0"/>
          </a:p>
          <a:p>
            <a:pPr marL="6858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Respone</a:t>
            </a:r>
            <a:r>
              <a:rPr lang="en-US" sz="2400" dirty="0"/>
              <a:t> time: 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diakses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dan </a:t>
            </a:r>
            <a:r>
              <a:rPr lang="en-US" sz="2400" dirty="0" err="1"/>
              <a:t>cepat</a:t>
            </a:r>
            <a:endParaRPr lang="en-US" sz="2400" dirty="0"/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sz="2400" dirty="0" err="1"/>
              <a:t>Indikator</a:t>
            </a:r>
            <a:r>
              <a:rPr lang="en-US" sz="2400" dirty="0"/>
              <a:t> Data accuracy: </a:t>
            </a:r>
            <a:r>
              <a:rPr lang="en-US" sz="2400" dirty="0" err="1"/>
              <a:t>Informasi</a:t>
            </a:r>
            <a:r>
              <a:rPr lang="en-US" sz="2400" dirty="0"/>
              <a:t> data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dipertanggung</a:t>
            </a:r>
            <a:r>
              <a:rPr lang="en-US" sz="2400" dirty="0"/>
              <a:t> </a:t>
            </a:r>
            <a:r>
              <a:rPr lang="en-US" sz="2400" dirty="0" err="1"/>
              <a:t>jawabkan</a:t>
            </a:r>
            <a:r>
              <a:rPr lang="en-US" sz="2400" dirty="0"/>
              <a:t> dan </a:t>
            </a:r>
            <a:r>
              <a:rPr lang="en-US" sz="2400" dirty="0" err="1"/>
              <a:t>dijamin</a:t>
            </a:r>
            <a:r>
              <a:rPr lang="en-US" sz="2400" dirty="0"/>
              <a:t> </a:t>
            </a:r>
            <a:r>
              <a:rPr lang="en-US" sz="2400" dirty="0" err="1"/>
              <a:t>kebenarannya</a:t>
            </a:r>
            <a:r>
              <a:rPr lang="en-US" sz="2400" dirty="0"/>
              <a:t> </a:t>
            </a:r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sz="2400" dirty="0" err="1"/>
              <a:t>Indikator</a:t>
            </a:r>
            <a:r>
              <a:rPr lang="en-US" sz="2400" dirty="0"/>
              <a:t> Proposed data currency: </a:t>
            </a:r>
            <a:r>
              <a:rPr lang="en-US" sz="2400" dirty="0" err="1"/>
              <a:t>selalu</a:t>
            </a:r>
            <a:r>
              <a:rPr lang="en-US" sz="2400" dirty="0"/>
              <a:t> di update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endParaRPr lang="en-US" sz="2400" dirty="0"/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sz="2400" dirty="0" err="1"/>
              <a:t>Indikator</a:t>
            </a:r>
            <a:r>
              <a:rPr lang="en-US" sz="2400" dirty="0"/>
              <a:t> Completeness: </a:t>
            </a:r>
            <a:r>
              <a:rPr lang="en-US" sz="2400" dirty="0" err="1"/>
              <a:t>fitur</a:t>
            </a:r>
            <a:r>
              <a:rPr lang="en-US" sz="2400" dirty="0"/>
              <a:t> sangat </a:t>
            </a:r>
            <a:r>
              <a:rPr lang="en-US" sz="2400" dirty="0" err="1"/>
              <a:t>banyak</a:t>
            </a:r>
            <a:r>
              <a:rPr lang="en-US" sz="2400" dirty="0"/>
              <a:t> dan </a:t>
            </a:r>
            <a:r>
              <a:rPr lang="en-US" sz="2400" dirty="0" err="1"/>
              <a:t>informasi</a:t>
            </a:r>
            <a:r>
              <a:rPr lang="en-US" sz="2400" dirty="0"/>
              <a:t> sangat </a:t>
            </a:r>
            <a:r>
              <a:rPr lang="en-US" sz="2400" dirty="0" err="1"/>
              <a:t>lengkap</a:t>
            </a:r>
            <a:r>
              <a:rPr lang="en-US" sz="2400" dirty="0"/>
              <a:t> dan </a:t>
            </a:r>
            <a:r>
              <a:rPr lang="en-US" sz="2400" dirty="0" err="1"/>
              <a:t>jelas</a:t>
            </a:r>
            <a:endParaRPr lang="en-US" sz="2400" dirty="0"/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Realibility</a:t>
            </a:r>
            <a:r>
              <a:rPr lang="en-US" sz="2400" dirty="0"/>
              <a:t>: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diandalkan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, </a:t>
            </a:r>
            <a:r>
              <a:rPr lang="en-US" sz="2400" dirty="0" err="1"/>
              <a:t>tepat</a:t>
            </a:r>
            <a:r>
              <a:rPr lang="en-US" sz="2400" dirty="0"/>
              <a:t>, dan </a:t>
            </a:r>
            <a:r>
              <a:rPr lang="en-US" sz="2400" dirty="0" err="1"/>
              <a:t>akurat</a:t>
            </a:r>
            <a:endParaRPr lang="en-US" sz="2400" dirty="0"/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sz="2400" dirty="0" err="1"/>
              <a:t>Indikator</a:t>
            </a:r>
            <a:r>
              <a:rPr lang="en-US" sz="2400" dirty="0"/>
              <a:t> Ease of use:  sangat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. </a:t>
            </a:r>
            <a:r>
              <a:rPr lang="en-US" sz="2400" dirty="0" err="1"/>
              <a:t>Tampilan</a:t>
            </a:r>
            <a:r>
              <a:rPr lang="en-US" sz="2400" dirty="0"/>
              <a:t> </a:t>
            </a:r>
            <a:r>
              <a:rPr lang="en-US" sz="2400" dirty="0" err="1"/>
              <a:t>aplikasinya</a:t>
            </a:r>
            <a:r>
              <a:rPr lang="en-US" sz="2400" dirty="0"/>
              <a:t> sangat </a:t>
            </a:r>
            <a:r>
              <a:rPr lang="en-US" sz="2400" dirty="0" err="1"/>
              <a:t>simpel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09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b="1" dirty="0" err="1"/>
              <a:t>Kualitas</a:t>
            </a:r>
            <a:r>
              <a:rPr lang="en-US" sz="2400" b="1" dirty="0"/>
              <a:t> </a:t>
            </a:r>
            <a:r>
              <a:rPr lang="en-US" sz="2400" b="1" dirty="0" err="1"/>
              <a:t>Layanan</a:t>
            </a:r>
            <a:r>
              <a:rPr lang="en-US" sz="2400" b="1" dirty="0"/>
              <a:t> Pendidikan</a:t>
            </a:r>
            <a:r>
              <a:rPr lang="en-US" dirty="0"/>
              <a:t>: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500" dirty="0"/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 err="1"/>
              <a:t>Dimensi</a:t>
            </a:r>
            <a:r>
              <a:rPr lang="en-US" dirty="0"/>
              <a:t> Tangibles: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laptop, 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lancar</a:t>
            </a:r>
            <a:r>
              <a:rPr lang="en-US" dirty="0"/>
              <a:t>, </a:t>
            </a:r>
            <a:r>
              <a:rPr lang="en-US" dirty="0" err="1"/>
              <a:t>ruangan</a:t>
            </a:r>
            <a:r>
              <a:rPr lang="en-US" dirty="0"/>
              <a:t> IT yang </a:t>
            </a:r>
            <a:r>
              <a:rPr lang="en-US" dirty="0" err="1"/>
              <a:t>layak</a:t>
            </a:r>
            <a:r>
              <a:rPr lang="en-US" dirty="0"/>
              <a:t>, dan </a:t>
            </a:r>
            <a:r>
              <a:rPr lang="en-US" dirty="0" err="1"/>
              <a:t>kartu</a:t>
            </a:r>
            <a:r>
              <a:rPr lang="en-US" dirty="0"/>
              <a:t> MSC</a:t>
            </a:r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 err="1"/>
              <a:t>Dimensi</a:t>
            </a:r>
            <a:r>
              <a:rPr lang="en-US" dirty="0"/>
              <a:t> Reliability: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1.1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2.1 </a:t>
            </a:r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 err="1"/>
              <a:t>Dimensi</a:t>
            </a:r>
            <a:r>
              <a:rPr lang="en-US" dirty="0"/>
              <a:t> Responsiveness: Tim IT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tanggap</a:t>
            </a:r>
            <a:r>
              <a:rPr lang="en-US" dirty="0"/>
              <a:t> dan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konsultasi</a:t>
            </a:r>
            <a:r>
              <a:rPr lang="en-US" dirty="0"/>
              <a:t> </a:t>
            </a:r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 err="1"/>
              <a:t>Dimensi</a:t>
            </a:r>
            <a:r>
              <a:rPr lang="en-US" dirty="0"/>
              <a:t> Assurance: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user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passwordnya</a:t>
            </a:r>
            <a:r>
              <a:rPr lang="en-US" dirty="0"/>
              <a:t> </a:t>
            </a:r>
          </a:p>
          <a:p>
            <a:pPr marL="742950" lvl="0" indent="-5143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Empaty:Tim</a:t>
            </a:r>
            <a:r>
              <a:rPr lang="en-US" dirty="0"/>
              <a:t> IT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dihubungi</a:t>
            </a:r>
            <a:r>
              <a:rPr lang="en-US" dirty="0"/>
              <a:t>, </a:t>
            </a:r>
            <a:r>
              <a:rPr lang="en-US" dirty="0" err="1"/>
              <a:t>ramah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58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4239DA-31DE-432D-9C19-48782C581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061304"/>
              </p:ext>
            </p:extLst>
          </p:nvPr>
        </p:nvGraphicFramePr>
        <p:xfrm>
          <a:off x="1351693" y="1155460"/>
          <a:ext cx="9481626" cy="517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998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0" y="1238732"/>
            <a:ext cx="11592733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         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survei</a:t>
            </a:r>
            <a:r>
              <a:rPr lang="en-US" sz="2000" dirty="0"/>
              <a:t> </a:t>
            </a:r>
            <a:r>
              <a:rPr lang="en-US" sz="2000" dirty="0" err="1"/>
              <a:t>kepuasan</a:t>
            </a:r>
            <a:r>
              <a:rPr lang="en-US" sz="2000" dirty="0"/>
              <a:t> </a:t>
            </a:r>
            <a:r>
              <a:rPr lang="en-US" sz="2000" dirty="0" err="1"/>
              <a:t>wali</a:t>
            </a:r>
            <a:r>
              <a:rPr lang="en-US" sz="2000" dirty="0"/>
              <a:t> murid pada diagram </a:t>
            </a:r>
            <a:r>
              <a:rPr lang="en-US" sz="2000" dirty="0" err="1"/>
              <a:t>sebelumnya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dikonversikan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prosentase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b="1" dirty="0" err="1"/>
              <a:t>Tabel</a:t>
            </a:r>
            <a:r>
              <a:rPr lang="en-US" sz="1800" b="1" dirty="0"/>
              <a:t> 1. </a:t>
            </a:r>
            <a:r>
              <a:rPr lang="en-US" sz="1800" b="1" dirty="0" err="1"/>
              <a:t>Prosentase</a:t>
            </a:r>
            <a:r>
              <a:rPr lang="en-US" sz="1800" b="1" dirty="0"/>
              <a:t> </a:t>
            </a:r>
            <a:r>
              <a:rPr lang="en-US" sz="1800" b="1" dirty="0" err="1"/>
              <a:t>Wali</a:t>
            </a:r>
            <a:r>
              <a:rPr lang="en-US" sz="1800" b="1" dirty="0"/>
              <a:t> Murid </a:t>
            </a:r>
            <a:r>
              <a:rPr lang="en-US" sz="1800" b="1" dirty="0" err="1"/>
              <a:t>Merasa</a:t>
            </a:r>
            <a:r>
              <a:rPr lang="en-US" sz="1800" b="1" dirty="0"/>
              <a:t> Sangat </a:t>
            </a:r>
            <a:r>
              <a:rPr lang="en-US" sz="1800" b="1" dirty="0" err="1"/>
              <a:t>Puas</a:t>
            </a:r>
            <a:r>
              <a:rPr lang="en-US" sz="1800" b="1" dirty="0"/>
              <a:t> dan </a:t>
            </a:r>
            <a:r>
              <a:rPr lang="en-US" sz="1800" b="1" dirty="0" err="1"/>
              <a:t>Puas</a:t>
            </a:r>
            <a:endParaRPr sz="18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4AF8AA-E624-4939-B690-FB419D477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56920"/>
              </p:ext>
            </p:extLst>
          </p:nvPr>
        </p:nvGraphicFramePr>
        <p:xfrm>
          <a:off x="2097437" y="2588217"/>
          <a:ext cx="7997125" cy="3389400"/>
        </p:xfrm>
        <a:graphic>
          <a:graphicData uri="http://schemas.openxmlformats.org/drawingml/2006/table">
            <a:tbl>
              <a:tblPr/>
              <a:tblGrid>
                <a:gridCol w="5574639">
                  <a:extLst>
                    <a:ext uri="{9D8B030D-6E8A-4147-A177-3AD203B41FA5}">
                      <a16:colId xmlns:a16="http://schemas.microsoft.com/office/drawing/2014/main" val="2873489544"/>
                    </a:ext>
                  </a:extLst>
                </a:gridCol>
                <a:gridCol w="2422486">
                  <a:extLst>
                    <a:ext uri="{9D8B030D-6E8A-4147-A177-3AD203B41FA5}">
                      <a16:colId xmlns:a16="http://schemas.microsoft.com/office/drawing/2014/main" val="2570839519"/>
                    </a:ext>
                  </a:extLst>
                </a:gridCol>
              </a:tblGrid>
              <a:tr h="825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Dimensi</a:t>
                      </a:r>
                      <a:endParaRPr lang="en-US" sz="2000" b="1" i="0" u="none" strike="noStrike" cap="none" dirty="0">
                        <a:solidFill>
                          <a:schemeClr val="dk1"/>
                        </a:solidFill>
                        <a:latin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Prosentase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Kepuasan</a:t>
                      </a:r>
                      <a:endParaRPr lang="en-US" sz="2000" b="1" i="0" u="none" strike="noStrike" cap="none" dirty="0">
                        <a:solidFill>
                          <a:schemeClr val="dk1"/>
                        </a:solidFill>
                        <a:latin typeface="Century Gothic"/>
                        <a:sym typeface="Century Gothic"/>
                      </a:endParaRPr>
                    </a:p>
                    <a:p>
                      <a:pPr algn="ctr" fontAlgn="ctr"/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Wali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Murid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8398"/>
                  </a:ext>
                </a:extLst>
              </a:tr>
              <a:tr h="495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Tangibles (Bukti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Fisik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82,59 %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744249"/>
                  </a:ext>
                </a:extLst>
              </a:tr>
              <a:tr h="495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Realibility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 (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Keandalan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91,36 %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49546"/>
                  </a:ext>
                </a:extLst>
              </a:tr>
              <a:tr h="495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Responsiveness (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Ketanggapan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96,76 %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230019"/>
                  </a:ext>
                </a:extLst>
              </a:tr>
              <a:tr h="495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Assurance (Jaminan)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92,58 %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15190"/>
                  </a:ext>
                </a:extLst>
              </a:tr>
              <a:tr h="495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Empaty (Perhatian)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sym typeface="Century Gothic"/>
                        </a:rPr>
                        <a:t>93,93 %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91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05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2984</Words>
  <Application>Microsoft Office PowerPoint</Application>
  <PresentationFormat>Widescreen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Arial</vt:lpstr>
      <vt:lpstr>Century Gothic</vt:lpstr>
      <vt:lpstr>Calibri</vt:lpstr>
      <vt:lpstr>Wingdings</vt:lpstr>
      <vt:lpstr>Exo</vt:lpstr>
      <vt:lpstr>Office Theme</vt:lpstr>
      <vt:lpstr>Implementasi Program Aplikasi Berbasis Android dalam Peningkatan Kualitas Layanan Pendidikan yang Berdampak Pada Kepuasan Wali Murid</vt:lpstr>
      <vt:lpstr>Pendahuluan</vt:lpstr>
      <vt:lpstr>Pertanyaan Penelitian (Rumusan Masalah)</vt:lpstr>
      <vt:lpstr>Metode</vt:lpstr>
      <vt:lpstr>Hasil</vt:lpstr>
      <vt:lpstr>Hasil</vt:lpstr>
      <vt:lpstr>Hasil</vt:lpstr>
      <vt:lpstr>Hasil</vt:lpstr>
      <vt:lpstr>Hasil</vt:lpstr>
      <vt:lpstr>Pembahasan</vt:lpstr>
      <vt:lpstr>Temuan Penting Penelitian</vt:lpstr>
      <vt:lpstr>Manfaat Penelitian</vt:lpstr>
      <vt:lpstr>Kesimpulan</vt:lpstr>
      <vt:lpstr>Referensi</vt:lpstr>
      <vt:lpstr>Referensi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Artikel</dc:title>
  <dc:creator>Umsida</dc:creator>
  <cp:lastModifiedBy>User</cp:lastModifiedBy>
  <cp:revision>13</cp:revision>
  <dcterms:created xsi:type="dcterms:W3CDTF">2020-02-15T07:43:00Z</dcterms:created>
  <dcterms:modified xsi:type="dcterms:W3CDTF">2024-02-19T12:43:44Z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