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7" r:id="rId8"/>
    <p:sldId id="268" r:id="rId9"/>
    <p:sldId id="269" r:id="rId10"/>
    <p:sldId id="270" r:id="rId11"/>
    <p:sldId id="262" r:id="rId12"/>
    <p:sldId id="263" r:id="rId13"/>
    <p:sldId id="264" r:id="rId14"/>
    <p:sldId id="266" r:id="rId15"/>
    <p:sldId id="265" r:id="rId16"/>
  </p:sldIdLst>
  <p:sldSz cx="12192000" cy="6858000"/>
  <p:notesSz cx="9144000" cy="6858000"/>
  <p:embeddedFontLst>
    <p:embeddedFont>
      <p:font typeface="Cambria" panose="02040503050406030204" pitchFamily="18" charset="0"/>
      <p:regular r:id="rId18"/>
      <p:bold r:id="rId19"/>
      <p:italic r:id="rId20"/>
      <p:boldItalic r:id="rId21"/>
    </p:embeddedFont>
    <p:embeddedFont>
      <p:font typeface="Exo" panose="020B060402020202020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Palatino Linotype" panose="02040502050505030304" pitchFamily="18" charset="0"/>
      <p:regular r:id="rId30"/>
      <p:bold r:id="rId31"/>
      <p:italic r:id="rId32"/>
      <p:boldItalic r:id="rId33"/>
    </p:embeddedFont>
    <p:embeddedFont>
      <p:font typeface="Calibri" panose="020F050202020403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8"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presProps" Target="presProps.xml"/><Relationship Id="rId21" Type="http://schemas.openxmlformats.org/officeDocument/2006/relationships/font" Target="fonts/font4.fntdata"/><Relationship Id="rId34" Type="http://schemas.openxmlformats.org/officeDocument/2006/relationships/font" Target="fonts/font17.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4f7abbb21_0_3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g104f7abbb21_0_3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104f7abbb21_0_70: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104f7abbb21_0_7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04f7abbb21_0_0: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g104f7abbb21_0_0: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 name="Google Shape;75;g104f7abbb21_0_0: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11</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04f7abbb21_0_315: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g104f7abbb21_0_31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104f7abbb21_0_61: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104f7abbb21_0_6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doi.org/10.29313/tjpi.v9i1.628"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110835" y="1204686"/>
            <a:ext cx="11790219" cy="2489009"/>
          </a:xfrm>
          <a:prstGeom prst="rect">
            <a:avLst/>
          </a:prstGeom>
          <a:noFill/>
          <a:ln>
            <a:noFill/>
          </a:ln>
        </p:spPr>
        <p:txBody>
          <a:bodyPr spcFirstLastPara="1" wrap="square" lIns="91425" tIns="45700" rIns="91425" bIns="45700" anchor="b" anchorCtr="0">
            <a:normAutofit/>
          </a:bodyPr>
          <a:lstStyle/>
          <a:p>
            <a:pPr>
              <a:lnSpc>
                <a:spcPts val="3273"/>
              </a:lnSpc>
            </a:pPr>
            <a:r>
              <a:rPr lang="en-US" sz="4000" dirty="0">
                <a:solidFill>
                  <a:srgbClr val="FFFFFF"/>
                </a:solidFill>
                <a:latin typeface="Archivo Black"/>
              </a:rPr>
              <a:t>ISMUBA Learning Quality Management in </a:t>
            </a:r>
            <a:r>
              <a:rPr lang="en-US" sz="4000" dirty="0" err="1">
                <a:solidFill>
                  <a:srgbClr val="FFFFFF"/>
                </a:solidFill>
                <a:latin typeface="Archivo Black"/>
              </a:rPr>
              <a:t>Muhammadiyah</a:t>
            </a:r>
            <a:r>
              <a:rPr lang="en-US" sz="4000" dirty="0">
                <a:solidFill>
                  <a:srgbClr val="FFFFFF"/>
                </a:solidFill>
                <a:latin typeface="Archivo Black"/>
              </a:rPr>
              <a:t> Elementary Schools</a:t>
            </a:r>
            <a:endParaRPr lang="en-US" sz="4000" dirty="0">
              <a:solidFill>
                <a:srgbClr val="FFFFFF"/>
              </a:solidFill>
              <a:latin typeface="Archivo Black"/>
            </a:endParaRPr>
          </a:p>
        </p:txBody>
      </p:sp>
      <p:sp>
        <p:nvSpPr>
          <p:cNvPr id="41" name="Google Shape;41;p1"/>
          <p:cNvSpPr txBox="1">
            <a:spLocks noGrp="1"/>
          </p:cNvSpPr>
          <p:nvPr>
            <p:ph type="subTitle" idx="1"/>
          </p:nvPr>
        </p:nvSpPr>
        <p:spPr>
          <a:xfrm>
            <a:off x="1714500" y="3693695"/>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err="1">
                <a:solidFill>
                  <a:srgbClr val="F2F2F2"/>
                </a:solidFill>
                <a:latin typeface="Exo"/>
                <a:ea typeface="Exo"/>
                <a:cs typeface="Exo"/>
                <a:sym typeface="Exo"/>
              </a:rPr>
              <a:t>Oleh</a:t>
            </a:r>
            <a:r>
              <a:rPr lang="en-US" dirty="0">
                <a:solidFill>
                  <a:srgbClr val="F2F2F2"/>
                </a:solidFill>
                <a:latin typeface="Exo"/>
                <a:ea typeface="Exo"/>
                <a:cs typeface="Exo"/>
                <a:sym typeface="Exo"/>
              </a:rPr>
              <a:t>:</a:t>
            </a:r>
            <a:endParaRPr dirty="0"/>
          </a:p>
          <a:p>
            <a:pPr marL="0" lvl="0" indent="0"/>
            <a:r>
              <a:rPr lang="id-ID" dirty="0">
                <a:solidFill>
                  <a:srgbClr val="FFFFFF"/>
                </a:solidFill>
                <a:latin typeface="Archivo Black"/>
              </a:rPr>
              <a:t>Nurfiati Khoizuroh</a:t>
            </a:r>
            <a:r>
              <a:rPr lang="en-US" dirty="0" smtClean="0"/>
              <a:t> </a:t>
            </a:r>
            <a:endParaRPr dirty="0"/>
          </a:p>
          <a:p>
            <a:pPr>
              <a:lnSpc>
                <a:spcPts val="2253"/>
              </a:lnSpc>
            </a:pPr>
            <a:r>
              <a:rPr lang="en-US" dirty="0">
                <a:solidFill>
                  <a:srgbClr val="FFFFFF"/>
                </a:solidFill>
                <a:latin typeface="Archivo Black"/>
              </a:rPr>
              <a:t>Dr. </a:t>
            </a:r>
            <a:r>
              <a:rPr lang="en-US" dirty="0" err="1">
                <a:solidFill>
                  <a:srgbClr val="FFFFFF"/>
                </a:solidFill>
                <a:latin typeface="Archivo Black"/>
              </a:rPr>
              <a:t>Istikomah</a:t>
            </a:r>
            <a:r>
              <a:rPr lang="en-US" dirty="0">
                <a:solidFill>
                  <a:srgbClr val="FFFFFF"/>
                </a:solidFill>
                <a:latin typeface="Archivo Black"/>
              </a:rPr>
              <a:t>, </a:t>
            </a:r>
            <a:r>
              <a:rPr lang="en-US" dirty="0" err="1">
                <a:solidFill>
                  <a:srgbClr val="FFFFFF"/>
                </a:solidFill>
                <a:latin typeface="Archivo Black"/>
              </a:rPr>
              <a:t>M.Ag</a:t>
            </a:r>
            <a:r>
              <a:rPr lang="en-US" dirty="0">
                <a:solidFill>
                  <a:srgbClr val="FFFFFF"/>
                </a:solidFill>
                <a:latin typeface="Archivo Black"/>
              </a:rPr>
              <a:t>.</a:t>
            </a:r>
          </a:p>
          <a:p>
            <a:pPr marL="0" lvl="0" indent="0" algn="ctr" rtl="0">
              <a:lnSpc>
                <a:spcPct val="90000"/>
              </a:lnSpc>
              <a:spcBef>
                <a:spcPts val="1000"/>
              </a:spcBef>
              <a:spcAft>
                <a:spcPts val="0"/>
              </a:spcAft>
              <a:buClr>
                <a:schemeClr val="lt1"/>
              </a:buClr>
              <a:buSzPts val="2400"/>
              <a:buNone/>
            </a:pPr>
            <a:r>
              <a:rPr lang="en-US" dirty="0" err="1" smtClean="0"/>
              <a:t>Progam</a:t>
            </a:r>
            <a:r>
              <a:rPr lang="en-US" dirty="0" smtClean="0"/>
              <a:t> </a:t>
            </a:r>
            <a:r>
              <a:rPr lang="en-US" dirty="0" err="1"/>
              <a:t>Studi</a:t>
            </a:r>
            <a:endParaRPr dirty="0"/>
          </a:p>
          <a:p>
            <a:pPr marL="0" lvl="0" indent="0" algn="ctr" rtl="0">
              <a:lnSpc>
                <a:spcPct val="90000"/>
              </a:lnSpc>
              <a:spcBef>
                <a:spcPts val="1000"/>
              </a:spcBef>
              <a:spcAft>
                <a:spcPts val="0"/>
              </a:spcAft>
              <a:buClr>
                <a:srgbClr val="F2F2F2"/>
              </a:buClr>
              <a:buSzPts val="2400"/>
              <a:buNone/>
            </a:pPr>
            <a:r>
              <a:rPr lang="en-US" dirty="0" err="1">
                <a:solidFill>
                  <a:srgbClr val="F2F2F2"/>
                </a:solidFill>
                <a:latin typeface="Exo"/>
                <a:ea typeface="Exo"/>
                <a:cs typeface="Exo"/>
                <a:sym typeface="Exo"/>
              </a:rPr>
              <a:t>Universitas</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Muhammadiyah</a:t>
            </a:r>
            <a:r>
              <a:rPr lang="en-US" dirty="0">
                <a:solidFill>
                  <a:srgbClr val="F2F2F2"/>
                </a:solidFill>
                <a:latin typeface="Exo"/>
                <a:ea typeface="Exo"/>
                <a:cs typeface="Exo"/>
                <a:sym typeface="Exo"/>
              </a:rPr>
              <a:t> </a:t>
            </a:r>
            <a:r>
              <a:rPr lang="en-US" dirty="0" err="1">
                <a:solidFill>
                  <a:srgbClr val="F2F2F2"/>
                </a:solidFill>
                <a:latin typeface="Exo"/>
                <a:ea typeface="Exo"/>
                <a:cs typeface="Exo"/>
                <a:sym typeface="Exo"/>
              </a:rPr>
              <a:t>Sidoarjo</a:t>
            </a:r>
            <a:r>
              <a:rPr lang="en-US" dirty="0">
                <a:solidFill>
                  <a:srgbClr val="F2F2F2"/>
                </a:solidFill>
                <a:latin typeface="Exo"/>
                <a:ea typeface="Exo"/>
                <a:cs typeface="Exo"/>
                <a:sym typeface="Exo"/>
              </a:rPr>
              <a:t>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id-ID" dirty="0" smtClean="0">
                <a:solidFill>
                  <a:srgbClr val="F2F2F2"/>
                </a:solidFill>
              </a:rPr>
              <a:t>Januari</a:t>
            </a:r>
            <a:r>
              <a:rPr lang="en-US" dirty="0" smtClean="0">
                <a:solidFill>
                  <a:srgbClr val="F2F2F2"/>
                </a:solidFill>
              </a:rPr>
              <a:t>, </a:t>
            </a:r>
            <a:r>
              <a:rPr lang="id-ID" dirty="0" smtClean="0">
                <a:solidFill>
                  <a:srgbClr val="F2F2F2"/>
                </a:solidFill>
              </a:rPr>
              <a:t>2024</a:t>
            </a:r>
            <a:endParaRPr dirty="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a:extLst>
              <a:ext uri="{FF2B5EF4-FFF2-40B4-BE49-F238E27FC236}">
                <a16:creationId xmlns:a16="http://schemas.microsoft.com/office/drawing/2014/main" id="{49BED1C0-BE5F-09CF-B9BA-87030A2B625A}"/>
              </a:ext>
            </a:extLst>
          </p:cNvPr>
          <p:cNvSpPr txBox="1"/>
          <p:nvPr/>
        </p:nvSpPr>
        <p:spPr>
          <a:xfrm>
            <a:off x="827314" y="338152"/>
            <a:ext cx="8969829" cy="984885"/>
          </a:xfrm>
          <a:prstGeom prst="rect">
            <a:avLst/>
          </a:prstGeom>
        </p:spPr>
        <p:txBody>
          <a:bodyPr wrap="square" lIns="0" tIns="0" rIns="0" bIns="0" rtlCol="0" anchor="t">
            <a:spAutoFit/>
          </a:bodyPr>
          <a:lstStyle/>
          <a:p>
            <a:r>
              <a:rPr lang="en-US" sz="3200" b="1" dirty="0">
                <a:solidFill>
                  <a:srgbClr val="FF5F00"/>
                </a:solidFill>
                <a:latin typeface="Source Sans Pro Bold"/>
              </a:rPr>
              <a:t>HAMBATAN IMPLEMENTASI PEMBELAJARAN </a:t>
            </a:r>
          </a:p>
          <a:p>
            <a:r>
              <a:rPr lang="id-ID" sz="3200" b="1" dirty="0" smtClean="0">
                <a:solidFill>
                  <a:srgbClr val="FF5F00"/>
                </a:solidFill>
                <a:latin typeface="Source Sans Pro Bold"/>
              </a:rPr>
              <a:t>ISMUBA</a:t>
            </a:r>
            <a:endParaRPr lang="en-US" sz="3200" b="1" dirty="0">
              <a:solidFill>
                <a:srgbClr val="FF5F00"/>
              </a:solidFill>
              <a:latin typeface="Source Sans Pro Bold"/>
            </a:endParaRPr>
          </a:p>
        </p:txBody>
      </p:sp>
      <p:sp>
        <p:nvSpPr>
          <p:cNvPr id="5" name="TextBox 4">
            <a:extLst>
              <a:ext uri="{FF2B5EF4-FFF2-40B4-BE49-F238E27FC236}">
                <a16:creationId xmlns:a16="http://schemas.microsoft.com/office/drawing/2014/main" id="{3A6E9F8D-B77C-D876-C463-F11846C87B22}"/>
              </a:ext>
            </a:extLst>
          </p:cNvPr>
          <p:cNvSpPr txBox="1"/>
          <p:nvPr/>
        </p:nvSpPr>
        <p:spPr>
          <a:xfrm>
            <a:off x="827314" y="2048168"/>
            <a:ext cx="9671917" cy="2246769"/>
          </a:xfrm>
          <a:prstGeom prst="rect">
            <a:avLst/>
          </a:prstGeom>
          <a:noFill/>
        </p:spPr>
        <p:txBody>
          <a:bodyPr wrap="square">
            <a:spAutoFit/>
          </a:bodyPr>
          <a:lstStyle/>
          <a:p>
            <a:pPr marL="457200" lvl="2" indent="-457200" algn="just">
              <a:buFont typeface="Wingdings" panose="05000000000000000000" pitchFamily="2" charset="2"/>
              <a:buChar char="q"/>
            </a:pPr>
            <a:r>
              <a:rPr lang="en-US" sz="2800" dirty="0" err="1">
                <a:effectLst/>
                <a:ea typeface="Calibri" panose="020F0502020204030204" pitchFamily="34" charset="0"/>
              </a:rPr>
              <a:t>Pertama</a:t>
            </a:r>
            <a:r>
              <a:rPr lang="en-US" sz="2800" dirty="0">
                <a:effectLst/>
                <a:ea typeface="Calibri" panose="020F0502020204030204" pitchFamily="34" charset="0"/>
              </a:rPr>
              <a:t>, </a:t>
            </a:r>
            <a:r>
              <a:rPr lang="id-ID" sz="2800" dirty="0" smtClean="0">
                <a:effectLst/>
                <a:ea typeface="Calibri" panose="020F0502020204030204" pitchFamily="34" charset="0"/>
              </a:rPr>
              <a:t>keterbatasan Saranan dan Media Pembelajaran</a:t>
            </a:r>
            <a:endParaRPr lang="en-US" sz="2800" dirty="0">
              <a:effectLst/>
              <a:ea typeface="Calibri" panose="020F0502020204030204" pitchFamily="34" charset="0"/>
            </a:endParaRPr>
          </a:p>
          <a:p>
            <a:pPr marL="457200" lvl="2" indent="-457200" algn="just">
              <a:buFont typeface="Wingdings" panose="05000000000000000000" pitchFamily="2" charset="2"/>
              <a:buChar char="q"/>
            </a:pPr>
            <a:r>
              <a:rPr lang="en-US" sz="2800" dirty="0" err="1">
                <a:effectLst/>
                <a:ea typeface="Calibri" panose="020F0502020204030204" pitchFamily="34" charset="0"/>
              </a:rPr>
              <a:t>Kedua</a:t>
            </a:r>
            <a:r>
              <a:rPr lang="en-US" sz="2800" dirty="0">
                <a:effectLst/>
                <a:ea typeface="Calibri" panose="020F0502020204030204" pitchFamily="34" charset="0"/>
              </a:rPr>
              <a:t>, </a:t>
            </a:r>
            <a:r>
              <a:rPr lang="id-ID" sz="2800" dirty="0" smtClean="0">
                <a:effectLst/>
                <a:ea typeface="Calibri" panose="020F0502020204030204" pitchFamily="34" charset="0"/>
              </a:rPr>
              <a:t>kurangnya Inovasi dalam Perencanaan Pembelajaran</a:t>
            </a:r>
            <a:endParaRPr lang="en-US" sz="2800" dirty="0">
              <a:effectLst/>
              <a:ea typeface="Calibri" panose="020F0502020204030204" pitchFamily="34" charset="0"/>
            </a:endParaRPr>
          </a:p>
          <a:p>
            <a:pPr marL="457200" lvl="2" indent="-457200" algn="just">
              <a:buFont typeface="Wingdings" panose="05000000000000000000" pitchFamily="2" charset="2"/>
              <a:buChar char="q"/>
            </a:pPr>
            <a:r>
              <a:rPr lang="en-US" sz="2800" dirty="0" err="1">
                <a:effectLst/>
                <a:ea typeface="Calibri" panose="020F0502020204030204" pitchFamily="34" charset="0"/>
              </a:rPr>
              <a:t>Ketiga</a:t>
            </a:r>
            <a:r>
              <a:rPr lang="en-US" sz="2800" dirty="0" smtClean="0">
                <a:effectLst/>
                <a:ea typeface="Calibri" panose="020F0502020204030204" pitchFamily="34" charset="0"/>
              </a:rPr>
              <a:t>,</a:t>
            </a:r>
            <a:r>
              <a:rPr lang="id-ID" sz="2800" dirty="0" smtClean="0">
                <a:effectLst/>
                <a:ea typeface="Calibri" panose="020F0502020204030204" pitchFamily="34" charset="0"/>
              </a:rPr>
              <a:t> Minimnya Praktikum di luar Sekolah</a:t>
            </a:r>
            <a:endParaRPr lang="en-US" sz="2800" dirty="0">
              <a:effectLst/>
              <a:ea typeface="Calibri" panose="020F0502020204030204" pitchFamily="34" charset="0"/>
            </a:endParaRPr>
          </a:p>
        </p:txBody>
      </p:sp>
    </p:spTree>
    <p:extLst>
      <p:ext uri="{BB962C8B-B14F-4D97-AF65-F5344CB8AC3E}">
        <p14:creationId xmlns:p14="http://schemas.microsoft.com/office/powerpoint/2010/main" val="3069165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g104f7abbb21_0_0"/>
          <p:cNvSpPr txBox="1">
            <a:spLocks noGrp="1"/>
          </p:cNvSpPr>
          <p:nvPr>
            <p:ph type="title"/>
          </p:nvPr>
        </p:nvSpPr>
        <p:spPr>
          <a:xfrm>
            <a:off x="166758" y="11333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Temuan Penting Penelitian</a:t>
            </a:r>
            <a:endParaRPr/>
          </a:p>
        </p:txBody>
      </p:sp>
      <p:sp>
        <p:nvSpPr>
          <p:cNvPr id="4" name="TextBox 12">
            <a:extLst>
              <a:ext uri="{FF2B5EF4-FFF2-40B4-BE49-F238E27FC236}">
                <a16:creationId xmlns:a16="http://schemas.microsoft.com/office/drawing/2014/main" id="{E6351F36-FC32-65EC-F5B6-5FD6BF008D39}"/>
              </a:ext>
            </a:extLst>
          </p:cNvPr>
          <p:cNvSpPr txBox="1"/>
          <p:nvPr/>
        </p:nvSpPr>
        <p:spPr>
          <a:xfrm>
            <a:off x="422085" y="1679995"/>
            <a:ext cx="9492901" cy="3385542"/>
          </a:xfrm>
          <a:prstGeom prst="rect">
            <a:avLst/>
          </a:prstGeom>
        </p:spPr>
        <p:txBody>
          <a:bodyPr wrap="square" lIns="0" tIns="0" rIns="0" bIns="0" rtlCol="0" anchor="t">
            <a:spAutoFit/>
          </a:bodyPr>
          <a:lstStyle/>
          <a:p>
            <a:pPr marL="342900" indent="-342900" algn="just">
              <a:spcBef>
                <a:spcPct val="0"/>
              </a:spcBef>
              <a:buAutoNum type="arabicPeriod"/>
            </a:pPr>
            <a:r>
              <a:rPr lang="en-US" sz="2800" dirty="0" err="1"/>
              <a:t>implementasi</a:t>
            </a:r>
            <a:r>
              <a:rPr lang="en-US" sz="2800" dirty="0"/>
              <a:t> </a:t>
            </a:r>
            <a:r>
              <a:rPr lang="en-US" sz="2800" dirty="0" err="1"/>
              <a:t>manajemen</a:t>
            </a:r>
            <a:r>
              <a:rPr lang="en-US" sz="2800" dirty="0"/>
              <a:t> </a:t>
            </a:r>
            <a:r>
              <a:rPr lang="id-ID" sz="2800" dirty="0" smtClean="0"/>
              <a:t> mutu </a:t>
            </a:r>
            <a:r>
              <a:rPr lang="en-US" sz="2800" dirty="0" err="1" smtClean="0"/>
              <a:t>pembelajaran</a:t>
            </a:r>
            <a:r>
              <a:rPr lang="en-US" sz="2800" dirty="0" smtClean="0"/>
              <a:t> </a:t>
            </a:r>
            <a:r>
              <a:rPr lang="id-ID" sz="2800" dirty="0" smtClean="0"/>
              <a:t>ISMUBA</a:t>
            </a:r>
            <a:r>
              <a:rPr lang="en-US" sz="2800" dirty="0"/>
              <a:t> di SD</a:t>
            </a:r>
            <a:r>
              <a:rPr lang="id-ID" sz="2800" dirty="0"/>
              <a:t> Muhammadiyah 2 Taman</a:t>
            </a:r>
            <a:r>
              <a:rPr lang="en-US" sz="2800" dirty="0"/>
              <a:t> </a:t>
            </a:r>
            <a:r>
              <a:rPr lang="en-US" sz="2800" dirty="0" err="1" smtClean="0"/>
              <a:t>Sidoarjo</a:t>
            </a:r>
            <a:endParaRPr lang="id-ID" sz="2800" dirty="0" smtClean="0"/>
          </a:p>
          <a:p>
            <a:pPr marL="342900" indent="-342900" algn="just">
              <a:spcBef>
                <a:spcPct val="0"/>
              </a:spcBef>
              <a:buAutoNum type="arabicPeriod"/>
            </a:pPr>
            <a:r>
              <a:rPr lang="id-ID" sz="2800" dirty="0" smtClean="0"/>
              <a:t>Faktor Pendukung </a:t>
            </a:r>
            <a:r>
              <a:rPr lang="id-ID" sz="2800" dirty="0"/>
              <a:t>dalam penerapan pembelajaran ISMUBA</a:t>
            </a:r>
          </a:p>
          <a:p>
            <a:pPr marL="342900" indent="-342900" algn="just">
              <a:spcBef>
                <a:spcPct val="0"/>
              </a:spcBef>
              <a:buAutoNum type="arabicPeriod"/>
            </a:pPr>
            <a:r>
              <a:rPr lang="id-ID" sz="2800" dirty="0" smtClean="0"/>
              <a:t>Faktor </a:t>
            </a:r>
            <a:r>
              <a:rPr lang="id-ID" sz="2800" dirty="0"/>
              <a:t>H</a:t>
            </a:r>
            <a:r>
              <a:rPr lang="en-US" sz="2800" dirty="0" err="1" smtClean="0"/>
              <a:t>ambatan</a:t>
            </a:r>
            <a:r>
              <a:rPr lang="en-US" sz="2800" dirty="0" smtClean="0"/>
              <a:t> </a:t>
            </a:r>
            <a:r>
              <a:rPr lang="en-US" sz="2800" dirty="0" err="1"/>
              <a:t>dalam</a:t>
            </a:r>
            <a:r>
              <a:rPr lang="en-US" sz="2800" dirty="0"/>
              <a:t> </a:t>
            </a:r>
            <a:r>
              <a:rPr lang="en-US" sz="2800" dirty="0" err="1"/>
              <a:t>Penerapan</a:t>
            </a:r>
            <a:r>
              <a:rPr lang="en-US" sz="2800" dirty="0"/>
              <a:t> </a:t>
            </a:r>
            <a:r>
              <a:rPr lang="id-ID" sz="2800" dirty="0"/>
              <a:t>anajemen mutu pembelajaran ISMUBA</a:t>
            </a:r>
          </a:p>
          <a:p>
            <a:pPr algn="just">
              <a:spcBef>
                <a:spcPct val="0"/>
              </a:spcBef>
            </a:pPr>
            <a:endParaRPr lang="id-ID" sz="2800" dirty="0" smtClean="0"/>
          </a:p>
          <a:p>
            <a:pPr marL="342900" indent="-342900" algn="just">
              <a:spcBef>
                <a:spcPct val="0"/>
              </a:spcBef>
              <a:buAutoNum type="arabicPeriod"/>
            </a:pPr>
            <a:endParaRPr lang="en-US" sz="2400" dirty="0">
              <a:solidFill>
                <a:srgbClr val="FFFFFF"/>
              </a:solidFill>
              <a:latin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104f7abbb21_0_315"/>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Manfaat Penelitian</a:t>
            </a:r>
            <a:endParaRPr/>
          </a:p>
        </p:txBody>
      </p:sp>
      <p:sp>
        <p:nvSpPr>
          <p:cNvPr id="4" name="TextBox 12"/>
          <p:cNvSpPr txBox="1"/>
          <p:nvPr/>
        </p:nvSpPr>
        <p:spPr>
          <a:xfrm>
            <a:off x="1349549" y="1996400"/>
            <a:ext cx="9492901" cy="3385542"/>
          </a:xfrm>
          <a:prstGeom prst="rect">
            <a:avLst/>
          </a:prstGeom>
        </p:spPr>
        <p:txBody>
          <a:bodyPr wrap="square" lIns="0" tIns="0" rIns="0" bIns="0" rtlCol="0" anchor="t">
            <a:spAutoFit/>
          </a:bodyPr>
          <a:lstStyle/>
          <a:p>
            <a:pPr marL="342900" indent="-342900" algn="just">
              <a:spcBef>
                <a:spcPct val="0"/>
              </a:spcBef>
              <a:buAutoNum type="arabicPeriod"/>
            </a:pPr>
            <a:r>
              <a:rPr lang="en-US" sz="2800" dirty="0" err="1"/>
              <a:t>Mendeskripsikan</a:t>
            </a:r>
            <a:r>
              <a:rPr lang="en-US" sz="2800" dirty="0"/>
              <a:t> </a:t>
            </a:r>
            <a:r>
              <a:rPr lang="en-US" sz="2800" dirty="0" err="1"/>
              <a:t>implementasi</a:t>
            </a:r>
            <a:r>
              <a:rPr lang="en-US" sz="2800" dirty="0"/>
              <a:t> </a:t>
            </a:r>
            <a:r>
              <a:rPr lang="en-US" sz="2800" dirty="0" err="1"/>
              <a:t>manajemen</a:t>
            </a:r>
            <a:r>
              <a:rPr lang="en-US" sz="2800" dirty="0"/>
              <a:t> </a:t>
            </a:r>
            <a:r>
              <a:rPr lang="id-ID" sz="2800" dirty="0" smtClean="0"/>
              <a:t>mutu </a:t>
            </a:r>
            <a:r>
              <a:rPr lang="en-US" sz="2800" dirty="0" err="1" smtClean="0"/>
              <a:t>pembelajaran</a:t>
            </a:r>
            <a:r>
              <a:rPr lang="en-US" sz="2800" dirty="0" smtClean="0"/>
              <a:t> </a:t>
            </a:r>
            <a:r>
              <a:rPr lang="id-ID" sz="2800" dirty="0" smtClean="0"/>
              <a:t>ISMUBA</a:t>
            </a:r>
            <a:r>
              <a:rPr lang="en-US" sz="2800" dirty="0" smtClean="0"/>
              <a:t> </a:t>
            </a:r>
            <a:r>
              <a:rPr lang="en-US" sz="2800" dirty="0"/>
              <a:t>di </a:t>
            </a:r>
            <a:r>
              <a:rPr lang="en-US" sz="2800" dirty="0" smtClean="0"/>
              <a:t>SD</a:t>
            </a:r>
            <a:r>
              <a:rPr lang="id-ID" sz="2800" dirty="0" smtClean="0"/>
              <a:t> Muhammadiyah 2 Taman</a:t>
            </a:r>
            <a:r>
              <a:rPr lang="en-US" sz="2800" dirty="0" smtClean="0"/>
              <a:t> </a:t>
            </a:r>
            <a:r>
              <a:rPr lang="en-US" sz="2800" dirty="0" err="1" smtClean="0"/>
              <a:t>Sidoarjo</a:t>
            </a:r>
            <a:endParaRPr lang="id-ID" sz="2800" dirty="0" smtClean="0"/>
          </a:p>
          <a:p>
            <a:pPr marL="342900" indent="-342900" algn="just">
              <a:spcBef>
                <a:spcPct val="0"/>
              </a:spcBef>
              <a:buAutoNum type="arabicPeriod"/>
            </a:pPr>
            <a:r>
              <a:rPr lang="id-ID" sz="2800" dirty="0" smtClean="0"/>
              <a:t>Mengetahui Pendukung dalam penerapan pembelajaran ISMUBA</a:t>
            </a:r>
          </a:p>
          <a:p>
            <a:pPr marL="342900" indent="-342900" algn="just">
              <a:spcBef>
                <a:spcPct val="0"/>
              </a:spcBef>
              <a:buAutoNum type="arabicPeriod"/>
            </a:pPr>
            <a:r>
              <a:rPr lang="en-US" sz="2800" dirty="0" err="1" smtClean="0"/>
              <a:t>Mengetahui</a:t>
            </a:r>
            <a:r>
              <a:rPr lang="en-US" sz="2800" dirty="0" smtClean="0"/>
              <a:t> </a:t>
            </a:r>
            <a:r>
              <a:rPr lang="en-US" sz="2800" dirty="0" err="1"/>
              <a:t>Hambatan</a:t>
            </a:r>
            <a:r>
              <a:rPr lang="en-US" sz="2800" dirty="0"/>
              <a:t> </a:t>
            </a:r>
            <a:r>
              <a:rPr lang="en-US" sz="2800" dirty="0" err="1"/>
              <a:t>dalam</a:t>
            </a:r>
            <a:r>
              <a:rPr lang="en-US" sz="2800" dirty="0"/>
              <a:t> </a:t>
            </a:r>
            <a:r>
              <a:rPr lang="en-US" sz="2800" dirty="0" err="1"/>
              <a:t>Penerapan</a:t>
            </a:r>
            <a:r>
              <a:rPr lang="en-US" sz="2800" dirty="0"/>
              <a:t> </a:t>
            </a:r>
            <a:r>
              <a:rPr lang="id-ID" sz="2800" dirty="0" smtClean="0"/>
              <a:t>anajemen mutu pembelajaran ISMUBA</a:t>
            </a:r>
          </a:p>
          <a:p>
            <a:pPr marL="342900" indent="-342900" algn="just">
              <a:spcBef>
                <a:spcPct val="0"/>
              </a:spcBef>
              <a:buAutoNum type="arabicPeriod"/>
            </a:pPr>
            <a:endParaRPr lang="en-US" sz="2400" dirty="0">
              <a:solidFill>
                <a:srgbClr val="FFFFFF"/>
              </a:solidFill>
              <a:latin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104f7abbb21_0_61"/>
          <p:cNvSpPr txBox="1">
            <a:spLocks noGrp="1"/>
          </p:cNvSpPr>
          <p:nvPr>
            <p:ph type="title"/>
          </p:nvPr>
        </p:nvSpPr>
        <p:spPr>
          <a:xfrm>
            <a:off x="166706" y="127191"/>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Referensi</a:t>
            </a:r>
            <a:endParaRPr/>
          </a:p>
        </p:txBody>
      </p:sp>
      <p:sp>
        <p:nvSpPr>
          <p:cNvPr id="3" name="Rectangle 2"/>
          <p:cNvSpPr/>
          <p:nvPr/>
        </p:nvSpPr>
        <p:spPr>
          <a:xfrm>
            <a:off x="387474" y="1169314"/>
            <a:ext cx="11610109" cy="5117363"/>
          </a:xfrm>
          <a:prstGeom prst="rect">
            <a:avLst/>
          </a:prstGeom>
        </p:spPr>
        <p:txBody>
          <a:bodyPr wrap="square">
            <a:spAutoFit/>
          </a:bodyPr>
          <a:lstStyle/>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Asrita, Riswel. 2022. “Manajemen Mutu Pendidikan Islam.” </a:t>
            </a:r>
            <a:r>
              <a:rPr lang="id-ID" sz="1800" i="1" dirty="0">
                <a:latin typeface="Calibri" panose="020F0502020204030204" pitchFamily="34" charset="0"/>
                <a:ea typeface="Calibri" panose="020F0502020204030204" pitchFamily="34" charset="0"/>
                <a:cs typeface="Arial" panose="020B0604020202020204" pitchFamily="34" charset="0"/>
              </a:rPr>
              <a:t>Hijri</a:t>
            </a:r>
            <a:r>
              <a:rPr lang="id-ID" sz="1800" dirty="0">
                <a:latin typeface="Calibri" panose="020F0502020204030204" pitchFamily="34" charset="0"/>
                <a:ea typeface="Calibri" panose="020F0502020204030204" pitchFamily="34" charset="0"/>
                <a:cs typeface="Arial" panose="020B0604020202020204" pitchFamily="34" charset="0"/>
              </a:rPr>
              <a:t> 11(2): 159.</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Budiman, Sri, and Suparjo Suparjo. 2021. “Manajemen Strategik Pendidikan Islam.” </a:t>
            </a:r>
            <a:r>
              <a:rPr lang="id-ID" sz="1800" i="1" dirty="0">
                <a:latin typeface="Calibri" panose="020F0502020204030204" pitchFamily="34" charset="0"/>
                <a:ea typeface="Calibri" panose="020F0502020204030204" pitchFamily="34" charset="0"/>
                <a:cs typeface="Arial" panose="020B0604020202020204" pitchFamily="34" charset="0"/>
              </a:rPr>
              <a:t>JISIP (Jurnal Ilmu Sosial dan Pendidikan)</a:t>
            </a:r>
            <a:r>
              <a:rPr lang="id-ID" sz="1800" dirty="0">
                <a:latin typeface="Calibri" panose="020F0502020204030204" pitchFamily="34" charset="0"/>
                <a:ea typeface="Calibri" panose="020F0502020204030204" pitchFamily="34" charset="0"/>
                <a:cs typeface="Arial" panose="020B0604020202020204" pitchFamily="34" charset="0"/>
              </a:rPr>
              <a:t> 5(3): 515–23.</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Dewi, Ratika Sari et al. 2018. “KEMAMPUAN PROFESIONAL GURU DAN MOTIVASI KERJA.” (1): 150–58.</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Imamiyah, Itsnaini Novi. 2023. “Manajemen Pembelajaran Muhammadiyah Pendidikan.” 4(20): 330–40.</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Jamaludin, Soleh, E Mulyasa, and Ahmad Sukandar. 2022. “Manajemen Sumber Daya Manusia Dalam Meningkatkan Mutu Sekolah Study Deskripsi Di SMP IT Al-Futuhiyah Kecamatan Karang Tengah Kabupaten Garut.” 1.</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Kamijan, Yuyun. 2021. “FAKTOR INTERNAL DAN FAKTOR EKSTERNALTERHADAP KINERJA GURU DI MASA PANDEMI COVID-19.” 2(5): 630–38.</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Mahmudah, Mila. 2020. “Manajemen Mutu Terhadap Peningkatan Kualitas Lembaga Pendidikan Islam.” </a:t>
            </a:r>
            <a:r>
              <a:rPr lang="id-ID" sz="1800" i="1" dirty="0">
                <a:latin typeface="Calibri" panose="020F0502020204030204" pitchFamily="34" charset="0"/>
                <a:ea typeface="Calibri" panose="020F0502020204030204" pitchFamily="34" charset="0"/>
                <a:cs typeface="Arial" panose="020B0604020202020204" pitchFamily="34" charset="0"/>
              </a:rPr>
              <a:t>Jurnal Keislaman</a:t>
            </a:r>
            <a:r>
              <a:rPr lang="id-ID" sz="1800" dirty="0">
                <a:latin typeface="Calibri" panose="020F0502020204030204" pitchFamily="34" charset="0"/>
                <a:ea typeface="Calibri" panose="020F0502020204030204" pitchFamily="34" charset="0"/>
                <a:cs typeface="Arial" panose="020B0604020202020204" pitchFamily="34" charset="0"/>
              </a:rPr>
              <a:t> 3(1): 1–24.</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Mata, Dalam et al. 2023. “Transformasi Pembelajaran Al-Islam Kemuhammadiyahan Dengan Program MBKM Untuk Memfasilitasi Siswa Memperkuat Kompetensi Asisten Ahli.” 4(2): 93–100.</a:t>
            </a:r>
          </a:p>
          <a:p>
            <a:pPr marL="342900" lvl="0" indent="-342900">
              <a:lnSpc>
                <a:spcPct val="107000"/>
              </a:lnSpc>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Mulyono, Fransisca. 2013. “Sumber Daya Perusahaan Dalam Teori Resource-Based View.” </a:t>
            </a:r>
            <a:r>
              <a:rPr lang="id-ID" sz="1800" i="1" dirty="0">
                <a:latin typeface="Calibri" panose="020F0502020204030204" pitchFamily="34" charset="0"/>
                <a:ea typeface="Calibri" panose="020F0502020204030204" pitchFamily="34" charset="0"/>
                <a:cs typeface="Arial" panose="020B0604020202020204" pitchFamily="34" charset="0"/>
              </a:rPr>
              <a:t>Jurnal Administrasi Bisnis</a:t>
            </a:r>
            <a:r>
              <a:rPr lang="id-ID" sz="1800" dirty="0">
                <a:latin typeface="Calibri" panose="020F0502020204030204" pitchFamily="34" charset="0"/>
                <a:ea typeface="Calibri" panose="020F0502020204030204" pitchFamily="34" charset="0"/>
                <a:cs typeface="Arial" panose="020B0604020202020204" pitchFamily="34" charset="0"/>
              </a:rPr>
              <a:t> 9(1): 6–7.</a:t>
            </a:r>
          </a:p>
          <a:p>
            <a:pPr marL="342900" lvl="0" indent="-342900">
              <a:lnSpc>
                <a:spcPct val="107000"/>
              </a:lnSpc>
              <a:spcAft>
                <a:spcPts val="800"/>
              </a:spcAft>
              <a:buFont typeface="+mj-lt"/>
              <a:buAutoNum type="arabicPeriod"/>
            </a:pPr>
            <a:r>
              <a:rPr lang="id-ID" sz="1800" dirty="0">
                <a:latin typeface="Calibri" panose="020F0502020204030204" pitchFamily="34" charset="0"/>
                <a:ea typeface="Calibri" panose="020F0502020204030204" pitchFamily="34" charset="0"/>
                <a:cs typeface="Arial" panose="020B0604020202020204" pitchFamily="34" charset="0"/>
              </a:rPr>
              <a:t>Muslimin, Abdul Aziz, Universitas Muhammadiyah Makassar, and Program Pembelajaran. 2022. “PENERAPAN PROGRAM PEMBELAJARAN.” 4(2).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52830"/>
            <a:ext cx="12192000" cy="5369290"/>
          </a:xfrm>
          <a:prstGeom prst="rect">
            <a:avLst/>
          </a:prstGeom>
        </p:spPr>
        <p:txBody>
          <a:bodyPr wrap="square">
            <a:spAutoFit/>
          </a:bodyPr>
          <a:lstStyle/>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Milles, M.  B.  and  Huberman,  A.  M.  (1992)  ‘Analisis  Data  Kualitatif,  Buku sumber tentang metode-metode baru’, Jakarta: UIP.</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Nururhuda, Achmat. 2018. “Evaluasi Kurikulum Al Islam Kemuhammadiyahan Dan Bahasa Arab Berbasis Integratif-Holistic Di SMA Muhammadiyah 1 Muntilan.” </a:t>
            </a:r>
            <a:r>
              <a:rPr lang="id-ID" i="1" dirty="0">
                <a:latin typeface="Calibri" panose="020F0502020204030204" pitchFamily="34" charset="0"/>
                <a:ea typeface="Calibri" panose="020F0502020204030204" pitchFamily="34" charset="0"/>
                <a:cs typeface="Arial" panose="020B0604020202020204" pitchFamily="34" charset="0"/>
              </a:rPr>
              <a:t>Tarbiyatuna</a:t>
            </a:r>
            <a:r>
              <a:rPr lang="id-ID" dirty="0">
                <a:latin typeface="Calibri" panose="020F0502020204030204" pitchFamily="34" charset="0"/>
                <a:ea typeface="Calibri" panose="020F0502020204030204" pitchFamily="34" charset="0"/>
                <a:cs typeface="Arial" panose="020B0604020202020204" pitchFamily="34" charset="0"/>
              </a:rPr>
              <a:t> 9(2): 134–50.</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Rahwati, Dedeh. 2019. “Implementasi Sistem Penjaminan Mutu Pendidikan Dalam Meningkatkan Mutu Pendidikan Di Sekolah Dasar.” 3(1).</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Rijali, Ahmad. 2018. “Analisis Data Kualitatif.” </a:t>
            </a:r>
            <a:r>
              <a:rPr lang="id-ID" i="1" dirty="0">
                <a:latin typeface="Calibri" panose="020F0502020204030204" pitchFamily="34" charset="0"/>
                <a:ea typeface="Calibri" panose="020F0502020204030204" pitchFamily="34" charset="0"/>
                <a:cs typeface="Arial" panose="020B0604020202020204" pitchFamily="34" charset="0"/>
              </a:rPr>
              <a:t>Alhadharah: Jurnal Ilmu Dakwah</a:t>
            </a:r>
            <a:r>
              <a:rPr lang="id-ID" dirty="0">
                <a:latin typeface="Calibri" panose="020F0502020204030204" pitchFamily="34" charset="0"/>
                <a:ea typeface="Calibri" panose="020F0502020204030204" pitchFamily="34" charset="0"/>
                <a:cs typeface="Arial" panose="020B0604020202020204" pitchFamily="34" charset="0"/>
              </a:rPr>
              <a:t> 17(33): 81.</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Romanto, Fitri Nur Mahmudah, and Datuk Muhammad Nasaruddin. 2022. “Manajemen Pembelajaran ISMUBA Untuk Meningkatkan Branding Sekolah.” </a:t>
            </a:r>
            <a:r>
              <a:rPr lang="id-ID" i="1" dirty="0">
                <a:latin typeface="Calibri" panose="020F0502020204030204" pitchFamily="34" charset="0"/>
                <a:ea typeface="Calibri" panose="020F0502020204030204" pitchFamily="34" charset="0"/>
                <a:cs typeface="Arial" panose="020B0604020202020204" pitchFamily="34" charset="0"/>
              </a:rPr>
              <a:t>Jurnal Pendidikan Tambusai</a:t>
            </a:r>
            <a:r>
              <a:rPr lang="id-ID" dirty="0">
                <a:latin typeface="Calibri" panose="020F0502020204030204" pitchFamily="34" charset="0"/>
                <a:ea typeface="Calibri" panose="020F0502020204030204" pitchFamily="34" charset="0"/>
                <a:cs typeface="Arial" panose="020B0604020202020204" pitchFamily="34" charset="0"/>
              </a:rPr>
              <a:t> 6(2): 16423–38.</a:t>
            </a:r>
          </a:p>
          <a:p>
            <a:pPr marL="342900" lvl="0" indent="-342900">
              <a:lnSpc>
                <a:spcPct val="107000"/>
              </a:lnSpc>
              <a:spcAft>
                <a:spcPts val="800"/>
              </a:spcAft>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Selatan, Kabupaten Lampung, and Andi Warisno. 2021. “No Title.”</a:t>
            </a:r>
          </a:p>
          <a:p>
            <a:pPr marL="342900" lvl="0" indent="-342900" algn="just">
              <a:lnSpc>
                <a:spcPts val="1375"/>
              </a:lnSpc>
              <a:buFont typeface="+mj-lt"/>
              <a:buAutoNum type="arabicPeriod"/>
            </a:pPr>
            <a:r>
              <a:rPr lang="en-US" sz="1100" spc="-5" dirty="0" err="1">
                <a:latin typeface="Titel case"/>
                <a:ea typeface="Cambria" panose="02040503050406030204" pitchFamily="18" charset="0"/>
                <a:cs typeface="Cambria" panose="02040503050406030204" pitchFamily="18" charset="0"/>
              </a:rPr>
              <a:t>Suryabrata</a:t>
            </a:r>
            <a:r>
              <a:rPr lang="en-US" sz="1100" spc="-5" dirty="0">
                <a:latin typeface="Titel case"/>
                <a:ea typeface="Cambria" panose="02040503050406030204" pitchFamily="18" charset="0"/>
                <a:cs typeface="Cambria" panose="02040503050406030204" pitchFamily="18" charset="0"/>
              </a:rPr>
              <a:t>,</a:t>
            </a:r>
            <a:r>
              <a:rPr lang="en-US" sz="1100" spc="-60" dirty="0">
                <a:latin typeface="Titel case"/>
                <a:ea typeface="Cambria" panose="02040503050406030204" pitchFamily="18" charset="0"/>
                <a:cs typeface="Cambria" panose="02040503050406030204" pitchFamily="18" charset="0"/>
              </a:rPr>
              <a:t> </a:t>
            </a:r>
            <a:r>
              <a:rPr lang="en-US" sz="1100" spc="-5" dirty="0">
                <a:latin typeface="Titel case"/>
                <a:ea typeface="Cambria" panose="02040503050406030204" pitchFamily="18" charset="0"/>
                <a:cs typeface="Cambria" panose="02040503050406030204" pitchFamily="18" charset="0"/>
              </a:rPr>
              <a:t>S.</a:t>
            </a:r>
            <a:r>
              <a:rPr lang="en-US" sz="1100" spc="-55" dirty="0">
                <a:latin typeface="Titel case"/>
                <a:ea typeface="Cambria" panose="02040503050406030204" pitchFamily="18" charset="0"/>
                <a:cs typeface="Cambria" panose="02040503050406030204" pitchFamily="18" charset="0"/>
              </a:rPr>
              <a:t> </a:t>
            </a:r>
            <a:r>
              <a:rPr lang="en-US" sz="1100" spc="-5" dirty="0">
                <a:latin typeface="Titel case"/>
                <a:ea typeface="Cambria" panose="02040503050406030204" pitchFamily="18" charset="0"/>
                <a:cs typeface="Cambria" panose="02040503050406030204" pitchFamily="18" charset="0"/>
              </a:rPr>
              <a:t>(2016)</a:t>
            </a:r>
            <a:r>
              <a:rPr lang="en-US" sz="1100" spc="-55" dirty="0">
                <a:latin typeface="Titel case"/>
                <a:ea typeface="Cambria" panose="02040503050406030204" pitchFamily="18" charset="0"/>
                <a:cs typeface="Cambria" panose="02040503050406030204" pitchFamily="18" charset="0"/>
              </a:rPr>
              <a:t> </a:t>
            </a:r>
            <a:r>
              <a:rPr lang="en-US" sz="1100" spc="-5" dirty="0">
                <a:latin typeface="Titel case"/>
                <a:ea typeface="Cambria" panose="02040503050406030204" pitchFamily="18" charset="0"/>
                <a:cs typeface="Cambria" panose="02040503050406030204" pitchFamily="18" charset="0"/>
              </a:rPr>
              <a:t>‘</a:t>
            </a:r>
            <a:r>
              <a:rPr lang="en-US" sz="1100" spc="-5" dirty="0" err="1">
                <a:latin typeface="Titel case"/>
                <a:ea typeface="Cambria" panose="02040503050406030204" pitchFamily="18" charset="0"/>
                <a:cs typeface="Cambria" panose="02040503050406030204" pitchFamily="18" charset="0"/>
              </a:rPr>
              <a:t>Metodologi</a:t>
            </a:r>
            <a:r>
              <a:rPr lang="en-US" sz="1100" spc="-65" dirty="0">
                <a:latin typeface="Titel case"/>
                <a:ea typeface="Cambria" panose="02040503050406030204" pitchFamily="18" charset="0"/>
                <a:cs typeface="Cambria" panose="02040503050406030204" pitchFamily="18" charset="0"/>
              </a:rPr>
              <a:t> </a:t>
            </a:r>
            <a:r>
              <a:rPr lang="en-US" sz="1100" dirty="0" err="1">
                <a:latin typeface="Titel case"/>
                <a:ea typeface="Cambria" panose="02040503050406030204" pitchFamily="18" charset="0"/>
                <a:cs typeface="Cambria" panose="02040503050406030204" pitchFamily="18" charset="0"/>
              </a:rPr>
              <a:t>penelitian</a:t>
            </a:r>
            <a:r>
              <a:rPr lang="en-US" sz="1100" dirty="0">
                <a:latin typeface="Titel case"/>
                <a:ea typeface="Cambria" panose="02040503050406030204" pitchFamily="18" charset="0"/>
                <a:cs typeface="Cambria" panose="02040503050406030204" pitchFamily="18" charset="0"/>
              </a:rPr>
              <a:t>’.</a:t>
            </a:r>
            <a:endParaRPr lang="id-ID" sz="1600" dirty="0">
              <a:latin typeface="Cambria" panose="02040503050406030204" pitchFamily="18" charset="0"/>
              <a:ea typeface="Cambria" panose="02040503050406030204" pitchFamily="18" charset="0"/>
              <a:cs typeface="Cambria" panose="02040503050406030204" pitchFamily="18" charset="0"/>
            </a:endParaRPr>
          </a:p>
          <a:p>
            <a:pPr marL="342900" marR="94615" lvl="0" indent="-342900" algn="just">
              <a:lnSpc>
                <a:spcPct val="106000"/>
              </a:lnSpc>
              <a:buFont typeface="+mj-lt"/>
              <a:buAutoNum type="arabicPeriod"/>
            </a:pPr>
            <a:r>
              <a:rPr lang="en-US" sz="1100" dirty="0" err="1">
                <a:latin typeface="Titel case"/>
                <a:ea typeface="Cambria" panose="02040503050406030204" pitchFamily="18" charset="0"/>
                <a:cs typeface="Cambria" panose="02040503050406030204" pitchFamily="18" charset="0"/>
              </a:rPr>
              <a:t>Sugiyono</a:t>
            </a:r>
            <a:r>
              <a:rPr lang="en-US" sz="1100" dirty="0">
                <a:latin typeface="Titel case"/>
                <a:ea typeface="Cambria" panose="02040503050406030204" pitchFamily="18" charset="0"/>
                <a:cs typeface="Cambria" panose="02040503050406030204" pitchFamily="18" charset="0"/>
              </a:rPr>
              <a:t>,</a:t>
            </a:r>
            <a:r>
              <a:rPr lang="en-US" sz="1100" spc="5" dirty="0">
                <a:latin typeface="Titel case"/>
                <a:ea typeface="Cambria" panose="02040503050406030204" pitchFamily="18" charset="0"/>
                <a:cs typeface="Cambria" panose="02040503050406030204" pitchFamily="18" charset="0"/>
              </a:rPr>
              <a:t> </a:t>
            </a:r>
            <a:r>
              <a:rPr lang="en-US" sz="1100" dirty="0">
                <a:latin typeface="Titel case"/>
                <a:ea typeface="Cambria" panose="02040503050406030204" pitchFamily="18" charset="0"/>
                <a:cs typeface="Cambria" panose="02040503050406030204" pitchFamily="18" charset="0"/>
              </a:rPr>
              <a:t>D.</a:t>
            </a:r>
            <a:r>
              <a:rPr lang="en-US" sz="1100" spc="5" dirty="0">
                <a:latin typeface="Titel case"/>
                <a:ea typeface="Cambria" panose="02040503050406030204" pitchFamily="18" charset="0"/>
                <a:cs typeface="Cambria" panose="02040503050406030204" pitchFamily="18" charset="0"/>
              </a:rPr>
              <a:t> </a:t>
            </a:r>
            <a:r>
              <a:rPr lang="en-US" sz="1100" dirty="0">
                <a:latin typeface="Titel case"/>
                <a:ea typeface="Cambria" panose="02040503050406030204" pitchFamily="18" charset="0"/>
                <a:cs typeface="Cambria" panose="02040503050406030204" pitchFamily="18" charset="0"/>
              </a:rPr>
              <a:t>(201</a:t>
            </a:r>
            <a:r>
              <a:rPr lang="id-ID" sz="1100" dirty="0">
                <a:latin typeface="Titel case"/>
                <a:ea typeface="Cambria" panose="02040503050406030204" pitchFamily="18" charset="0"/>
                <a:cs typeface="Cambria" panose="02040503050406030204" pitchFamily="18" charset="0"/>
              </a:rPr>
              <a:t>5</a:t>
            </a:r>
            <a:r>
              <a:rPr lang="en-US" sz="1100" dirty="0">
                <a:latin typeface="Titel case"/>
                <a:ea typeface="Cambria" panose="02040503050406030204" pitchFamily="18" charset="0"/>
                <a:cs typeface="Cambria" panose="02040503050406030204" pitchFamily="18" charset="0"/>
              </a:rPr>
              <a:t>)</a:t>
            </a:r>
            <a:r>
              <a:rPr lang="en-US" sz="1100" spc="5" dirty="0">
                <a:latin typeface="Titel case"/>
                <a:ea typeface="Cambria" panose="02040503050406030204" pitchFamily="18" charset="0"/>
                <a:cs typeface="Cambria" panose="02040503050406030204" pitchFamily="18" charset="0"/>
              </a:rPr>
              <a:t> </a:t>
            </a:r>
            <a:r>
              <a:rPr lang="en-US" sz="1100" dirty="0">
                <a:latin typeface="Titel case"/>
                <a:ea typeface="Cambria" panose="02040503050406030204" pitchFamily="18" charset="0"/>
                <a:cs typeface="Cambria" panose="02040503050406030204" pitchFamily="18" charset="0"/>
              </a:rPr>
              <a:t>‘</a:t>
            </a:r>
            <a:r>
              <a:rPr lang="en-US" sz="1100" dirty="0" err="1">
                <a:latin typeface="Titel case"/>
                <a:ea typeface="Cambria" panose="02040503050406030204" pitchFamily="18" charset="0"/>
                <a:cs typeface="Cambria" panose="02040503050406030204" pitchFamily="18" charset="0"/>
              </a:rPr>
              <a:t>Metode</a:t>
            </a:r>
            <a:r>
              <a:rPr lang="en-US" sz="1100" spc="5" dirty="0">
                <a:latin typeface="Titel case"/>
                <a:ea typeface="Cambria" panose="02040503050406030204" pitchFamily="18" charset="0"/>
                <a:cs typeface="Cambria" panose="02040503050406030204" pitchFamily="18" charset="0"/>
              </a:rPr>
              <a:t> </a:t>
            </a:r>
            <a:r>
              <a:rPr lang="en-US" sz="1100" dirty="0" err="1">
                <a:latin typeface="Titel case"/>
                <a:ea typeface="Cambria" panose="02040503050406030204" pitchFamily="18" charset="0"/>
                <a:cs typeface="Cambria" panose="02040503050406030204" pitchFamily="18" charset="0"/>
              </a:rPr>
              <a:t>penelitian</a:t>
            </a:r>
            <a:r>
              <a:rPr lang="en-US" sz="1100" spc="5" dirty="0">
                <a:latin typeface="Titel case"/>
                <a:ea typeface="Cambria" panose="02040503050406030204" pitchFamily="18" charset="0"/>
                <a:cs typeface="Cambria" panose="02040503050406030204" pitchFamily="18" charset="0"/>
              </a:rPr>
              <a:t> </a:t>
            </a:r>
            <a:r>
              <a:rPr lang="en-US" sz="1100" dirty="0" err="1">
                <a:latin typeface="Titel case"/>
                <a:ea typeface="Cambria" panose="02040503050406030204" pitchFamily="18" charset="0"/>
                <a:cs typeface="Cambria" panose="02040503050406030204" pitchFamily="18" charset="0"/>
              </a:rPr>
              <a:t>pendidikan</a:t>
            </a:r>
            <a:r>
              <a:rPr lang="en-US" sz="1100" spc="5" dirty="0">
                <a:latin typeface="Titel case"/>
                <a:ea typeface="Cambria" panose="02040503050406030204" pitchFamily="18" charset="0"/>
                <a:cs typeface="Cambria" panose="02040503050406030204" pitchFamily="18" charset="0"/>
              </a:rPr>
              <a:t> </a:t>
            </a:r>
            <a:r>
              <a:rPr lang="en-US" sz="1100" dirty="0" err="1">
                <a:latin typeface="Titel case"/>
                <a:ea typeface="Cambria" panose="02040503050406030204" pitchFamily="18" charset="0"/>
                <a:cs typeface="Cambria" panose="02040503050406030204" pitchFamily="18" charset="0"/>
              </a:rPr>
              <a:t>pendekatan</a:t>
            </a:r>
            <a:r>
              <a:rPr lang="en-US" sz="1100" spc="5" dirty="0">
                <a:latin typeface="Titel case"/>
                <a:ea typeface="Cambria" panose="02040503050406030204" pitchFamily="18" charset="0"/>
                <a:cs typeface="Cambria" panose="02040503050406030204" pitchFamily="18" charset="0"/>
              </a:rPr>
              <a:t> </a:t>
            </a:r>
            <a:r>
              <a:rPr lang="en-US" sz="1100" dirty="0" err="1">
                <a:latin typeface="Titel case"/>
                <a:ea typeface="Cambria" panose="02040503050406030204" pitchFamily="18" charset="0"/>
                <a:cs typeface="Cambria" panose="02040503050406030204" pitchFamily="18" charset="0"/>
              </a:rPr>
              <a:t>kuantitatif</a:t>
            </a:r>
            <a:r>
              <a:rPr lang="en-US" sz="1100" dirty="0">
                <a:latin typeface="Titel case"/>
                <a:ea typeface="Cambria" panose="02040503050406030204" pitchFamily="18" charset="0"/>
                <a:cs typeface="Cambria" panose="02040503050406030204" pitchFamily="18" charset="0"/>
              </a:rPr>
              <a:t>,</a:t>
            </a:r>
            <a:r>
              <a:rPr lang="en-US" sz="1100" spc="5" dirty="0">
                <a:latin typeface="Titel case"/>
                <a:ea typeface="Cambria" panose="02040503050406030204" pitchFamily="18" charset="0"/>
                <a:cs typeface="Cambria" panose="02040503050406030204" pitchFamily="18" charset="0"/>
              </a:rPr>
              <a:t> </a:t>
            </a:r>
            <a:r>
              <a:rPr lang="en-US" sz="1100" dirty="0" err="1">
                <a:latin typeface="Titel case"/>
                <a:ea typeface="Cambria" panose="02040503050406030204" pitchFamily="18" charset="0"/>
                <a:cs typeface="Cambria" panose="02040503050406030204" pitchFamily="18" charset="0"/>
              </a:rPr>
              <a:t>kualitatif</a:t>
            </a:r>
            <a:r>
              <a:rPr lang="en-US" sz="1100" spc="20" dirty="0">
                <a:latin typeface="Titel case"/>
                <a:ea typeface="Cambria" panose="02040503050406030204" pitchFamily="18" charset="0"/>
                <a:cs typeface="Cambria" panose="02040503050406030204" pitchFamily="18" charset="0"/>
              </a:rPr>
              <a:t> </a:t>
            </a:r>
            <a:r>
              <a:rPr lang="en-US" sz="1100" dirty="0" err="1">
                <a:latin typeface="Titel case"/>
                <a:ea typeface="Cambria" panose="02040503050406030204" pitchFamily="18" charset="0"/>
                <a:cs typeface="Cambria" panose="02040503050406030204" pitchFamily="18" charset="0"/>
              </a:rPr>
              <a:t>dan</a:t>
            </a:r>
            <a:r>
              <a:rPr lang="en-US" sz="1100" spc="25" dirty="0">
                <a:latin typeface="Titel case"/>
                <a:ea typeface="Cambria" panose="02040503050406030204" pitchFamily="18" charset="0"/>
                <a:cs typeface="Cambria" panose="02040503050406030204" pitchFamily="18" charset="0"/>
              </a:rPr>
              <a:t> </a:t>
            </a:r>
            <a:r>
              <a:rPr lang="en-US" sz="1100" dirty="0">
                <a:latin typeface="Titel case"/>
                <a:ea typeface="Cambria" panose="02040503050406030204" pitchFamily="18" charset="0"/>
                <a:cs typeface="Cambria" panose="02040503050406030204" pitchFamily="18" charset="0"/>
              </a:rPr>
              <a:t>R&amp;D’.</a:t>
            </a:r>
            <a:endParaRPr lang="id-ID" sz="1600" dirty="0">
              <a:latin typeface="Cambria" panose="02040503050406030204" pitchFamily="18" charset="0"/>
              <a:ea typeface="Cambria" panose="02040503050406030204" pitchFamily="18" charset="0"/>
              <a:cs typeface="Cambria" panose="02040503050406030204" pitchFamily="18" charset="0"/>
            </a:endParaRP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Trisnamansyah, Sutaryat, Supyan Sauri, and Yosa Iriantara. 2022. “Education Quality Management in Improving Junior High School Performance in Tangerang Regency.” </a:t>
            </a:r>
            <a:r>
              <a:rPr lang="id-ID" i="1" dirty="0">
                <a:latin typeface="Calibri" panose="020F0502020204030204" pitchFamily="34" charset="0"/>
                <a:ea typeface="Calibri" panose="020F0502020204030204" pitchFamily="34" charset="0"/>
                <a:cs typeface="Arial" panose="020B0604020202020204" pitchFamily="34" charset="0"/>
              </a:rPr>
              <a:t>International Journal Of Science Education and Technology Management (IJSETM)</a:t>
            </a:r>
            <a:r>
              <a:rPr lang="id-ID" dirty="0">
                <a:latin typeface="Calibri" panose="020F0502020204030204" pitchFamily="34" charset="0"/>
                <a:ea typeface="Calibri" panose="020F0502020204030204" pitchFamily="34" charset="0"/>
                <a:cs typeface="Arial" panose="020B0604020202020204" pitchFamily="34" charset="0"/>
              </a:rPr>
              <a:t> 1(3): 1–16.</a:t>
            </a:r>
          </a:p>
          <a:p>
            <a:pPr marL="342900" lvl="0" indent="-342900" algn="just">
              <a:lnSpc>
                <a:spcPts val="1595"/>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Tersiana,</a:t>
            </a:r>
            <a:r>
              <a:rPr lang="id-ID" spc="110" dirty="0">
                <a:latin typeface="Calibri" panose="020F0502020204030204" pitchFamily="34" charset="0"/>
                <a:ea typeface="Calibri" panose="020F0502020204030204" pitchFamily="34" charset="0"/>
                <a:cs typeface="Arial" panose="020B0604020202020204" pitchFamily="34" charset="0"/>
              </a:rPr>
              <a:t> </a:t>
            </a:r>
            <a:r>
              <a:rPr lang="id-ID" dirty="0">
                <a:latin typeface="Calibri" panose="020F0502020204030204" pitchFamily="34" charset="0"/>
                <a:ea typeface="Calibri" panose="020F0502020204030204" pitchFamily="34" charset="0"/>
                <a:cs typeface="Arial" panose="020B0604020202020204" pitchFamily="34" charset="0"/>
              </a:rPr>
              <a:t>A.</a:t>
            </a:r>
            <a:r>
              <a:rPr lang="id-ID" spc="110" dirty="0">
                <a:latin typeface="Calibri" panose="020F0502020204030204" pitchFamily="34" charset="0"/>
                <a:ea typeface="Calibri" panose="020F0502020204030204" pitchFamily="34" charset="0"/>
                <a:cs typeface="Arial" panose="020B0604020202020204" pitchFamily="34" charset="0"/>
              </a:rPr>
              <a:t> </a:t>
            </a:r>
            <a:r>
              <a:rPr lang="id-ID" dirty="0">
                <a:latin typeface="Calibri" panose="020F0502020204030204" pitchFamily="34" charset="0"/>
                <a:ea typeface="Calibri" panose="020F0502020204030204" pitchFamily="34" charset="0"/>
                <a:cs typeface="Arial" panose="020B0604020202020204" pitchFamily="34" charset="0"/>
              </a:rPr>
              <a:t>(2018)</a:t>
            </a:r>
            <a:r>
              <a:rPr lang="id-ID" spc="115" dirty="0">
                <a:latin typeface="Calibri" panose="020F0502020204030204" pitchFamily="34" charset="0"/>
                <a:ea typeface="Calibri" panose="020F0502020204030204" pitchFamily="34" charset="0"/>
                <a:cs typeface="Arial" panose="020B0604020202020204" pitchFamily="34" charset="0"/>
              </a:rPr>
              <a:t> </a:t>
            </a:r>
            <a:r>
              <a:rPr lang="id-ID" i="1" dirty="0">
                <a:latin typeface="Palatino Linotype" panose="02040502050505030304" pitchFamily="18" charset="0"/>
                <a:ea typeface="Calibri" panose="020F0502020204030204" pitchFamily="34" charset="0"/>
                <a:cs typeface="Arial" panose="020B0604020202020204" pitchFamily="34" charset="0"/>
              </a:rPr>
              <a:t>Metode</a:t>
            </a:r>
            <a:r>
              <a:rPr lang="id-ID" i="1" spc="65" dirty="0">
                <a:latin typeface="Palatino Linotype" panose="02040502050505030304" pitchFamily="18" charset="0"/>
                <a:ea typeface="Calibri" panose="020F0502020204030204" pitchFamily="34" charset="0"/>
                <a:cs typeface="Arial" panose="020B0604020202020204" pitchFamily="34" charset="0"/>
              </a:rPr>
              <a:t> </a:t>
            </a:r>
            <a:r>
              <a:rPr lang="id-ID" i="1" dirty="0">
                <a:latin typeface="Palatino Linotype" panose="02040502050505030304" pitchFamily="18" charset="0"/>
                <a:ea typeface="Calibri" panose="020F0502020204030204" pitchFamily="34" charset="0"/>
                <a:cs typeface="Arial" panose="020B0604020202020204" pitchFamily="34" charset="0"/>
              </a:rPr>
              <a:t>penelitian</a:t>
            </a:r>
            <a:r>
              <a:rPr lang="id-ID" dirty="0">
                <a:latin typeface="Calibri" panose="020F0502020204030204" pitchFamily="34" charset="0"/>
                <a:ea typeface="Calibri" panose="020F0502020204030204" pitchFamily="34" charset="0"/>
                <a:cs typeface="Arial" panose="020B0604020202020204" pitchFamily="34" charset="0"/>
              </a:rPr>
              <a:t>.</a:t>
            </a:r>
            <a:r>
              <a:rPr lang="id-ID" spc="110" dirty="0">
                <a:latin typeface="Calibri" panose="020F0502020204030204" pitchFamily="34" charset="0"/>
                <a:ea typeface="Calibri" panose="020F0502020204030204" pitchFamily="34" charset="0"/>
                <a:cs typeface="Arial" panose="020B0604020202020204" pitchFamily="34" charset="0"/>
              </a:rPr>
              <a:t> </a:t>
            </a:r>
            <a:r>
              <a:rPr lang="id-ID" dirty="0">
                <a:latin typeface="Calibri" panose="020F0502020204030204" pitchFamily="34" charset="0"/>
                <a:ea typeface="Calibri" panose="020F0502020204030204" pitchFamily="34" charset="0"/>
                <a:cs typeface="Arial" panose="020B0604020202020204" pitchFamily="34" charset="0"/>
              </a:rPr>
              <a:t>Anak</a:t>
            </a:r>
            <a:r>
              <a:rPr lang="id-ID" spc="100" dirty="0">
                <a:latin typeface="Calibri" panose="020F0502020204030204" pitchFamily="34" charset="0"/>
                <a:ea typeface="Calibri" panose="020F0502020204030204" pitchFamily="34" charset="0"/>
                <a:cs typeface="Arial" panose="020B0604020202020204" pitchFamily="34" charset="0"/>
              </a:rPr>
              <a:t> </a:t>
            </a:r>
            <a:r>
              <a:rPr lang="id-ID" dirty="0">
                <a:latin typeface="Calibri" panose="020F0502020204030204" pitchFamily="34" charset="0"/>
                <a:ea typeface="Calibri" panose="020F0502020204030204" pitchFamily="34" charset="0"/>
                <a:cs typeface="Arial" panose="020B0604020202020204" pitchFamily="34" charset="0"/>
              </a:rPr>
              <a:t>Hebat</a:t>
            </a:r>
            <a:r>
              <a:rPr lang="id-ID" spc="115" dirty="0">
                <a:latin typeface="Calibri" panose="020F0502020204030204" pitchFamily="34" charset="0"/>
                <a:ea typeface="Calibri" panose="020F0502020204030204" pitchFamily="34" charset="0"/>
                <a:cs typeface="Arial" panose="020B0604020202020204" pitchFamily="34" charset="0"/>
              </a:rPr>
              <a:t> </a:t>
            </a:r>
            <a:r>
              <a:rPr lang="id-ID" dirty="0">
                <a:latin typeface="Calibri" panose="020F0502020204030204" pitchFamily="34" charset="0"/>
                <a:ea typeface="Calibri" panose="020F0502020204030204" pitchFamily="34" charset="0"/>
                <a:cs typeface="Arial" panose="020B0604020202020204" pitchFamily="34" charset="0"/>
              </a:rPr>
              <a:t>Indonesia.</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Umar, Mardan, and Feiby Ismail. 2018. “Peningkatan Mutu Lembaga Pendidikan Islam (Tinjauan Konsep Mutu Edward Deming Dan Joseph Juran).” </a:t>
            </a:r>
            <a:r>
              <a:rPr lang="id-ID" i="1" dirty="0">
                <a:latin typeface="Calibri" panose="020F0502020204030204" pitchFamily="34" charset="0"/>
                <a:ea typeface="Calibri" panose="020F0502020204030204" pitchFamily="34" charset="0"/>
                <a:cs typeface="Arial" panose="020B0604020202020204" pitchFamily="34" charset="0"/>
              </a:rPr>
              <a:t>Jurnal Ilmiah Iqra’</a:t>
            </a:r>
            <a:r>
              <a:rPr lang="id-ID" dirty="0">
                <a:latin typeface="Calibri" panose="020F0502020204030204" pitchFamily="34" charset="0"/>
                <a:ea typeface="Calibri" panose="020F0502020204030204" pitchFamily="34" charset="0"/>
                <a:cs typeface="Arial" panose="020B0604020202020204" pitchFamily="34" charset="0"/>
              </a:rPr>
              <a:t> 11(2).</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Rojii, M., Istikomah, I., Mahfud, C., Saifulloh, M., &amp; Zuhair, M. (2020). Management of Integrated Madrasah Diniyah Curriculum Development At Sd Khazanah Ilmu Sidoarjo. Ta Dib : Jurnal Pendidikan Islam, 9(1), 96–115. </a:t>
            </a:r>
            <a:r>
              <a:rPr lang="id-ID" u="sng" dirty="0">
                <a:solidFill>
                  <a:srgbClr val="0563C1"/>
                </a:solidFill>
                <a:latin typeface="Calibri" panose="020F0502020204030204" pitchFamily="34" charset="0"/>
                <a:ea typeface="Calibri" panose="020F0502020204030204" pitchFamily="34" charset="0"/>
                <a:cs typeface="Arial" panose="020B0604020202020204" pitchFamily="34" charset="0"/>
                <a:hlinkClick r:id="rId2"/>
              </a:rPr>
              <a:t>https://doi.org/10.29313/tjpi.v9i1.628</a:t>
            </a:r>
            <a:endParaRPr lang="id-ID" dirty="0">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Na’im, Z. (2021). manajemen pendidikan islam. Bandung : Widina Bhakti Persada.</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Hasbi, I. (2021). Administrasi Pendidikan (Tinjauan Teori Dan Praktik). Bandung : Widina Bhakti Persada.</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Makinuddin, M. (2019). Penjaminan Mutu Pendidikan Pesantren. MIYAH: Jurnal Studi Islam, 15(2), 239–256.</a:t>
            </a:r>
          </a:p>
          <a:p>
            <a:pPr marL="342900" lvl="0" indent="-342900">
              <a:lnSpc>
                <a:spcPct val="107000"/>
              </a:lnSpc>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Apiyani, A. (2022). Implementasi Pengembangan Keprofesian Berkelanjutan (PKB) Guru Madrasah Dalam Meningkatkan Keprofesian. JIIP jurnal Ilmiah Ilmu Pendidikan, 5(2), 499–504</a:t>
            </a:r>
          </a:p>
          <a:p>
            <a:pPr marL="342900" lvl="0" indent="-342900">
              <a:lnSpc>
                <a:spcPct val="107000"/>
              </a:lnSpc>
              <a:spcAft>
                <a:spcPts val="800"/>
              </a:spcAft>
              <a:buFont typeface="+mj-lt"/>
              <a:buAutoNum type="arabicPeriod"/>
            </a:pPr>
            <a:r>
              <a:rPr lang="id-ID" dirty="0">
                <a:latin typeface="Calibri" panose="020F0502020204030204" pitchFamily="34" charset="0"/>
                <a:ea typeface="Calibri" panose="020F0502020204030204" pitchFamily="34" charset="0"/>
                <a:cs typeface="Arial" panose="020B0604020202020204" pitchFamily="34" charset="0"/>
              </a:rPr>
              <a:t>Arifudin, O. (2021). Implementasi Balanced Scorecard dalam Mewujudkan Pendidikan Tinggi World Class. Edumaspul: Jurnal Pendidikan, 5(2), 767–775</a:t>
            </a:r>
          </a:p>
        </p:txBody>
      </p:sp>
    </p:spTree>
    <p:extLst>
      <p:ext uri="{BB962C8B-B14F-4D97-AF65-F5344CB8AC3E}">
        <p14:creationId xmlns:p14="http://schemas.microsoft.com/office/powerpoint/2010/main" val="11024258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7" name="TextBox 11"/>
          <p:cNvSpPr txBox="1">
            <a:spLocks noGrp="1"/>
          </p:cNvSpPr>
          <p:nvPr>
            <p:ph type="body" idx="1"/>
          </p:nvPr>
        </p:nvSpPr>
        <p:spPr>
          <a:xfrm>
            <a:off x="166688" y="1238250"/>
            <a:ext cx="11831637" cy="4578176"/>
          </a:xfrm>
          <a:prstGeom prst="rect">
            <a:avLst/>
          </a:prstGeom>
        </p:spPr>
        <p:txBody>
          <a:bodyPr wrap="square" lIns="0" tIns="0" rIns="0" bIns="0" rtlCol="0" anchor="t">
            <a:spAutoFit/>
          </a:bodyPr>
          <a:lstStyle/>
          <a:p>
            <a:pPr marL="285750" indent="-285750" algn="just">
              <a:lnSpc>
                <a:spcPts val="2080"/>
              </a:lnSpc>
              <a:spcBef>
                <a:spcPct val="0"/>
              </a:spcBef>
              <a:buFont typeface="Wingdings" panose="05000000000000000000" pitchFamily="2" charset="2"/>
              <a:buChar char="q"/>
            </a:pPr>
            <a:r>
              <a:rPr lang="en-US" sz="2000" dirty="0" err="1" smtClean="0"/>
              <a:t>Menurut</a:t>
            </a:r>
            <a:r>
              <a:rPr lang="en-US" sz="2000" dirty="0" smtClean="0"/>
              <a:t> </a:t>
            </a:r>
            <a:r>
              <a:rPr lang="en-US" sz="2000" dirty="0" err="1"/>
              <a:t>Juran</a:t>
            </a:r>
            <a:r>
              <a:rPr lang="en-US" sz="2000" dirty="0"/>
              <a:t> </a:t>
            </a:r>
            <a:r>
              <a:rPr lang="en-US" sz="2000" dirty="0" err="1"/>
              <a:t>manajemen</a:t>
            </a:r>
            <a:r>
              <a:rPr lang="en-US" sz="2000" dirty="0"/>
              <a:t> </a:t>
            </a:r>
            <a:r>
              <a:rPr lang="en-US" sz="2000" dirty="0" err="1"/>
              <a:t>mutu</a:t>
            </a:r>
            <a:r>
              <a:rPr lang="en-US" sz="2000" dirty="0"/>
              <a:t> </a:t>
            </a:r>
            <a:r>
              <a:rPr lang="en-US" sz="2000" dirty="0" err="1"/>
              <a:t>terdiri</a:t>
            </a:r>
            <a:r>
              <a:rPr lang="en-US" sz="2000" dirty="0"/>
              <a:t> </a:t>
            </a:r>
            <a:r>
              <a:rPr lang="en-US" sz="2000" dirty="0" err="1"/>
              <a:t>dari</a:t>
            </a:r>
            <a:r>
              <a:rPr lang="en-US" sz="2000" dirty="0"/>
              <a:t> </a:t>
            </a:r>
            <a:r>
              <a:rPr lang="en-US" sz="2000" dirty="0" err="1"/>
              <a:t>perencanaan</a:t>
            </a:r>
            <a:r>
              <a:rPr lang="en-US" sz="2000" dirty="0"/>
              <a:t>, </a:t>
            </a:r>
            <a:r>
              <a:rPr lang="en-US" sz="2000" dirty="0" err="1"/>
              <a:t>pengorganisasian</a:t>
            </a:r>
            <a:r>
              <a:rPr lang="en-US" sz="2000" dirty="0"/>
              <a:t>, </a:t>
            </a:r>
            <a:r>
              <a:rPr lang="en-US" sz="2000" dirty="0" err="1"/>
              <a:t>dan</a:t>
            </a:r>
            <a:r>
              <a:rPr lang="en-US" sz="2000" dirty="0"/>
              <a:t> </a:t>
            </a:r>
            <a:r>
              <a:rPr lang="en-US" sz="2000" dirty="0" err="1"/>
              <a:t>perbaikan</a:t>
            </a:r>
            <a:r>
              <a:rPr lang="en-US" sz="2000" dirty="0"/>
              <a:t> </a:t>
            </a:r>
            <a:r>
              <a:rPr lang="en-US" sz="2000" dirty="0" err="1"/>
              <a:t>kualitas</a:t>
            </a:r>
            <a:r>
              <a:rPr lang="en-US" sz="2000" dirty="0"/>
              <a:t>. Inti </a:t>
            </a:r>
            <a:r>
              <a:rPr lang="en-US" sz="2000" dirty="0" err="1"/>
              <a:t>dari</a:t>
            </a:r>
            <a:r>
              <a:rPr lang="en-US" sz="2000" dirty="0"/>
              <a:t> </a:t>
            </a:r>
            <a:r>
              <a:rPr lang="en-US" sz="2000" dirty="0" err="1"/>
              <a:t>perencanaan</a:t>
            </a:r>
            <a:r>
              <a:rPr lang="en-US" sz="2000" dirty="0"/>
              <a:t> yang </a:t>
            </a:r>
            <a:r>
              <a:rPr lang="en-US" sz="2000" dirty="0" err="1"/>
              <a:t>melibatkan</a:t>
            </a:r>
            <a:r>
              <a:rPr lang="en-US" sz="2000" dirty="0"/>
              <a:t> </a:t>
            </a:r>
            <a:r>
              <a:rPr lang="en-US" sz="2000" dirty="0" err="1"/>
              <a:t>pemahaman</a:t>
            </a:r>
            <a:r>
              <a:rPr lang="en-US" sz="2000" dirty="0"/>
              <a:t> </a:t>
            </a:r>
            <a:r>
              <a:rPr lang="en-US" sz="2000" dirty="0" err="1"/>
              <a:t>kebutuhan</a:t>
            </a:r>
            <a:r>
              <a:rPr lang="en-US" sz="2000" dirty="0"/>
              <a:t> </a:t>
            </a:r>
            <a:r>
              <a:rPr lang="en-US" sz="2000" dirty="0" err="1"/>
              <a:t>pelangan</a:t>
            </a:r>
            <a:r>
              <a:rPr lang="en-US" sz="2000" dirty="0"/>
              <a:t>, </a:t>
            </a:r>
            <a:r>
              <a:rPr lang="en-US" sz="2000" dirty="0" err="1"/>
              <a:t>konversi</a:t>
            </a:r>
            <a:r>
              <a:rPr lang="en-US" sz="2000" dirty="0"/>
              <a:t> </a:t>
            </a:r>
            <a:r>
              <a:rPr lang="en-US" sz="2000" dirty="0" err="1"/>
              <a:t>kebutuhan</a:t>
            </a:r>
            <a:r>
              <a:rPr lang="en-US" sz="2000" dirty="0"/>
              <a:t> </a:t>
            </a:r>
            <a:r>
              <a:rPr lang="en-US" sz="2000" dirty="0" err="1"/>
              <a:t>ini</a:t>
            </a:r>
            <a:r>
              <a:rPr lang="en-US" sz="2000" dirty="0"/>
              <a:t> </a:t>
            </a:r>
            <a:r>
              <a:rPr lang="en-US" sz="2000" dirty="0" err="1"/>
              <a:t>menjadi</a:t>
            </a:r>
            <a:r>
              <a:rPr lang="en-US" sz="2000" dirty="0"/>
              <a:t> program </a:t>
            </a:r>
            <a:r>
              <a:rPr lang="en-US" sz="2000" dirty="0" err="1"/>
              <a:t>kerja</a:t>
            </a:r>
            <a:r>
              <a:rPr lang="en-US" sz="2000" dirty="0"/>
              <a:t> </a:t>
            </a:r>
            <a:r>
              <a:rPr lang="en-US" sz="2000" dirty="0" err="1"/>
              <a:t>terstuktur</a:t>
            </a:r>
            <a:r>
              <a:rPr lang="en-US" sz="2000" dirty="0"/>
              <a:t>, </a:t>
            </a:r>
            <a:r>
              <a:rPr lang="en-US" sz="2000" dirty="0" err="1"/>
              <a:t>dan</a:t>
            </a:r>
            <a:r>
              <a:rPr lang="en-US" sz="2000" dirty="0"/>
              <a:t> </a:t>
            </a:r>
            <a:r>
              <a:rPr lang="en-US" sz="2000" dirty="0" err="1"/>
              <a:t>akhirnya</a:t>
            </a:r>
            <a:r>
              <a:rPr lang="en-US" sz="2000" dirty="0"/>
              <a:t>, </a:t>
            </a:r>
            <a:r>
              <a:rPr lang="en-US" sz="2000" dirty="0" err="1"/>
              <a:t>perancangan</a:t>
            </a:r>
            <a:r>
              <a:rPr lang="en-US" sz="2000" dirty="0"/>
              <a:t> </a:t>
            </a:r>
            <a:r>
              <a:rPr lang="en-US" sz="2000" dirty="0" err="1"/>
              <a:t>langka-langka</a:t>
            </a:r>
            <a:r>
              <a:rPr lang="en-US" sz="2000" dirty="0"/>
              <a:t> </a:t>
            </a:r>
            <a:r>
              <a:rPr lang="en-US" sz="2000" dirty="0" err="1"/>
              <a:t>implementasi</a:t>
            </a:r>
            <a:r>
              <a:rPr lang="en-US" sz="2000" dirty="0"/>
              <a:t> </a:t>
            </a:r>
            <a:r>
              <a:rPr lang="en-US" sz="2000" dirty="0" err="1"/>
              <a:t>untuk</a:t>
            </a:r>
            <a:r>
              <a:rPr lang="en-US" sz="2000" dirty="0"/>
              <a:t> </a:t>
            </a:r>
            <a:r>
              <a:rPr lang="en-US" sz="2000" dirty="0" err="1"/>
              <a:t>menghasilkan</a:t>
            </a:r>
            <a:r>
              <a:rPr lang="en-US" sz="2000" dirty="0"/>
              <a:t> </a:t>
            </a:r>
            <a:r>
              <a:rPr lang="en-US" sz="2000" dirty="0" err="1"/>
              <a:t>produk</a:t>
            </a:r>
            <a:r>
              <a:rPr lang="en-US" sz="2000" dirty="0"/>
              <a:t> yang </a:t>
            </a:r>
            <a:r>
              <a:rPr lang="en-US" sz="2000" dirty="0" err="1"/>
              <a:t>berkualitas</a:t>
            </a:r>
            <a:r>
              <a:rPr lang="en-US" sz="2000" dirty="0"/>
              <a:t> yang </a:t>
            </a:r>
            <a:r>
              <a:rPr lang="en-US" sz="2000" dirty="0" err="1"/>
              <a:t>diinginkan</a:t>
            </a:r>
            <a:r>
              <a:rPr lang="en-US" sz="2000" dirty="0"/>
              <a:t>. </a:t>
            </a:r>
            <a:r>
              <a:rPr lang="en-US" sz="2000" dirty="0" err="1"/>
              <a:t>Kualitas</a:t>
            </a:r>
            <a:r>
              <a:rPr lang="en-US" sz="2000" dirty="0"/>
              <a:t> </a:t>
            </a:r>
            <a:r>
              <a:rPr lang="en-US" sz="2000" dirty="0" err="1"/>
              <a:t>merujuk</a:t>
            </a:r>
            <a:r>
              <a:rPr lang="en-US" sz="2000" dirty="0"/>
              <a:t> </a:t>
            </a:r>
            <a:r>
              <a:rPr lang="en-US" sz="2000" dirty="0" err="1"/>
              <a:t>pada</a:t>
            </a:r>
            <a:r>
              <a:rPr lang="en-US" sz="2000" dirty="0"/>
              <a:t> </a:t>
            </a:r>
            <a:r>
              <a:rPr lang="en-US" sz="2000" dirty="0" err="1"/>
              <a:t>tingkat</a:t>
            </a:r>
            <a:r>
              <a:rPr lang="en-US" sz="2000" dirty="0"/>
              <a:t> </a:t>
            </a:r>
            <a:r>
              <a:rPr lang="en-US" sz="2000" dirty="0" err="1"/>
              <a:t>kesesuaian</a:t>
            </a:r>
            <a:r>
              <a:rPr lang="en-US" sz="2000" dirty="0"/>
              <a:t> </a:t>
            </a:r>
            <a:r>
              <a:rPr lang="en-US" sz="2000" dirty="0" err="1"/>
              <a:t>suatu</a:t>
            </a:r>
            <a:r>
              <a:rPr lang="en-US" sz="2000" dirty="0"/>
              <a:t> </a:t>
            </a:r>
            <a:r>
              <a:rPr lang="en-US" sz="2000" dirty="0" err="1"/>
              <a:t>produk</a:t>
            </a:r>
            <a:r>
              <a:rPr lang="en-US" sz="2000" dirty="0"/>
              <a:t> </a:t>
            </a:r>
            <a:r>
              <a:rPr lang="en-US" sz="2000" dirty="0" err="1"/>
              <a:t>atau</a:t>
            </a:r>
            <a:r>
              <a:rPr lang="en-US" sz="2000" dirty="0"/>
              <a:t> </a:t>
            </a:r>
            <a:r>
              <a:rPr lang="en-US" sz="2000" dirty="0" err="1"/>
              <a:t>layanan</a:t>
            </a:r>
            <a:r>
              <a:rPr lang="en-US" sz="2000" dirty="0"/>
              <a:t> </a:t>
            </a:r>
            <a:r>
              <a:rPr lang="en-US" sz="2000" dirty="0" err="1"/>
              <a:t>untuk</a:t>
            </a:r>
            <a:r>
              <a:rPr lang="en-US" sz="2000" dirty="0"/>
              <a:t> </a:t>
            </a:r>
            <a:r>
              <a:rPr lang="en-US" sz="2000" dirty="0" err="1"/>
              <a:t>memenuhi</a:t>
            </a:r>
            <a:r>
              <a:rPr lang="en-US" sz="2000" dirty="0"/>
              <a:t> </a:t>
            </a:r>
            <a:r>
              <a:rPr lang="en-US" sz="2000" dirty="0" err="1"/>
              <a:t>kebutuhan</a:t>
            </a:r>
            <a:r>
              <a:rPr lang="en-US" sz="2000" dirty="0"/>
              <a:t> </a:t>
            </a:r>
            <a:r>
              <a:rPr lang="en-US" sz="2000" dirty="0" err="1"/>
              <a:t>atau</a:t>
            </a:r>
            <a:r>
              <a:rPr lang="en-US" sz="2000" dirty="0"/>
              <a:t> </a:t>
            </a:r>
            <a:r>
              <a:rPr lang="en-US" sz="2000" dirty="0" err="1"/>
              <a:t>harapan</a:t>
            </a:r>
            <a:r>
              <a:rPr lang="en-US" sz="2000" dirty="0"/>
              <a:t> </a:t>
            </a:r>
            <a:r>
              <a:rPr lang="en-US" sz="2000" dirty="0" err="1"/>
              <a:t>pengguna</a:t>
            </a:r>
            <a:r>
              <a:rPr lang="en-US" sz="2000" dirty="0"/>
              <a:t>. </a:t>
            </a:r>
            <a:r>
              <a:rPr lang="en-US" sz="2000" dirty="0" err="1"/>
              <a:t>Perencanaan</a:t>
            </a:r>
            <a:r>
              <a:rPr lang="en-US" sz="2000" dirty="0"/>
              <a:t> </a:t>
            </a:r>
            <a:r>
              <a:rPr lang="en-US" sz="2000" dirty="0" err="1"/>
              <a:t>ini</a:t>
            </a:r>
            <a:r>
              <a:rPr lang="en-US" sz="2000" dirty="0"/>
              <a:t> </a:t>
            </a:r>
            <a:r>
              <a:rPr lang="en-US" sz="2000" dirty="0" err="1"/>
              <a:t>menjadi</a:t>
            </a:r>
            <a:r>
              <a:rPr lang="en-US" sz="2000" dirty="0"/>
              <a:t> </a:t>
            </a:r>
            <a:r>
              <a:rPr lang="en-US" sz="2000" dirty="0" err="1"/>
              <a:t>langka</a:t>
            </a:r>
            <a:r>
              <a:rPr lang="en-US" sz="2000" dirty="0"/>
              <a:t> </a:t>
            </a:r>
            <a:r>
              <a:rPr lang="en-US" sz="2000" dirty="0" err="1"/>
              <a:t>awal</a:t>
            </a:r>
            <a:r>
              <a:rPr lang="en-US" sz="2000" dirty="0"/>
              <a:t> </a:t>
            </a:r>
            <a:r>
              <a:rPr lang="en-US" sz="2000" dirty="0" err="1"/>
              <a:t>dalam</a:t>
            </a:r>
            <a:r>
              <a:rPr lang="en-US" sz="2000" dirty="0"/>
              <a:t> </a:t>
            </a:r>
            <a:r>
              <a:rPr lang="en-US" sz="2000" dirty="0" err="1"/>
              <a:t>siklus</a:t>
            </a:r>
            <a:r>
              <a:rPr lang="en-US" sz="2000" dirty="0"/>
              <a:t> </a:t>
            </a:r>
            <a:r>
              <a:rPr lang="en-US" sz="2000" dirty="0" err="1"/>
              <a:t>manajemen</a:t>
            </a:r>
            <a:r>
              <a:rPr lang="en-US" sz="2000" dirty="0"/>
              <a:t> </a:t>
            </a:r>
            <a:r>
              <a:rPr lang="en-US" sz="2000" dirty="0" err="1"/>
              <a:t>mutu</a:t>
            </a:r>
            <a:r>
              <a:rPr lang="en-US" sz="2000" dirty="0"/>
              <a:t>. (Umar and Ismail 2018)</a:t>
            </a:r>
            <a:endParaRPr lang="id-ID" sz="2000" dirty="0"/>
          </a:p>
          <a:p>
            <a:pPr marL="285750" indent="-285750" algn="just">
              <a:lnSpc>
                <a:spcPts val="2080"/>
              </a:lnSpc>
              <a:spcBef>
                <a:spcPct val="0"/>
              </a:spcBef>
              <a:buFont typeface="Wingdings" panose="05000000000000000000" pitchFamily="2" charset="2"/>
              <a:buChar char="q"/>
            </a:pPr>
            <a:r>
              <a:rPr lang="id-ID" sz="2000" dirty="0"/>
              <a:t>Menurut Mulyono (2013:3) menyatakan bahwa proses pendidikan dalam pembelajaran dapat dikatakan berhasil jika dalam pelaksanaan pembelajaran mempunyai sebuah konsep perencanaan secara sistematis dan terstruktur dalam pembelajaran, dituangkan pada rencana yang dinilai secara sistematis untuk mengarahkan proses belajar menuju pencapaian tujuan pembelajaran yang diharapkan.(Mulyono 2013</a:t>
            </a:r>
            <a:r>
              <a:rPr lang="id-ID" sz="2000" dirty="0" smtClean="0"/>
              <a:t>)</a:t>
            </a:r>
          </a:p>
          <a:p>
            <a:pPr marL="285750" indent="-285750" algn="just">
              <a:lnSpc>
                <a:spcPts val="2080"/>
              </a:lnSpc>
              <a:spcBef>
                <a:spcPct val="0"/>
              </a:spcBef>
              <a:buFont typeface="Wingdings" panose="05000000000000000000" pitchFamily="2" charset="2"/>
              <a:buChar char="q"/>
            </a:pPr>
            <a:r>
              <a:rPr lang="id-ID" sz="2000" dirty="0" smtClean="0"/>
              <a:t>Manajemen Mutu Pembelajaran ISMUBA sangat penting dikarenakan </a:t>
            </a:r>
            <a:r>
              <a:rPr lang="id-ID" sz="2000" dirty="0"/>
              <a:t>untuk meningkatkan kualitas guru dalam melakukan pembelajaran ISMUBA  harus melalui tahapan manajemen dari perencanaan, pengorganisasian, dan evaluasi. Sehingga akhirnya akan bisa menghasilkan suatu pembelajaran ISMUBA yang bermutu.(Mata et al. 2023)</a:t>
            </a:r>
          </a:p>
          <a:p>
            <a:pPr algn="just">
              <a:lnSpc>
                <a:spcPts val="2080"/>
              </a:lnSpc>
              <a:spcBef>
                <a:spcPct val="0"/>
              </a:spcBef>
            </a:pPr>
            <a:endParaRPr lang="en-US" sz="1050" dirty="0">
              <a:solidFill>
                <a:srgbClr val="FFFFFF"/>
              </a:solidFill>
              <a:latin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Pertanyaan Penelitian (Rumusan Masalah)</a:t>
            </a:r>
            <a:endParaRPr/>
          </a:p>
        </p:txBody>
      </p:sp>
      <p:sp>
        <p:nvSpPr>
          <p:cNvPr id="3" name="TextBox 12"/>
          <p:cNvSpPr txBox="1"/>
          <p:nvPr/>
        </p:nvSpPr>
        <p:spPr>
          <a:xfrm>
            <a:off x="1349549" y="1996400"/>
            <a:ext cx="9492901" cy="3385542"/>
          </a:xfrm>
          <a:prstGeom prst="rect">
            <a:avLst/>
          </a:prstGeom>
        </p:spPr>
        <p:txBody>
          <a:bodyPr wrap="square" lIns="0" tIns="0" rIns="0" bIns="0" rtlCol="0" anchor="t">
            <a:spAutoFit/>
          </a:bodyPr>
          <a:lstStyle/>
          <a:p>
            <a:pPr marL="342900" indent="-342900" algn="just">
              <a:spcBef>
                <a:spcPct val="0"/>
              </a:spcBef>
              <a:buAutoNum type="arabicPeriod"/>
            </a:pPr>
            <a:r>
              <a:rPr lang="en-US" sz="2800" dirty="0" err="1"/>
              <a:t>Mendeskripsikan</a:t>
            </a:r>
            <a:r>
              <a:rPr lang="en-US" sz="2800" dirty="0"/>
              <a:t> </a:t>
            </a:r>
            <a:r>
              <a:rPr lang="en-US" sz="2800" dirty="0" err="1"/>
              <a:t>implementasi</a:t>
            </a:r>
            <a:r>
              <a:rPr lang="en-US" sz="2800" dirty="0"/>
              <a:t> </a:t>
            </a:r>
            <a:r>
              <a:rPr lang="en-US" sz="2800" dirty="0" err="1"/>
              <a:t>manajemen</a:t>
            </a:r>
            <a:r>
              <a:rPr lang="en-US" sz="2800" dirty="0"/>
              <a:t> </a:t>
            </a:r>
            <a:r>
              <a:rPr lang="id-ID" sz="2800" dirty="0" smtClean="0"/>
              <a:t>mutu </a:t>
            </a:r>
            <a:r>
              <a:rPr lang="en-US" sz="2800" dirty="0" err="1" smtClean="0"/>
              <a:t>pembelajaran</a:t>
            </a:r>
            <a:r>
              <a:rPr lang="en-US" sz="2800" dirty="0" smtClean="0"/>
              <a:t> </a:t>
            </a:r>
            <a:r>
              <a:rPr lang="id-ID" sz="2800" dirty="0" smtClean="0"/>
              <a:t>ISMUBA</a:t>
            </a:r>
            <a:r>
              <a:rPr lang="en-US" sz="2800" dirty="0" smtClean="0"/>
              <a:t> </a:t>
            </a:r>
            <a:r>
              <a:rPr lang="en-US" sz="2800" dirty="0"/>
              <a:t>di </a:t>
            </a:r>
            <a:r>
              <a:rPr lang="en-US" sz="2800" dirty="0" smtClean="0"/>
              <a:t>SD</a:t>
            </a:r>
            <a:r>
              <a:rPr lang="id-ID" sz="2800" dirty="0" smtClean="0"/>
              <a:t> Muhammadiyah 2 Taman</a:t>
            </a:r>
            <a:r>
              <a:rPr lang="en-US" sz="2800" dirty="0" smtClean="0"/>
              <a:t> </a:t>
            </a:r>
            <a:r>
              <a:rPr lang="en-US" sz="2800" dirty="0" err="1" smtClean="0"/>
              <a:t>Sidoarjo</a:t>
            </a:r>
            <a:endParaRPr lang="id-ID" sz="2800" dirty="0" smtClean="0"/>
          </a:p>
          <a:p>
            <a:pPr marL="342900" indent="-342900" algn="just">
              <a:spcBef>
                <a:spcPct val="0"/>
              </a:spcBef>
              <a:buAutoNum type="arabicPeriod"/>
            </a:pPr>
            <a:r>
              <a:rPr lang="id-ID" sz="2800" dirty="0" smtClean="0"/>
              <a:t>Mengetahui Pendukung dalam penerapan pembelajaran ISMUBA</a:t>
            </a:r>
          </a:p>
          <a:p>
            <a:pPr marL="342900" indent="-342900" algn="just">
              <a:spcBef>
                <a:spcPct val="0"/>
              </a:spcBef>
              <a:buAutoNum type="arabicPeriod"/>
            </a:pPr>
            <a:r>
              <a:rPr lang="en-US" sz="2800" dirty="0" err="1" smtClean="0"/>
              <a:t>Mengetahui</a:t>
            </a:r>
            <a:r>
              <a:rPr lang="en-US" sz="2800" dirty="0" smtClean="0"/>
              <a:t> </a:t>
            </a:r>
            <a:r>
              <a:rPr lang="en-US" sz="2800" dirty="0" err="1"/>
              <a:t>Hambatan</a:t>
            </a:r>
            <a:r>
              <a:rPr lang="en-US" sz="2800" dirty="0"/>
              <a:t> </a:t>
            </a:r>
            <a:r>
              <a:rPr lang="en-US" sz="2800" dirty="0" err="1"/>
              <a:t>dalam</a:t>
            </a:r>
            <a:r>
              <a:rPr lang="en-US" sz="2800" dirty="0"/>
              <a:t> </a:t>
            </a:r>
            <a:r>
              <a:rPr lang="en-US" sz="2800" dirty="0" err="1"/>
              <a:t>Penerapan</a:t>
            </a:r>
            <a:r>
              <a:rPr lang="en-US" sz="2800" dirty="0"/>
              <a:t> </a:t>
            </a:r>
            <a:r>
              <a:rPr lang="id-ID" sz="2800" dirty="0" smtClean="0"/>
              <a:t>anajemen mutu pembelajaran ISMUBA</a:t>
            </a:r>
          </a:p>
          <a:p>
            <a:pPr marL="342900" indent="-342900" algn="just">
              <a:spcBef>
                <a:spcPct val="0"/>
              </a:spcBef>
              <a:buAutoNum type="arabicPeriod"/>
            </a:pPr>
            <a:endParaRPr lang="en-US" sz="2400" dirty="0">
              <a:solidFill>
                <a:srgbClr val="FFFFFF"/>
              </a:solidFill>
              <a:latin typeface="Open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Metode</a:t>
            </a:r>
            <a:endParaRPr/>
          </a:p>
        </p:txBody>
      </p:sp>
      <p:sp>
        <p:nvSpPr>
          <p:cNvPr id="37" name="TextBox 21"/>
          <p:cNvSpPr txBox="1"/>
          <p:nvPr/>
        </p:nvSpPr>
        <p:spPr>
          <a:xfrm>
            <a:off x="-280805" y="2242984"/>
            <a:ext cx="2526289" cy="278538"/>
          </a:xfrm>
          <a:prstGeom prst="rect">
            <a:avLst/>
          </a:prstGeom>
        </p:spPr>
        <p:txBody>
          <a:bodyPr lIns="0" tIns="0" rIns="0" bIns="0" rtlCol="0" anchor="t">
            <a:spAutoFit/>
          </a:bodyPr>
          <a:lstStyle/>
          <a:p>
            <a:pPr algn="ctr">
              <a:lnSpc>
                <a:spcPts val="2253"/>
              </a:lnSpc>
            </a:pPr>
            <a:r>
              <a:rPr lang="en-US" sz="1733" dirty="0">
                <a:solidFill>
                  <a:srgbClr val="00B050"/>
                </a:solidFill>
                <a:latin typeface="Open Sans Bold"/>
              </a:rPr>
              <a:t>METODE</a:t>
            </a:r>
          </a:p>
        </p:txBody>
      </p:sp>
      <p:sp>
        <p:nvSpPr>
          <p:cNvPr id="38" name="TextBox 22"/>
          <p:cNvSpPr txBox="1"/>
          <p:nvPr/>
        </p:nvSpPr>
        <p:spPr>
          <a:xfrm>
            <a:off x="2026980" y="2242984"/>
            <a:ext cx="2526289" cy="589905"/>
          </a:xfrm>
          <a:prstGeom prst="rect">
            <a:avLst/>
          </a:prstGeom>
        </p:spPr>
        <p:txBody>
          <a:bodyPr lIns="0" tIns="0" rIns="0" bIns="0" rtlCol="0" anchor="t">
            <a:spAutoFit/>
          </a:bodyPr>
          <a:lstStyle/>
          <a:p>
            <a:pPr algn="ctr">
              <a:lnSpc>
                <a:spcPts val="2253"/>
              </a:lnSpc>
            </a:pPr>
            <a:r>
              <a:rPr lang="en-US" sz="1733" dirty="0">
                <a:solidFill>
                  <a:srgbClr val="00B050"/>
                </a:solidFill>
                <a:latin typeface="Open Sans Bold"/>
              </a:rPr>
              <a:t>JENIS</a:t>
            </a:r>
          </a:p>
          <a:p>
            <a:pPr algn="ctr">
              <a:lnSpc>
                <a:spcPts val="2253"/>
              </a:lnSpc>
            </a:pPr>
            <a:r>
              <a:rPr lang="en-US" sz="1733" dirty="0">
                <a:solidFill>
                  <a:srgbClr val="00B050"/>
                </a:solidFill>
                <a:latin typeface="Open Sans Bold"/>
              </a:rPr>
              <a:t> PENELITIAN</a:t>
            </a:r>
          </a:p>
        </p:txBody>
      </p:sp>
      <p:sp>
        <p:nvSpPr>
          <p:cNvPr id="39" name="TextBox 23"/>
          <p:cNvSpPr txBox="1"/>
          <p:nvPr/>
        </p:nvSpPr>
        <p:spPr>
          <a:xfrm>
            <a:off x="4455892" y="2292465"/>
            <a:ext cx="2526289" cy="271741"/>
          </a:xfrm>
          <a:prstGeom prst="rect">
            <a:avLst/>
          </a:prstGeom>
        </p:spPr>
        <p:txBody>
          <a:bodyPr lIns="0" tIns="0" rIns="0" bIns="0" rtlCol="0" anchor="t">
            <a:spAutoFit/>
          </a:bodyPr>
          <a:lstStyle/>
          <a:p>
            <a:pPr algn="ctr">
              <a:lnSpc>
                <a:spcPts val="2253"/>
              </a:lnSpc>
            </a:pPr>
            <a:r>
              <a:rPr lang="en-US" sz="1733" dirty="0">
                <a:solidFill>
                  <a:srgbClr val="00B050"/>
                </a:solidFill>
                <a:latin typeface="Open Sans Bold"/>
              </a:rPr>
              <a:t>SUMBER DATA</a:t>
            </a:r>
          </a:p>
        </p:txBody>
      </p:sp>
      <p:sp>
        <p:nvSpPr>
          <p:cNvPr id="40" name="TextBox 24"/>
          <p:cNvSpPr txBox="1"/>
          <p:nvPr/>
        </p:nvSpPr>
        <p:spPr>
          <a:xfrm>
            <a:off x="6790540" y="2132586"/>
            <a:ext cx="2526289" cy="884858"/>
          </a:xfrm>
          <a:prstGeom prst="rect">
            <a:avLst/>
          </a:prstGeom>
        </p:spPr>
        <p:txBody>
          <a:bodyPr lIns="0" tIns="0" rIns="0" bIns="0" rtlCol="0" anchor="t">
            <a:spAutoFit/>
          </a:bodyPr>
          <a:lstStyle/>
          <a:p>
            <a:pPr algn="ctr">
              <a:lnSpc>
                <a:spcPts val="2253"/>
              </a:lnSpc>
            </a:pPr>
            <a:r>
              <a:rPr lang="en-US" sz="1733" dirty="0">
                <a:solidFill>
                  <a:srgbClr val="00B050"/>
                </a:solidFill>
                <a:latin typeface="Open Sans Bold"/>
              </a:rPr>
              <a:t>TEKNIK PENGUMPULAN DATA</a:t>
            </a:r>
          </a:p>
          <a:p>
            <a:pPr algn="ctr">
              <a:lnSpc>
                <a:spcPts val="2253"/>
              </a:lnSpc>
            </a:pPr>
            <a:endParaRPr lang="en-US" sz="1733" dirty="0">
              <a:solidFill>
                <a:srgbClr val="00B050"/>
              </a:solidFill>
              <a:latin typeface="Open Sans Bold"/>
            </a:endParaRPr>
          </a:p>
        </p:txBody>
      </p:sp>
      <p:sp>
        <p:nvSpPr>
          <p:cNvPr id="41" name="TextBox 25"/>
          <p:cNvSpPr txBox="1"/>
          <p:nvPr/>
        </p:nvSpPr>
        <p:spPr>
          <a:xfrm>
            <a:off x="-520484" y="3020227"/>
            <a:ext cx="3005647" cy="538609"/>
          </a:xfrm>
          <a:prstGeom prst="rect">
            <a:avLst/>
          </a:prstGeom>
        </p:spPr>
        <p:txBody>
          <a:bodyPr lIns="0" tIns="0" rIns="0" bIns="0" rtlCol="0" anchor="t">
            <a:spAutoFit/>
          </a:bodyPr>
          <a:lstStyle/>
          <a:p>
            <a:pPr algn="ctr">
              <a:lnSpc>
                <a:spcPts val="2080"/>
              </a:lnSpc>
            </a:pPr>
            <a:r>
              <a:rPr lang="en-US" sz="1600" b="1" dirty="0">
                <a:solidFill>
                  <a:schemeClr val="tx1"/>
                </a:solidFill>
                <a:latin typeface="Open Sans"/>
              </a:rPr>
              <a:t>KUALITATIF</a:t>
            </a:r>
          </a:p>
          <a:p>
            <a:pPr algn="ctr">
              <a:lnSpc>
                <a:spcPts val="2080"/>
              </a:lnSpc>
            </a:pPr>
            <a:endParaRPr lang="en-US" sz="1600" dirty="0">
              <a:solidFill>
                <a:schemeClr val="tx1"/>
              </a:solidFill>
              <a:latin typeface="Open Sans"/>
            </a:endParaRPr>
          </a:p>
        </p:txBody>
      </p:sp>
      <p:sp>
        <p:nvSpPr>
          <p:cNvPr id="42" name="TextBox 26"/>
          <p:cNvSpPr txBox="1"/>
          <p:nvPr/>
        </p:nvSpPr>
        <p:spPr>
          <a:xfrm>
            <a:off x="1683016" y="3020227"/>
            <a:ext cx="2413357" cy="1346522"/>
          </a:xfrm>
          <a:prstGeom prst="rect">
            <a:avLst/>
          </a:prstGeom>
        </p:spPr>
        <p:txBody>
          <a:bodyPr wrap="square" lIns="0" tIns="0" rIns="0" bIns="0" rtlCol="0" anchor="t">
            <a:spAutoFit/>
          </a:bodyPr>
          <a:lstStyle/>
          <a:p>
            <a:pPr algn="just">
              <a:lnSpc>
                <a:spcPts val="2080"/>
              </a:lnSpc>
            </a:pPr>
            <a:r>
              <a:rPr lang="id-ID" sz="1600" b="1" dirty="0" smtClean="0">
                <a:solidFill>
                  <a:schemeClr val="tx1"/>
                </a:solidFill>
                <a:latin typeface="Open Sans"/>
              </a:rPr>
              <a:t>Deskriptif yang </a:t>
            </a:r>
            <a:r>
              <a:rPr lang="id-ID" sz="1600" b="1" dirty="0">
                <a:solidFill>
                  <a:schemeClr val="tx1"/>
                </a:solidFill>
                <a:latin typeface="Open Sans"/>
              </a:rPr>
              <a:t>bertujuan untuk memberikan gambaran tentang suatu peristiwa atau fenomena</a:t>
            </a:r>
            <a:endParaRPr lang="en-US" sz="1000" b="1" dirty="0">
              <a:solidFill>
                <a:schemeClr val="tx1"/>
              </a:solidFill>
              <a:latin typeface="Open Sans"/>
            </a:endParaRPr>
          </a:p>
        </p:txBody>
      </p:sp>
      <p:sp>
        <p:nvSpPr>
          <p:cNvPr id="43" name="TextBox 27"/>
          <p:cNvSpPr txBox="1"/>
          <p:nvPr/>
        </p:nvSpPr>
        <p:spPr>
          <a:xfrm>
            <a:off x="4216213" y="3020227"/>
            <a:ext cx="3005647" cy="1091646"/>
          </a:xfrm>
          <a:prstGeom prst="rect">
            <a:avLst/>
          </a:prstGeom>
        </p:spPr>
        <p:txBody>
          <a:bodyPr lIns="0" tIns="0" rIns="0" bIns="0" rtlCol="0" anchor="t">
            <a:spAutoFit/>
          </a:bodyPr>
          <a:lstStyle/>
          <a:p>
            <a:pPr algn="ctr">
              <a:lnSpc>
                <a:spcPts val="2080"/>
              </a:lnSpc>
            </a:pPr>
            <a:r>
              <a:rPr lang="en-US" sz="1600" b="1" dirty="0" err="1">
                <a:solidFill>
                  <a:schemeClr val="tx1"/>
                </a:solidFill>
                <a:latin typeface="Open Sans"/>
                <a:cs typeface="Times New Roman" panose="02020603050405020304" pitchFamily="18" charset="0"/>
              </a:rPr>
              <a:t>Kepala</a:t>
            </a:r>
            <a:r>
              <a:rPr lang="en-US" sz="1600" b="1" dirty="0">
                <a:solidFill>
                  <a:schemeClr val="tx1"/>
                </a:solidFill>
                <a:latin typeface="Open Sans"/>
                <a:cs typeface="Times New Roman" panose="02020603050405020304" pitchFamily="18" charset="0"/>
              </a:rPr>
              <a:t> </a:t>
            </a:r>
            <a:r>
              <a:rPr lang="en-US" sz="1600" b="1" dirty="0" err="1">
                <a:solidFill>
                  <a:schemeClr val="tx1"/>
                </a:solidFill>
                <a:latin typeface="Open Sans"/>
                <a:cs typeface="Times New Roman" panose="02020603050405020304" pitchFamily="18" charset="0"/>
              </a:rPr>
              <a:t>Sekolah</a:t>
            </a:r>
            <a:r>
              <a:rPr lang="en-US" sz="1600" b="1" dirty="0">
                <a:solidFill>
                  <a:schemeClr val="tx1"/>
                </a:solidFill>
                <a:latin typeface="Open Sans"/>
                <a:cs typeface="Times New Roman" panose="02020603050405020304" pitchFamily="18" charset="0"/>
              </a:rPr>
              <a:t>, </a:t>
            </a:r>
            <a:endParaRPr lang="id-ID" sz="1600" b="1" dirty="0" smtClean="0">
              <a:solidFill>
                <a:schemeClr val="tx1"/>
              </a:solidFill>
              <a:latin typeface="Open Sans"/>
              <a:cs typeface="Times New Roman" panose="02020603050405020304" pitchFamily="18" charset="0"/>
            </a:endParaRPr>
          </a:p>
          <a:p>
            <a:pPr algn="ctr">
              <a:lnSpc>
                <a:spcPts val="2080"/>
              </a:lnSpc>
            </a:pPr>
            <a:r>
              <a:rPr lang="id-ID" sz="1600" b="1" dirty="0">
                <a:solidFill>
                  <a:schemeClr val="tx1"/>
                </a:solidFill>
                <a:latin typeface="Open Sans"/>
                <a:cs typeface="Times New Roman" panose="02020603050405020304" pitchFamily="18" charset="0"/>
              </a:rPr>
              <a:t>wakil kepala </a:t>
            </a:r>
            <a:r>
              <a:rPr lang="id-ID" sz="1600" b="1" dirty="0" smtClean="0">
                <a:solidFill>
                  <a:schemeClr val="tx1"/>
                </a:solidFill>
                <a:latin typeface="Open Sans"/>
                <a:cs typeface="Times New Roman" panose="02020603050405020304" pitchFamily="18" charset="0"/>
              </a:rPr>
              <a:t>kurikulum</a:t>
            </a:r>
            <a:r>
              <a:rPr lang="id-ID" sz="1600" b="1" dirty="0">
                <a:solidFill>
                  <a:schemeClr val="tx1"/>
                </a:solidFill>
                <a:latin typeface="Open Sans"/>
                <a:cs typeface="Times New Roman" panose="02020603050405020304" pitchFamily="18" charset="0"/>
              </a:rPr>
              <a:t> </a:t>
            </a:r>
            <a:r>
              <a:rPr lang="id-ID" sz="1600" b="1" dirty="0" smtClean="0">
                <a:solidFill>
                  <a:schemeClr val="tx1"/>
                </a:solidFill>
                <a:latin typeface="Open Sans"/>
                <a:cs typeface="Times New Roman" panose="02020603050405020304" pitchFamily="18" charset="0"/>
              </a:rPr>
              <a:t>bidang ISMUBA  </a:t>
            </a:r>
            <a:r>
              <a:rPr lang="id-ID" sz="1600" b="1" dirty="0">
                <a:solidFill>
                  <a:schemeClr val="tx1"/>
                </a:solidFill>
                <a:latin typeface="Open Sans"/>
                <a:cs typeface="Times New Roman" panose="02020603050405020304" pitchFamily="18" charset="0"/>
              </a:rPr>
              <a:t>dan guru </a:t>
            </a:r>
            <a:r>
              <a:rPr lang="id-ID" sz="1600" b="1" dirty="0" smtClean="0">
                <a:solidFill>
                  <a:schemeClr val="tx1"/>
                </a:solidFill>
                <a:latin typeface="Open Sans"/>
                <a:cs typeface="Times New Roman" panose="02020603050405020304" pitchFamily="18" charset="0"/>
              </a:rPr>
              <a:t>PISMUBA</a:t>
            </a:r>
            <a:endParaRPr lang="en-US" sz="1600" b="1" dirty="0">
              <a:solidFill>
                <a:schemeClr val="tx1"/>
              </a:solidFill>
              <a:latin typeface="Open Sans"/>
              <a:cs typeface="Times New Roman" panose="02020603050405020304" pitchFamily="18" charset="0"/>
            </a:endParaRPr>
          </a:p>
          <a:p>
            <a:pPr algn="ctr">
              <a:lnSpc>
                <a:spcPts val="2080"/>
              </a:lnSpc>
            </a:pPr>
            <a:endParaRPr lang="en-US" sz="3200" dirty="0">
              <a:solidFill>
                <a:schemeClr val="tx1"/>
              </a:solidFill>
              <a:latin typeface="Open Sans"/>
            </a:endParaRPr>
          </a:p>
        </p:txBody>
      </p:sp>
      <p:sp>
        <p:nvSpPr>
          <p:cNvPr id="44" name="TextBox 28"/>
          <p:cNvSpPr txBox="1"/>
          <p:nvPr/>
        </p:nvSpPr>
        <p:spPr>
          <a:xfrm>
            <a:off x="6690733" y="2744279"/>
            <a:ext cx="3005647" cy="807913"/>
          </a:xfrm>
          <a:prstGeom prst="rect">
            <a:avLst/>
          </a:prstGeom>
        </p:spPr>
        <p:txBody>
          <a:bodyPr lIns="0" tIns="0" rIns="0" bIns="0" rtlCol="0" anchor="t">
            <a:spAutoFit/>
          </a:bodyPr>
          <a:lstStyle/>
          <a:p>
            <a:pPr algn="ctr">
              <a:lnSpc>
                <a:spcPts val="2080"/>
              </a:lnSpc>
            </a:pPr>
            <a:r>
              <a:rPr lang="en-US" sz="1600" b="1" spc="93" dirty="0" err="1">
                <a:solidFill>
                  <a:schemeClr val="tx1"/>
                </a:solidFill>
                <a:latin typeface="Open Sans"/>
              </a:rPr>
              <a:t>Wawancara</a:t>
            </a:r>
            <a:r>
              <a:rPr lang="en-US" sz="1600" b="1" spc="93" dirty="0">
                <a:solidFill>
                  <a:schemeClr val="tx1"/>
                </a:solidFill>
                <a:latin typeface="Open Sans"/>
              </a:rPr>
              <a:t> &amp;</a:t>
            </a:r>
          </a:p>
          <a:p>
            <a:pPr algn="ctr">
              <a:lnSpc>
                <a:spcPts val="2080"/>
              </a:lnSpc>
            </a:pPr>
            <a:r>
              <a:rPr lang="en-US" sz="1600" b="1" spc="93" dirty="0" err="1">
                <a:solidFill>
                  <a:schemeClr val="tx1"/>
                </a:solidFill>
                <a:latin typeface="Open Sans"/>
              </a:rPr>
              <a:t>Observasi</a:t>
            </a:r>
            <a:r>
              <a:rPr lang="en-US" sz="1600" b="1" spc="93" dirty="0">
                <a:solidFill>
                  <a:schemeClr val="tx1"/>
                </a:solidFill>
                <a:latin typeface="Open Sans"/>
              </a:rPr>
              <a:t>, </a:t>
            </a:r>
            <a:r>
              <a:rPr lang="en-US" sz="1600" b="1" spc="93" dirty="0" err="1">
                <a:solidFill>
                  <a:schemeClr val="tx1"/>
                </a:solidFill>
                <a:latin typeface="Open Sans"/>
              </a:rPr>
              <a:t>Dokumentasi</a:t>
            </a:r>
            <a:endParaRPr lang="en-US" sz="1600" b="1" spc="93" dirty="0">
              <a:solidFill>
                <a:schemeClr val="tx1"/>
              </a:solidFill>
              <a:latin typeface="Open Sans"/>
            </a:endParaRPr>
          </a:p>
          <a:p>
            <a:pPr algn="ctr">
              <a:lnSpc>
                <a:spcPts val="2080"/>
              </a:lnSpc>
            </a:pPr>
            <a:endParaRPr lang="en-US" sz="1600" spc="93" dirty="0">
              <a:solidFill>
                <a:schemeClr val="tx1"/>
              </a:solidFill>
              <a:latin typeface="Open Sans"/>
            </a:endParaRPr>
          </a:p>
        </p:txBody>
      </p:sp>
      <p:sp>
        <p:nvSpPr>
          <p:cNvPr id="45" name="TextBox 31"/>
          <p:cNvSpPr txBox="1"/>
          <p:nvPr/>
        </p:nvSpPr>
        <p:spPr>
          <a:xfrm>
            <a:off x="9532649" y="2132586"/>
            <a:ext cx="2526289" cy="589905"/>
          </a:xfrm>
          <a:prstGeom prst="rect">
            <a:avLst/>
          </a:prstGeom>
        </p:spPr>
        <p:txBody>
          <a:bodyPr lIns="0" tIns="0" rIns="0" bIns="0" rtlCol="0" anchor="t">
            <a:spAutoFit/>
          </a:bodyPr>
          <a:lstStyle/>
          <a:p>
            <a:pPr algn="ctr">
              <a:lnSpc>
                <a:spcPts val="2253"/>
              </a:lnSpc>
            </a:pPr>
            <a:r>
              <a:rPr lang="en-US" sz="1733" dirty="0">
                <a:solidFill>
                  <a:srgbClr val="00B050"/>
                </a:solidFill>
                <a:latin typeface="Open Sans Bold"/>
              </a:rPr>
              <a:t>TEKNIK </a:t>
            </a:r>
          </a:p>
          <a:p>
            <a:pPr algn="ctr">
              <a:lnSpc>
                <a:spcPts val="2253"/>
              </a:lnSpc>
            </a:pPr>
            <a:r>
              <a:rPr lang="en-US" sz="1733" dirty="0">
                <a:solidFill>
                  <a:srgbClr val="00B050"/>
                </a:solidFill>
                <a:latin typeface="Open Sans Bold"/>
              </a:rPr>
              <a:t>ANALISA DATA</a:t>
            </a:r>
          </a:p>
        </p:txBody>
      </p:sp>
      <p:sp>
        <p:nvSpPr>
          <p:cNvPr id="46" name="TextBox 32"/>
          <p:cNvSpPr txBox="1"/>
          <p:nvPr/>
        </p:nvSpPr>
        <p:spPr>
          <a:xfrm>
            <a:off x="9696380" y="2758221"/>
            <a:ext cx="2198827" cy="1615827"/>
          </a:xfrm>
          <a:prstGeom prst="rect">
            <a:avLst/>
          </a:prstGeom>
        </p:spPr>
        <p:txBody>
          <a:bodyPr lIns="0" tIns="0" rIns="0" bIns="0" rtlCol="0" anchor="t">
            <a:spAutoFit/>
          </a:bodyPr>
          <a:lstStyle/>
          <a:p>
            <a:pPr algn="ctr">
              <a:lnSpc>
                <a:spcPts val="2080"/>
              </a:lnSpc>
              <a:spcBef>
                <a:spcPct val="0"/>
              </a:spcBef>
            </a:pPr>
            <a:r>
              <a:rPr lang="en-US" sz="1600" dirty="0" err="1">
                <a:solidFill>
                  <a:schemeClr val="tx1"/>
                </a:solidFill>
                <a:latin typeface="Open Sans"/>
              </a:rPr>
              <a:t>teknik</a:t>
            </a:r>
            <a:r>
              <a:rPr lang="en-US" sz="1600" dirty="0">
                <a:solidFill>
                  <a:schemeClr val="tx1"/>
                </a:solidFill>
                <a:latin typeface="Open Sans"/>
              </a:rPr>
              <a:t> </a:t>
            </a:r>
            <a:r>
              <a:rPr lang="en-US" sz="1600" dirty="0" err="1">
                <a:solidFill>
                  <a:schemeClr val="tx1"/>
                </a:solidFill>
                <a:latin typeface="Open Sans"/>
              </a:rPr>
              <a:t>analisis</a:t>
            </a:r>
            <a:r>
              <a:rPr lang="en-US" sz="1600" dirty="0">
                <a:solidFill>
                  <a:schemeClr val="tx1"/>
                </a:solidFill>
                <a:latin typeface="Open Sans"/>
              </a:rPr>
              <a:t> data </a:t>
            </a:r>
            <a:r>
              <a:rPr lang="en-US" sz="1600" dirty="0" err="1">
                <a:solidFill>
                  <a:schemeClr val="tx1"/>
                </a:solidFill>
                <a:latin typeface="Open Sans"/>
              </a:rPr>
              <a:t>menggunakan</a:t>
            </a:r>
            <a:r>
              <a:rPr lang="en-US" sz="1600" dirty="0">
                <a:solidFill>
                  <a:schemeClr val="tx1"/>
                </a:solidFill>
                <a:latin typeface="Open Sans"/>
              </a:rPr>
              <a:t> </a:t>
            </a:r>
            <a:r>
              <a:rPr lang="en-US" sz="1600" dirty="0" err="1">
                <a:solidFill>
                  <a:schemeClr val="tx1"/>
                </a:solidFill>
                <a:latin typeface="Open Sans"/>
              </a:rPr>
              <a:t>analisis</a:t>
            </a:r>
            <a:r>
              <a:rPr lang="en-US" sz="1600" dirty="0">
                <a:solidFill>
                  <a:schemeClr val="tx1"/>
                </a:solidFill>
                <a:latin typeface="Open Sans"/>
              </a:rPr>
              <a:t> Miles dan </a:t>
            </a:r>
            <a:r>
              <a:rPr lang="en-US" sz="1600" dirty="0" err="1">
                <a:solidFill>
                  <a:schemeClr val="tx1"/>
                </a:solidFill>
                <a:latin typeface="Open Sans"/>
              </a:rPr>
              <a:t>Hubermen</a:t>
            </a:r>
            <a:r>
              <a:rPr lang="en-US" sz="1600" dirty="0">
                <a:solidFill>
                  <a:schemeClr val="tx1"/>
                </a:solidFill>
                <a:latin typeface="Open Sans"/>
              </a:rPr>
              <a:t> </a:t>
            </a:r>
            <a:r>
              <a:rPr lang="en-US" sz="1600" dirty="0" err="1">
                <a:solidFill>
                  <a:schemeClr val="tx1"/>
                </a:solidFill>
                <a:latin typeface="Open Sans"/>
              </a:rPr>
              <a:t>yaitu</a:t>
            </a:r>
            <a:r>
              <a:rPr lang="en-US" sz="1600" dirty="0">
                <a:solidFill>
                  <a:schemeClr val="tx1"/>
                </a:solidFill>
                <a:latin typeface="Open Sans"/>
              </a:rPr>
              <a:t> data reduction, data display, dan conclusion . </a:t>
            </a:r>
          </a:p>
        </p:txBody>
      </p:sp>
      <p:sp>
        <p:nvSpPr>
          <p:cNvPr id="47" name="TextBox 34"/>
          <p:cNvSpPr txBox="1"/>
          <p:nvPr/>
        </p:nvSpPr>
        <p:spPr>
          <a:xfrm>
            <a:off x="4313589" y="4423074"/>
            <a:ext cx="3005647" cy="248658"/>
          </a:xfrm>
          <a:prstGeom prst="rect">
            <a:avLst/>
          </a:prstGeom>
        </p:spPr>
        <p:txBody>
          <a:bodyPr lIns="0" tIns="0" rIns="0" bIns="0" rtlCol="0" anchor="t">
            <a:spAutoFit/>
          </a:bodyPr>
          <a:lstStyle/>
          <a:p>
            <a:pPr algn="ctr">
              <a:lnSpc>
                <a:spcPts val="2080"/>
              </a:lnSpc>
            </a:pPr>
            <a:r>
              <a:rPr lang="id-ID" sz="1600" b="1" dirty="0" smtClean="0">
                <a:solidFill>
                  <a:schemeClr val="tx1"/>
                </a:solidFill>
                <a:latin typeface="Open Sans"/>
              </a:rPr>
              <a:t>Dokumen</a:t>
            </a:r>
            <a:endParaRPr lang="en-US" sz="1600" b="1" dirty="0">
              <a:solidFill>
                <a:schemeClr val="tx1"/>
              </a:solidFill>
              <a:latin typeface="Open Sans"/>
            </a:endParaRPr>
          </a:p>
        </p:txBody>
      </p:sp>
      <p:sp>
        <p:nvSpPr>
          <p:cNvPr id="49" name="TextBox 33">
            <a:extLst>
              <a:ext uri="{FF2B5EF4-FFF2-40B4-BE49-F238E27FC236}">
                <a16:creationId xmlns:a16="http://schemas.microsoft.com/office/drawing/2014/main" id="{159905E6-7AB7-8AEC-DE9E-57B2CD78D418}"/>
              </a:ext>
            </a:extLst>
          </p:cNvPr>
          <p:cNvSpPr txBox="1"/>
          <p:nvPr/>
        </p:nvSpPr>
        <p:spPr>
          <a:xfrm>
            <a:off x="4408760" y="2702038"/>
            <a:ext cx="2526289" cy="271741"/>
          </a:xfrm>
          <a:prstGeom prst="rect">
            <a:avLst/>
          </a:prstGeom>
        </p:spPr>
        <p:txBody>
          <a:bodyPr lIns="0" tIns="0" rIns="0" bIns="0" rtlCol="0" anchor="t">
            <a:spAutoFit/>
          </a:bodyPr>
          <a:lstStyle/>
          <a:p>
            <a:pPr algn="ctr">
              <a:lnSpc>
                <a:spcPts val="2253"/>
              </a:lnSpc>
            </a:pPr>
            <a:r>
              <a:rPr lang="en-US" sz="1733" dirty="0">
                <a:solidFill>
                  <a:srgbClr val="FFC000"/>
                </a:solidFill>
                <a:latin typeface="Open Sans Bold"/>
              </a:rPr>
              <a:t>PRIMER</a:t>
            </a:r>
          </a:p>
        </p:txBody>
      </p:sp>
      <p:sp>
        <p:nvSpPr>
          <p:cNvPr id="52" name="TextBox 33"/>
          <p:cNvSpPr txBox="1"/>
          <p:nvPr/>
        </p:nvSpPr>
        <p:spPr>
          <a:xfrm>
            <a:off x="4553269" y="3987722"/>
            <a:ext cx="2526289" cy="278538"/>
          </a:xfrm>
          <a:prstGeom prst="rect">
            <a:avLst/>
          </a:prstGeom>
        </p:spPr>
        <p:txBody>
          <a:bodyPr lIns="0" tIns="0" rIns="0" bIns="0" rtlCol="0" anchor="t">
            <a:spAutoFit/>
          </a:bodyPr>
          <a:lstStyle/>
          <a:p>
            <a:pPr algn="ctr">
              <a:lnSpc>
                <a:spcPts val="2253"/>
              </a:lnSpc>
            </a:pPr>
            <a:r>
              <a:rPr lang="en-US" sz="1733" dirty="0">
                <a:solidFill>
                  <a:srgbClr val="FFC000"/>
                </a:solidFill>
                <a:latin typeface="Open Sans Bold"/>
              </a:rPr>
              <a:t>SEKUNDER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800" decel="100000"/>
                                        <p:tgtEl>
                                          <p:spTgt spid="41"/>
                                        </p:tgtEl>
                                      </p:cBhvr>
                                    </p:animEffect>
                                    <p:anim calcmode="lin" valueType="num">
                                      <p:cBhvr>
                                        <p:cTn id="8" dur="800" decel="100000" fill="hold"/>
                                        <p:tgtEl>
                                          <p:spTgt spid="41"/>
                                        </p:tgtEl>
                                        <p:attrNameLst>
                                          <p:attrName>style.rotation</p:attrName>
                                        </p:attrNameLst>
                                      </p:cBhvr>
                                      <p:tavLst>
                                        <p:tav tm="0">
                                          <p:val>
                                            <p:fltVal val="-90"/>
                                          </p:val>
                                        </p:tav>
                                        <p:tav tm="100000">
                                          <p:val>
                                            <p:fltVal val="0"/>
                                          </p:val>
                                        </p:tav>
                                      </p:tavLst>
                                    </p:anim>
                                    <p:anim calcmode="lin" valueType="num">
                                      <p:cBhvr>
                                        <p:cTn id="9" dur="800" decel="100000" fill="hold"/>
                                        <p:tgtEl>
                                          <p:spTgt spid="41"/>
                                        </p:tgtEl>
                                        <p:attrNameLst>
                                          <p:attrName>ppt_x</p:attrName>
                                        </p:attrNameLst>
                                      </p:cBhvr>
                                      <p:tavLst>
                                        <p:tav tm="0">
                                          <p:val>
                                            <p:strVal val="#ppt_x+0.4"/>
                                          </p:val>
                                        </p:tav>
                                        <p:tav tm="100000">
                                          <p:val>
                                            <p:strVal val="#ppt_x-0.05"/>
                                          </p:val>
                                        </p:tav>
                                      </p:tavLst>
                                    </p:anim>
                                    <p:anim calcmode="lin" valueType="num">
                                      <p:cBhvr>
                                        <p:cTn id="10" dur="800" decel="100000" fill="hold"/>
                                        <p:tgtEl>
                                          <p:spTgt spid="4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800" decel="100000"/>
                                        <p:tgtEl>
                                          <p:spTgt spid="42"/>
                                        </p:tgtEl>
                                      </p:cBhvr>
                                    </p:animEffect>
                                    <p:anim calcmode="lin" valueType="num">
                                      <p:cBhvr>
                                        <p:cTn id="16" dur="800" decel="100000" fill="hold"/>
                                        <p:tgtEl>
                                          <p:spTgt spid="42"/>
                                        </p:tgtEl>
                                        <p:attrNameLst>
                                          <p:attrName>style.rotation</p:attrName>
                                        </p:attrNameLst>
                                      </p:cBhvr>
                                      <p:tavLst>
                                        <p:tav tm="0">
                                          <p:val>
                                            <p:fltVal val="-90"/>
                                          </p:val>
                                        </p:tav>
                                        <p:tav tm="100000">
                                          <p:val>
                                            <p:fltVal val="0"/>
                                          </p:val>
                                        </p:tav>
                                      </p:tavLst>
                                    </p:anim>
                                    <p:anim calcmode="lin" valueType="num">
                                      <p:cBhvr>
                                        <p:cTn id="17" dur="800" decel="100000" fill="hold"/>
                                        <p:tgtEl>
                                          <p:spTgt spid="42"/>
                                        </p:tgtEl>
                                        <p:attrNameLst>
                                          <p:attrName>ppt_x</p:attrName>
                                        </p:attrNameLst>
                                      </p:cBhvr>
                                      <p:tavLst>
                                        <p:tav tm="0">
                                          <p:val>
                                            <p:strVal val="#ppt_x+0.4"/>
                                          </p:val>
                                        </p:tav>
                                        <p:tav tm="100000">
                                          <p:val>
                                            <p:strVal val="#ppt_x-0.05"/>
                                          </p:val>
                                        </p:tav>
                                      </p:tavLst>
                                    </p:anim>
                                    <p:anim calcmode="lin" valueType="num">
                                      <p:cBhvr>
                                        <p:cTn id="18" dur="800" decel="100000" fill="hold"/>
                                        <p:tgtEl>
                                          <p:spTgt spid="4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800" decel="100000"/>
                                        <p:tgtEl>
                                          <p:spTgt spid="43"/>
                                        </p:tgtEl>
                                      </p:cBhvr>
                                    </p:animEffect>
                                    <p:anim calcmode="lin" valueType="num">
                                      <p:cBhvr>
                                        <p:cTn id="24" dur="800" decel="100000" fill="hold"/>
                                        <p:tgtEl>
                                          <p:spTgt spid="43"/>
                                        </p:tgtEl>
                                        <p:attrNameLst>
                                          <p:attrName>style.rotation</p:attrName>
                                        </p:attrNameLst>
                                      </p:cBhvr>
                                      <p:tavLst>
                                        <p:tav tm="0">
                                          <p:val>
                                            <p:fltVal val="-90"/>
                                          </p:val>
                                        </p:tav>
                                        <p:tav tm="100000">
                                          <p:val>
                                            <p:fltVal val="0"/>
                                          </p:val>
                                        </p:tav>
                                      </p:tavLst>
                                    </p:anim>
                                    <p:anim calcmode="lin" valueType="num">
                                      <p:cBhvr>
                                        <p:cTn id="25" dur="800" decel="100000" fill="hold"/>
                                        <p:tgtEl>
                                          <p:spTgt spid="43"/>
                                        </p:tgtEl>
                                        <p:attrNameLst>
                                          <p:attrName>ppt_x</p:attrName>
                                        </p:attrNameLst>
                                      </p:cBhvr>
                                      <p:tavLst>
                                        <p:tav tm="0">
                                          <p:val>
                                            <p:strVal val="#ppt_x+0.4"/>
                                          </p:val>
                                        </p:tav>
                                        <p:tav tm="100000">
                                          <p:val>
                                            <p:strVal val="#ppt_x-0.05"/>
                                          </p:val>
                                        </p:tav>
                                      </p:tavLst>
                                    </p:anim>
                                    <p:anim calcmode="lin" valueType="num">
                                      <p:cBhvr>
                                        <p:cTn id="26" dur="800" decel="100000" fill="hold"/>
                                        <p:tgtEl>
                                          <p:spTgt spid="4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800" decel="100000"/>
                                        <p:tgtEl>
                                          <p:spTgt spid="47"/>
                                        </p:tgtEl>
                                      </p:cBhvr>
                                    </p:animEffect>
                                    <p:anim calcmode="lin" valueType="num">
                                      <p:cBhvr>
                                        <p:cTn id="32" dur="800" decel="100000" fill="hold"/>
                                        <p:tgtEl>
                                          <p:spTgt spid="47"/>
                                        </p:tgtEl>
                                        <p:attrNameLst>
                                          <p:attrName>style.rotation</p:attrName>
                                        </p:attrNameLst>
                                      </p:cBhvr>
                                      <p:tavLst>
                                        <p:tav tm="0">
                                          <p:val>
                                            <p:fltVal val="-90"/>
                                          </p:val>
                                        </p:tav>
                                        <p:tav tm="100000">
                                          <p:val>
                                            <p:fltVal val="0"/>
                                          </p:val>
                                        </p:tav>
                                      </p:tavLst>
                                    </p:anim>
                                    <p:anim calcmode="lin" valueType="num">
                                      <p:cBhvr>
                                        <p:cTn id="33" dur="800" decel="100000" fill="hold"/>
                                        <p:tgtEl>
                                          <p:spTgt spid="47"/>
                                        </p:tgtEl>
                                        <p:attrNameLst>
                                          <p:attrName>ppt_x</p:attrName>
                                        </p:attrNameLst>
                                      </p:cBhvr>
                                      <p:tavLst>
                                        <p:tav tm="0">
                                          <p:val>
                                            <p:strVal val="#ppt_x+0.4"/>
                                          </p:val>
                                        </p:tav>
                                        <p:tav tm="100000">
                                          <p:val>
                                            <p:strVal val="#ppt_x-0.05"/>
                                          </p:val>
                                        </p:tav>
                                      </p:tavLst>
                                    </p:anim>
                                    <p:anim calcmode="lin" valueType="num">
                                      <p:cBhvr>
                                        <p:cTn id="34" dur="800" decel="100000" fill="hold"/>
                                        <p:tgtEl>
                                          <p:spTgt spid="47"/>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47"/>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47"/>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800" decel="100000"/>
                                        <p:tgtEl>
                                          <p:spTgt spid="44"/>
                                        </p:tgtEl>
                                      </p:cBhvr>
                                    </p:animEffect>
                                    <p:anim calcmode="lin" valueType="num">
                                      <p:cBhvr>
                                        <p:cTn id="40" dur="800" decel="100000" fill="hold"/>
                                        <p:tgtEl>
                                          <p:spTgt spid="44"/>
                                        </p:tgtEl>
                                        <p:attrNameLst>
                                          <p:attrName>style.rotation</p:attrName>
                                        </p:attrNameLst>
                                      </p:cBhvr>
                                      <p:tavLst>
                                        <p:tav tm="0">
                                          <p:val>
                                            <p:fltVal val="-90"/>
                                          </p:val>
                                        </p:tav>
                                        <p:tav tm="100000">
                                          <p:val>
                                            <p:fltVal val="0"/>
                                          </p:val>
                                        </p:tav>
                                      </p:tavLst>
                                    </p:anim>
                                    <p:anim calcmode="lin" valueType="num">
                                      <p:cBhvr>
                                        <p:cTn id="41" dur="800" decel="100000" fill="hold"/>
                                        <p:tgtEl>
                                          <p:spTgt spid="44"/>
                                        </p:tgtEl>
                                        <p:attrNameLst>
                                          <p:attrName>ppt_x</p:attrName>
                                        </p:attrNameLst>
                                      </p:cBhvr>
                                      <p:tavLst>
                                        <p:tav tm="0">
                                          <p:val>
                                            <p:strVal val="#ppt_x+0.4"/>
                                          </p:val>
                                        </p:tav>
                                        <p:tav tm="100000">
                                          <p:val>
                                            <p:strVal val="#ppt_x-0.05"/>
                                          </p:val>
                                        </p:tav>
                                      </p:tavLst>
                                    </p:anim>
                                    <p:anim calcmode="lin" valueType="num">
                                      <p:cBhvr>
                                        <p:cTn id="42" dur="800" decel="100000" fill="hold"/>
                                        <p:tgtEl>
                                          <p:spTgt spid="44"/>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par>
                                <p:cTn id="45" presetID="3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800" decel="100000"/>
                                        <p:tgtEl>
                                          <p:spTgt spid="46"/>
                                        </p:tgtEl>
                                      </p:cBhvr>
                                    </p:animEffect>
                                    <p:anim calcmode="lin" valueType="num">
                                      <p:cBhvr>
                                        <p:cTn id="48" dur="800" decel="100000" fill="hold"/>
                                        <p:tgtEl>
                                          <p:spTgt spid="46"/>
                                        </p:tgtEl>
                                        <p:attrNameLst>
                                          <p:attrName>style.rotation</p:attrName>
                                        </p:attrNameLst>
                                      </p:cBhvr>
                                      <p:tavLst>
                                        <p:tav tm="0">
                                          <p:val>
                                            <p:fltVal val="-90"/>
                                          </p:val>
                                        </p:tav>
                                        <p:tav tm="100000">
                                          <p:val>
                                            <p:fltVal val="0"/>
                                          </p:val>
                                        </p:tav>
                                      </p:tavLst>
                                    </p:anim>
                                    <p:anim calcmode="lin" valueType="num">
                                      <p:cBhvr>
                                        <p:cTn id="49" dur="800" decel="100000" fill="hold"/>
                                        <p:tgtEl>
                                          <p:spTgt spid="46"/>
                                        </p:tgtEl>
                                        <p:attrNameLst>
                                          <p:attrName>ppt_x</p:attrName>
                                        </p:attrNameLst>
                                      </p:cBhvr>
                                      <p:tavLst>
                                        <p:tav tm="0">
                                          <p:val>
                                            <p:strVal val="#ppt_x+0.4"/>
                                          </p:val>
                                        </p:tav>
                                        <p:tav tm="100000">
                                          <p:val>
                                            <p:strVal val="#ppt_x-0.05"/>
                                          </p:val>
                                        </p:tav>
                                      </p:tavLst>
                                    </p:anim>
                                    <p:anim calcmode="lin" valueType="num">
                                      <p:cBhvr>
                                        <p:cTn id="50" dur="800" decel="100000" fill="hold"/>
                                        <p:tgtEl>
                                          <p:spTgt spid="46"/>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g104f7abbb21_0_3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Hasil</a:t>
            </a:r>
            <a:endParaRPr/>
          </a:p>
        </p:txBody>
      </p:sp>
      <p:pic>
        <p:nvPicPr>
          <p:cNvPr id="8" name="Picture 7"/>
          <p:cNvPicPr/>
          <p:nvPr/>
        </p:nvPicPr>
        <p:blipFill rotWithShape="1">
          <a:blip r:embed="rId3">
            <a:extLst>
              <a:ext uri="{28A0092B-C50C-407E-A947-70E740481C1C}">
                <a14:useLocalDpi xmlns:a14="http://schemas.microsoft.com/office/drawing/2010/main" val="0"/>
              </a:ext>
            </a:extLst>
          </a:blip>
          <a:srcRect b="10924"/>
          <a:stretch/>
        </p:blipFill>
        <p:spPr bwMode="auto">
          <a:xfrm>
            <a:off x="1889414" y="1327125"/>
            <a:ext cx="8612332" cy="4879712"/>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g104f7abbb21_0_70"/>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Pembahasan</a:t>
            </a:r>
            <a:endParaRPr/>
          </a:p>
        </p:txBody>
      </p:sp>
      <p:sp>
        <p:nvSpPr>
          <p:cNvPr id="7" name="TextBox 13"/>
          <p:cNvSpPr txBox="1"/>
          <p:nvPr/>
        </p:nvSpPr>
        <p:spPr>
          <a:xfrm>
            <a:off x="2326909" y="1398889"/>
            <a:ext cx="8323342" cy="738664"/>
          </a:xfrm>
          <a:prstGeom prst="rect">
            <a:avLst/>
          </a:prstGeom>
        </p:spPr>
        <p:txBody>
          <a:bodyPr wrap="square" lIns="0" tIns="0" rIns="0" bIns="0" rtlCol="0" anchor="t">
            <a:spAutoFit/>
          </a:bodyPr>
          <a:lstStyle/>
          <a:p>
            <a:r>
              <a:rPr lang="en-US" sz="2400" b="1" dirty="0">
                <a:solidFill>
                  <a:srgbClr val="FF5F00"/>
                </a:solidFill>
                <a:latin typeface="Source Sans Pro Bold"/>
              </a:rPr>
              <a:t>IMPLEMENTASI MAJANEMEN </a:t>
            </a:r>
            <a:r>
              <a:rPr lang="id-ID" sz="2400" b="1" dirty="0" smtClean="0">
                <a:solidFill>
                  <a:srgbClr val="FF5F00"/>
                </a:solidFill>
                <a:latin typeface="Source Sans Pro Bold"/>
              </a:rPr>
              <a:t> MUTU </a:t>
            </a:r>
            <a:r>
              <a:rPr lang="en-US" sz="2400" b="1" dirty="0" smtClean="0">
                <a:solidFill>
                  <a:srgbClr val="FF5F00"/>
                </a:solidFill>
                <a:latin typeface="Source Sans Pro Bold"/>
              </a:rPr>
              <a:t>PEMBELAJARAN </a:t>
            </a:r>
            <a:r>
              <a:rPr lang="id-ID" sz="2400" b="1" dirty="0" smtClean="0">
                <a:solidFill>
                  <a:srgbClr val="FF5F00"/>
                </a:solidFill>
                <a:latin typeface="Source Sans Pro Bold"/>
              </a:rPr>
              <a:t>ISMUBA DI SD MUHAMMADIYAH @ TAMAN </a:t>
            </a:r>
            <a:r>
              <a:rPr lang="en-US" sz="2400" b="1" dirty="0" smtClean="0">
                <a:solidFill>
                  <a:srgbClr val="FF5F00"/>
                </a:solidFill>
                <a:latin typeface="Source Sans Pro Bold"/>
              </a:rPr>
              <a:t>SIDOARJO</a:t>
            </a:r>
            <a:endParaRPr lang="en-US" sz="2400" b="1" dirty="0">
              <a:solidFill>
                <a:srgbClr val="FF5F00"/>
              </a:solidFill>
              <a:latin typeface="Source Sans Pro Bold"/>
            </a:endParaRPr>
          </a:p>
        </p:txBody>
      </p:sp>
      <p:sp>
        <p:nvSpPr>
          <p:cNvPr id="8" name="TextBox 14"/>
          <p:cNvSpPr txBox="1"/>
          <p:nvPr/>
        </p:nvSpPr>
        <p:spPr>
          <a:xfrm>
            <a:off x="-13097" y="2506885"/>
            <a:ext cx="2770461" cy="294953"/>
          </a:xfrm>
          <a:prstGeom prst="rect">
            <a:avLst/>
          </a:prstGeom>
        </p:spPr>
        <p:txBody>
          <a:bodyPr wrap="square" lIns="0" tIns="0" rIns="0" bIns="0" rtlCol="0" anchor="t">
            <a:spAutoFit/>
          </a:bodyPr>
          <a:lstStyle/>
          <a:p>
            <a:pPr algn="ctr">
              <a:lnSpc>
                <a:spcPts val="2253"/>
              </a:lnSpc>
              <a:spcBef>
                <a:spcPct val="0"/>
              </a:spcBef>
            </a:pPr>
            <a:r>
              <a:rPr lang="en-US" sz="1733" dirty="0">
                <a:solidFill>
                  <a:srgbClr val="00B050"/>
                </a:solidFill>
                <a:latin typeface="Open Sans Bold"/>
              </a:rPr>
              <a:t>PERENCANAAN</a:t>
            </a:r>
          </a:p>
        </p:txBody>
      </p:sp>
      <p:sp>
        <p:nvSpPr>
          <p:cNvPr id="9" name="TextBox 13">
            <a:extLst>
              <a:ext uri="{FF2B5EF4-FFF2-40B4-BE49-F238E27FC236}">
                <a16:creationId xmlns:a16="http://schemas.microsoft.com/office/drawing/2014/main" id="{734E6798-FF90-B5F9-BBC2-332243C8A254}"/>
              </a:ext>
            </a:extLst>
          </p:cNvPr>
          <p:cNvSpPr txBox="1"/>
          <p:nvPr/>
        </p:nvSpPr>
        <p:spPr>
          <a:xfrm>
            <a:off x="484909" y="3145645"/>
            <a:ext cx="11097491" cy="2000548"/>
          </a:xfrm>
          <a:prstGeom prst="rect">
            <a:avLst/>
          </a:prstGeom>
        </p:spPr>
        <p:txBody>
          <a:bodyPr wrap="square" lIns="0" tIns="0" rIns="0" bIns="0" rtlCol="0" anchor="t">
            <a:spAutoFit/>
          </a:bodyPr>
          <a:lstStyle/>
          <a:p>
            <a:pPr algn="just">
              <a:lnSpc>
                <a:spcPts val="2600"/>
              </a:lnSpc>
            </a:pPr>
            <a:r>
              <a:rPr lang="id-ID" sz="2400" dirty="0"/>
              <a:t>George R. Terry</a:t>
            </a:r>
            <a:r>
              <a:rPr lang="en-US" sz="2400" dirty="0" smtClean="0">
                <a:cs typeface="Times New Roman" panose="02020603050405020304" pitchFamily="18" charset="0"/>
              </a:rPr>
              <a:t> </a:t>
            </a:r>
            <a:r>
              <a:rPr lang="en-US" sz="2400" dirty="0" err="1">
                <a:cs typeface="Times New Roman" panose="02020603050405020304" pitchFamily="18" charset="0"/>
              </a:rPr>
              <a:t>dalam</a:t>
            </a:r>
            <a:r>
              <a:rPr lang="en-US" sz="2400" dirty="0">
                <a:cs typeface="Times New Roman" panose="02020603050405020304" pitchFamily="18" charset="0"/>
              </a:rPr>
              <a:t> </a:t>
            </a:r>
            <a:r>
              <a:rPr lang="en-US" sz="2400" dirty="0" err="1">
                <a:cs typeface="Times New Roman" panose="02020603050405020304" pitchFamily="18" charset="0"/>
              </a:rPr>
              <a:t>pendapatnya</a:t>
            </a:r>
            <a:r>
              <a:rPr lang="en-US" sz="2400" dirty="0">
                <a:cs typeface="Times New Roman" panose="02020603050405020304" pitchFamily="18" charset="0"/>
              </a:rPr>
              <a:t>, </a:t>
            </a:r>
            <a:r>
              <a:rPr lang="en-US" sz="2400" dirty="0" err="1">
                <a:cs typeface="Times New Roman" panose="02020603050405020304" pitchFamily="18" charset="0"/>
              </a:rPr>
              <a:t>ia</a:t>
            </a:r>
            <a:r>
              <a:rPr lang="en-US" sz="2400" dirty="0">
                <a:cs typeface="Times New Roman" panose="02020603050405020304" pitchFamily="18" charset="0"/>
              </a:rPr>
              <a:t> </a:t>
            </a:r>
            <a:r>
              <a:rPr lang="en-US" sz="2400" dirty="0" err="1">
                <a:cs typeface="Times New Roman" panose="02020603050405020304" pitchFamily="18" charset="0"/>
              </a:rPr>
              <a:t>menyatakan</a:t>
            </a:r>
            <a:r>
              <a:rPr lang="en-US" sz="2400" dirty="0">
                <a:cs typeface="Times New Roman" panose="02020603050405020304" pitchFamily="18" charset="0"/>
              </a:rPr>
              <a:t> </a:t>
            </a:r>
            <a:r>
              <a:rPr lang="en-US" sz="2400" dirty="0" err="1">
                <a:cs typeface="Times New Roman" panose="02020603050405020304" pitchFamily="18" charset="0"/>
              </a:rPr>
              <a:t>bahwa</a:t>
            </a:r>
            <a:r>
              <a:rPr lang="en-US" sz="2400" dirty="0">
                <a:cs typeface="Times New Roman" panose="02020603050405020304" pitchFamily="18" charset="0"/>
              </a:rPr>
              <a:t> </a:t>
            </a:r>
            <a:r>
              <a:rPr lang="en-US" sz="2400" dirty="0" err="1">
                <a:cs typeface="Times New Roman" panose="02020603050405020304" pitchFamily="18" charset="0"/>
              </a:rPr>
              <a:t>perencanaan</a:t>
            </a:r>
            <a:r>
              <a:rPr lang="en-US" sz="2400" dirty="0">
                <a:cs typeface="Times New Roman" panose="02020603050405020304" pitchFamily="18" charset="0"/>
              </a:rPr>
              <a:t> </a:t>
            </a:r>
            <a:r>
              <a:rPr lang="en-US" sz="2400" dirty="0" err="1">
                <a:cs typeface="Times New Roman" panose="02020603050405020304" pitchFamily="18" charset="0"/>
              </a:rPr>
              <a:t>pembelajaran</a:t>
            </a:r>
            <a:r>
              <a:rPr lang="en-US" sz="2400" dirty="0">
                <a:cs typeface="Times New Roman" panose="02020603050405020304" pitchFamily="18" charset="0"/>
              </a:rPr>
              <a:t> </a:t>
            </a:r>
            <a:r>
              <a:rPr lang="en-US" sz="2400" dirty="0" err="1">
                <a:cs typeface="Times New Roman" panose="02020603050405020304" pitchFamily="18" charset="0"/>
              </a:rPr>
              <a:t>dirancang</a:t>
            </a:r>
            <a:r>
              <a:rPr lang="en-US" sz="2400" dirty="0">
                <a:cs typeface="Times New Roman" panose="02020603050405020304" pitchFamily="18" charset="0"/>
              </a:rPr>
              <a:t> dan </a:t>
            </a:r>
            <a:r>
              <a:rPr lang="en-US" sz="2400" dirty="0" err="1">
                <a:cs typeface="Times New Roman" panose="02020603050405020304" pitchFamily="18" charset="0"/>
              </a:rPr>
              <a:t>diimplementasikan</a:t>
            </a:r>
            <a:r>
              <a:rPr lang="en-US" sz="2400" dirty="0">
                <a:cs typeface="Times New Roman" panose="02020603050405020304" pitchFamily="18" charset="0"/>
              </a:rPr>
              <a:t> oleh guru </a:t>
            </a:r>
            <a:r>
              <a:rPr lang="en-US" sz="2400" dirty="0" err="1">
                <a:cs typeface="Times New Roman" panose="02020603050405020304" pitchFamily="18" charset="0"/>
              </a:rPr>
              <a:t>maupun</a:t>
            </a:r>
            <a:r>
              <a:rPr lang="en-US" sz="2400" dirty="0">
                <a:cs typeface="Times New Roman" panose="02020603050405020304" pitchFamily="18" charset="0"/>
              </a:rPr>
              <a:t> </a:t>
            </a:r>
            <a:r>
              <a:rPr lang="en-US" sz="2400" dirty="0" err="1">
                <a:cs typeface="Times New Roman" panose="02020603050405020304" pitchFamily="18" charset="0"/>
              </a:rPr>
              <a:t>santri</a:t>
            </a:r>
            <a:r>
              <a:rPr lang="en-US" sz="2400" dirty="0">
                <a:cs typeface="Times New Roman" panose="02020603050405020304" pitchFamily="18" charset="0"/>
              </a:rPr>
              <a:t> </a:t>
            </a:r>
            <a:r>
              <a:rPr lang="en-US" sz="2400" dirty="0" err="1">
                <a:cs typeface="Times New Roman" panose="02020603050405020304" pitchFamily="18" charset="0"/>
              </a:rPr>
              <a:t>selama</a:t>
            </a:r>
            <a:r>
              <a:rPr lang="en-US" sz="2400" dirty="0">
                <a:cs typeface="Times New Roman" panose="02020603050405020304" pitchFamily="18" charset="0"/>
              </a:rPr>
              <a:t> proses </a:t>
            </a:r>
            <a:r>
              <a:rPr lang="en-US" sz="2400" dirty="0" err="1">
                <a:cs typeface="Times New Roman" panose="02020603050405020304" pitchFamily="18" charset="0"/>
              </a:rPr>
              <a:t>pembelajaran</a:t>
            </a:r>
            <a:r>
              <a:rPr lang="en-US" sz="2400" dirty="0">
                <a:cs typeface="Times New Roman" panose="02020603050405020304" pitchFamily="18" charset="0"/>
              </a:rPr>
              <a:t> </a:t>
            </a:r>
            <a:r>
              <a:rPr lang="en-US" sz="2400" dirty="0" err="1">
                <a:cs typeface="Times New Roman" panose="02020603050405020304" pitchFamily="18" charset="0"/>
              </a:rPr>
              <a:t>dengan</a:t>
            </a:r>
            <a:r>
              <a:rPr lang="en-US" sz="2400" dirty="0">
                <a:cs typeface="Times New Roman" panose="02020603050405020304" pitchFamily="18" charset="0"/>
              </a:rPr>
              <a:t> </a:t>
            </a:r>
            <a:r>
              <a:rPr lang="en-US" sz="2400" dirty="0" err="1">
                <a:cs typeface="Times New Roman" panose="02020603050405020304" pitchFamily="18" charset="0"/>
              </a:rPr>
              <a:t>tujuan</a:t>
            </a:r>
            <a:r>
              <a:rPr lang="en-US" sz="2400" dirty="0">
                <a:cs typeface="Times New Roman" panose="02020603050405020304" pitchFamily="18" charset="0"/>
              </a:rPr>
              <a:t> </a:t>
            </a:r>
            <a:r>
              <a:rPr lang="en-US" sz="2400" dirty="0" err="1">
                <a:cs typeface="Times New Roman" panose="02020603050405020304" pitchFamily="18" charset="0"/>
              </a:rPr>
              <a:t>mencapai</a:t>
            </a:r>
            <a:r>
              <a:rPr lang="en-US" sz="2400" dirty="0">
                <a:cs typeface="Times New Roman" panose="02020603050405020304" pitchFamily="18" charset="0"/>
              </a:rPr>
              <a:t> target </a:t>
            </a:r>
            <a:r>
              <a:rPr lang="en-US" sz="2400" dirty="0" err="1">
                <a:cs typeface="Times New Roman" panose="02020603050405020304" pitchFamily="18" charset="0"/>
              </a:rPr>
              <a:t>tertentu</a:t>
            </a:r>
            <a:r>
              <a:rPr lang="en-US" sz="2400" dirty="0">
                <a:cs typeface="Times New Roman" panose="02020603050405020304" pitchFamily="18" charset="0"/>
              </a:rPr>
              <a:t>.</a:t>
            </a:r>
          </a:p>
          <a:p>
            <a:pPr algn="just">
              <a:lnSpc>
                <a:spcPts val="2600"/>
              </a:lnSpc>
            </a:pPr>
            <a:r>
              <a:rPr lang="en-US" sz="2400" dirty="0">
                <a:cs typeface="Times New Roman" panose="02020603050405020304" pitchFamily="18" charset="0"/>
              </a:rPr>
              <a:t>Langkah yang </a:t>
            </a:r>
            <a:r>
              <a:rPr lang="en-US" sz="2400" dirty="0" err="1">
                <a:cs typeface="Times New Roman" panose="02020603050405020304" pitchFamily="18" charset="0"/>
              </a:rPr>
              <a:t>diambil</a:t>
            </a:r>
            <a:r>
              <a:rPr lang="en-US" sz="2400" dirty="0">
                <a:cs typeface="Times New Roman" panose="02020603050405020304" pitchFamily="18" charset="0"/>
              </a:rPr>
              <a:t> </a:t>
            </a:r>
            <a:r>
              <a:rPr lang="en-US" sz="2400" dirty="0" err="1">
                <a:cs typeface="Times New Roman" panose="02020603050405020304" pitchFamily="18" charset="0"/>
              </a:rPr>
              <a:t>oleh</a:t>
            </a:r>
            <a:r>
              <a:rPr lang="en-US" sz="2400" dirty="0">
                <a:cs typeface="Times New Roman" panose="02020603050405020304" pitchFamily="18" charset="0"/>
              </a:rPr>
              <a:t> </a:t>
            </a:r>
            <a:r>
              <a:rPr lang="en-US" sz="2400" dirty="0" smtClean="0">
                <a:cs typeface="Times New Roman" panose="02020603050405020304" pitchFamily="18" charset="0"/>
              </a:rPr>
              <a:t>SD</a:t>
            </a:r>
            <a:r>
              <a:rPr lang="id-ID" sz="2400" dirty="0" smtClean="0">
                <a:cs typeface="Times New Roman" panose="02020603050405020304" pitchFamily="18" charset="0"/>
              </a:rPr>
              <a:t> Muhammadiya 2 Taman Sidoarjo</a:t>
            </a:r>
            <a:r>
              <a:rPr lang="en-US" sz="2400" dirty="0" smtClean="0">
                <a:cs typeface="Times New Roman" panose="02020603050405020304" pitchFamily="18" charset="0"/>
              </a:rPr>
              <a:t> </a:t>
            </a:r>
            <a:r>
              <a:rPr lang="en-US" sz="2400" dirty="0">
                <a:cs typeface="Times New Roman" panose="02020603050405020304" pitchFamily="18" charset="0"/>
              </a:rPr>
              <a:t>: </a:t>
            </a:r>
            <a:r>
              <a:rPr lang="en-US" sz="2400" b="1" dirty="0" err="1">
                <a:cs typeface="Times New Roman" panose="02020603050405020304" pitchFamily="18" charset="0"/>
              </a:rPr>
              <a:t>penyusunan</a:t>
            </a:r>
            <a:r>
              <a:rPr lang="en-US" sz="2400" b="1" dirty="0">
                <a:cs typeface="Times New Roman" panose="02020603050405020304" pitchFamily="18" charset="0"/>
              </a:rPr>
              <a:t> </a:t>
            </a:r>
            <a:r>
              <a:rPr lang="en-US" sz="2400" b="1" dirty="0" err="1">
                <a:cs typeface="Times New Roman" panose="02020603050405020304" pitchFamily="18" charset="0"/>
              </a:rPr>
              <a:t>Rencana</a:t>
            </a:r>
            <a:r>
              <a:rPr lang="en-US" sz="2400" b="1" dirty="0">
                <a:cs typeface="Times New Roman" panose="02020603050405020304" pitchFamily="18" charset="0"/>
              </a:rPr>
              <a:t> </a:t>
            </a:r>
            <a:r>
              <a:rPr lang="en-US" sz="2400" b="1" dirty="0" err="1">
                <a:cs typeface="Times New Roman" panose="02020603050405020304" pitchFamily="18" charset="0"/>
              </a:rPr>
              <a:t>Pelaksanaan</a:t>
            </a:r>
            <a:r>
              <a:rPr lang="en-US" sz="2400" b="1" dirty="0">
                <a:cs typeface="Times New Roman" panose="02020603050405020304" pitchFamily="18" charset="0"/>
              </a:rPr>
              <a:t> </a:t>
            </a:r>
            <a:r>
              <a:rPr lang="en-US" sz="2400" b="1" dirty="0" err="1">
                <a:cs typeface="Times New Roman" panose="02020603050405020304" pitchFamily="18" charset="0"/>
              </a:rPr>
              <a:t>Pembelajaran</a:t>
            </a:r>
            <a:r>
              <a:rPr lang="en-US" sz="2400" b="1" dirty="0">
                <a:cs typeface="Times New Roman" panose="02020603050405020304" pitchFamily="18" charset="0"/>
              </a:rPr>
              <a:t> (RPP), Program </a:t>
            </a:r>
            <a:r>
              <a:rPr lang="en-US" sz="2400" b="1" dirty="0" err="1">
                <a:cs typeface="Times New Roman" panose="02020603050405020304" pitchFamily="18" charset="0"/>
              </a:rPr>
              <a:t>Tahunan</a:t>
            </a:r>
            <a:r>
              <a:rPr lang="en-US" sz="2400" b="1" dirty="0">
                <a:cs typeface="Times New Roman" panose="02020603050405020304" pitchFamily="18" charset="0"/>
              </a:rPr>
              <a:t> (</a:t>
            </a:r>
            <a:r>
              <a:rPr lang="en-US" sz="2400" b="1" dirty="0" err="1">
                <a:cs typeface="Times New Roman" panose="02020603050405020304" pitchFamily="18" charset="0"/>
              </a:rPr>
              <a:t>Prota</a:t>
            </a:r>
            <a:r>
              <a:rPr lang="en-US" sz="2400" b="1" dirty="0">
                <a:cs typeface="Times New Roman" panose="02020603050405020304" pitchFamily="18" charset="0"/>
              </a:rPr>
              <a:t>), Program Semester (</a:t>
            </a:r>
            <a:r>
              <a:rPr lang="en-US" sz="2400" b="1" dirty="0" err="1">
                <a:cs typeface="Times New Roman" panose="02020603050405020304" pitchFamily="18" charset="0"/>
              </a:rPr>
              <a:t>Promes</a:t>
            </a:r>
            <a:r>
              <a:rPr lang="en-US" sz="2400" b="1" dirty="0">
                <a:cs typeface="Times New Roman" panose="02020603050405020304" pitchFamily="18" charset="0"/>
              </a:rPr>
              <a:t>), </a:t>
            </a:r>
            <a:r>
              <a:rPr lang="en-US" sz="2400" b="1" dirty="0" err="1">
                <a:cs typeface="Times New Roman" panose="02020603050405020304" pitchFamily="18" charset="0"/>
              </a:rPr>
              <a:t>Jurnal</a:t>
            </a:r>
            <a:r>
              <a:rPr lang="en-US" sz="2400" b="1" dirty="0">
                <a:cs typeface="Times New Roman" panose="02020603050405020304" pitchFamily="18" charset="0"/>
              </a:rPr>
              <a:t> </a:t>
            </a:r>
            <a:r>
              <a:rPr lang="en-US" sz="2400" b="1" dirty="0" err="1">
                <a:cs typeface="Times New Roman" panose="02020603050405020304" pitchFamily="18" charset="0"/>
              </a:rPr>
              <a:t>Mengajar</a:t>
            </a:r>
            <a:r>
              <a:rPr lang="en-US" sz="2400" b="1" dirty="0">
                <a:cs typeface="Times New Roman" panose="02020603050405020304" pitchFamily="18" charset="0"/>
              </a:rPr>
              <a:t>, dan Target </a:t>
            </a:r>
            <a:r>
              <a:rPr lang="en-US" sz="2400" b="1" dirty="0" err="1">
                <a:cs typeface="Times New Roman" panose="02020603050405020304" pitchFamily="18" charset="0"/>
              </a:rPr>
              <a:t>Capaian</a:t>
            </a:r>
            <a:r>
              <a:rPr lang="en-US" sz="2400" b="1" dirty="0">
                <a:cs typeface="Times New Roman" panose="02020603050405020304" pitchFamily="18" charset="0"/>
              </a:rPr>
              <a:t> </a:t>
            </a:r>
            <a:r>
              <a:rPr lang="en-US" sz="2400" b="1" dirty="0" err="1">
                <a:cs typeface="Times New Roman" panose="02020603050405020304" pitchFamily="18" charset="0"/>
              </a:rPr>
              <a:t>Siswa</a:t>
            </a:r>
            <a:r>
              <a:rPr lang="en-US" sz="2400" b="1" dirty="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3"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
                                        <p:tgtEl>
                                          <p:spTgt spid="9"/>
                                        </p:tgtEl>
                                      </p:cBhvr>
                                    </p:animEffect>
                                    <p:anim calcmode="lin" valueType="num">
                                      <p:cBhvr>
                                        <p:cTn id="13" dur="400" fill="hold"/>
                                        <p:tgtEl>
                                          <p:spTgt spid="9"/>
                                        </p:tgtEl>
                                        <p:attrNameLst>
                                          <p:attrName>ppt_x</p:attrName>
                                        </p:attrNameLst>
                                      </p:cBhvr>
                                      <p:tavLst>
                                        <p:tav tm="0">
                                          <p:val>
                                            <p:strVal val="#ppt_x"/>
                                          </p:val>
                                        </p:tav>
                                        <p:tav tm="100000">
                                          <p:val>
                                            <p:strVal val="#ppt_x"/>
                                          </p:val>
                                        </p:tav>
                                      </p:tavLst>
                                    </p:anim>
                                    <p:anim calcmode="lin" valueType="num">
                                      <p:cBhvr>
                                        <p:cTn id="14" dur="400" fill="hold"/>
                                        <p:tgtEl>
                                          <p:spTgt spid="9"/>
                                        </p:tgtEl>
                                        <p:attrNameLst>
                                          <p:attrName>ppt_y</p:attrName>
                                        </p:attrNameLst>
                                      </p:cBhvr>
                                      <p:tavLst>
                                        <p:tav tm="0">
                                          <p:val>
                                            <p:strVal val="#ppt_y+0.31"/>
                                          </p:val>
                                        </p:tav>
                                        <p:tav tm="100000">
                                          <p:val>
                                            <p:strVal val="#ppt_y+0.31"/>
                                          </p:val>
                                        </p:tav>
                                      </p:tavLst>
                                    </p:anim>
                                    <p:anim calcmode="lin" valueType="num">
                                      <p:cBhvr>
                                        <p:cTn id="15"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F5418F5-C5EF-023F-404C-24B2E7967694}"/>
              </a:ext>
            </a:extLst>
          </p:cNvPr>
          <p:cNvSpPr txBox="1"/>
          <p:nvPr/>
        </p:nvSpPr>
        <p:spPr>
          <a:xfrm>
            <a:off x="805312" y="611249"/>
            <a:ext cx="11137306" cy="5139869"/>
          </a:xfrm>
          <a:prstGeom prst="rect">
            <a:avLst/>
          </a:prstGeom>
          <a:noFill/>
        </p:spPr>
        <p:txBody>
          <a:bodyPr wrap="square">
            <a:spAutoFit/>
          </a:bodyPr>
          <a:lstStyle/>
          <a:p>
            <a:r>
              <a:rPr lang="id-ID" sz="1600" dirty="0" smtClean="0"/>
              <a:t>Analisis </a:t>
            </a:r>
            <a:r>
              <a:rPr lang="id-ID" sz="1600" dirty="0"/>
              <a:t>perencanaan pembelajaran ISMUBA di SD Muhammadiyah 2 Taman Sidoarjo </a:t>
            </a:r>
          </a:p>
          <a:p>
            <a:pPr algn="just"/>
            <a:endParaRPr lang="en-US" sz="2400" dirty="0">
              <a:effectLst/>
              <a:latin typeface="Calibri" panose="020F0502020204030204" pitchFamily="34" charset="0"/>
              <a:ea typeface="Calibri" panose="020F0502020204030204" pitchFamily="34" charset="0"/>
            </a:endParaRPr>
          </a:p>
          <a:p>
            <a:pPr marL="342900" indent="-342900" algn="just">
              <a:buFont typeface="Wingdings" panose="05000000000000000000" pitchFamily="2" charset="2"/>
              <a:buChar char="v"/>
            </a:pPr>
            <a:r>
              <a:rPr lang="id-ID" sz="1600" dirty="0"/>
              <a:t> Manajemen Mutu Pembelajaran yang Baik: -Penelitian menunjukkan bahwa manajemen mutu pembelajaran di SD Muhammadiyah 2 Taman Sidoarjo berjalan dengan baik. - Langkah-langkah perencanaan pembelajaran telah diimplementasikan untuk memastikan pelaksanaan pembelajaran yang efektif dan efisien sesuai dengan standar mutu yang ditetapkan.</a:t>
            </a:r>
            <a:r>
              <a:rPr lang="en-US" sz="2400" dirty="0" err="1" smtClean="0">
                <a:latin typeface="Calibri" panose="020F0502020204030204" pitchFamily="34" charset="0"/>
                <a:ea typeface="Calibri" panose="020F0502020204030204" pitchFamily="34" charset="0"/>
              </a:rPr>
              <a:t>M</a:t>
            </a:r>
            <a:r>
              <a:rPr lang="en-US" sz="2400" dirty="0" err="1" smtClean="0">
                <a:effectLst/>
                <a:latin typeface="Calibri" panose="020F0502020204030204" pitchFamily="34" charset="0"/>
                <a:ea typeface="Calibri" panose="020F0502020204030204" pitchFamily="34" charset="0"/>
              </a:rPr>
              <a:t>enggunakan</a:t>
            </a:r>
            <a:r>
              <a:rPr lang="en-US" sz="2400" dirty="0" smtClean="0">
                <a:effectLst/>
                <a:latin typeface="Calibri" panose="020F0502020204030204" pitchFamily="34" charset="0"/>
                <a:ea typeface="Calibri" panose="020F0502020204030204" pitchFamily="34" charset="0"/>
              </a:rPr>
              <a:t> </a:t>
            </a:r>
            <a:r>
              <a:rPr lang="en-US" sz="2400" dirty="0" err="1">
                <a:effectLst/>
                <a:latin typeface="Calibri" panose="020F0502020204030204" pitchFamily="34" charset="0"/>
                <a:ea typeface="Calibri" panose="020F0502020204030204" pitchFamily="34" charset="0"/>
              </a:rPr>
              <a:t>berbagai</a:t>
            </a:r>
            <a:r>
              <a:rPr lang="en-US" sz="2400" dirty="0">
                <a:effectLst/>
                <a:latin typeface="Calibri" panose="020F0502020204030204" pitchFamily="34" charset="0"/>
                <a:ea typeface="Calibri" panose="020F0502020204030204" pitchFamily="34" charset="0"/>
              </a:rPr>
              <a:t> media, </a:t>
            </a:r>
            <a:r>
              <a:rPr lang="en-US" sz="2400" dirty="0" err="1">
                <a:effectLst/>
                <a:latin typeface="Calibri" panose="020F0502020204030204" pitchFamily="34" charset="0"/>
                <a:ea typeface="Calibri" panose="020F0502020204030204" pitchFamily="34" charset="0"/>
              </a:rPr>
              <a:t>seperti</a:t>
            </a:r>
            <a:r>
              <a:rPr lang="en-US" sz="2400" dirty="0">
                <a:effectLst/>
                <a:latin typeface="Calibri" panose="020F0502020204030204" pitchFamily="34" charset="0"/>
                <a:ea typeface="Calibri" panose="020F0502020204030204" pitchFamily="34" charset="0"/>
              </a:rPr>
              <a:t> </a:t>
            </a:r>
            <a:r>
              <a:rPr lang="en-US" sz="2400" dirty="0" err="1">
                <a:effectLst/>
                <a:latin typeface="Calibri" panose="020F0502020204030204" pitchFamily="34" charset="0"/>
                <a:ea typeface="Calibri" panose="020F0502020204030204" pitchFamily="34" charset="0"/>
              </a:rPr>
              <a:t>peraga</a:t>
            </a:r>
            <a:r>
              <a:rPr lang="en-US" sz="2400" dirty="0">
                <a:effectLst/>
                <a:latin typeface="Calibri" panose="020F0502020204030204" pitchFamily="34" charset="0"/>
                <a:ea typeface="Calibri" panose="020F0502020204030204" pitchFamily="34" charset="0"/>
              </a:rPr>
              <a:t>, </a:t>
            </a:r>
            <a:r>
              <a:rPr lang="en-US" sz="2400" dirty="0" err="1">
                <a:effectLst/>
                <a:latin typeface="Calibri" panose="020F0502020204030204" pitchFamily="34" charset="0"/>
                <a:ea typeface="Calibri" panose="020F0502020204030204" pitchFamily="34" charset="0"/>
              </a:rPr>
              <a:t>buku</a:t>
            </a:r>
            <a:r>
              <a:rPr lang="en-US" sz="2400" dirty="0">
                <a:effectLst/>
                <a:latin typeface="Calibri" panose="020F0502020204030204" pitchFamily="34" charset="0"/>
                <a:ea typeface="Calibri" panose="020F0502020204030204" pitchFamily="34" charset="0"/>
              </a:rPr>
              <a:t> </a:t>
            </a:r>
            <a:r>
              <a:rPr lang="en-US" sz="2400" dirty="0" err="1">
                <a:effectLst/>
                <a:latin typeface="Calibri" panose="020F0502020204030204" pitchFamily="34" charset="0"/>
                <a:ea typeface="Calibri" panose="020F0502020204030204" pitchFamily="34" charset="0"/>
              </a:rPr>
              <a:t>hafalan</a:t>
            </a:r>
            <a:r>
              <a:rPr lang="en-US" sz="2400" dirty="0">
                <a:effectLst/>
                <a:latin typeface="Calibri" panose="020F0502020204030204" pitchFamily="34" charset="0"/>
                <a:ea typeface="Calibri" panose="020F0502020204030204" pitchFamily="34" charset="0"/>
              </a:rPr>
              <a:t>, </a:t>
            </a:r>
            <a:r>
              <a:rPr lang="en-US" sz="2400" dirty="0" err="1">
                <a:effectLst/>
                <a:latin typeface="Calibri" panose="020F0502020204030204" pitchFamily="34" charset="0"/>
                <a:ea typeface="Calibri" panose="020F0502020204030204" pitchFamily="34" charset="0"/>
              </a:rPr>
              <a:t>buku</a:t>
            </a:r>
            <a:r>
              <a:rPr lang="en-US" sz="2400" dirty="0">
                <a:effectLst/>
                <a:latin typeface="Calibri" panose="020F0502020204030204" pitchFamily="34" charset="0"/>
                <a:ea typeface="Calibri" panose="020F0502020204030204" pitchFamily="34" charset="0"/>
              </a:rPr>
              <a:t> </a:t>
            </a:r>
            <a:r>
              <a:rPr lang="id-ID" sz="2400" dirty="0" smtClean="0">
                <a:latin typeface="Calibri" panose="020F0502020204030204" pitchFamily="34" charset="0"/>
                <a:ea typeface="Calibri" panose="020F0502020204030204" pitchFamily="34" charset="0"/>
              </a:rPr>
              <a:t>ISMUBA</a:t>
            </a:r>
            <a:r>
              <a:rPr lang="en-US" sz="2400" dirty="0" smtClean="0">
                <a:effectLst/>
                <a:latin typeface="Calibri" panose="020F0502020204030204" pitchFamily="34" charset="0"/>
                <a:ea typeface="Calibri" panose="020F0502020204030204" pitchFamily="34" charset="0"/>
              </a:rPr>
              <a:t>, </a:t>
            </a:r>
            <a:r>
              <a:rPr lang="en-US" sz="2400" dirty="0" err="1">
                <a:effectLst/>
                <a:latin typeface="Calibri" panose="020F0502020204030204" pitchFamily="34" charset="0"/>
                <a:ea typeface="Calibri" panose="020F0502020204030204" pitchFamily="34" charset="0"/>
              </a:rPr>
              <a:t>buku</a:t>
            </a:r>
            <a:r>
              <a:rPr lang="en-US" sz="2400" dirty="0">
                <a:effectLst/>
                <a:latin typeface="Calibri" panose="020F0502020204030204" pitchFamily="34" charset="0"/>
                <a:ea typeface="Calibri" panose="020F0502020204030204" pitchFamily="34" charset="0"/>
              </a:rPr>
              <a:t> monitoring </a:t>
            </a:r>
            <a:r>
              <a:rPr lang="en-US" sz="2400" dirty="0" err="1">
                <a:effectLst/>
                <a:latin typeface="Calibri" panose="020F0502020204030204" pitchFamily="34" charset="0"/>
                <a:ea typeface="Calibri" panose="020F0502020204030204" pitchFamily="34" charset="0"/>
              </a:rPr>
              <a:t>harian</a:t>
            </a:r>
            <a:r>
              <a:rPr lang="en-US" sz="2400" dirty="0">
                <a:effectLst/>
                <a:latin typeface="Calibri" panose="020F0502020204030204" pitchFamily="34" charset="0"/>
                <a:ea typeface="Calibri" panose="020F0502020204030204" pitchFamily="34" charset="0"/>
              </a:rPr>
              <a:t>, dan </a:t>
            </a:r>
            <a:r>
              <a:rPr lang="en-US" sz="2400" dirty="0" err="1">
                <a:effectLst/>
                <a:latin typeface="Calibri" panose="020F0502020204030204" pitchFamily="34" charset="0"/>
                <a:ea typeface="Calibri" panose="020F0502020204030204" pitchFamily="34" charset="0"/>
              </a:rPr>
              <a:t>jurnal</a:t>
            </a:r>
            <a:r>
              <a:rPr lang="en-US" sz="2400" dirty="0">
                <a:effectLst/>
                <a:latin typeface="Calibri" panose="020F0502020204030204" pitchFamily="34" charset="0"/>
                <a:ea typeface="Calibri" panose="020F0502020204030204" pitchFamily="34" charset="0"/>
              </a:rPr>
              <a:t> </a:t>
            </a:r>
            <a:r>
              <a:rPr lang="en-US" sz="2400" dirty="0" err="1">
                <a:effectLst/>
                <a:latin typeface="Calibri" panose="020F0502020204030204" pitchFamily="34" charset="0"/>
                <a:ea typeface="Calibri" panose="020F0502020204030204" pitchFamily="34" charset="0"/>
              </a:rPr>
              <a:t>mengajar</a:t>
            </a:r>
            <a:r>
              <a:rPr lang="en-US" sz="2400" dirty="0" smtClean="0">
                <a:effectLst/>
                <a:latin typeface="Calibri" panose="020F0502020204030204" pitchFamily="34" charset="0"/>
                <a:ea typeface="Calibri" panose="020F0502020204030204" pitchFamily="34" charset="0"/>
              </a:rPr>
              <a:t>.</a:t>
            </a:r>
            <a:endParaRPr lang="id-ID" sz="2400" dirty="0" smtClean="0">
              <a:effectLst/>
              <a:latin typeface="Calibri" panose="020F0502020204030204" pitchFamily="34" charset="0"/>
              <a:ea typeface="Calibri" panose="020F0502020204030204" pitchFamily="34" charset="0"/>
            </a:endParaRPr>
          </a:p>
          <a:p>
            <a:pPr marL="342900" indent="-342900" algn="just">
              <a:buFont typeface="Wingdings" panose="05000000000000000000" pitchFamily="2" charset="2"/>
              <a:buChar char="v"/>
            </a:pPr>
            <a:r>
              <a:rPr lang="id-ID" sz="2400" dirty="0"/>
              <a:t>Tahap Perencanaan yang Komprehensif:- Proses perencanaan melibatkan beberapa langkah, termasuk penyusunan pekan rencana efektif, pemetaan standar kompetensi dan kompetensi dasar, penetapan kriteria ketuntasan minimal, penyusunan program tahunan dan semester, penyusunan silabus, serta penyusunan RPP.</a:t>
            </a:r>
          </a:p>
          <a:p>
            <a:pPr marL="342900" indent="-342900" algn="just">
              <a:buFont typeface="Wingdings" panose="05000000000000000000" pitchFamily="2" charset="2"/>
              <a:buChar char="v"/>
            </a:pPr>
            <a:r>
              <a:rPr lang="id-ID" sz="1600" dirty="0"/>
              <a:t>Peran Aktif Kepala Sekolah: - Pelaksanaan kegiatan pembelajaran melibatkan peran aktif tidak hanya dari guru, tetapi juga dari kepala sekolah. - Kepala sekolah turut mendukung kegiatan olahraga, keagamaan, dan ekstrakurikuler, menunjukkan keterlibatan dan dukungan manajemen tingkat atas terhadap proses pembelajaran.</a:t>
            </a:r>
          </a:p>
          <a:p>
            <a:pPr marL="342900" indent="-342900" algn="just">
              <a:buFont typeface="Wingdings" panose="05000000000000000000" pitchFamily="2" charset="2"/>
              <a:buChar char="v"/>
            </a:pPr>
            <a:endParaRPr lang="en-US" sz="2400" dirty="0">
              <a:effectLst/>
              <a:latin typeface="Calibri" panose="020F0502020204030204" pitchFamily="34" charset="0"/>
              <a:ea typeface="Calibri" panose="020F0502020204030204" pitchFamily="34" charset="0"/>
            </a:endParaRPr>
          </a:p>
        </p:txBody>
      </p:sp>
      <p:sp>
        <p:nvSpPr>
          <p:cNvPr id="5" name="TextBox 17">
            <a:extLst>
              <a:ext uri="{FF2B5EF4-FFF2-40B4-BE49-F238E27FC236}">
                <a16:creationId xmlns:a16="http://schemas.microsoft.com/office/drawing/2014/main" id="{266ED331-0979-6095-B421-93D733BD753B}"/>
              </a:ext>
            </a:extLst>
          </p:cNvPr>
          <p:cNvSpPr txBox="1"/>
          <p:nvPr/>
        </p:nvSpPr>
        <p:spPr>
          <a:xfrm>
            <a:off x="805312" y="216025"/>
            <a:ext cx="3025422" cy="294953"/>
          </a:xfrm>
          <a:prstGeom prst="rect">
            <a:avLst/>
          </a:prstGeom>
        </p:spPr>
        <p:txBody>
          <a:bodyPr wrap="square" lIns="0" tIns="0" rIns="0" bIns="0" rtlCol="0" anchor="t">
            <a:spAutoFit/>
          </a:bodyPr>
          <a:lstStyle/>
          <a:p>
            <a:pPr algn="ctr">
              <a:lnSpc>
                <a:spcPts val="2253"/>
              </a:lnSpc>
              <a:spcBef>
                <a:spcPct val="0"/>
              </a:spcBef>
            </a:pPr>
            <a:r>
              <a:rPr lang="en-US" sz="3200" dirty="0">
                <a:solidFill>
                  <a:srgbClr val="FFFF00"/>
                </a:solidFill>
                <a:latin typeface="Open Sans Bold"/>
              </a:rPr>
              <a:t>PELAKSANAAN</a:t>
            </a:r>
          </a:p>
        </p:txBody>
      </p:sp>
    </p:spTree>
    <p:extLst>
      <p:ext uri="{BB962C8B-B14F-4D97-AF65-F5344CB8AC3E}">
        <p14:creationId xmlns:p14="http://schemas.microsoft.com/office/powerpoint/2010/main" val="1679889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1818" y="1192472"/>
            <a:ext cx="1313180" cy="369332"/>
          </a:xfrm>
          <a:prstGeom prst="rect">
            <a:avLst/>
          </a:prstGeom>
        </p:spPr>
        <p:txBody>
          <a:bodyPr wrap="none">
            <a:spAutoFit/>
          </a:bodyPr>
          <a:lstStyle/>
          <a:p>
            <a:r>
              <a:rPr lang="en-US" sz="1800" dirty="0">
                <a:solidFill>
                  <a:srgbClr val="FFFF00"/>
                </a:solidFill>
                <a:latin typeface="Open Sans Bold"/>
              </a:rPr>
              <a:t>EVALUASI</a:t>
            </a:r>
            <a:endParaRPr lang="id-ID" sz="1800" dirty="0"/>
          </a:p>
        </p:txBody>
      </p:sp>
      <p:sp>
        <p:nvSpPr>
          <p:cNvPr id="5" name="TextBox 4">
            <a:extLst>
              <a:ext uri="{FF2B5EF4-FFF2-40B4-BE49-F238E27FC236}">
                <a16:creationId xmlns:a16="http://schemas.microsoft.com/office/drawing/2014/main" id="{A42B6C70-9F2B-ADE3-4B1F-7BAE7924F347}"/>
              </a:ext>
            </a:extLst>
          </p:cNvPr>
          <p:cNvSpPr txBox="1"/>
          <p:nvPr/>
        </p:nvSpPr>
        <p:spPr>
          <a:xfrm>
            <a:off x="406301" y="1561804"/>
            <a:ext cx="9671917" cy="2462213"/>
          </a:xfrm>
          <a:prstGeom prst="rect">
            <a:avLst/>
          </a:prstGeom>
          <a:noFill/>
        </p:spPr>
        <p:txBody>
          <a:bodyPr wrap="square">
            <a:spAutoFit/>
          </a:bodyPr>
          <a:lstStyle/>
          <a:p>
            <a:pPr algn="just"/>
            <a:r>
              <a:rPr lang="en-US" sz="2000" dirty="0">
                <a:effectLst/>
                <a:latin typeface="Times New Roman" panose="02020603050405020304" pitchFamily="18" charset="0"/>
                <a:ea typeface="Calibri" panose="020F0502020204030204" pitchFamily="34" charset="0"/>
              </a:rPr>
              <a:t>Kaufman dan Thomas </a:t>
            </a:r>
            <a:r>
              <a:rPr lang="en-US" sz="2000" dirty="0" err="1">
                <a:effectLst/>
                <a:latin typeface="Times New Roman" panose="02020603050405020304" pitchFamily="18" charset="0"/>
                <a:ea typeface="Calibri" panose="020F0502020204030204" pitchFamily="34" charset="0"/>
              </a:rPr>
              <a:t>menyatakan</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bahwa</a:t>
            </a:r>
            <a:r>
              <a:rPr lang="en-US" sz="2000" dirty="0">
                <a:effectLst/>
                <a:latin typeface="Times New Roman" panose="02020603050405020304" pitchFamily="18" charset="0"/>
                <a:ea typeface="Calibri" panose="020F0502020204030204" pitchFamily="34" charset="0"/>
              </a:rPr>
              <a:t> monitoring </a:t>
            </a:r>
            <a:r>
              <a:rPr lang="en-US" sz="2000" dirty="0" err="1">
                <a:effectLst/>
                <a:latin typeface="Times New Roman" panose="02020603050405020304" pitchFamily="18" charset="0"/>
                <a:ea typeface="Calibri" panose="020F0502020204030204" pitchFamily="34" charset="0"/>
              </a:rPr>
              <a:t>merupakan</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bentuk</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evaluasi</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berpusat</a:t>
            </a:r>
            <a:r>
              <a:rPr lang="en-US" sz="2000" dirty="0">
                <a:effectLst/>
                <a:latin typeface="Times New Roman" panose="02020603050405020304" pitchFamily="18" charset="0"/>
                <a:ea typeface="Calibri" panose="020F0502020204030204" pitchFamily="34" charset="0"/>
              </a:rPr>
              <a:t> pada </a:t>
            </a:r>
            <a:r>
              <a:rPr lang="en-US" sz="2000" dirty="0" err="1">
                <a:effectLst/>
                <a:latin typeface="Times New Roman" panose="02020603050405020304" pitchFamily="18" charset="0"/>
                <a:ea typeface="Calibri" panose="020F0502020204030204" pitchFamily="34" charset="0"/>
              </a:rPr>
              <a:t>pertanyaan</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sejauh</a:t>
            </a:r>
            <a:r>
              <a:rPr lang="en-US" sz="2000" dirty="0">
                <a:effectLst/>
                <a:latin typeface="Times New Roman" panose="02020603050405020304" pitchFamily="18" charset="0"/>
                <a:ea typeface="Calibri" panose="020F0502020204030204" pitchFamily="34" charset="0"/>
              </a:rPr>
              <a:t> mana </a:t>
            </a:r>
            <a:r>
              <a:rPr lang="en-US" sz="2000" dirty="0" err="1">
                <a:effectLst/>
                <a:latin typeface="Times New Roman" panose="02020603050405020304" pitchFamily="18" charset="0"/>
                <a:ea typeface="Calibri" panose="020F0502020204030204" pitchFamily="34" charset="0"/>
              </a:rPr>
              <a:t>tujuan</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pendidikan</a:t>
            </a:r>
            <a:r>
              <a:rPr lang="en-US" sz="2000" dirty="0">
                <a:effectLst/>
                <a:latin typeface="Times New Roman" panose="02020603050405020304" pitchFamily="18" charset="0"/>
                <a:ea typeface="Calibri" panose="020F0502020204030204" pitchFamily="34" charset="0"/>
              </a:rPr>
              <a:t> yang </a:t>
            </a:r>
            <a:r>
              <a:rPr lang="en-US" sz="2000" dirty="0" err="1">
                <a:effectLst/>
                <a:latin typeface="Times New Roman" panose="02020603050405020304" pitchFamily="18" charset="0"/>
                <a:ea typeface="Calibri" panose="020F0502020204030204" pitchFamily="34" charset="0"/>
              </a:rPr>
              <a:t>telah</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ditetapkan</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dapat</a:t>
            </a:r>
            <a:r>
              <a:rPr lang="en-US" sz="2000" dirty="0">
                <a:effectLst/>
                <a:latin typeface="Times New Roman" panose="02020603050405020304" pitchFamily="18" charset="0"/>
                <a:ea typeface="Calibri" panose="020F0502020204030204" pitchFamily="34" charset="0"/>
              </a:rPr>
              <a:t> </a:t>
            </a:r>
            <a:r>
              <a:rPr lang="en-US" sz="2000" dirty="0" err="1">
                <a:effectLst/>
                <a:latin typeface="Times New Roman" panose="02020603050405020304" pitchFamily="18" charset="0"/>
                <a:ea typeface="Calibri" panose="020F0502020204030204" pitchFamily="34" charset="0"/>
              </a:rPr>
              <a:t>terwujud</a:t>
            </a:r>
            <a:r>
              <a:rPr lang="en-US" sz="2000" dirty="0">
                <a:effectLst/>
                <a:latin typeface="Times New Roman" panose="02020603050405020304" pitchFamily="18" charset="0"/>
                <a:ea typeface="Calibri" panose="020F0502020204030204" pitchFamily="34" charset="0"/>
              </a:rPr>
              <a:t>.</a:t>
            </a:r>
            <a:endParaRPr lang="en-US" sz="2000" dirty="0">
              <a:latin typeface="Calibri" panose="020F0502020204030204" pitchFamily="34" charset="0"/>
              <a:ea typeface="Calibri" panose="020F0502020204030204" pitchFamily="34" charset="0"/>
            </a:endParaRPr>
          </a:p>
          <a:p>
            <a:pPr marL="457200" indent="-457200" algn="just">
              <a:buFont typeface="Wingdings" panose="05000000000000000000" pitchFamily="2" charset="2"/>
              <a:buChar char="v"/>
            </a:pPr>
            <a:r>
              <a:rPr lang="id-ID" sz="2000" dirty="0" smtClean="0">
                <a:latin typeface="Calibri" panose="020F0502020204030204" pitchFamily="34" charset="0"/>
                <a:ea typeface="Calibri" panose="020F0502020204030204" pitchFamily="34" charset="0"/>
              </a:rPr>
              <a:t> </a:t>
            </a:r>
            <a:r>
              <a:rPr lang="en-US" dirty="0" err="1"/>
              <a:t>Penyusunan</a:t>
            </a:r>
            <a:r>
              <a:rPr lang="en-US" dirty="0"/>
              <a:t> </a:t>
            </a:r>
            <a:r>
              <a:rPr lang="en-US" dirty="0" err="1"/>
              <a:t>Soal</a:t>
            </a:r>
            <a:r>
              <a:rPr lang="en-US" dirty="0"/>
              <a:t>/</a:t>
            </a:r>
            <a:r>
              <a:rPr lang="en-US" dirty="0" err="1"/>
              <a:t>Perangkat</a:t>
            </a:r>
            <a:r>
              <a:rPr lang="en-US" dirty="0"/>
              <a:t> </a:t>
            </a:r>
            <a:r>
              <a:rPr lang="en-US" dirty="0" err="1" smtClean="0"/>
              <a:t>Penilaian</a:t>
            </a:r>
            <a:endParaRPr lang="en-US" sz="2000" dirty="0">
              <a:latin typeface="Calibri" panose="020F0502020204030204" pitchFamily="34" charset="0"/>
              <a:ea typeface="Calibri" panose="020F0502020204030204" pitchFamily="34" charset="0"/>
            </a:endParaRPr>
          </a:p>
          <a:p>
            <a:pPr marL="457200" indent="-457200" algn="just">
              <a:buFont typeface="Wingdings" panose="05000000000000000000" pitchFamily="2" charset="2"/>
              <a:buChar char="v"/>
            </a:pPr>
            <a:r>
              <a:rPr lang="id-ID" sz="2000" dirty="0" smtClean="0">
                <a:effectLst/>
                <a:latin typeface="Calibri" panose="020F0502020204030204" pitchFamily="34" charset="0"/>
                <a:ea typeface="Calibri" panose="020F0502020204030204" pitchFamily="34" charset="0"/>
              </a:rPr>
              <a:t> </a:t>
            </a:r>
            <a:r>
              <a:rPr lang="en-US" dirty="0" err="1"/>
              <a:t>Pelaksanaan</a:t>
            </a:r>
            <a:r>
              <a:rPr lang="en-US" dirty="0"/>
              <a:t> </a:t>
            </a:r>
            <a:r>
              <a:rPr lang="en-US" dirty="0" err="1" smtClean="0"/>
              <a:t>Penilaian</a:t>
            </a:r>
            <a:endParaRPr lang="en-US" sz="2000" dirty="0">
              <a:latin typeface="Calibri" panose="020F0502020204030204" pitchFamily="34" charset="0"/>
              <a:ea typeface="Calibri" panose="020F0502020204030204" pitchFamily="34" charset="0"/>
            </a:endParaRPr>
          </a:p>
          <a:p>
            <a:pPr marL="457200" indent="-457200" algn="just">
              <a:buFont typeface="Wingdings" panose="05000000000000000000" pitchFamily="2" charset="2"/>
              <a:buChar char="v"/>
            </a:pPr>
            <a:r>
              <a:rPr lang="en-US" dirty="0" err="1" smtClean="0"/>
              <a:t>Pemeriksaan</a:t>
            </a:r>
            <a:r>
              <a:rPr lang="en-US" dirty="0" smtClean="0"/>
              <a:t> </a:t>
            </a:r>
            <a:r>
              <a:rPr lang="en-US" dirty="0" err="1"/>
              <a:t>dan</a:t>
            </a:r>
            <a:r>
              <a:rPr lang="en-US" dirty="0"/>
              <a:t> </a:t>
            </a:r>
            <a:r>
              <a:rPr lang="en-US" dirty="0" err="1"/>
              <a:t>Penilaian</a:t>
            </a:r>
            <a:r>
              <a:rPr lang="en-US" dirty="0"/>
              <a:t> </a:t>
            </a:r>
            <a:r>
              <a:rPr lang="en-US" dirty="0" err="1"/>
              <a:t>Jawaban</a:t>
            </a:r>
            <a:r>
              <a:rPr lang="id-ID" dirty="0"/>
              <a:t>. </a:t>
            </a:r>
            <a:endParaRPr lang="en-US" sz="2000" dirty="0">
              <a:effectLst/>
              <a:latin typeface="Calibri" panose="020F0502020204030204" pitchFamily="34" charset="0"/>
              <a:ea typeface="Calibri" panose="020F0502020204030204" pitchFamily="34" charset="0"/>
            </a:endParaRPr>
          </a:p>
          <a:p>
            <a:pPr marL="457200" indent="-457200" algn="just">
              <a:buFont typeface="Wingdings" panose="05000000000000000000" pitchFamily="2" charset="2"/>
              <a:buChar char="v"/>
            </a:pPr>
            <a:r>
              <a:rPr lang="id-ID" sz="2000" dirty="0" smtClean="0">
                <a:latin typeface="Calibri" panose="020F0502020204030204" pitchFamily="34" charset="0"/>
                <a:ea typeface="Calibri" panose="020F0502020204030204" pitchFamily="34" charset="0"/>
              </a:rPr>
              <a:t> </a:t>
            </a:r>
            <a:r>
              <a:rPr lang="en-US" dirty="0" err="1"/>
              <a:t>Penilaian</a:t>
            </a:r>
            <a:r>
              <a:rPr lang="en-US" dirty="0"/>
              <a:t> </a:t>
            </a:r>
            <a:r>
              <a:rPr lang="en-US" dirty="0" err="1"/>
              <a:t>Hasil</a:t>
            </a:r>
            <a:r>
              <a:rPr lang="en-US" dirty="0"/>
              <a:t> </a:t>
            </a:r>
            <a:r>
              <a:rPr lang="en-US" dirty="0" err="1"/>
              <a:t>Belajar</a:t>
            </a:r>
            <a:r>
              <a:rPr lang="id-ID" dirty="0" smtClean="0"/>
              <a:t>.</a:t>
            </a:r>
          </a:p>
          <a:p>
            <a:pPr marL="457200" indent="-457200" algn="just">
              <a:buFont typeface="Wingdings" panose="05000000000000000000" pitchFamily="2" charset="2"/>
              <a:buChar char="v"/>
            </a:pPr>
            <a:r>
              <a:rPr lang="en-US" dirty="0" err="1"/>
              <a:t>Pengolahan</a:t>
            </a:r>
            <a:r>
              <a:rPr lang="en-US" dirty="0"/>
              <a:t> </a:t>
            </a:r>
            <a:r>
              <a:rPr lang="en-US" dirty="0" err="1"/>
              <a:t>Hasil</a:t>
            </a:r>
            <a:r>
              <a:rPr lang="en-US" dirty="0"/>
              <a:t> </a:t>
            </a:r>
            <a:r>
              <a:rPr lang="en-US" dirty="0" err="1" smtClean="0"/>
              <a:t>Penilaian</a:t>
            </a:r>
            <a:endParaRPr lang="id-ID" dirty="0" smtClean="0"/>
          </a:p>
          <a:p>
            <a:pPr marL="457200" indent="-457200" algn="just">
              <a:buFont typeface="Wingdings" panose="05000000000000000000" pitchFamily="2" charset="2"/>
              <a:buChar char="v"/>
            </a:pPr>
            <a:r>
              <a:rPr lang="en-US" dirty="0" err="1"/>
              <a:t>Analisis</a:t>
            </a:r>
            <a:r>
              <a:rPr lang="en-US" dirty="0"/>
              <a:t> </a:t>
            </a:r>
            <a:r>
              <a:rPr lang="en-US" dirty="0" err="1"/>
              <a:t>Hasil</a:t>
            </a:r>
            <a:r>
              <a:rPr lang="en-US" dirty="0"/>
              <a:t> </a:t>
            </a:r>
            <a:r>
              <a:rPr lang="en-US" dirty="0" err="1"/>
              <a:t>Penilaian</a:t>
            </a:r>
            <a:endParaRPr lang="en-US" sz="2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386286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a:extLst>
              <a:ext uri="{FF2B5EF4-FFF2-40B4-BE49-F238E27FC236}">
                <a16:creationId xmlns:a16="http://schemas.microsoft.com/office/drawing/2014/main" id="{49BED1C0-BE5F-09CF-B9BA-87030A2B625A}"/>
              </a:ext>
            </a:extLst>
          </p:cNvPr>
          <p:cNvSpPr txBox="1"/>
          <p:nvPr/>
        </p:nvSpPr>
        <p:spPr>
          <a:xfrm>
            <a:off x="552994" y="324752"/>
            <a:ext cx="8969829" cy="1477328"/>
          </a:xfrm>
          <a:prstGeom prst="rect">
            <a:avLst/>
          </a:prstGeom>
        </p:spPr>
        <p:txBody>
          <a:bodyPr wrap="square" lIns="0" tIns="0" rIns="0" bIns="0" rtlCol="0" anchor="t">
            <a:spAutoFit/>
          </a:bodyPr>
          <a:lstStyle/>
          <a:p>
            <a:r>
              <a:rPr lang="id-ID" sz="3200" b="1" dirty="0" smtClean="0">
                <a:solidFill>
                  <a:srgbClr val="FF5F00"/>
                </a:solidFill>
                <a:latin typeface="Source Sans Pro Bold"/>
              </a:rPr>
              <a:t>FAKTOR PENDUKUNG MANAJEMEN MUTU </a:t>
            </a:r>
            <a:r>
              <a:rPr lang="en-US" sz="3200" b="1" dirty="0" smtClean="0">
                <a:solidFill>
                  <a:srgbClr val="FF5F00"/>
                </a:solidFill>
                <a:latin typeface="Source Sans Pro Bold"/>
              </a:rPr>
              <a:t>PEMBELAJARAN </a:t>
            </a:r>
            <a:endParaRPr lang="en-US" sz="3200" b="1" dirty="0">
              <a:solidFill>
                <a:srgbClr val="FF5F00"/>
              </a:solidFill>
              <a:latin typeface="Source Sans Pro Bold"/>
            </a:endParaRPr>
          </a:p>
          <a:p>
            <a:r>
              <a:rPr lang="id-ID" sz="3200" b="1" dirty="0" smtClean="0">
                <a:solidFill>
                  <a:srgbClr val="FF5F00"/>
                </a:solidFill>
                <a:latin typeface="Source Sans Pro Bold"/>
              </a:rPr>
              <a:t>ISMUBA</a:t>
            </a:r>
            <a:endParaRPr lang="en-US" sz="3200" b="1" dirty="0">
              <a:solidFill>
                <a:srgbClr val="FF5F00"/>
              </a:solidFill>
              <a:latin typeface="Source Sans Pro Bold"/>
            </a:endParaRPr>
          </a:p>
        </p:txBody>
      </p:sp>
      <p:sp>
        <p:nvSpPr>
          <p:cNvPr id="5" name="Rectangle 4"/>
          <p:cNvSpPr/>
          <p:nvPr/>
        </p:nvSpPr>
        <p:spPr>
          <a:xfrm>
            <a:off x="722811" y="2127554"/>
            <a:ext cx="9113519" cy="2677656"/>
          </a:xfrm>
          <a:prstGeom prst="rect">
            <a:avLst/>
          </a:prstGeom>
        </p:spPr>
        <p:txBody>
          <a:bodyPr wrap="square">
            <a:spAutoFit/>
          </a:bodyPr>
          <a:lstStyle/>
          <a:p>
            <a:pPr marL="457200" lvl="2" indent="-457200" algn="just">
              <a:buFont typeface="Wingdings" panose="05000000000000000000" pitchFamily="2" charset="2"/>
              <a:buChar char="q"/>
            </a:pPr>
            <a:r>
              <a:rPr lang="en-US" sz="2800" dirty="0" err="1">
                <a:ea typeface="Calibri" panose="020F0502020204030204" pitchFamily="34" charset="0"/>
              </a:rPr>
              <a:t>Pertama</a:t>
            </a:r>
            <a:r>
              <a:rPr lang="en-US" sz="2800" dirty="0">
                <a:ea typeface="Calibri" panose="020F0502020204030204" pitchFamily="34" charset="0"/>
              </a:rPr>
              <a:t>, </a:t>
            </a:r>
            <a:r>
              <a:rPr lang="id-ID" sz="2800" dirty="0" smtClean="0">
                <a:ea typeface="Calibri" panose="020F0502020204030204" pitchFamily="34" charset="0"/>
              </a:rPr>
              <a:t>Penambahan Alokasi Waktu Mengajar</a:t>
            </a:r>
            <a:endParaRPr lang="id-ID" dirty="0" smtClean="0"/>
          </a:p>
          <a:p>
            <a:pPr marL="457200" lvl="2" indent="-457200" algn="just">
              <a:buFont typeface="Wingdings" panose="05000000000000000000" pitchFamily="2" charset="2"/>
              <a:buChar char="q"/>
            </a:pPr>
            <a:r>
              <a:rPr lang="id-ID" sz="2800" dirty="0" smtClean="0">
                <a:ea typeface="Calibri" panose="020F0502020204030204" pitchFamily="34" charset="0"/>
              </a:rPr>
              <a:t>Kedua, </a:t>
            </a:r>
            <a:r>
              <a:rPr lang="en-US" sz="2800" dirty="0" err="1" smtClean="0">
                <a:ea typeface="Calibri" panose="020F0502020204030204" pitchFamily="34" charset="0"/>
              </a:rPr>
              <a:t>Pertama</a:t>
            </a:r>
            <a:r>
              <a:rPr lang="en-US" sz="2800" dirty="0" smtClean="0">
                <a:ea typeface="Calibri" panose="020F0502020204030204" pitchFamily="34" charset="0"/>
              </a:rPr>
              <a:t> </a:t>
            </a:r>
            <a:r>
              <a:rPr lang="id-ID" sz="2800" dirty="0" smtClean="0"/>
              <a:t>Pelatihan </a:t>
            </a:r>
            <a:r>
              <a:rPr lang="id-ID" sz="2800" dirty="0"/>
              <a:t>Bagi </a:t>
            </a:r>
            <a:r>
              <a:rPr lang="id-ID" sz="2800" dirty="0" smtClean="0"/>
              <a:t>Guru</a:t>
            </a:r>
          </a:p>
          <a:p>
            <a:pPr marL="457200" lvl="2" indent="-457200" algn="just">
              <a:buFont typeface="Wingdings" panose="05000000000000000000" pitchFamily="2" charset="2"/>
              <a:buChar char="q"/>
            </a:pPr>
            <a:r>
              <a:rPr lang="id-ID" sz="2800" dirty="0" smtClean="0"/>
              <a:t> Ketiga, Hubungan </a:t>
            </a:r>
            <a:r>
              <a:rPr lang="id-ID" sz="2800" dirty="0"/>
              <a:t>yang Baik Sesama </a:t>
            </a:r>
            <a:r>
              <a:rPr lang="id-ID" sz="2800" dirty="0" smtClean="0"/>
              <a:t>Guru</a:t>
            </a:r>
          </a:p>
          <a:p>
            <a:pPr marL="457200" lvl="2" indent="-457200" algn="just">
              <a:buFont typeface="Wingdings" panose="05000000000000000000" pitchFamily="2" charset="2"/>
              <a:buChar char="q"/>
            </a:pPr>
            <a:r>
              <a:rPr lang="id-ID" sz="2800" dirty="0" smtClean="0"/>
              <a:t>Keempat, Dukungan </a:t>
            </a:r>
            <a:r>
              <a:rPr lang="id-ID" sz="2800" dirty="0"/>
              <a:t>Kepala </a:t>
            </a:r>
            <a:r>
              <a:rPr lang="id-ID" sz="2800" dirty="0" smtClean="0"/>
              <a:t>Sekolah</a:t>
            </a:r>
          </a:p>
          <a:p>
            <a:pPr marL="457200" lvl="2" indent="-457200" algn="just">
              <a:buFont typeface="Wingdings" panose="05000000000000000000" pitchFamily="2" charset="2"/>
              <a:buChar char="q"/>
            </a:pPr>
            <a:r>
              <a:rPr lang="id-ID" sz="2800" dirty="0" smtClean="0"/>
              <a:t>Kelima, Pengawasan </a:t>
            </a:r>
            <a:r>
              <a:rPr lang="id-ID" sz="2800" dirty="0"/>
              <a:t>dari </a:t>
            </a:r>
            <a:r>
              <a:rPr lang="id-ID" sz="2800" dirty="0" smtClean="0"/>
              <a:t>Guru</a:t>
            </a:r>
          </a:p>
          <a:p>
            <a:pPr marL="457200" lvl="2" indent="-457200" algn="just">
              <a:buFont typeface="Wingdings" panose="05000000000000000000" pitchFamily="2" charset="2"/>
              <a:buChar char="q"/>
            </a:pPr>
            <a:r>
              <a:rPr lang="id-ID" sz="2800" dirty="0" smtClean="0"/>
              <a:t>Keenam, Pengawasan </a:t>
            </a:r>
            <a:r>
              <a:rPr lang="id-ID" sz="2800" dirty="0"/>
              <a:t>oleh Kepala Sekolah. </a:t>
            </a:r>
          </a:p>
        </p:txBody>
      </p:sp>
    </p:spTree>
    <p:extLst>
      <p:ext uri="{BB962C8B-B14F-4D97-AF65-F5344CB8AC3E}">
        <p14:creationId xmlns:p14="http://schemas.microsoft.com/office/powerpoint/2010/main" val="4266898917"/>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1725</TotalTime>
  <Words>1271</Words>
  <Application>Microsoft Office PowerPoint</Application>
  <PresentationFormat>Widescreen</PresentationFormat>
  <Paragraphs>104</Paragraphs>
  <Slides>15</Slides>
  <Notes>10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15</vt:i4>
      </vt:variant>
    </vt:vector>
  </HeadingPairs>
  <TitlesOfParts>
    <vt:vector size="29" baseType="lpstr">
      <vt:lpstr>Arial</vt:lpstr>
      <vt:lpstr>Open Sans Bold</vt:lpstr>
      <vt:lpstr>Cambria</vt:lpstr>
      <vt:lpstr>Exo</vt:lpstr>
      <vt:lpstr>Century Gothic</vt:lpstr>
      <vt:lpstr>Wingdings</vt:lpstr>
      <vt:lpstr>Source Sans Pro Bold</vt:lpstr>
      <vt:lpstr>Archivo Black</vt:lpstr>
      <vt:lpstr>Palatino Linotype</vt:lpstr>
      <vt:lpstr>Open Sans</vt:lpstr>
      <vt:lpstr>Times New Roman</vt:lpstr>
      <vt:lpstr>Calibri</vt:lpstr>
      <vt:lpstr>Titel case</vt:lpstr>
      <vt:lpstr>Office Theme</vt:lpstr>
      <vt:lpstr>ISMUBA Learning Quality Management in Muhammadiyah Elementary Schools</vt:lpstr>
      <vt:lpstr>Pendahuluan</vt:lpstr>
      <vt:lpstr>Pertanyaan Penelitian (Rumusan Masalah)</vt:lpstr>
      <vt:lpstr>Metode</vt:lpstr>
      <vt:lpstr>Hasil</vt:lpstr>
      <vt:lpstr>Pembahasan</vt:lpstr>
      <vt:lpstr>PowerPoint Presentation</vt:lpstr>
      <vt:lpstr>PowerPoint Presentation</vt:lpstr>
      <vt:lpstr>PowerPoint Presentation</vt:lpstr>
      <vt:lpstr>PowerPoint Presentation</vt:lpstr>
      <vt:lpstr>Temuan Penting Penelitian</vt:lpstr>
      <vt:lpstr>Manfaat Penelitian</vt:lpstr>
      <vt:lpstr>Referensi</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ISMUBA Learning Quality Management in Muhammadiyah Elementary Schools</dc:title>
  <dc:creator>Umsida</dc:creator>
  <cp:lastModifiedBy>ASUS</cp:lastModifiedBy>
  <cp:revision>8</cp:revision>
  <dcterms:created xsi:type="dcterms:W3CDTF">2020-02-15T07:43:00Z</dcterms:created>
  <dcterms:modified xsi:type="dcterms:W3CDTF">2024-01-27T03:40:46Z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