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Lst>
  <p:sldSz cy="32075425" cx="21383625"/>
  <p:notesSz cx="7102475" cy="9388475"/>
  <p:embeddedFontLst>
    <p:embeddedFont>
      <p:font typeface="Garamond"/>
      <p:regular r:id="rId6"/>
      <p:bold r:id="rId7"/>
      <p:italic r:id="rId8"/>
      <p:boldItalic r:id="rId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Garamond-boldItalic.fntdata"/><Relationship Id="rId5" Type="http://schemas.openxmlformats.org/officeDocument/2006/relationships/slide" Target="slides/slide1.xml"/><Relationship Id="rId6" Type="http://schemas.openxmlformats.org/officeDocument/2006/relationships/font" Target="fonts/Garamond-regular.fntdata"/><Relationship Id="rId7" Type="http://schemas.openxmlformats.org/officeDocument/2006/relationships/font" Target="fonts/Garamond-bold.fntdata"/><Relationship Id="rId8" Type="http://schemas.openxmlformats.org/officeDocument/2006/relationships/font" Target="fonts/Garamon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378075" y="704850"/>
            <a:ext cx="2347913" cy="35194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710248" y="4459526"/>
            <a:ext cx="5681980" cy="4224814"/>
          </a:xfrm>
          <a:prstGeom prst="rect">
            <a:avLst/>
          </a:prstGeom>
          <a:noFill/>
          <a:ln>
            <a:noFill/>
          </a:ln>
        </p:spPr>
        <p:txBody>
          <a:bodyPr anchorCtr="0" anchor="t" bIns="94200" lIns="94200" spcFirstLastPara="1" rIns="94200" wrap="square" tIns="94200">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 name="Shape 9"/>
        <p:cNvGrpSpPr/>
        <p:nvPr/>
      </p:nvGrpSpPr>
      <p:grpSpPr>
        <a:xfrm>
          <a:off x="0" y="0"/>
          <a:ext cx="0" cy="0"/>
          <a:chOff x="0" y="0"/>
          <a:chExt cx="0" cy="0"/>
        </a:xfrm>
      </p:grpSpPr>
      <p:sp>
        <p:nvSpPr>
          <p:cNvPr id="10" name="Google Shape;10;p1:notes"/>
          <p:cNvSpPr txBox="1"/>
          <p:nvPr>
            <p:ph idx="1" type="body"/>
          </p:nvPr>
        </p:nvSpPr>
        <p:spPr>
          <a:xfrm>
            <a:off x="710248" y="4459526"/>
            <a:ext cx="5681980" cy="4224814"/>
          </a:xfrm>
          <a:prstGeom prst="rect">
            <a:avLst/>
          </a:prstGeom>
          <a:noFill/>
          <a:ln>
            <a:noFill/>
          </a:ln>
        </p:spPr>
        <p:txBody>
          <a:bodyPr anchorCtr="0" anchor="t" bIns="94200" lIns="94200" spcFirstLastPara="1" rIns="94200" wrap="square" tIns="94200">
            <a:noAutofit/>
          </a:bodyPr>
          <a:lstStyle/>
          <a:p>
            <a:pPr indent="0" lvl="0" marL="0" rtl="0" algn="l">
              <a:lnSpc>
                <a:spcPct val="100000"/>
              </a:lnSpc>
              <a:spcBef>
                <a:spcPts val="0"/>
              </a:spcBef>
              <a:spcAft>
                <a:spcPts val="0"/>
              </a:spcAft>
              <a:buSzPts val="1100"/>
              <a:buNone/>
            </a:pPr>
            <a:r>
              <a:t/>
            </a:r>
            <a:endParaRPr/>
          </a:p>
        </p:txBody>
      </p:sp>
      <p:sp>
        <p:nvSpPr>
          <p:cNvPr id="11" name="Google Shape;11;p1:notes"/>
          <p:cNvSpPr/>
          <p:nvPr>
            <p:ph idx="2" type="sldImg"/>
          </p:nvPr>
        </p:nvSpPr>
        <p:spPr>
          <a:xfrm>
            <a:off x="2378075" y="704850"/>
            <a:ext cx="2346325" cy="35194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7" name="Shape 7"/>
        <p:cNvGrpSpPr/>
        <p:nvPr/>
      </p:nvGrpSpPr>
      <p:grpSpPr>
        <a:xfrm>
          <a:off x="0" y="0"/>
          <a:ext cx="0" cy="0"/>
          <a:chOff x="0" y="0"/>
          <a:chExt cx="0" cy="0"/>
        </a:xfrm>
      </p:grpSpPr>
      <p:sp>
        <p:nvSpPr>
          <p:cNvPr id="8" name="Google Shape;8;p2"/>
          <p:cNvSpPr txBox="1"/>
          <p:nvPr>
            <p:ph type="title"/>
          </p:nvPr>
        </p:nvSpPr>
        <p:spPr>
          <a:xfrm>
            <a:off x="1470124" y="1707141"/>
            <a:ext cx="18443377" cy="1540497"/>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0290"/>
              <a:buFont typeface="Garamond"/>
              <a:buNone/>
              <a:defRPr b="0" i="0" sz="10290" u="none" cap="none" strike="noStrike">
                <a:solidFill>
                  <a:schemeClr val="dk1"/>
                </a:solidFill>
                <a:latin typeface="Garamond"/>
                <a:ea typeface="Garamond"/>
                <a:cs typeface="Garamond"/>
                <a:sym typeface="Garamon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p:nvPr/>
        </p:nvSpPr>
        <p:spPr>
          <a:xfrm flipH="1">
            <a:off x="398184" y="518900"/>
            <a:ext cx="20587257" cy="29255171"/>
          </a:xfrm>
          <a:prstGeom prst="round2DiagRect">
            <a:avLst>
              <a:gd fmla="val 16667" name="adj1"/>
              <a:gd fmla="val 0" name="adj2"/>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5733"/>
              <a:buFont typeface="Arial"/>
              <a:buNone/>
            </a:pPr>
            <a:r>
              <a:t/>
            </a:r>
            <a:endParaRPr b="0" i="0" sz="5733" u="none" cap="none" strike="noStrike">
              <a:solidFill>
                <a:schemeClr val="lt1"/>
              </a:solidFill>
              <a:latin typeface="Trebuchet MS"/>
              <a:ea typeface="Trebuchet MS"/>
              <a:cs typeface="Trebuchet MS"/>
              <a:sym typeface="Trebuchet MS"/>
            </a:endParaRPr>
          </a:p>
        </p:txBody>
      </p:sp>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 Id="rId5" Type="http://schemas.openxmlformats.org/officeDocument/2006/relationships/image" Target="../media/image1.png"/><Relationship Id="rId6" Type="http://schemas.openxmlformats.org/officeDocument/2006/relationships/image" Target="../media/image3.png"/><Relationship Id="rId7" Type="http://schemas.openxmlformats.org/officeDocument/2006/relationships/image" Target="../media/image4.png"/><Relationship Id="rId8"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 name="Shape 12"/>
        <p:cNvGrpSpPr/>
        <p:nvPr/>
      </p:nvGrpSpPr>
      <p:grpSpPr>
        <a:xfrm>
          <a:off x="0" y="0"/>
          <a:ext cx="0" cy="0"/>
          <a:chOff x="0" y="0"/>
          <a:chExt cx="0" cy="0"/>
        </a:xfrm>
      </p:grpSpPr>
      <p:pic>
        <p:nvPicPr>
          <p:cNvPr descr="Link" id="13" name="Google Shape;13;p3"/>
          <p:cNvPicPr preferRelativeResize="0"/>
          <p:nvPr/>
        </p:nvPicPr>
        <p:blipFill rotWithShape="1">
          <a:blip r:embed="rId3">
            <a:alphaModFix/>
          </a:blip>
          <a:srcRect b="0" l="0" r="0" t="0"/>
          <a:stretch/>
        </p:blipFill>
        <p:spPr>
          <a:xfrm>
            <a:off x="13313441" y="28234691"/>
            <a:ext cx="293241" cy="293241"/>
          </a:xfrm>
          <a:prstGeom prst="rect">
            <a:avLst/>
          </a:prstGeom>
          <a:noFill/>
          <a:ln>
            <a:noFill/>
          </a:ln>
        </p:spPr>
      </p:pic>
      <p:sp>
        <p:nvSpPr>
          <p:cNvPr id="14" name="Google Shape;14;p3"/>
          <p:cNvSpPr txBox="1"/>
          <p:nvPr/>
        </p:nvSpPr>
        <p:spPr>
          <a:xfrm>
            <a:off x="13628431" y="28141507"/>
            <a:ext cx="5792400" cy="33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2105"/>
              <a:buFont typeface="Arial"/>
              <a:buNone/>
            </a:pPr>
            <a:r>
              <a:rPr b="0" i="0" lang="en-ZA" sz="2105" u="none" cap="none" strike="noStrike">
                <a:solidFill>
                  <a:schemeClr val="dk1"/>
                </a:solidFill>
                <a:latin typeface="Trebuchet MS"/>
                <a:ea typeface="Trebuchet MS"/>
                <a:cs typeface="Trebuchet MS"/>
                <a:sym typeface="Trebuchet MS"/>
              </a:rPr>
              <a:t>N</a:t>
            </a:r>
            <a:r>
              <a:rPr b="1" i="0" lang="en-ZA" sz="2105" u="none" cap="none" strike="noStrike">
                <a:solidFill>
                  <a:schemeClr val="dk1"/>
                </a:solidFill>
                <a:latin typeface="Trebuchet MS"/>
                <a:ea typeface="Trebuchet MS"/>
                <a:cs typeface="Trebuchet MS"/>
                <a:sym typeface="Trebuchet MS"/>
              </a:rPr>
              <a:t>ama Mahasiswa              : </a:t>
            </a:r>
            <a:r>
              <a:rPr b="1" lang="en-ZA" sz="2105">
                <a:solidFill>
                  <a:schemeClr val="dk1"/>
                </a:solidFill>
                <a:latin typeface="Trebuchet MS"/>
                <a:ea typeface="Trebuchet MS"/>
                <a:cs typeface="Trebuchet MS"/>
                <a:sym typeface="Trebuchet MS"/>
              </a:rPr>
              <a:t>Nurfiati Khoizuroh</a:t>
            </a:r>
            <a:endParaRPr b="1" i="0" sz="1400" u="none" cap="none" strike="noStrike">
              <a:solidFill>
                <a:srgbClr val="000000"/>
              </a:solidFill>
              <a:latin typeface="Arial"/>
              <a:ea typeface="Arial"/>
              <a:cs typeface="Arial"/>
              <a:sym typeface="Arial"/>
            </a:endParaRPr>
          </a:p>
        </p:txBody>
      </p:sp>
      <p:pic>
        <p:nvPicPr>
          <p:cNvPr descr="Envelope" id="15" name="Google Shape;15;p3" title="Icon Presenter Email"/>
          <p:cNvPicPr preferRelativeResize="0"/>
          <p:nvPr/>
        </p:nvPicPr>
        <p:blipFill rotWithShape="1">
          <a:blip r:embed="rId4">
            <a:alphaModFix/>
          </a:blip>
          <a:srcRect b="0" l="0" r="0" t="0"/>
          <a:stretch/>
        </p:blipFill>
        <p:spPr>
          <a:xfrm>
            <a:off x="13307689" y="28653890"/>
            <a:ext cx="262230" cy="262230"/>
          </a:xfrm>
          <a:prstGeom prst="rect">
            <a:avLst/>
          </a:prstGeom>
          <a:noFill/>
          <a:ln>
            <a:noFill/>
          </a:ln>
        </p:spPr>
      </p:pic>
      <p:sp>
        <p:nvSpPr>
          <p:cNvPr id="16" name="Google Shape;16;p3"/>
          <p:cNvSpPr txBox="1"/>
          <p:nvPr/>
        </p:nvSpPr>
        <p:spPr>
          <a:xfrm>
            <a:off x="13625075" y="28527932"/>
            <a:ext cx="6678337" cy="51414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i="0" lang="en-ZA" sz="2000" u="none" cap="none" strike="noStrike">
                <a:solidFill>
                  <a:schemeClr val="dk1"/>
                </a:solidFill>
                <a:latin typeface="Trebuchet MS"/>
                <a:ea typeface="Trebuchet MS"/>
                <a:cs typeface="Trebuchet MS"/>
                <a:sym typeface="Trebuchet MS"/>
              </a:rPr>
              <a:t>Nama Dosen Pembimbing   : </a:t>
            </a:r>
            <a:r>
              <a:rPr b="1" i="0" lang="en-ZA" sz="2000" u="sng" cap="none" strike="noStrike">
                <a:solidFill>
                  <a:srgbClr val="000000"/>
                </a:solidFill>
                <a:latin typeface="Trebuchet MS"/>
                <a:ea typeface="Trebuchet MS"/>
                <a:cs typeface="Trebuchet MS"/>
                <a:sym typeface="Trebuchet MS"/>
              </a:rPr>
              <a:t>Dr. </a:t>
            </a:r>
            <a:r>
              <a:rPr b="1" lang="en-ZA" sz="2000" u="sng">
                <a:latin typeface="Trebuchet MS"/>
                <a:ea typeface="Trebuchet MS"/>
                <a:cs typeface="Trebuchet MS"/>
                <a:sym typeface="Trebuchet MS"/>
              </a:rPr>
              <a:t>Istikomah, M. Si</a:t>
            </a:r>
            <a:endParaRPr b="1" i="0" sz="2000" u="none" cap="none" strike="noStrike">
              <a:solidFill>
                <a:srgbClr val="000000"/>
              </a:solidFill>
              <a:latin typeface="Trebuchet MS"/>
              <a:ea typeface="Trebuchet MS"/>
              <a:cs typeface="Trebuchet MS"/>
              <a:sym typeface="Trebuchet MS"/>
            </a:endParaRPr>
          </a:p>
        </p:txBody>
      </p:sp>
      <p:pic>
        <p:nvPicPr>
          <p:cNvPr descr="Smart Phone" id="17" name="Google Shape;17;p3" title="Icon - Presenter Phone Number"/>
          <p:cNvPicPr preferRelativeResize="0"/>
          <p:nvPr/>
        </p:nvPicPr>
        <p:blipFill rotWithShape="1">
          <a:blip r:embed="rId5">
            <a:alphaModFix/>
          </a:blip>
          <a:srcRect b="0" l="0" r="0" t="0"/>
          <a:stretch/>
        </p:blipFill>
        <p:spPr>
          <a:xfrm>
            <a:off x="13344452" y="29204015"/>
            <a:ext cx="262230" cy="262230"/>
          </a:xfrm>
          <a:prstGeom prst="rect">
            <a:avLst/>
          </a:prstGeom>
          <a:noFill/>
          <a:ln>
            <a:noFill/>
          </a:ln>
        </p:spPr>
      </p:pic>
      <p:cxnSp>
        <p:nvCxnSpPr>
          <p:cNvPr descr="Vertical footer divider line" id="18" name="Google Shape;18;p3"/>
          <p:cNvCxnSpPr/>
          <p:nvPr/>
        </p:nvCxnSpPr>
        <p:spPr>
          <a:xfrm>
            <a:off x="15164608" y="29074351"/>
            <a:ext cx="0" cy="1401000"/>
          </a:xfrm>
          <a:prstGeom prst="straightConnector1">
            <a:avLst/>
          </a:prstGeom>
          <a:noFill/>
          <a:ln cap="flat" cmpd="sng" w="9525">
            <a:solidFill>
              <a:srgbClr val="BFBFBF"/>
            </a:solidFill>
            <a:prstDash val="solid"/>
            <a:miter lim="800000"/>
            <a:headEnd len="sm" w="sm" type="none"/>
            <a:tailEnd len="sm" w="sm" type="none"/>
          </a:ln>
        </p:spPr>
      </p:cxnSp>
      <p:sp>
        <p:nvSpPr>
          <p:cNvPr id="19" name="Google Shape;19;p3"/>
          <p:cNvSpPr txBox="1"/>
          <p:nvPr/>
        </p:nvSpPr>
        <p:spPr>
          <a:xfrm>
            <a:off x="263223" y="737850"/>
            <a:ext cx="12566100" cy="1015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0"/>
              <a:buFont typeface="Arial"/>
              <a:buNone/>
            </a:pPr>
            <a:r>
              <a:rPr b="0" i="0" lang="en-ZA" sz="6000" u="none" cap="none" strike="noStrike">
                <a:solidFill>
                  <a:schemeClr val="dk1"/>
                </a:solidFill>
                <a:latin typeface="Trebuchet MS"/>
                <a:ea typeface="Trebuchet MS"/>
                <a:cs typeface="Trebuchet MS"/>
                <a:sym typeface="Trebuchet MS"/>
              </a:rPr>
              <a:t>Universitas Muhammadiyah Sidoarjo</a:t>
            </a:r>
            <a:endParaRPr b="0" i="0" sz="6000" u="none" cap="none" strike="noStrike">
              <a:solidFill>
                <a:schemeClr val="dk1"/>
              </a:solidFill>
              <a:latin typeface="Trebuchet MS"/>
              <a:ea typeface="Trebuchet MS"/>
              <a:cs typeface="Trebuchet MS"/>
              <a:sym typeface="Trebuchet MS"/>
            </a:endParaRPr>
          </a:p>
        </p:txBody>
      </p:sp>
      <p:pic>
        <p:nvPicPr>
          <p:cNvPr id="20" name="Google Shape;20;p3"/>
          <p:cNvPicPr preferRelativeResize="0"/>
          <p:nvPr/>
        </p:nvPicPr>
        <p:blipFill rotWithShape="1">
          <a:blip r:embed="rId6">
            <a:alphaModFix/>
          </a:blip>
          <a:srcRect b="0" l="0" r="0" t="0"/>
          <a:stretch/>
        </p:blipFill>
        <p:spPr>
          <a:xfrm>
            <a:off x="13625075" y="757700"/>
            <a:ext cx="6877050" cy="1438275"/>
          </a:xfrm>
          <a:prstGeom prst="rect">
            <a:avLst/>
          </a:prstGeom>
          <a:noFill/>
          <a:ln>
            <a:noFill/>
          </a:ln>
        </p:spPr>
      </p:pic>
      <p:sp>
        <p:nvSpPr>
          <p:cNvPr id="21" name="Google Shape;21;p3"/>
          <p:cNvSpPr/>
          <p:nvPr/>
        </p:nvSpPr>
        <p:spPr>
          <a:xfrm>
            <a:off x="2235200" y="3007582"/>
            <a:ext cx="15646400" cy="1077218"/>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1" i="0" lang="en-ZA" sz="3200" u="none" cap="none" strike="noStrike">
                <a:solidFill>
                  <a:srgbClr val="000000"/>
                </a:solidFill>
                <a:latin typeface="Arial"/>
                <a:ea typeface="Arial"/>
                <a:cs typeface="Arial"/>
                <a:sym typeface="Arial"/>
              </a:rPr>
              <a:t>Implementasi Manajeman Strategi Berbasis Pembiasaan Teamwork</a:t>
            </a:r>
            <a:endParaRPr/>
          </a:p>
          <a:p>
            <a:pPr indent="0" lvl="0" marL="0" marR="0" rtl="0" algn="ctr">
              <a:lnSpc>
                <a:spcPct val="100000"/>
              </a:lnSpc>
              <a:spcBef>
                <a:spcPts val="0"/>
              </a:spcBef>
              <a:spcAft>
                <a:spcPts val="0"/>
              </a:spcAft>
              <a:buNone/>
            </a:pPr>
            <a:r>
              <a:rPr b="1" i="0" lang="en-ZA" sz="3200" u="none" cap="none" strike="noStrike">
                <a:solidFill>
                  <a:srgbClr val="000000"/>
                </a:solidFill>
                <a:latin typeface="Arial"/>
                <a:ea typeface="Arial"/>
                <a:cs typeface="Arial"/>
                <a:sym typeface="Arial"/>
              </a:rPr>
              <a:t> Untuk Meningkatkan Prestasi Anak Autis Di Sekolah Inklusif</a:t>
            </a:r>
            <a:endParaRPr b="0" i="0" sz="3200" u="none" cap="none" strike="noStrike">
              <a:solidFill>
                <a:srgbClr val="000000"/>
              </a:solidFill>
              <a:latin typeface="Arial"/>
              <a:ea typeface="Arial"/>
              <a:cs typeface="Arial"/>
              <a:sym typeface="Arial"/>
            </a:endParaRPr>
          </a:p>
        </p:txBody>
      </p:sp>
      <p:sp>
        <p:nvSpPr>
          <p:cNvPr id="22" name="Google Shape;22;p3"/>
          <p:cNvSpPr/>
          <p:nvPr/>
        </p:nvSpPr>
        <p:spPr>
          <a:xfrm>
            <a:off x="1282867" y="4842243"/>
            <a:ext cx="4714462" cy="1203821"/>
          </a:xfrm>
          <a:prstGeom prst="flowChartPunchedTape">
            <a:avLst/>
          </a:prstGeom>
          <a:gradFill>
            <a:gsLst>
              <a:gs pos="0">
                <a:srgbClr val="00CBC7"/>
              </a:gs>
              <a:gs pos="100000">
                <a:srgbClr val="8FFFFF"/>
              </a:gs>
            </a:gsLst>
            <a:lin ang="16200000" scaled="0"/>
          </a:gradFill>
          <a:ln cap="flat" cmpd="sng" w="9525">
            <a:solidFill>
              <a:srgbClr val="00B0AD"/>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ZA" sz="3600" u="none" cap="none" strike="noStrike">
                <a:solidFill>
                  <a:schemeClr val="dk1"/>
                </a:solidFill>
                <a:latin typeface="Arial"/>
                <a:ea typeface="Arial"/>
                <a:cs typeface="Arial"/>
                <a:sym typeface="Arial"/>
              </a:rPr>
              <a:t>PENDAHULUAN</a:t>
            </a:r>
            <a:endParaRPr b="1" i="0" sz="3600" u="none" cap="none" strike="noStrike">
              <a:solidFill>
                <a:schemeClr val="dk1"/>
              </a:solidFill>
              <a:latin typeface="Arial"/>
              <a:ea typeface="Arial"/>
              <a:cs typeface="Arial"/>
              <a:sym typeface="Arial"/>
            </a:endParaRPr>
          </a:p>
        </p:txBody>
      </p:sp>
      <p:sp>
        <p:nvSpPr>
          <p:cNvPr id="23" name="Google Shape;23;p3"/>
          <p:cNvSpPr/>
          <p:nvPr/>
        </p:nvSpPr>
        <p:spPr>
          <a:xfrm>
            <a:off x="1112598" y="6087939"/>
            <a:ext cx="17067826" cy="3785652"/>
          </a:xfrm>
          <a:prstGeom prst="rect">
            <a:avLst/>
          </a:prstGeom>
          <a:noFill/>
          <a:ln>
            <a:noFill/>
          </a:ln>
        </p:spPr>
        <p:txBody>
          <a:bodyPr anchorCtr="0" anchor="t" bIns="45700" lIns="91425" spcFirstLastPara="1" rIns="91425" wrap="square" tIns="45700">
            <a:noAutofit/>
          </a:bodyPr>
          <a:lstStyle/>
          <a:p>
            <a:pPr indent="457200" lvl="0" marL="63500" marR="76200" rtl="0" algn="l">
              <a:lnSpc>
                <a:spcPct val="115000"/>
              </a:lnSpc>
              <a:spcBef>
                <a:spcPts val="0"/>
              </a:spcBef>
              <a:spcAft>
                <a:spcPts val="0"/>
              </a:spcAft>
              <a:buClr>
                <a:schemeClr val="dk1"/>
              </a:buClr>
              <a:buSzPts val="1100"/>
              <a:buFont typeface="Arial"/>
              <a:buNone/>
            </a:pPr>
            <a:r>
              <a:rPr lang="en-ZA" sz="1900">
                <a:solidFill>
                  <a:schemeClr val="dk1"/>
                </a:solidFill>
                <a:latin typeface="Times New Roman"/>
                <a:ea typeface="Times New Roman"/>
                <a:cs typeface="Times New Roman"/>
                <a:sym typeface="Times New Roman"/>
              </a:rPr>
              <a:t>Pembelajaran ISMUBA adalah pembelajaran yang harus diterapkan, dipelajari, serta diperdalam oleh sekolah Muhammadiyah. Hal ini merupakan pondasi awal sebagai upaya untuk membentuk kepribadian dan menanamkan nilai-nilai Islam mencakup tentang bagaimana berperilaku, bersikap, dan berinteraksi dengan lingkungan sekitar. Menurut Mulyono (2013:3) menyatakan bahwa proses pendidikan dalam pembelajaran dapat dikatakan berhasil jika dalam pelaksanaan pembelajaran mempunyai sebuah konsep perencanaan secara sistematis dan terstruktur dalam pembelajaran, dituangkan pada rencana yang dinilai secara sistematis untuk mengarahkan proses belajar menuju pencapaian tujuan pembelajaran yang diharapkan.</a:t>
            </a:r>
            <a:endParaRPr sz="1900">
              <a:solidFill>
                <a:schemeClr val="dk1"/>
              </a:solidFill>
              <a:latin typeface="Times New Roman"/>
              <a:ea typeface="Times New Roman"/>
              <a:cs typeface="Times New Roman"/>
              <a:sym typeface="Times New Roman"/>
            </a:endParaRPr>
          </a:p>
          <a:p>
            <a:pPr indent="279400" lvl="0" marL="0" rtl="0" algn="just">
              <a:lnSpc>
                <a:spcPct val="115000"/>
              </a:lnSpc>
              <a:spcBef>
                <a:spcPts val="1200"/>
              </a:spcBef>
              <a:spcAft>
                <a:spcPts val="0"/>
              </a:spcAft>
              <a:buClr>
                <a:schemeClr val="dk1"/>
              </a:buClr>
              <a:buSzPts val="1100"/>
              <a:buFont typeface="Arial"/>
              <a:buNone/>
            </a:pPr>
            <a:r>
              <a:rPr lang="en-ZA" sz="1900">
                <a:solidFill>
                  <a:schemeClr val="dk1"/>
                </a:solidFill>
              </a:rPr>
              <a:t> Sekolah Muhammadiyah ISMUBA merupakan mata pelajaran wajib yang harus diterapkan dalam pembelajaran ISMUBA. Karena mata pelajaran ISMUBA menjadi ciri khas kualitas keunggulan disekolah Muhammadiyah. diantaranya mencakup Akidah Akhlak, Ibadah Syari’ah, Tarikh Islam, Al-Qur’an-hadist,  Bahasa Arab, dan Kemuhammadiyahan. Berdasarkan alasan inilah Manajemen Mutu Pembelajaran ISMUBA di SD Muhammadiyah 2 Taman Sidoarjo Muhammadiyah perlu dilakukan. Hal ini sangat penting dikarenakan untuk meningkatkan kualitas guru dalam melakukan pembelajaran ISMUBA harus melalui tahapan manajemen dari perencanaan, pelaksanaan, pengorganisasian, pengawasan dan evaluasi. Sehingga akhirnya akan bisa menghasilkan suatu pembelajaran ISMUBA yang bermutu.</a:t>
            </a:r>
            <a:endParaRPr sz="19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ZA" sz="2000">
                <a:solidFill>
                  <a:schemeClr val="dk1"/>
                </a:solidFill>
              </a:rPr>
              <a:t> </a:t>
            </a:r>
            <a:endParaRPr sz="2000">
              <a:solidFill>
                <a:schemeClr val="dk1"/>
              </a:solidFill>
            </a:endParaRPr>
          </a:p>
          <a:p>
            <a:pPr indent="0" lvl="0" marL="0" marR="0" rtl="0" algn="just">
              <a:lnSpc>
                <a:spcPct val="100000"/>
              </a:lnSpc>
              <a:spcBef>
                <a:spcPts val="1200"/>
              </a:spcBef>
              <a:spcAft>
                <a:spcPts val="0"/>
              </a:spcAft>
              <a:buNone/>
            </a:pPr>
            <a:r>
              <a:t/>
            </a:r>
            <a:endParaRPr b="1" sz="3000"/>
          </a:p>
        </p:txBody>
      </p:sp>
      <p:sp>
        <p:nvSpPr>
          <p:cNvPr id="24" name="Google Shape;24;p3"/>
          <p:cNvSpPr/>
          <p:nvPr/>
        </p:nvSpPr>
        <p:spPr>
          <a:xfrm>
            <a:off x="15964544" y="10128715"/>
            <a:ext cx="4431760" cy="1075765"/>
          </a:xfrm>
          <a:prstGeom prst="flowChartPunchedTape">
            <a:avLst/>
          </a:prstGeom>
          <a:gradFill>
            <a:gsLst>
              <a:gs pos="0">
                <a:srgbClr val="00CBC7"/>
              </a:gs>
              <a:gs pos="100000">
                <a:srgbClr val="8FFFFF"/>
              </a:gs>
            </a:gsLst>
            <a:lin ang="16200000" scaled="0"/>
          </a:gradFill>
          <a:ln cap="flat" cmpd="sng" w="9525">
            <a:solidFill>
              <a:srgbClr val="00B0AD"/>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ZA" sz="4000" u="none" cap="none" strike="noStrike">
                <a:solidFill>
                  <a:schemeClr val="dk1"/>
                </a:solidFill>
                <a:latin typeface="Arial"/>
                <a:ea typeface="Arial"/>
                <a:cs typeface="Arial"/>
                <a:sym typeface="Arial"/>
              </a:rPr>
              <a:t>METODE</a:t>
            </a:r>
            <a:endParaRPr b="1" i="0" sz="4000" u="none" cap="none" strike="noStrike">
              <a:solidFill>
                <a:schemeClr val="dk1"/>
              </a:solidFill>
              <a:latin typeface="Arial"/>
              <a:ea typeface="Arial"/>
              <a:cs typeface="Arial"/>
              <a:sym typeface="Arial"/>
            </a:endParaRPr>
          </a:p>
        </p:txBody>
      </p:sp>
      <p:sp>
        <p:nvSpPr>
          <p:cNvPr id="25" name="Google Shape;25;p3"/>
          <p:cNvSpPr/>
          <p:nvPr/>
        </p:nvSpPr>
        <p:spPr>
          <a:xfrm>
            <a:off x="3640098" y="11378202"/>
            <a:ext cx="15922949" cy="46166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ZA" sz="2400" u="none" cap="none" strike="noStrike">
                <a:solidFill>
                  <a:srgbClr val="000000"/>
                </a:solidFill>
                <a:latin typeface="Arial"/>
                <a:ea typeface="Arial"/>
                <a:cs typeface="Arial"/>
                <a:sym typeface="Arial"/>
              </a:rPr>
              <a:t>Penelitian ini merupakan penelitian kualitatif dengan menggunakan meto</a:t>
            </a:r>
            <a:r>
              <a:rPr b="1" lang="en-ZA" sz="2400"/>
              <a:t>de deskiptif</a:t>
            </a:r>
            <a:r>
              <a:rPr b="1" i="0" lang="en-ZA" sz="2400" u="none" cap="none" strike="noStrike">
                <a:solidFill>
                  <a:srgbClr val="000000"/>
                </a:solidFill>
                <a:latin typeface="Arial"/>
                <a:ea typeface="Arial"/>
                <a:cs typeface="Arial"/>
                <a:sym typeface="Arial"/>
              </a:rPr>
              <a:t> </a:t>
            </a:r>
            <a:endParaRPr b="0" i="0" sz="2400" u="none" cap="none" strike="noStrike">
              <a:solidFill>
                <a:srgbClr val="000000"/>
              </a:solidFill>
              <a:latin typeface="Arial"/>
              <a:ea typeface="Arial"/>
              <a:cs typeface="Arial"/>
              <a:sym typeface="Arial"/>
            </a:endParaRPr>
          </a:p>
        </p:txBody>
      </p:sp>
      <p:sp>
        <p:nvSpPr>
          <p:cNvPr id="26" name="Google Shape;26;p3"/>
          <p:cNvSpPr/>
          <p:nvPr/>
        </p:nvSpPr>
        <p:spPr>
          <a:xfrm>
            <a:off x="965627" y="12123860"/>
            <a:ext cx="4714462" cy="1815404"/>
          </a:xfrm>
          <a:prstGeom prst="flowChartPunchedTape">
            <a:avLst/>
          </a:prstGeom>
          <a:gradFill>
            <a:gsLst>
              <a:gs pos="0">
                <a:srgbClr val="00CBC7"/>
              </a:gs>
              <a:gs pos="100000">
                <a:srgbClr val="8FFFFF"/>
              </a:gs>
            </a:gsLst>
            <a:lin ang="16200000" scaled="0"/>
          </a:gradFill>
          <a:ln cap="flat" cmpd="sng" w="9525">
            <a:solidFill>
              <a:srgbClr val="00B0AD"/>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ZA" sz="4000" u="none" cap="none" strike="noStrike">
                <a:solidFill>
                  <a:schemeClr val="dk1"/>
                </a:solidFill>
                <a:latin typeface="Arial"/>
                <a:ea typeface="Arial"/>
                <a:cs typeface="Arial"/>
                <a:sym typeface="Arial"/>
              </a:rPr>
              <a:t>HASIL TEMUAN PENELITIAN</a:t>
            </a:r>
            <a:endParaRPr b="1" i="0" sz="4000" u="none" cap="none" strike="noStrike">
              <a:solidFill>
                <a:schemeClr val="dk1"/>
              </a:solidFill>
              <a:latin typeface="Arial"/>
              <a:ea typeface="Arial"/>
              <a:cs typeface="Arial"/>
              <a:sym typeface="Arial"/>
            </a:endParaRPr>
          </a:p>
        </p:txBody>
      </p:sp>
      <p:sp>
        <p:nvSpPr>
          <p:cNvPr id="27" name="Google Shape;27;p3"/>
          <p:cNvSpPr/>
          <p:nvPr/>
        </p:nvSpPr>
        <p:spPr>
          <a:xfrm>
            <a:off x="14706369" y="21738617"/>
            <a:ext cx="4714462" cy="1815404"/>
          </a:xfrm>
          <a:prstGeom prst="flowChartPunchedTape">
            <a:avLst/>
          </a:prstGeom>
          <a:gradFill>
            <a:gsLst>
              <a:gs pos="0">
                <a:srgbClr val="00CBC7"/>
              </a:gs>
              <a:gs pos="100000">
                <a:srgbClr val="8FFFFF"/>
              </a:gs>
            </a:gsLst>
            <a:lin ang="16200000" scaled="0"/>
          </a:gradFill>
          <a:ln cap="flat" cmpd="sng" w="9525">
            <a:solidFill>
              <a:srgbClr val="00B0AD"/>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ZA" sz="4000" u="none" cap="none" strike="noStrike">
                <a:solidFill>
                  <a:schemeClr val="dk1"/>
                </a:solidFill>
                <a:latin typeface="Arial"/>
                <a:ea typeface="Arial"/>
                <a:cs typeface="Arial"/>
                <a:sym typeface="Arial"/>
              </a:rPr>
              <a:t>MANFAAT PENELITIAN</a:t>
            </a:r>
            <a:endParaRPr b="1" i="0" sz="4000" u="none" cap="none" strike="noStrike">
              <a:solidFill>
                <a:schemeClr val="dk1"/>
              </a:solidFill>
              <a:latin typeface="Arial"/>
              <a:ea typeface="Arial"/>
              <a:cs typeface="Arial"/>
              <a:sym typeface="Arial"/>
            </a:endParaRPr>
          </a:p>
        </p:txBody>
      </p:sp>
      <p:sp>
        <p:nvSpPr>
          <p:cNvPr id="28" name="Google Shape;28;p3"/>
          <p:cNvSpPr/>
          <p:nvPr/>
        </p:nvSpPr>
        <p:spPr>
          <a:xfrm>
            <a:off x="4150850" y="24129050"/>
            <a:ext cx="15946500" cy="25680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None/>
            </a:pPr>
            <a:r>
              <a:rPr i="0" lang="en-ZA" sz="2200" u="none" cap="none" strike="noStrike">
                <a:solidFill>
                  <a:srgbClr val="000000"/>
                </a:solidFill>
              </a:rPr>
              <a:t>Melalui </a:t>
            </a:r>
            <a:r>
              <a:rPr lang="en-ZA" sz="2400">
                <a:solidFill>
                  <a:schemeClr val="dk1"/>
                </a:solidFill>
              </a:rPr>
              <a:t>Manajemen Mutu Pembelajaran ISMUBA perencanaan, pelaksanaan, pengorganisasian pengawasan dan evaluasi. Implementasi Manajemen Mutu Pembelajaran ISMUBA disekolah Muhammadiyah 2 Taman Sidoarjo. Dengan harapan dapat   memberikan </a:t>
            </a:r>
            <a:r>
              <a:rPr lang="en-ZA" sz="2200">
                <a:solidFill>
                  <a:schemeClr val="dk1"/>
                </a:solidFill>
              </a:rPr>
              <a:t>Pembelajaran</a:t>
            </a:r>
            <a:r>
              <a:rPr lang="en-ZA" sz="2200">
                <a:solidFill>
                  <a:schemeClr val="dk1"/>
                </a:solidFill>
              </a:rPr>
              <a:t> yang optimal untuk mewujudkan pendidikan Islami, bertalenta, dan berprestasi. Pelayanan yang optimal tersebut diharapakan mampu meningkatkan hasil belajar anak baik secara akademik dan non-akademik  serta menumbuhkan kepribadian yang berakhlakul karimah. Selain itu dapat menciptakan hasil yang positif bagi seluru warga sekolah </a:t>
            </a:r>
            <a:r>
              <a:rPr lang="en-ZA" sz="2400">
                <a:solidFill>
                  <a:schemeClr val="dk1"/>
                </a:solidFill>
              </a:rPr>
              <a:t>dalam </a:t>
            </a:r>
            <a:r>
              <a:rPr lang="en-ZA" sz="2400">
                <a:solidFill>
                  <a:schemeClr val="dk1"/>
                </a:solidFill>
              </a:rPr>
              <a:t>penerapan Manajemen Mutu dalam meningkatan kualitas pembelajaran.</a:t>
            </a:r>
            <a:endParaRPr sz="2400">
              <a:solidFill>
                <a:schemeClr val="dk1"/>
              </a:solidFill>
            </a:endParaRPr>
          </a:p>
          <a:p>
            <a:pPr indent="0" lvl="0" marL="0" marR="0" rtl="0" algn="just">
              <a:lnSpc>
                <a:spcPct val="100000"/>
              </a:lnSpc>
              <a:spcBef>
                <a:spcPts val="0"/>
              </a:spcBef>
              <a:spcAft>
                <a:spcPts val="0"/>
              </a:spcAft>
              <a:buNone/>
            </a:pPr>
            <a:r>
              <a:t/>
            </a:r>
            <a:endParaRPr b="1" sz="2000"/>
          </a:p>
        </p:txBody>
      </p:sp>
      <p:pic>
        <p:nvPicPr>
          <p:cNvPr id="29" name="Google Shape;29;p3"/>
          <p:cNvPicPr preferRelativeResize="0"/>
          <p:nvPr/>
        </p:nvPicPr>
        <p:blipFill rotWithShape="1">
          <a:blip r:embed="rId7">
            <a:alphaModFix/>
          </a:blip>
          <a:srcRect b="11860" l="0" r="0" t="11867"/>
          <a:stretch/>
        </p:blipFill>
        <p:spPr>
          <a:xfrm>
            <a:off x="13199875" y="14316388"/>
            <a:ext cx="4714450" cy="6955151"/>
          </a:xfrm>
          <a:prstGeom prst="rect">
            <a:avLst/>
          </a:prstGeom>
          <a:noFill/>
          <a:ln>
            <a:noFill/>
          </a:ln>
        </p:spPr>
      </p:pic>
      <p:pic>
        <p:nvPicPr>
          <p:cNvPr id="30" name="Google Shape;30;p3"/>
          <p:cNvPicPr preferRelativeResize="0"/>
          <p:nvPr/>
        </p:nvPicPr>
        <p:blipFill rotWithShape="1">
          <a:blip r:embed="rId8">
            <a:alphaModFix/>
          </a:blip>
          <a:srcRect b="0" l="11778" r="11786" t="0"/>
          <a:stretch/>
        </p:blipFill>
        <p:spPr>
          <a:xfrm>
            <a:off x="6972275" y="14347063"/>
            <a:ext cx="5437925" cy="6893800"/>
          </a:xfrm>
          <a:prstGeom prst="rect">
            <a:avLst/>
          </a:prstGeom>
          <a:noFill/>
          <a:ln>
            <a:noFill/>
          </a:ln>
        </p:spPr>
      </p:pic>
      <p:sp>
        <p:nvSpPr>
          <p:cNvPr id="31" name="Google Shape;31;p3"/>
          <p:cNvSpPr/>
          <p:nvPr/>
        </p:nvSpPr>
        <p:spPr>
          <a:xfrm>
            <a:off x="13569919" y="29135075"/>
            <a:ext cx="7571303"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1" i="0" lang="en-ZA" sz="2000" u="none" cap="none" strike="noStrike">
                <a:solidFill>
                  <a:schemeClr val="dk1"/>
                </a:solidFill>
                <a:latin typeface="Trebuchet MS"/>
                <a:ea typeface="Trebuchet MS"/>
                <a:cs typeface="Trebuchet MS"/>
                <a:sym typeface="Trebuchet MS"/>
              </a:rPr>
              <a:t>Email Dosen Pembimbing  :  </a:t>
            </a:r>
            <a:r>
              <a:rPr i="1" lang="en-ZA" sz="1000">
                <a:solidFill>
                  <a:schemeClr val="dk1"/>
                </a:solidFill>
                <a:latin typeface="Times New Roman"/>
                <a:ea typeface="Times New Roman"/>
                <a:cs typeface="Times New Roman"/>
                <a:sym typeface="Times New Roman"/>
              </a:rPr>
              <a:t> </a:t>
            </a:r>
            <a:r>
              <a:rPr b="1" lang="en-ZA" sz="2000">
                <a:solidFill>
                  <a:schemeClr val="dk1"/>
                </a:solidFill>
                <a:latin typeface="Times New Roman"/>
                <a:ea typeface="Times New Roman"/>
                <a:cs typeface="Times New Roman"/>
                <a:sym typeface="Times New Roman"/>
              </a:rPr>
              <a:t>istikomah1@umsida.ac.id</a:t>
            </a:r>
            <a:endParaRPr b="1" sz="2000">
              <a:solidFill>
                <a:schemeClr val="dk1"/>
              </a:solidFill>
              <a:latin typeface="Times New Roman"/>
              <a:ea typeface="Times New Roman"/>
              <a:cs typeface="Times New Roman"/>
              <a:sym typeface="Times New Roman"/>
            </a:endParaRPr>
          </a:p>
          <a:p>
            <a:pPr indent="0" lvl="0" marL="0" marR="0" rtl="0" algn="l">
              <a:lnSpc>
                <a:spcPct val="100000"/>
              </a:lnSpc>
              <a:spcBef>
                <a:spcPts val="0"/>
              </a:spcBef>
              <a:spcAft>
                <a:spcPts val="0"/>
              </a:spcAft>
              <a:buNone/>
            </a:pPr>
            <a:r>
              <a:rPr b="1" i="0" lang="en-ZA" sz="2000" u="none" cap="none" strike="noStrike">
                <a:solidFill>
                  <a:srgbClr val="000000"/>
                </a:solidFill>
                <a:latin typeface="Trebuchet MS"/>
                <a:ea typeface="Trebuchet MS"/>
                <a:cs typeface="Trebuchet MS"/>
                <a:sym typeface="Trebuchet MS"/>
              </a:rPr>
              <a:t>	</a:t>
            </a:r>
            <a:endParaRPr/>
          </a:p>
        </p:txBody>
      </p:sp>
      <p:pic>
        <p:nvPicPr>
          <p:cNvPr id="32" name="Google Shape;32;p3"/>
          <p:cNvPicPr preferRelativeResize="0"/>
          <p:nvPr/>
        </p:nvPicPr>
        <p:blipFill rotWithShape="1">
          <a:blip r:embed="rId9">
            <a:alphaModFix/>
          </a:blip>
          <a:srcRect b="1133" l="0" r="0" t="1133"/>
          <a:stretch/>
        </p:blipFill>
        <p:spPr>
          <a:xfrm>
            <a:off x="1097602" y="14394707"/>
            <a:ext cx="5084989" cy="698560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Voyage">
      <a:dk1>
        <a:srgbClr val="000000"/>
      </a:dk1>
      <a:lt1>
        <a:srgbClr val="FFFFFF"/>
      </a:lt1>
      <a:dk2>
        <a:srgbClr val="3A3A3A"/>
      </a:dk2>
      <a:lt2>
        <a:srgbClr val="ACACAC"/>
      </a:lt2>
      <a:accent1>
        <a:srgbClr val="01B1AE"/>
      </a:accent1>
      <a:accent2>
        <a:srgbClr val="6AA4D9"/>
      </a:accent2>
      <a:accent3>
        <a:srgbClr val="F26289"/>
      </a:accent3>
      <a:accent4>
        <a:srgbClr val="ED7D31"/>
      </a:accent4>
      <a:accent5>
        <a:srgbClr val="A88CF6"/>
      </a:accent5>
      <a:accent6>
        <a:srgbClr val="3A3A3A"/>
      </a:accent6>
      <a:hlink>
        <a:srgbClr val="01B1AE"/>
      </a:hlink>
      <a:folHlink>
        <a:srgbClr val="01B1A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