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5"/>
  </p:notesMasterIdLst>
  <p:sldIdLst>
    <p:sldId id="256" r:id="rId2"/>
    <p:sldId id="257" r:id="rId3"/>
    <p:sldId id="258" r:id="rId4"/>
    <p:sldId id="263" r:id="rId5"/>
    <p:sldId id="259" r:id="rId6"/>
    <p:sldId id="272" r:id="rId7"/>
    <p:sldId id="297" r:id="rId8"/>
    <p:sldId id="298" r:id="rId9"/>
    <p:sldId id="299" r:id="rId10"/>
    <p:sldId id="300" r:id="rId11"/>
    <p:sldId id="288" r:id="rId12"/>
    <p:sldId id="290" r:id="rId13"/>
    <p:sldId id="301" r:id="rId14"/>
    <p:sldId id="295" r:id="rId15"/>
    <p:sldId id="296" r:id="rId16"/>
    <p:sldId id="292" r:id="rId17"/>
    <p:sldId id="294" r:id="rId18"/>
    <p:sldId id="291" r:id="rId19"/>
    <p:sldId id="293" r:id="rId20"/>
    <p:sldId id="273" r:id="rId21"/>
    <p:sldId id="274" r:id="rId22"/>
    <p:sldId id="287" r:id="rId23"/>
    <p:sldId id="265" r:id="rId24"/>
  </p:sldIdLst>
  <p:sldSz cx="12192000" cy="6858000"/>
  <p:notesSz cx="9144000" cy="6858000"/>
  <p:embeddedFontLst>
    <p:embeddedFont>
      <p:font typeface="Calibri" panose="020F0502020204030204" pitchFamily="34" charset="0"/>
      <p:regular r:id="rId26"/>
      <p:bold r:id="rId27"/>
      <p:italic r:id="rId28"/>
      <p:boldItalic r:id="rId29"/>
    </p:embeddedFont>
    <p:embeddedFont>
      <p:font typeface="Century Gothic" panose="020B0502020202020204" pitchFamily="34" charset="0"/>
      <p:regular r:id="rId30"/>
      <p:bold r:id="rId31"/>
      <p:italic r:id="rId32"/>
      <p:boldItalic r:id="rId33"/>
    </p:embeddedFont>
    <p:embeddedFont>
      <p:font typeface="Exo" panose="020B060402020202020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8" roundtripDataSignature="AMtx7mgY2+DM/rwO2HkSTRKEfJ3qJmWL/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962400" cy="344091"/>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5179484" y="0"/>
            <a:ext cx="3962400" cy="344091"/>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6513910"/>
            <a:ext cx="3962400" cy="34409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5179484" y="6513910"/>
            <a:ext cx="3962400" cy="34409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 name="Google Shape;38;p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104f7abbb21_0_30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 name="Google Shape;44;g104f7abbb21_0_30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g104f7abbb21_0_297: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 name="Google Shape;50;g104f7abbb21_0_297: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 name="Google Shape;51;g104f7abbb21_0_297: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104f7abbb21_0_315: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 name="Google Shape;81;g104f7abbb21_0_31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104f7abbb21_0_30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 name="Google Shape;56;g104f7abbb21_0_30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04f7abbb21_0_95: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 name="Google Shape;93;g104f7abbb21_0_9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rgbClr val="0A2246"/>
            </a:gs>
            <a:gs pos="100000">
              <a:srgbClr val="1D4886"/>
            </a:gs>
          </a:gsLst>
          <a:lin ang="5400000" scaled="0"/>
        </a:gradFill>
        <a:effectLst/>
      </p:bgPr>
    </p:bg>
    <p:spTree>
      <p:nvGrpSpPr>
        <p:cNvPr id="1" name="Shape 15"/>
        <p:cNvGrpSpPr/>
        <p:nvPr/>
      </p:nvGrpSpPr>
      <p:grpSpPr>
        <a:xfrm>
          <a:off x="0" y="0"/>
          <a:ext cx="0" cy="0"/>
          <a:chOff x="0" y="0"/>
          <a:chExt cx="0" cy="0"/>
        </a:xfrm>
      </p:grpSpPr>
      <p:pic>
        <p:nvPicPr>
          <p:cNvPr id="16" name="Google Shape;16;p25"/>
          <p:cNvPicPr preferRelativeResize="0"/>
          <p:nvPr/>
        </p:nvPicPr>
        <p:blipFill rotWithShape="1">
          <a:blip r:embed="rId2">
            <a:alphaModFix amt="60000"/>
          </a:blip>
          <a:srcRect l="46601" t="2654" r="7599"/>
          <a:stretch/>
        </p:blipFill>
        <p:spPr>
          <a:xfrm>
            <a:off x="-1" y="3509963"/>
            <a:ext cx="3146679" cy="3358083"/>
          </a:xfrm>
          <a:prstGeom prst="rect">
            <a:avLst/>
          </a:prstGeom>
          <a:noFill/>
          <a:ln>
            <a:noFill/>
          </a:ln>
        </p:spPr>
      </p:pic>
      <p:pic>
        <p:nvPicPr>
          <p:cNvPr id="17" name="Google Shape;17;p25"/>
          <p:cNvPicPr preferRelativeResize="0"/>
          <p:nvPr/>
        </p:nvPicPr>
        <p:blipFill rotWithShape="1">
          <a:blip r:embed="rId3">
            <a:alphaModFix/>
          </a:blip>
          <a:srcRect l="21878" t="94162" r="21683" b="1155"/>
          <a:stretch/>
        </p:blipFill>
        <p:spPr>
          <a:xfrm>
            <a:off x="3510723" y="6456981"/>
            <a:ext cx="5170554" cy="321506"/>
          </a:xfrm>
          <a:prstGeom prst="rect">
            <a:avLst/>
          </a:prstGeom>
          <a:noFill/>
          <a:ln>
            <a:noFill/>
          </a:ln>
        </p:spPr>
      </p:pic>
      <p:sp>
        <p:nvSpPr>
          <p:cNvPr id="18" name="Google Shape;18;p25"/>
          <p:cNvSpPr txBox="1">
            <a:spLocks noGrp="1"/>
          </p:cNvSpPr>
          <p:nvPr>
            <p:ph type="ctrTitle"/>
          </p:nvPr>
        </p:nvSpPr>
        <p:spPr>
          <a:xfrm>
            <a:off x="914400" y="1537252"/>
            <a:ext cx="10363200" cy="1972711"/>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6000"/>
              <a:buFont typeface="Exo"/>
              <a:buNone/>
              <a:defRPr sz="6000">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5"/>
          <p:cNvSpPr txBox="1">
            <a:spLocks noGrp="1"/>
          </p:cNvSpPr>
          <p:nvPr>
            <p:ph type="subTitle" idx="1"/>
          </p:nvPr>
        </p:nvSpPr>
        <p:spPr>
          <a:xfrm>
            <a:off x="1524000" y="3750365"/>
            <a:ext cx="9144000" cy="1507435"/>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400"/>
              <a:buNone/>
              <a:defRPr sz="2400">
                <a:solidFill>
                  <a:schemeClr val="lt1"/>
                </a:solidFill>
                <a:latin typeface="Exo"/>
                <a:ea typeface="Exo"/>
                <a:cs typeface="Exo"/>
                <a:sym typeface="Exo"/>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5"/>
          <p:cNvSpPr txBox="1">
            <a:spLocks noGrp="1"/>
          </p:cNvSpPr>
          <p:nvPr>
            <p:ph type="dt" idx="10"/>
          </p:nvPr>
        </p:nvSpPr>
        <p:spPr>
          <a:xfrm>
            <a:off x="767523" y="5653019"/>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5"/>
          <p:cNvSpPr txBox="1">
            <a:spLocks noGrp="1"/>
          </p:cNvSpPr>
          <p:nvPr>
            <p:ph type="ftr" idx="11"/>
          </p:nvPr>
        </p:nvSpPr>
        <p:spPr>
          <a:xfrm>
            <a:off x="4038600" y="5653019"/>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5"/>
          <p:cNvSpPr txBox="1">
            <a:spLocks noGrp="1"/>
          </p:cNvSpPr>
          <p:nvPr>
            <p:ph type="sldNum" idx="12"/>
          </p:nvPr>
        </p:nvSpPr>
        <p:spPr>
          <a:xfrm>
            <a:off x="8681277" y="5653019"/>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3" name="Google Shape;23;p25"/>
          <p:cNvSpPr txBox="1"/>
          <p:nvPr/>
        </p:nvSpPr>
        <p:spPr>
          <a:xfrm>
            <a:off x="6852481" y="465853"/>
            <a:ext cx="2419627" cy="830997"/>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r>
              <a:rPr lang="en-US" sz="1600" b="0" i="0" u="none" strike="noStrike" cap="none">
                <a:solidFill>
                  <a:srgbClr val="FFC000"/>
                </a:solidFill>
                <a:latin typeface="Exo"/>
                <a:ea typeface="Exo"/>
                <a:cs typeface="Exo"/>
                <a:sym typeface="Exo"/>
              </a:rPr>
              <a:t>UNIVERSITAS MUHAMMADIYAH SIDOARJO</a:t>
            </a:r>
            <a:endParaRPr sz="1400" b="0" i="0" u="none" strike="noStrike" cap="none">
              <a:solidFill>
                <a:srgbClr val="000000"/>
              </a:solidFill>
              <a:latin typeface="Arial"/>
              <a:ea typeface="Arial"/>
              <a:cs typeface="Arial"/>
              <a:sym typeface="Arial"/>
            </a:endParaRPr>
          </a:p>
        </p:txBody>
      </p:sp>
      <p:pic>
        <p:nvPicPr>
          <p:cNvPr id="24" name="Google Shape;24;p25"/>
          <p:cNvPicPr preferRelativeResize="0"/>
          <p:nvPr/>
        </p:nvPicPr>
        <p:blipFill rotWithShape="1">
          <a:blip r:embed="rId4">
            <a:alphaModFix/>
          </a:blip>
          <a:srcRect/>
          <a:stretch/>
        </p:blipFill>
        <p:spPr>
          <a:xfrm>
            <a:off x="9575247" y="226794"/>
            <a:ext cx="2187844" cy="1005222"/>
          </a:xfrm>
          <a:prstGeom prst="rect">
            <a:avLst/>
          </a:prstGeom>
          <a:noFill/>
          <a:ln>
            <a:noFill/>
          </a:ln>
        </p:spPr>
      </p:pic>
      <p:cxnSp>
        <p:nvCxnSpPr>
          <p:cNvPr id="25" name="Google Shape;25;p25"/>
          <p:cNvCxnSpPr/>
          <p:nvPr/>
        </p:nvCxnSpPr>
        <p:spPr>
          <a:xfrm>
            <a:off x="9372600" y="465853"/>
            <a:ext cx="0" cy="830997"/>
          </a:xfrm>
          <a:prstGeom prst="straightConnector1">
            <a:avLst/>
          </a:prstGeom>
          <a:noFill/>
          <a:ln w="28575" cap="flat" cmpd="sng">
            <a:solidFill>
              <a:srgbClr val="FFC000"/>
            </a:solidFill>
            <a:prstDash val="solid"/>
            <a:miter lim="800000"/>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2382139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32933001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3969711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22604015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11008984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33403709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15600701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23800105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37597621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2703257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6"/>
        <p:cNvGrpSpPr/>
        <p:nvPr/>
      </p:nvGrpSpPr>
      <p:grpSpPr>
        <a:xfrm>
          <a:off x="0" y="0"/>
          <a:ext cx="0" cy="0"/>
          <a:chOff x="0" y="0"/>
          <a:chExt cx="0" cy="0"/>
        </a:xfrm>
      </p:grpSpPr>
      <p:pic>
        <p:nvPicPr>
          <p:cNvPr id="27" name="Google Shape;27;p26"/>
          <p:cNvPicPr preferRelativeResize="0"/>
          <p:nvPr/>
        </p:nvPicPr>
        <p:blipFill rotWithShape="1">
          <a:blip r:embed="rId2">
            <a:alphaModFix/>
          </a:blip>
          <a:srcRect t="23661"/>
          <a:stretch/>
        </p:blipFill>
        <p:spPr>
          <a:xfrm>
            <a:off x="144674" y="314231"/>
            <a:ext cx="11830877" cy="6466395"/>
          </a:xfrm>
          <a:prstGeom prst="rect">
            <a:avLst/>
          </a:prstGeom>
          <a:noFill/>
          <a:ln>
            <a:noFill/>
          </a:ln>
        </p:spPr>
      </p:pic>
      <p:sp>
        <p:nvSpPr>
          <p:cNvPr id="28" name="Google Shape;28;p26"/>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4400"/>
              <a:buFont typeface="Exo"/>
              <a:buNone/>
              <a:defRPr>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6"/>
          <p:cNvSpPr txBox="1">
            <a:spLocks noGrp="1"/>
          </p:cNvSpPr>
          <p:nvPr>
            <p:ph type="dt" idx="10"/>
          </p:nvPr>
        </p:nvSpPr>
        <p:spPr>
          <a:xfrm>
            <a:off x="10323511" y="6341719"/>
            <a:ext cx="1179375"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6"/>
          <p:cNvSpPr txBox="1">
            <a:spLocks noGrp="1"/>
          </p:cNvSpPr>
          <p:nvPr>
            <p:ph type="ftr" idx="11"/>
          </p:nvPr>
        </p:nvSpPr>
        <p:spPr>
          <a:xfrm>
            <a:off x="4024796" y="5963342"/>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6"/>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entury Gothic"/>
                <a:ea typeface="Century Gothic"/>
                <a:cs typeface="Century Gothic"/>
                <a:sym typeface="Century Gothic"/>
              </a:defRPr>
            </a:lvl1pPr>
            <a:lvl2pPr marL="914400" lvl="1" indent="-381000" algn="l">
              <a:lnSpc>
                <a:spcPct val="90000"/>
              </a:lnSpc>
              <a:spcBef>
                <a:spcPts val="500"/>
              </a:spcBef>
              <a:spcAft>
                <a:spcPts val="0"/>
              </a:spcAft>
              <a:buClr>
                <a:schemeClr val="dk1"/>
              </a:buClr>
              <a:buSzPts val="2400"/>
              <a:buChar char="•"/>
              <a:defRPr>
                <a:latin typeface="Century Gothic"/>
                <a:ea typeface="Century Gothic"/>
                <a:cs typeface="Century Gothic"/>
                <a:sym typeface="Century Gothic"/>
              </a:defRPr>
            </a:lvl2pPr>
            <a:lvl3pPr marL="1371600" lvl="2" indent="-355600" algn="l">
              <a:lnSpc>
                <a:spcPct val="90000"/>
              </a:lnSpc>
              <a:spcBef>
                <a:spcPts val="500"/>
              </a:spcBef>
              <a:spcAft>
                <a:spcPts val="0"/>
              </a:spcAft>
              <a:buClr>
                <a:schemeClr val="dk1"/>
              </a:buClr>
              <a:buSzPts val="2000"/>
              <a:buChar char="•"/>
              <a:defRPr>
                <a:latin typeface="Century Gothic"/>
                <a:ea typeface="Century Gothic"/>
                <a:cs typeface="Century Gothic"/>
                <a:sym typeface="Century Gothic"/>
              </a:defRPr>
            </a:lvl3pPr>
            <a:lvl4pPr marL="1828800" lvl="3"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4pPr>
            <a:lvl5pPr marL="2286000" lvl="4"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6"/>
          <p:cNvSpPr txBox="1"/>
          <p:nvPr/>
        </p:nvSpPr>
        <p:spPr>
          <a:xfrm>
            <a:off x="11427239" y="6332228"/>
            <a:ext cx="522356"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pic>
        <p:nvPicPr>
          <p:cNvPr id="33" name="Google Shape;33;p26"/>
          <p:cNvPicPr preferRelativeResize="0"/>
          <p:nvPr/>
        </p:nvPicPr>
        <p:blipFill rotWithShape="1">
          <a:blip r:embed="rId3">
            <a:alphaModFix/>
          </a:blip>
          <a:srcRect l="47997" t="2654" r="7599"/>
          <a:stretch/>
        </p:blipFill>
        <p:spPr>
          <a:xfrm flipH="1">
            <a:off x="10198953" y="4248292"/>
            <a:ext cx="1993047" cy="2538961"/>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3039334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0A2246"/>
        </a:solidFill>
        <a:effectLst/>
      </p:bgPr>
    </p:bg>
    <p:spTree>
      <p:nvGrpSpPr>
        <p:cNvPr id="1" name="Shape 34"/>
        <p:cNvGrpSpPr/>
        <p:nvPr/>
      </p:nvGrpSpPr>
      <p:grpSpPr>
        <a:xfrm>
          <a:off x="0" y="0"/>
          <a:ext cx="0" cy="0"/>
          <a:chOff x="0" y="0"/>
          <a:chExt cx="0" cy="0"/>
        </a:xfrm>
      </p:grpSpPr>
      <p:pic>
        <p:nvPicPr>
          <p:cNvPr id="35" name="Google Shape;35;p27"/>
          <p:cNvPicPr preferRelativeResize="0"/>
          <p:nvPr/>
        </p:nvPicPr>
        <p:blipFill rotWithShape="1">
          <a:blip r:embed="rId2">
            <a:alphaModFix/>
          </a:blip>
          <a:srcRect/>
          <a:stretch/>
        </p:blipFill>
        <p:spPr>
          <a:xfrm>
            <a:off x="4106779" y="2515037"/>
            <a:ext cx="3978442" cy="182792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3054156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2895317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60761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376034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1344853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4" y="113335"/>
            <a:ext cx="11852961" cy="6667291"/>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1/23/2024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a:spLocks/>
          </p:cNvSpPr>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pPr/>
              <a:t>‹#›</a:t>
            </a:fld>
            <a:endParaRPr lang="en-US" sz="1200" dirty="0"/>
          </a:p>
        </p:txBody>
      </p:sp>
    </p:spTree>
    <p:extLst>
      <p:ext uri="{BB962C8B-B14F-4D97-AF65-F5344CB8AC3E}">
        <p14:creationId xmlns:p14="http://schemas.microsoft.com/office/powerpoint/2010/main" val="1387046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Exo"/>
              <a:buNone/>
              <a:defRPr sz="4400" b="0" i="0" u="none" strike="noStrike" cap="none">
                <a:solidFill>
                  <a:schemeClr val="dk1"/>
                </a:solidFill>
                <a:latin typeface="Exo"/>
                <a:ea typeface="Exo"/>
                <a:cs typeface="Exo"/>
                <a:sym typeface="Ex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4"/>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4"/>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4"/>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0.xml"/><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A2246"/>
            </a:gs>
            <a:gs pos="31000">
              <a:srgbClr val="0A2246"/>
            </a:gs>
            <a:gs pos="100000">
              <a:srgbClr val="1B4685"/>
            </a:gs>
          </a:gsLst>
          <a:lin ang="5400000" scaled="0"/>
        </a:gradFill>
        <a:effectLst/>
      </p:bgPr>
    </p:bg>
    <p:spTree>
      <p:nvGrpSpPr>
        <p:cNvPr id="1" name="Shape 39"/>
        <p:cNvGrpSpPr/>
        <p:nvPr/>
      </p:nvGrpSpPr>
      <p:grpSpPr>
        <a:xfrm>
          <a:off x="0" y="0"/>
          <a:ext cx="0" cy="0"/>
          <a:chOff x="0" y="0"/>
          <a:chExt cx="0" cy="0"/>
        </a:xfrm>
      </p:grpSpPr>
      <p:sp>
        <p:nvSpPr>
          <p:cNvPr id="40" name="Google Shape;40;p1"/>
          <p:cNvSpPr txBox="1">
            <a:spLocks noGrp="1"/>
          </p:cNvSpPr>
          <p:nvPr>
            <p:ph type="ctrTitle"/>
          </p:nvPr>
        </p:nvSpPr>
        <p:spPr>
          <a:xfrm>
            <a:off x="727522" y="1204686"/>
            <a:ext cx="10736956" cy="2489009"/>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6000"/>
              <a:buFont typeface="Exo"/>
              <a:buNone/>
            </a:pPr>
            <a:r>
              <a:rPr lang="en-US" sz="5000" dirty="0"/>
              <a:t>RANCANG BANGUN GAME ADVENTURE 3D EDUKASI SAMPAH ORGANIK DAN NON-ORGANIK</a:t>
            </a:r>
            <a:endParaRPr sz="5000" dirty="0">
              <a:latin typeface="Exo"/>
              <a:ea typeface="Exo"/>
              <a:cs typeface="Exo"/>
              <a:sym typeface="Exo"/>
            </a:endParaRPr>
          </a:p>
        </p:txBody>
      </p:sp>
      <p:sp>
        <p:nvSpPr>
          <p:cNvPr id="41" name="Google Shape;41;p1"/>
          <p:cNvSpPr txBox="1">
            <a:spLocks noGrp="1"/>
          </p:cNvSpPr>
          <p:nvPr>
            <p:ph type="subTitle" idx="1"/>
          </p:nvPr>
        </p:nvSpPr>
        <p:spPr>
          <a:xfrm>
            <a:off x="1714500" y="3693695"/>
            <a:ext cx="8763000" cy="108504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F2F2F2"/>
              </a:buClr>
              <a:buSzPts val="2400"/>
              <a:buNone/>
            </a:pPr>
            <a:r>
              <a:rPr lang="en-US" dirty="0">
                <a:solidFill>
                  <a:srgbClr val="F2F2F2"/>
                </a:solidFill>
                <a:latin typeface="Exo"/>
                <a:ea typeface="Exo"/>
                <a:cs typeface="Exo"/>
                <a:sym typeface="Exo"/>
              </a:rPr>
              <a:t>Oleh:</a:t>
            </a:r>
            <a:endParaRPr dirty="0"/>
          </a:p>
          <a:p>
            <a:pPr marL="0" lvl="0" indent="0" algn="ctr" rtl="0">
              <a:lnSpc>
                <a:spcPct val="90000"/>
              </a:lnSpc>
              <a:spcBef>
                <a:spcPts val="1000"/>
              </a:spcBef>
              <a:spcAft>
                <a:spcPts val="0"/>
              </a:spcAft>
              <a:buClr>
                <a:schemeClr val="lt1"/>
              </a:buClr>
              <a:buSzPts val="2400"/>
              <a:buNone/>
            </a:pPr>
            <a:r>
              <a:rPr lang="en-US" dirty="0"/>
              <a:t>Ika Nur </a:t>
            </a:r>
            <a:r>
              <a:rPr lang="en-US" dirty="0" err="1"/>
              <a:t>Aieni</a:t>
            </a:r>
            <a:r>
              <a:rPr lang="en-US" dirty="0"/>
              <a:t>, </a:t>
            </a:r>
            <a:endParaRPr dirty="0"/>
          </a:p>
          <a:p>
            <a:pPr marL="0" lvl="0" indent="0" algn="ctr" rtl="0">
              <a:lnSpc>
                <a:spcPct val="90000"/>
              </a:lnSpc>
              <a:spcBef>
                <a:spcPts val="1000"/>
              </a:spcBef>
              <a:spcAft>
                <a:spcPts val="0"/>
              </a:spcAft>
              <a:buClr>
                <a:schemeClr val="lt1"/>
              </a:buClr>
              <a:buSzPts val="2400"/>
              <a:buNone/>
            </a:pPr>
            <a:r>
              <a:rPr lang="en-US" dirty="0"/>
              <a:t>Cindy </a:t>
            </a:r>
            <a:r>
              <a:rPr lang="en-US" dirty="0" err="1"/>
              <a:t>Taurusta</a:t>
            </a:r>
            <a:endParaRPr dirty="0"/>
          </a:p>
          <a:p>
            <a:pPr marL="0" lvl="0" indent="0" algn="ctr" rtl="0">
              <a:lnSpc>
                <a:spcPct val="90000"/>
              </a:lnSpc>
              <a:spcBef>
                <a:spcPts val="1000"/>
              </a:spcBef>
              <a:spcAft>
                <a:spcPts val="0"/>
              </a:spcAft>
              <a:buClr>
                <a:schemeClr val="lt1"/>
              </a:buClr>
              <a:buSzPts val="2400"/>
              <a:buNone/>
            </a:pPr>
            <a:r>
              <a:rPr lang="en-US" dirty="0" err="1"/>
              <a:t>Progam</a:t>
            </a:r>
            <a:r>
              <a:rPr lang="en-US" dirty="0"/>
              <a:t> </a:t>
            </a:r>
            <a:r>
              <a:rPr lang="en-US" dirty="0" err="1"/>
              <a:t>Studi</a:t>
            </a:r>
            <a:r>
              <a:rPr lang="en-US" dirty="0"/>
              <a:t> </a:t>
            </a:r>
            <a:r>
              <a:rPr lang="en-US" dirty="0" err="1"/>
              <a:t>Infromatika</a:t>
            </a:r>
            <a:endParaRPr dirty="0"/>
          </a:p>
          <a:p>
            <a:pPr marL="0" lvl="0" indent="0" algn="ctr" rtl="0">
              <a:lnSpc>
                <a:spcPct val="90000"/>
              </a:lnSpc>
              <a:spcBef>
                <a:spcPts val="1000"/>
              </a:spcBef>
              <a:spcAft>
                <a:spcPts val="0"/>
              </a:spcAft>
              <a:buClr>
                <a:srgbClr val="F2F2F2"/>
              </a:buClr>
              <a:buSzPts val="2400"/>
              <a:buNone/>
            </a:pPr>
            <a:r>
              <a:rPr lang="en-US" dirty="0">
                <a:solidFill>
                  <a:srgbClr val="F2F2F2"/>
                </a:solidFill>
                <a:latin typeface="Exo"/>
                <a:ea typeface="Exo"/>
                <a:cs typeface="Exo"/>
                <a:sym typeface="Exo"/>
              </a:rPr>
              <a:t>Universitas Muhammadiyah </a:t>
            </a:r>
            <a:r>
              <a:rPr lang="en-US" dirty="0" err="1">
                <a:solidFill>
                  <a:srgbClr val="F2F2F2"/>
                </a:solidFill>
                <a:latin typeface="Exo"/>
                <a:ea typeface="Exo"/>
                <a:cs typeface="Exo"/>
                <a:sym typeface="Exo"/>
              </a:rPr>
              <a:t>Sidoarjo</a:t>
            </a:r>
            <a:r>
              <a:rPr lang="en-US" dirty="0">
                <a:solidFill>
                  <a:srgbClr val="F2F2F2"/>
                </a:solidFill>
                <a:latin typeface="Exo"/>
                <a:ea typeface="Exo"/>
                <a:cs typeface="Exo"/>
                <a:sym typeface="Exo"/>
              </a:rPr>
              <a:t> </a:t>
            </a:r>
            <a:endParaRPr dirty="0">
              <a:solidFill>
                <a:srgbClr val="F2F2F2"/>
              </a:solidFill>
              <a:latin typeface="Exo"/>
              <a:ea typeface="Exo"/>
              <a:cs typeface="Exo"/>
              <a:sym typeface="Exo"/>
            </a:endParaRPr>
          </a:p>
          <a:p>
            <a:pPr marL="0" lvl="0" indent="0" algn="ctr" rtl="0">
              <a:lnSpc>
                <a:spcPct val="90000"/>
              </a:lnSpc>
              <a:spcBef>
                <a:spcPts val="1000"/>
              </a:spcBef>
              <a:spcAft>
                <a:spcPts val="0"/>
              </a:spcAft>
              <a:buClr>
                <a:srgbClr val="F2F2F2"/>
              </a:buClr>
              <a:buSzPts val="2400"/>
              <a:buNone/>
            </a:pPr>
            <a:r>
              <a:rPr lang="en-US" dirty="0" err="1">
                <a:solidFill>
                  <a:srgbClr val="F2F2F2"/>
                </a:solidFill>
              </a:rPr>
              <a:t>Januari</a:t>
            </a:r>
            <a:r>
              <a:rPr lang="en-US" dirty="0">
                <a:solidFill>
                  <a:srgbClr val="F2F2F2"/>
                </a:solidFill>
              </a:rPr>
              <a:t>, 2024</a:t>
            </a:r>
            <a:endParaRPr dirty="0">
              <a:solidFill>
                <a:srgbClr val="F2F2F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latin typeface="Exo" panose="020B0604020202020204" charset="0"/>
              </a:rPr>
              <a:t>Hasil Dan </a:t>
            </a:r>
            <a:r>
              <a:rPr lang="en-US" dirty="0" err="1">
                <a:latin typeface="Exo" panose="020B0604020202020204" charset="0"/>
              </a:rPr>
              <a:t>Pembahasan</a:t>
            </a:r>
            <a:endParaRPr lang="en-US" dirty="0"/>
          </a:p>
        </p:txBody>
      </p:sp>
      <p:pic>
        <p:nvPicPr>
          <p:cNvPr id="21" name="Picture 20">
            <a:extLst>
              <a:ext uri="{FF2B5EF4-FFF2-40B4-BE49-F238E27FC236}">
                <a16:creationId xmlns:a16="http://schemas.microsoft.com/office/drawing/2014/main" id="{232121BF-585D-4BCB-A918-AA28AE2EF84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44144" y="2556009"/>
            <a:ext cx="3716080" cy="1825173"/>
          </a:xfrm>
          <a:prstGeom prst="rect">
            <a:avLst/>
          </a:prstGeom>
          <a:noFill/>
          <a:ln>
            <a:noFill/>
          </a:ln>
        </p:spPr>
      </p:pic>
      <p:pic>
        <p:nvPicPr>
          <p:cNvPr id="22" name="Picture 21">
            <a:extLst>
              <a:ext uri="{FF2B5EF4-FFF2-40B4-BE49-F238E27FC236}">
                <a16:creationId xmlns:a16="http://schemas.microsoft.com/office/drawing/2014/main" id="{87FA251A-3E63-4500-AE5C-CCEE79FE6D9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10055" y="2556009"/>
            <a:ext cx="3953685" cy="1825173"/>
          </a:xfrm>
          <a:prstGeom prst="rect">
            <a:avLst/>
          </a:prstGeom>
          <a:noFill/>
          <a:ln>
            <a:noFill/>
          </a:ln>
        </p:spPr>
      </p:pic>
      <p:sp>
        <p:nvSpPr>
          <p:cNvPr id="23" name="Oval 22">
            <a:extLst>
              <a:ext uri="{FF2B5EF4-FFF2-40B4-BE49-F238E27FC236}">
                <a16:creationId xmlns:a16="http://schemas.microsoft.com/office/drawing/2014/main" id="{93BA70C1-9243-4EA5-826E-DA6053E5ECCE}"/>
              </a:ext>
            </a:extLst>
          </p:cNvPr>
          <p:cNvSpPr/>
          <p:nvPr/>
        </p:nvSpPr>
        <p:spPr>
          <a:xfrm>
            <a:off x="1831778" y="2109274"/>
            <a:ext cx="664237" cy="664237"/>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16</a:t>
            </a:r>
          </a:p>
        </p:txBody>
      </p:sp>
      <p:sp>
        <p:nvSpPr>
          <p:cNvPr id="24" name="Oval 23">
            <a:extLst>
              <a:ext uri="{FF2B5EF4-FFF2-40B4-BE49-F238E27FC236}">
                <a16:creationId xmlns:a16="http://schemas.microsoft.com/office/drawing/2014/main" id="{28FF1477-136A-4DBF-B4C8-B8572273BCA1}"/>
              </a:ext>
            </a:extLst>
          </p:cNvPr>
          <p:cNvSpPr/>
          <p:nvPr/>
        </p:nvSpPr>
        <p:spPr>
          <a:xfrm>
            <a:off x="6209045" y="2109274"/>
            <a:ext cx="664237" cy="664237"/>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17</a:t>
            </a:r>
          </a:p>
        </p:txBody>
      </p:sp>
      <p:sp>
        <p:nvSpPr>
          <p:cNvPr id="10" name="Content Placeholder 2">
            <a:extLst>
              <a:ext uri="{FF2B5EF4-FFF2-40B4-BE49-F238E27FC236}">
                <a16:creationId xmlns:a16="http://schemas.microsoft.com/office/drawing/2014/main" id="{B2DAC5B1-7F85-4CEB-B455-3EFF4E9582C1}"/>
              </a:ext>
            </a:extLst>
          </p:cNvPr>
          <p:cNvSpPr>
            <a:spLocks noGrp="1"/>
          </p:cNvSpPr>
          <p:nvPr>
            <p:ph idx="1"/>
          </p:nvPr>
        </p:nvSpPr>
        <p:spPr>
          <a:xfrm>
            <a:off x="166758" y="1222751"/>
            <a:ext cx="4330494" cy="599693"/>
          </a:xfrm>
        </p:spPr>
        <p:txBody>
          <a:bodyPr>
            <a:noAutofit/>
          </a:bodyPr>
          <a:lstStyle/>
          <a:p>
            <a:pPr marL="0" indent="0">
              <a:lnSpc>
                <a:spcPct val="100000"/>
              </a:lnSpc>
              <a:buNone/>
            </a:pPr>
            <a:r>
              <a:rPr lang="en-US" b="1" dirty="0" err="1">
                <a:latin typeface="Century Gothic" panose="020B0502020202020204" pitchFamily="34" charset="0"/>
                <a:cs typeface="Times New Roman" panose="02020603050405020304" pitchFamily="18" charset="0"/>
              </a:rPr>
              <a:t>Rancang</a:t>
            </a:r>
            <a:r>
              <a:rPr lang="en-US" b="1" dirty="0">
                <a:latin typeface="Century Gothic" panose="020B0502020202020204" pitchFamily="34" charset="0"/>
                <a:cs typeface="Times New Roman" panose="02020603050405020304" pitchFamily="18" charset="0"/>
              </a:rPr>
              <a:t> </a:t>
            </a:r>
            <a:r>
              <a:rPr lang="en-US" b="1" dirty="0" err="1">
                <a:latin typeface="Century Gothic" panose="020B0502020202020204" pitchFamily="34" charset="0"/>
                <a:cs typeface="Times New Roman" panose="02020603050405020304" pitchFamily="18" charset="0"/>
              </a:rPr>
              <a:t>AntarMuka</a:t>
            </a:r>
            <a:endParaRPr lang="en-US" b="1" dirty="0">
              <a:latin typeface="Century Gothic" panose="020B0502020202020204" pitchFamily="34" charset="0"/>
              <a:cs typeface="Times New Roman" panose="02020603050405020304" pitchFamily="18" charset="0"/>
            </a:endParaRPr>
          </a:p>
        </p:txBody>
      </p:sp>
    </p:spTree>
    <p:extLst>
      <p:ext uri="{BB962C8B-B14F-4D97-AF65-F5344CB8AC3E}">
        <p14:creationId xmlns:p14="http://schemas.microsoft.com/office/powerpoint/2010/main" val="3955950921"/>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latin typeface="Exo" panose="020B0604020202020204" charset="0"/>
              </a:rPr>
              <a:t>Hasil Dan </a:t>
            </a:r>
            <a:r>
              <a:rPr lang="en-US" dirty="0" err="1">
                <a:latin typeface="Exo" panose="020B0604020202020204" charset="0"/>
              </a:rPr>
              <a:t>Pembahasan</a:t>
            </a:r>
            <a:endParaRPr lang="en-US" dirty="0"/>
          </a:p>
        </p:txBody>
      </p:sp>
      <p:pic>
        <p:nvPicPr>
          <p:cNvPr id="5" name="Picture 4">
            <a:extLst>
              <a:ext uri="{FF2B5EF4-FFF2-40B4-BE49-F238E27FC236}">
                <a16:creationId xmlns:a16="http://schemas.microsoft.com/office/drawing/2014/main" id="{AEE22D99-716F-4720-8615-9A2C2BF31882}"/>
              </a:ext>
            </a:extLst>
          </p:cNvPr>
          <p:cNvPicPr>
            <a:picLocks noChangeAspect="1"/>
          </p:cNvPicPr>
          <p:nvPr/>
        </p:nvPicPr>
        <p:blipFill>
          <a:blip r:embed="rId2"/>
          <a:stretch>
            <a:fillRect/>
          </a:stretch>
        </p:blipFill>
        <p:spPr>
          <a:xfrm>
            <a:off x="3391301" y="1606625"/>
            <a:ext cx="5409397" cy="4714335"/>
          </a:xfrm>
          <a:prstGeom prst="rect">
            <a:avLst/>
          </a:prstGeom>
        </p:spPr>
      </p:pic>
      <p:sp>
        <p:nvSpPr>
          <p:cNvPr id="3" name="Content Placeholder 2"/>
          <p:cNvSpPr>
            <a:spLocks noGrp="1"/>
          </p:cNvSpPr>
          <p:nvPr>
            <p:ph idx="1"/>
          </p:nvPr>
        </p:nvSpPr>
        <p:spPr>
          <a:xfrm>
            <a:off x="166758" y="1006932"/>
            <a:ext cx="4285317" cy="599693"/>
          </a:xfrm>
        </p:spPr>
        <p:txBody>
          <a:bodyPr>
            <a:noAutofit/>
          </a:bodyPr>
          <a:lstStyle/>
          <a:p>
            <a:pPr marL="0" indent="0">
              <a:lnSpc>
                <a:spcPct val="150000"/>
              </a:lnSpc>
              <a:buNone/>
            </a:pPr>
            <a:r>
              <a:rPr lang="en-US" b="1" dirty="0" err="1">
                <a:latin typeface="Century Gothic" panose="020B0502020202020204" pitchFamily="34" charset="0"/>
                <a:cs typeface="Times New Roman" panose="02020603050405020304" pitchFamily="18" charset="0"/>
              </a:rPr>
              <a:t>Pengujian</a:t>
            </a:r>
            <a:r>
              <a:rPr lang="en-US" b="1" dirty="0">
                <a:latin typeface="Century Gothic" panose="020B0502020202020204" pitchFamily="34" charset="0"/>
                <a:cs typeface="Times New Roman" panose="02020603050405020304" pitchFamily="18" charset="0"/>
              </a:rPr>
              <a:t> Black Box</a:t>
            </a:r>
          </a:p>
        </p:txBody>
      </p:sp>
    </p:spTree>
    <p:extLst>
      <p:ext uri="{BB962C8B-B14F-4D97-AF65-F5344CB8AC3E}">
        <p14:creationId xmlns:p14="http://schemas.microsoft.com/office/powerpoint/2010/main" val="4016317905"/>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CDFB5C7-A4EF-484E-A106-C26CB6BBEF22}"/>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9660" y="3918948"/>
            <a:ext cx="4084965" cy="1939197"/>
          </a:xfrm>
          <a:prstGeom prst="rect">
            <a:avLst/>
          </a:prstGeom>
          <a:noFill/>
          <a:ln>
            <a:noFill/>
          </a:ln>
        </p:spPr>
      </p:pic>
      <p:sp>
        <p:nvSpPr>
          <p:cNvPr id="11" name="Title 10"/>
          <p:cNvSpPr>
            <a:spLocks noGrp="1"/>
          </p:cNvSpPr>
          <p:nvPr>
            <p:ph type="title"/>
          </p:nvPr>
        </p:nvSpPr>
        <p:spPr/>
        <p:txBody>
          <a:bodyPr/>
          <a:lstStyle/>
          <a:p>
            <a:r>
              <a:rPr lang="en-US" dirty="0">
                <a:latin typeface="Exo" panose="020B0604020202020204" charset="0"/>
              </a:rPr>
              <a:t>Hasil Dan </a:t>
            </a:r>
            <a:r>
              <a:rPr lang="en-US" dirty="0" err="1">
                <a:latin typeface="Exo" panose="020B0604020202020204" charset="0"/>
              </a:rPr>
              <a:t>Pembahasan</a:t>
            </a:r>
            <a:endParaRPr lang="en-US" dirty="0"/>
          </a:p>
        </p:txBody>
      </p:sp>
      <p:pic>
        <p:nvPicPr>
          <p:cNvPr id="4" name="Picture 3">
            <a:extLst>
              <a:ext uri="{FF2B5EF4-FFF2-40B4-BE49-F238E27FC236}">
                <a16:creationId xmlns:a16="http://schemas.microsoft.com/office/drawing/2014/main" id="{27D6FCDD-9692-4E12-AF71-CFFCCC3D5FB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4769" y="2079236"/>
            <a:ext cx="4118832" cy="1939197"/>
          </a:xfrm>
          <a:prstGeom prst="rect">
            <a:avLst/>
          </a:prstGeom>
          <a:noFill/>
          <a:ln>
            <a:noFill/>
          </a:ln>
        </p:spPr>
      </p:pic>
      <p:pic>
        <p:nvPicPr>
          <p:cNvPr id="6" name="Picture 5">
            <a:extLst>
              <a:ext uri="{FF2B5EF4-FFF2-40B4-BE49-F238E27FC236}">
                <a16:creationId xmlns:a16="http://schemas.microsoft.com/office/drawing/2014/main" id="{9FCFFEE5-695B-4AF1-8024-D44A6722EFD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26418" y="2032502"/>
            <a:ext cx="3823101" cy="1791197"/>
          </a:xfrm>
          <a:prstGeom prst="rect">
            <a:avLst/>
          </a:prstGeom>
          <a:noFill/>
          <a:ln>
            <a:noFill/>
          </a:ln>
        </p:spPr>
      </p:pic>
      <p:sp>
        <p:nvSpPr>
          <p:cNvPr id="3" name="Content Placeholder 2"/>
          <p:cNvSpPr>
            <a:spLocks noGrp="1"/>
          </p:cNvSpPr>
          <p:nvPr>
            <p:ph idx="1"/>
          </p:nvPr>
        </p:nvSpPr>
        <p:spPr>
          <a:xfrm>
            <a:off x="166759" y="1161044"/>
            <a:ext cx="10188556" cy="599693"/>
          </a:xfrm>
        </p:spPr>
        <p:txBody>
          <a:bodyPr>
            <a:noAutofit/>
          </a:bodyPr>
          <a:lstStyle/>
          <a:p>
            <a:pPr marL="0" indent="0">
              <a:lnSpc>
                <a:spcPct val="150000"/>
              </a:lnSpc>
              <a:buNone/>
            </a:pPr>
            <a:r>
              <a:rPr lang="en-US" b="1" dirty="0">
                <a:latin typeface="Century Gothic" panose="020B0502020202020204" pitchFamily="34" charset="0"/>
                <a:cs typeface="Times New Roman" panose="02020603050405020304" pitchFamily="18" charset="0"/>
              </a:rPr>
              <a:t>Hasil </a:t>
            </a:r>
            <a:r>
              <a:rPr lang="en-US" b="1" dirty="0" err="1">
                <a:latin typeface="Century Gothic" panose="020B0502020202020204" pitchFamily="34" charset="0"/>
                <a:cs typeface="Times New Roman" panose="02020603050405020304" pitchFamily="18" charset="0"/>
              </a:rPr>
              <a:t>Pengujian</a:t>
            </a:r>
            <a:r>
              <a:rPr lang="en-US" b="1" dirty="0">
                <a:latin typeface="Century Gothic" panose="020B0502020202020204" pitchFamily="34" charset="0"/>
                <a:cs typeface="Times New Roman" panose="02020603050405020304" pitchFamily="18" charset="0"/>
              </a:rPr>
              <a:t> Ahli Media Game dan Multimedia</a:t>
            </a:r>
          </a:p>
        </p:txBody>
      </p:sp>
      <p:pic>
        <p:nvPicPr>
          <p:cNvPr id="7" name="Picture 6">
            <a:extLst>
              <a:ext uri="{FF2B5EF4-FFF2-40B4-BE49-F238E27FC236}">
                <a16:creationId xmlns:a16="http://schemas.microsoft.com/office/drawing/2014/main" id="{CEF1E617-E400-470D-B2D0-187EC50F7EE2}"/>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3501" y="3881429"/>
            <a:ext cx="4261814" cy="1791197"/>
          </a:xfrm>
          <a:prstGeom prst="rect">
            <a:avLst/>
          </a:prstGeom>
          <a:noFill/>
          <a:ln>
            <a:noFill/>
          </a:ln>
        </p:spPr>
      </p:pic>
    </p:spTree>
    <p:extLst>
      <p:ext uri="{BB962C8B-B14F-4D97-AF65-F5344CB8AC3E}">
        <p14:creationId xmlns:p14="http://schemas.microsoft.com/office/powerpoint/2010/main" val="318763297"/>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latin typeface="Exo" panose="020B0604020202020204" charset="0"/>
              </a:rPr>
              <a:t>Hasil Dan </a:t>
            </a:r>
            <a:r>
              <a:rPr lang="en-US" dirty="0" err="1">
                <a:latin typeface="Exo" panose="020B0604020202020204" charset="0"/>
              </a:rPr>
              <a:t>Pembahasan</a:t>
            </a:r>
            <a:endParaRPr lang="en-US" dirty="0"/>
          </a:p>
        </p:txBody>
      </p:sp>
      <p:pic>
        <p:nvPicPr>
          <p:cNvPr id="8" name="Picture 7">
            <a:extLst>
              <a:ext uri="{FF2B5EF4-FFF2-40B4-BE49-F238E27FC236}">
                <a16:creationId xmlns:a16="http://schemas.microsoft.com/office/drawing/2014/main" id="{58E5177E-1DD7-40F2-8288-1CD036FD463B}"/>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3762" y="1775949"/>
            <a:ext cx="3972271" cy="1668197"/>
          </a:xfrm>
          <a:prstGeom prst="rect">
            <a:avLst/>
          </a:prstGeom>
          <a:noFill/>
          <a:ln>
            <a:noFill/>
          </a:ln>
        </p:spPr>
      </p:pic>
      <p:pic>
        <p:nvPicPr>
          <p:cNvPr id="9" name="Picture 8">
            <a:extLst>
              <a:ext uri="{FF2B5EF4-FFF2-40B4-BE49-F238E27FC236}">
                <a16:creationId xmlns:a16="http://schemas.microsoft.com/office/drawing/2014/main" id="{E9E81DF5-2CE1-46B7-8475-7BDD2B39D85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9192" y="3469487"/>
            <a:ext cx="4187824" cy="1944993"/>
          </a:xfrm>
          <a:prstGeom prst="rect">
            <a:avLst/>
          </a:prstGeom>
          <a:noFill/>
          <a:ln>
            <a:noFill/>
          </a:ln>
        </p:spPr>
      </p:pic>
      <p:pic>
        <p:nvPicPr>
          <p:cNvPr id="12" name="Picture 11">
            <a:extLst>
              <a:ext uri="{FF2B5EF4-FFF2-40B4-BE49-F238E27FC236}">
                <a16:creationId xmlns:a16="http://schemas.microsoft.com/office/drawing/2014/main" id="{0EA3DE8A-FC6C-4B3A-8F3F-6B97303FC193}"/>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31975" y="3428999"/>
            <a:ext cx="3876438" cy="1788579"/>
          </a:xfrm>
          <a:prstGeom prst="rect">
            <a:avLst/>
          </a:prstGeom>
          <a:noFill/>
          <a:ln>
            <a:noFill/>
          </a:ln>
        </p:spPr>
      </p:pic>
      <p:pic>
        <p:nvPicPr>
          <p:cNvPr id="13" name="Picture 12">
            <a:extLst>
              <a:ext uri="{FF2B5EF4-FFF2-40B4-BE49-F238E27FC236}">
                <a16:creationId xmlns:a16="http://schemas.microsoft.com/office/drawing/2014/main" id="{DB1D8528-3B02-4DC9-9229-022D7E5C94EC}"/>
              </a:ext>
            </a:extLst>
          </p:cNvPr>
          <p:cNvPicPr/>
          <p:nvPr/>
        </p:nvPicPr>
        <p:blipFill rotWithShape="1">
          <a:blip r:embed="rId5" cstate="print">
            <a:extLst>
              <a:ext uri="{28A0092B-C50C-407E-A947-70E740481C1C}">
                <a14:useLocalDpi xmlns:a14="http://schemas.microsoft.com/office/drawing/2010/main" val="0"/>
              </a:ext>
            </a:extLst>
          </a:blip>
          <a:srcRect l="1719" r="3307"/>
          <a:stretch/>
        </p:blipFill>
        <p:spPr bwMode="auto">
          <a:xfrm>
            <a:off x="3598334" y="4630337"/>
            <a:ext cx="3750734" cy="1788580"/>
          </a:xfrm>
          <a:prstGeom prst="rect">
            <a:avLst/>
          </a:prstGeom>
          <a:noFill/>
          <a:ln>
            <a:noFill/>
          </a:ln>
        </p:spPr>
      </p:pic>
      <p:pic>
        <p:nvPicPr>
          <p:cNvPr id="10" name="Picture 9">
            <a:extLst>
              <a:ext uri="{FF2B5EF4-FFF2-40B4-BE49-F238E27FC236}">
                <a16:creationId xmlns:a16="http://schemas.microsoft.com/office/drawing/2014/main" id="{ED5A10DE-C27A-42FC-91AE-E5699D9FD38C}"/>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09630" y="1756127"/>
            <a:ext cx="3949185" cy="1788580"/>
          </a:xfrm>
          <a:prstGeom prst="rect">
            <a:avLst/>
          </a:prstGeom>
          <a:noFill/>
          <a:ln>
            <a:noFill/>
          </a:ln>
        </p:spPr>
      </p:pic>
      <p:sp>
        <p:nvSpPr>
          <p:cNvPr id="3" name="Content Placeholder 2"/>
          <p:cNvSpPr>
            <a:spLocks noGrp="1"/>
          </p:cNvSpPr>
          <p:nvPr>
            <p:ph idx="1"/>
          </p:nvPr>
        </p:nvSpPr>
        <p:spPr>
          <a:xfrm>
            <a:off x="166758" y="933288"/>
            <a:ext cx="10045754" cy="599693"/>
          </a:xfrm>
        </p:spPr>
        <p:txBody>
          <a:bodyPr>
            <a:noAutofit/>
          </a:bodyPr>
          <a:lstStyle/>
          <a:p>
            <a:pPr marL="0" indent="0">
              <a:lnSpc>
                <a:spcPct val="150000"/>
              </a:lnSpc>
              <a:buNone/>
            </a:pPr>
            <a:r>
              <a:rPr lang="en-US" b="1" dirty="0">
                <a:latin typeface="Century Gothic" panose="020B0502020202020204" pitchFamily="34" charset="0"/>
                <a:cs typeface="Times New Roman" panose="02020603050405020304" pitchFamily="18" charset="0"/>
              </a:rPr>
              <a:t>Hasil </a:t>
            </a:r>
            <a:r>
              <a:rPr lang="en-US" b="1" dirty="0" err="1">
                <a:latin typeface="Century Gothic" panose="020B0502020202020204" pitchFamily="34" charset="0"/>
                <a:cs typeface="Times New Roman" panose="02020603050405020304" pitchFamily="18" charset="0"/>
              </a:rPr>
              <a:t>Pengujian</a:t>
            </a:r>
            <a:r>
              <a:rPr lang="en-US" b="1" dirty="0">
                <a:latin typeface="Century Gothic" panose="020B0502020202020204" pitchFamily="34" charset="0"/>
                <a:cs typeface="Times New Roman" panose="02020603050405020304" pitchFamily="18" charset="0"/>
              </a:rPr>
              <a:t> Ahli Media Game dan Multimedia</a:t>
            </a:r>
          </a:p>
        </p:txBody>
      </p:sp>
    </p:spTree>
    <p:extLst>
      <p:ext uri="{BB962C8B-B14F-4D97-AF65-F5344CB8AC3E}">
        <p14:creationId xmlns:p14="http://schemas.microsoft.com/office/powerpoint/2010/main" val="453496589"/>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latin typeface="Exo" panose="020B0604020202020204" charset="0"/>
              </a:rPr>
              <a:t>Hasil Dan </a:t>
            </a:r>
            <a:r>
              <a:rPr lang="en-US" dirty="0" err="1">
                <a:latin typeface="Exo" panose="020B0604020202020204" charset="0"/>
              </a:rPr>
              <a:t>Pembahasan</a:t>
            </a:r>
            <a:endParaRPr lang="en-US" dirty="0"/>
          </a:p>
        </p:txBody>
      </p:sp>
      <p:sp>
        <p:nvSpPr>
          <p:cNvPr id="3" name="Content Placeholder 2"/>
          <p:cNvSpPr>
            <a:spLocks noGrp="1"/>
          </p:cNvSpPr>
          <p:nvPr>
            <p:ph idx="1"/>
          </p:nvPr>
        </p:nvSpPr>
        <p:spPr>
          <a:xfrm>
            <a:off x="267129" y="1161044"/>
            <a:ext cx="9462498" cy="599693"/>
          </a:xfrm>
        </p:spPr>
        <p:txBody>
          <a:bodyPr>
            <a:noAutofit/>
          </a:bodyPr>
          <a:lstStyle/>
          <a:p>
            <a:pPr marL="0" indent="0">
              <a:lnSpc>
                <a:spcPct val="150000"/>
              </a:lnSpc>
              <a:buNone/>
            </a:pPr>
            <a:r>
              <a:rPr lang="en-US" b="1" dirty="0">
                <a:latin typeface="Century Gothic" panose="020B0502020202020204" pitchFamily="34" charset="0"/>
                <a:cs typeface="Times New Roman" panose="02020603050405020304" pitchFamily="18" charset="0"/>
              </a:rPr>
              <a:t>Hasil </a:t>
            </a:r>
            <a:r>
              <a:rPr lang="en-US" b="1" dirty="0" err="1">
                <a:latin typeface="Century Gothic" panose="020B0502020202020204" pitchFamily="34" charset="0"/>
                <a:cs typeface="Times New Roman" panose="02020603050405020304" pitchFamily="18" charset="0"/>
              </a:rPr>
              <a:t>Pengujian</a:t>
            </a:r>
            <a:r>
              <a:rPr lang="en-US" b="1" dirty="0">
                <a:latin typeface="Century Gothic" panose="020B0502020202020204" pitchFamily="34" charset="0"/>
                <a:cs typeface="Times New Roman" panose="02020603050405020304" pitchFamily="18" charset="0"/>
              </a:rPr>
              <a:t> Ahli Media Game dan Multimedia</a:t>
            </a:r>
          </a:p>
        </p:txBody>
      </p:sp>
      <p:sp>
        <p:nvSpPr>
          <p:cNvPr id="4" name="TextBox 3">
            <a:extLst>
              <a:ext uri="{FF2B5EF4-FFF2-40B4-BE49-F238E27FC236}">
                <a16:creationId xmlns:a16="http://schemas.microsoft.com/office/drawing/2014/main" id="{33201527-4252-4D87-A3D8-2BDE9B2EB040}"/>
              </a:ext>
            </a:extLst>
          </p:cNvPr>
          <p:cNvSpPr txBox="1"/>
          <p:nvPr/>
        </p:nvSpPr>
        <p:spPr>
          <a:xfrm>
            <a:off x="230747" y="2017591"/>
            <a:ext cx="11730506" cy="3516732"/>
          </a:xfrm>
          <a:prstGeom prst="rect">
            <a:avLst/>
          </a:prstGeom>
          <a:noFill/>
        </p:spPr>
        <p:txBody>
          <a:bodyPr wrap="square">
            <a:spAutoFit/>
          </a:bodyPr>
          <a:lstStyle/>
          <a:p>
            <a:pPr indent="360045" algn="just">
              <a:lnSpc>
                <a:spcPct val="115000"/>
              </a:lnSpc>
            </a:pPr>
            <a:r>
              <a:rPr lang="en-US" sz="2800" dirty="0">
                <a:latin typeface="Century Gothic" panose="020B0502020202020204" pitchFamily="34" charset="0"/>
                <a:ea typeface="Calibri" panose="020F0502020204030204" pitchFamily="34" charset="0"/>
              </a:rPr>
              <a:t>Setelah </a:t>
            </a:r>
            <a:r>
              <a:rPr lang="en-US" sz="2800" dirty="0" err="1">
                <a:latin typeface="Century Gothic" panose="020B0502020202020204" pitchFamily="34" charset="0"/>
                <a:ea typeface="Calibri" panose="020F0502020204030204" pitchFamily="34" charset="0"/>
              </a:rPr>
              <a:t>menganalisis</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jawaban</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dari</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ahli</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materi</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dapat</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disimpulkan</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bahwa</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aplikasi</a:t>
            </a:r>
            <a:r>
              <a:rPr lang="en-US" sz="2800" dirty="0">
                <a:latin typeface="Century Gothic" panose="020B0502020202020204" pitchFamily="34" charset="0"/>
                <a:ea typeface="Calibri" panose="020F0502020204030204" pitchFamily="34" charset="0"/>
              </a:rPr>
              <a:t> game "Trash Hero" </a:t>
            </a:r>
            <a:r>
              <a:rPr lang="en-US" sz="2800" dirty="0" err="1">
                <a:latin typeface="Century Gothic" panose="020B0502020202020204" pitchFamily="34" charset="0"/>
                <a:ea typeface="Calibri" panose="020F0502020204030204" pitchFamily="34" charset="0"/>
              </a:rPr>
              <a:t>berhasil</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memenuhi</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skor</a:t>
            </a:r>
            <a:r>
              <a:rPr lang="en-US" sz="2800" dirty="0">
                <a:latin typeface="Century Gothic" panose="020B0502020202020204" pitchFamily="34" charset="0"/>
                <a:ea typeface="Calibri" panose="020F0502020204030204" pitchFamily="34" charset="0"/>
              </a:rPr>
              <a:t> 68%, </a:t>
            </a:r>
            <a:r>
              <a:rPr lang="en-US" sz="2800" dirty="0" err="1">
                <a:latin typeface="Century Gothic" panose="020B0502020202020204" pitchFamily="34" charset="0"/>
                <a:ea typeface="Calibri" panose="020F0502020204030204" pitchFamily="34" charset="0"/>
              </a:rPr>
              <a:t>menempatkannya</a:t>
            </a:r>
            <a:r>
              <a:rPr lang="en-US" sz="2800" dirty="0">
                <a:latin typeface="Century Gothic" panose="020B0502020202020204" pitchFamily="34" charset="0"/>
                <a:ea typeface="Calibri" panose="020F0502020204030204" pitchFamily="34" charset="0"/>
              </a:rPr>
              <a:t> pada </a:t>
            </a:r>
            <a:r>
              <a:rPr lang="en-US" sz="2800" dirty="0" err="1">
                <a:latin typeface="Century Gothic" panose="020B0502020202020204" pitchFamily="34" charset="0"/>
                <a:ea typeface="Calibri" panose="020F0502020204030204" pitchFamily="34" charset="0"/>
              </a:rPr>
              <a:t>kategori</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Setuju</a:t>
            </a:r>
            <a:r>
              <a:rPr lang="en-US" sz="2800" dirty="0">
                <a:latin typeface="Century Gothic" panose="020B0502020202020204" pitchFamily="34" charset="0"/>
                <a:ea typeface="Calibri" panose="020F0502020204030204" pitchFamily="34" charset="0"/>
              </a:rPr>
              <a:t>". Dari </a:t>
            </a:r>
            <a:r>
              <a:rPr lang="en-US" sz="2800" dirty="0" err="1">
                <a:latin typeface="Century Gothic" panose="020B0502020202020204" pitchFamily="34" charset="0"/>
                <a:ea typeface="Calibri" panose="020F0502020204030204" pitchFamily="34" charset="0"/>
              </a:rPr>
              <a:t>hasil</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tersebut</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menunjukkan</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ahli</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materi</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Setuju</a:t>
            </a:r>
            <a:r>
              <a:rPr lang="en-US" sz="2800" dirty="0">
                <a:latin typeface="Century Gothic" panose="020B0502020202020204" pitchFamily="34" charset="0"/>
                <a:ea typeface="Calibri" panose="020F0502020204030204" pitchFamily="34" charset="0"/>
              </a:rPr>
              <a:t>” </a:t>
            </a:r>
            <a:r>
              <a:rPr lang="en-US" sz="2800" dirty="0">
                <a:latin typeface="Century Gothic" panose="020B0502020202020204" pitchFamily="34" charset="0"/>
                <a:ea typeface="Times New Roman" panose="02020603050405020304" pitchFamily="18" charset="0"/>
              </a:rPr>
              <a:t>game “Trash Hero” </a:t>
            </a:r>
            <a:r>
              <a:rPr lang="en-US" sz="2800" dirty="0" err="1">
                <a:latin typeface="Century Gothic" panose="020B0502020202020204" pitchFamily="34" charset="0"/>
                <a:ea typeface="Times New Roman" panose="02020603050405020304" pitchFamily="18" charset="0"/>
              </a:rPr>
              <a:t>yakni</a:t>
            </a:r>
            <a:r>
              <a:rPr lang="en-US" sz="2800" dirty="0">
                <a:latin typeface="Century Gothic" panose="020B0502020202020204" pitchFamily="34" charset="0"/>
                <a:ea typeface="Times New Roman" panose="02020603050405020304" pitchFamily="18" charset="0"/>
              </a:rPr>
              <a:t> game adventure 3D  </a:t>
            </a:r>
            <a:r>
              <a:rPr lang="en-US" sz="2800" dirty="0" err="1">
                <a:latin typeface="Century Gothic" panose="020B0502020202020204" pitchFamily="34" charset="0"/>
                <a:ea typeface="Times New Roman" panose="02020603050405020304" pitchFamily="18" charset="0"/>
              </a:rPr>
              <a:t>edukasi</a:t>
            </a:r>
            <a:r>
              <a:rPr lang="en-US" sz="2800" dirty="0">
                <a:latin typeface="Century Gothic" panose="020B0502020202020204" pitchFamily="34" charset="0"/>
                <a:ea typeface="Times New Roman" panose="02020603050405020304" pitchFamily="18" charset="0"/>
              </a:rPr>
              <a:t> </a:t>
            </a:r>
            <a:r>
              <a:rPr lang="en-US" sz="2800" dirty="0" err="1">
                <a:latin typeface="Century Gothic" panose="020B0502020202020204" pitchFamily="34" charset="0"/>
                <a:ea typeface="Times New Roman" panose="02020603050405020304" pitchFamily="18" charset="0"/>
              </a:rPr>
              <a:t>sampah</a:t>
            </a:r>
            <a:r>
              <a:rPr lang="en-US" sz="2800" dirty="0">
                <a:latin typeface="Century Gothic" panose="020B0502020202020204" pitchFamily="34" charset="0"/>
                <a:ea typeface="Times New Roman" panose="02020603050405020304" pitchFamily="18" charset="0"/>
              </a:rPr>
              <a:t> </a:t>
            </a:r>
            <a:r>
              <a:rPr lang="en-US" sz="2800" dirty="0" err="1">
                <a:latin typeface="Century Gothic" panose="020B0502020202020204" pitchFamily="34" charset="0"/>
                <a:ea typeface="Times New Roman" panose="02020603050405020304" pitchFamily="18" charset="0"/>
              </a:rPr>
              <a:t>organik</a:t>
            </a:r>
            <a:r>
              <a:rPr lang="en-US" sz="2800" dirty="0">
                <a:latin typeface="Century Gothic" panose="020B0502020202020204" pitchFamily="34" charset="0"/>
                <a:ea typeface="Times New Roman" panose="02020603050405020304" pitchFamily="18" charset="0"/>
              </a:rPr>
              <a:t> dan non-</a:t>
            </a:r>
            <a:r>
              <a:rPr lang="en-US" sz="2800" dirty="0" err="1">
                <a:latin typeface="Century Gothic" panose="020B0502020202020204" pitchFamily="34" charset="0"/>
                <a:ea typeface="Times New Roman" panose="02020603050405020304" pitchFamily="18" charset="0"/>
              </a:rPr>
              <a:t>organik</a:t>
            </a:r>
            <a:r>
              <a:rPr lang="en-US" sz="2800" dirty="0">
                <a:latin typeface="Century Gothic" panose="020B0502020202020204" pitchFamily="34" charset="0"/>
                <a:ea typeface="Times New Roman" panose="02020603050405020304" pitchFamily="18" charset="0"/>
              </a:rPr>
              <a:t> </a:t>
            </a:r>
            <a:r>
              <a:rPr lang="en-US" sz="2800" dirty="0" err="1">
                <a:latin typeface="Century Gothic" panose="020B0502020202020204" pitchFamily="34" charset="0"/>
                <a:ea typeface="Times New Roman" panose="02020603050405020304" pitchFamily="18" charset="0"/>
              </a:rPr>
              <a:t>menarik</a:t>
            </a:r>
            <a:r>
              <a:rPr lang="en-US" sz="2800" dirty="0">
                <a:latin typeface="Century Gothic" panose="020B0502020202020204" pitchFamily="34" charset="0"/>
                <a:ea typeface="Times New Roman" panose="02020603050405020304" pitchFamily="18" charset="0"/>
              </a:rPr>
              <a:t> dan </a:t>
            </a:r>
            <a:r>
              <a:rPr lang="en-US" sz="2800" dirty="0" err="1">
                <a:latin typeface="Century Gothic" panose="020B0502020202020204" pitchFamily="34" charset="0"/>
                <a:ea typeface="Times New Roman" panose="02020603050405020304" pitchFamily="18" charset="0"/>
              </a:rPr>
              <a:t>interaktif</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Beberapa</a:t>
            </a:r>
            <a:r>
              <a:rPr lang="en-US" sz="2800" dirty="0">
                <a:latin typeface="Century Gothic" panose="020B0502020202020204" pitchFamily="34" charset="0"/>
                <a:ea typeface="Calibri" panose="020F0502020204030204" pitchFamily="34" charset="0"/>
              </a:rPr>
              <a:t> saran yang </a:t>
            </a:r>
            <a:r>
              <a:rPr lang="en-US" sz="2800" dirty="0" err="1">
                <a:latin typeface="Century Gothic" panose="020B0502020202020204" pitchFamily="34" charset="0"/>
                <a:ea typeface="Calibri" panose="020F0502020204030204" pitchFamily="34" charset="0"/>
              </a:rPr>
              <a:t>diajukan</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untuk</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peningkatan</a:t>
            </a:r>
            <a:r>
              <a:rPr lang="en-US" sz="2800" dirty="0">
                <a:latin typeface="Century Gothic" panose="020B0502020202020204" pitchFamily="34" charset="0"/>
                <a:ea typeface="Calibri" panose="020F0502020204030204" pitchFamily="34" charset="0"/>
              </a:rPr>
              <a:t> pada game </a:t>
            </a:r>
            <a:r>
              <a:rPr lang="en-US" sz="2800" dirty="0" err="1">
                <a:latin typeface="Century Gothic" panose="020B0502020202020204" pitchFamily="34" charset="0"/>
                <a:ea typeface="Calibri" panose="020F0502020204030204" pitchFamily="34" charset="0"/>
              </a:rPr>
              <a:t>sebagai</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berikut</a:t>
            </a:r>
            <a:r>
              <a:rPr lang="en-US" sz="2800" dirty="0">
                <a:latin typeface="Century Gothic" panose="020B0502020202020204" pitchFamily="34" charset="0"/>
                <a:ea typeface="Calibri" panose="020F0502020204030204" pitchFamily="34" charset="0"/>
              </a:rPr>
              <a:t>:</a:t>
            </a:r>
            <a:endParaRPr lang="en-US" sz="2800" dirty="0">
              <a:latin typeface="Century Gothic" panose="020B0502020202020204" pitchFamily="34" charset="0"/>
              <a:ea typeface="Arial" panose="020B0604020202020204" pitchFamily="34" charset="0"/>
            </a:endParaRPr>
          </a:p>
        </p:txBody>
      </p:sp>
    </p:spTree>
    <p:extLst>
      <p:ext uri="{BB962C8B-B14F-4D97-AF65-F5344CB8AC3E}">
        <p14:creationId xmlns:p14="http://schemas.microsoft.com/office/powerpoint/2010/main" val="2078098820"/>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6759" y="1161044"/>
            <a:ext cx="10343704" cy="599693"/>
          </a:xfrm>
        </p:spPr>
        <p:txBody>
          <a:bodyPr>
            <a:noAutofit/>
          </a:bodyPr>
          <a:lstStyle/>
          <a:p>
            <a:pPr marL="0" indent="0">
              <a:lnSpc>
                <a:spcPct val="150000"/>
              </a:lnSpc>
              <a:buNone/>
            </a:pPr>
            <a:r>
              <a:rPr lang="en-US" b="1" dirty="0">
                <a:latin typeface="Century Gothic" panose="020B0502020202020204" pitchFamily="34" charset="0"/>
                <a:cs typeface="Times New Roman" panose="02020603050405020304" pitchFamily="18" charset="0"/>
              </a:rPr>
              <a:t>Hasil </a:t>
            </a:r>
            <a:r>
              <a:rPr lang="en-US" b="1" dirty="0" err="1">
                <a:latin typeface="Century Gothic" panose="020B0502020202020204" pitchFamily="34" charset="0"/>
                <a:cs typeface="Times New Roman" panose="02020603050405020304" pitchFamily="18" charset="0"/>
              </a:rPr>
              <a:t>Pengujian</a:t>
            </a:r>
            <a:r>
              <a:rPr lang="en-US" b="1" dirty="0">
                <a:latin typeface="Century Gothic" panose="020B0502020202020204" pitchFamily="34" charset="0"/>
                <a:cs typeface="Times New Roman" panose="02020603050405020304" pitchFamily="18" charset="0"/>
              </a:rPr>
              <a:t> Ahli Media Game dan Multimedia</a:t>
            </a:r>
          </a:p>
        </p:txBody>
      </p:sp>
      <p:pic>
        <p:nvPicPr>
          <p:cNvPr id="5" name="Picture 4">
            <a:extLst>
              <a:ext uri="{FF2B5EF4-FFF2-40B4-BE49-F238E27FC236}">
                <a16:creationId xmlns:a16="http://schemas.microsoft.com/office/drawing/2014/main" id="{0BF61ED1-95FE-4849-A4C4-FE3F1A718919}"/>
              </a:ext>
            </a:extLst>
          </p:cNvPr>
          <p:cNvPicPr/>
          <p:nvPr/>
        </p:nvPicPr>
        <p:blipFill>
          <a:blip r:embed="rId2"/>
          <a:stretch>
            <a:fillRect/>
          </a:stretch>
        </p:blipFill>
        <p:spPr>
          <a:xfrm>
            <a:off x="2393593" y="2107345"/>
            <a:ext cx="7200900" cy="3936221"/>
          </a:xfrm>
          <a:prstGeom prst="rect">
            <a:avLst/>
          </a:prstGeom>
        </p:spPr>
      </p:pic>
      <p:sp>
        <p:nvSpPr>
          <p:cNvPr id="11" name="Title 10"/>
          <p:cNvSpPr>
            <a:spLocks noGrp="1"/>
          </p:cNvSpPr>
          <p:nvPr>
            <p:ph type="title"/>
          </p:nvPr>
        </p:nvSpPr>
        <p:spPr/>
        <p:txBody>
          <a:bodyPr/>
          <a:lstStyle/>
          <a:p>
            <a:r>
              <a:rPr lang="en-US" dirty="0">
                <a:latin typeface="Exo" panose="020B0604020202020204" charset="0"/>
              </a:rPr>
              <a:t>Hasil Dan </a:t>
            </a:r>
            <a:r>
              <a:rPr lang="en-US" dirty="0" err="1">
                <a:latin typeface="Exo" panose="020B0604020202020204" charset="0"/>
              </a:rPr>
              <a:t>Pembahasan</a:t>
            </a:r>
            <a:endParaRPr lang="en-US" dirty="0"/>
          </a:p>
        </p:txBody>
      </p:sp>
    </p:spTree>
    <p:extLst>
      <p:ext uri="{BB962C8B-B14F-4D97-AF65-F5344CB8AC3E}">
        <p14:creationId xmlns:p14="http://schemas.microsoft.com/office/powerpoint/2010/main" val="1625047789"/>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latin typeface="Exo" panose="020B0604020202020204" charset="0"/>
              </a:rPr>
              <a:t>Hasil Dan </a:t>
            </a:r>
            <a:r>
              <a:rPr lang="en-US" dirty="0" err="1">
                <a:latin typeface="Exo" panose="020B0604020202020204" charset="0"/>
              </a:rPr>
              <a:t>Pembahasan</a:t>
            </a:r>
            <a:endParaRPr lang="en-US" dirty="0"/>
          </a:p>
        </p:txBody>
      </p:sp>
      <p:sp>
        <p:nvSpPr>
          <p:cNvPr id="3" name="Content Placeholder 2"/>
          <p:cNvSpPr>
            <a:spLocks noGrp="1"/>
          </p:cNvSpPr>
          <p:nvPr>
            <p:ph idx="1"/>
          </p:nvPr>
        </p:nvSpPr>
        <p:spPr>
          <a:xfrm>
            <a:off x="166759" y="1161044"/>
            <a:ext cx="8148460" cy="599693"/>
          </a:xfrm>
        </p:spPr>
        <p:txBody>
          <a:bodyPr>
            <a:noAutofit/>
          </a:bodyPr>
          <a:lstStyle/>
          <a:p>
            <a:pPr marL="0" indent="0">
              <a:lnSpc>
                <a:spcPct val="150000"/>
              </a:lnSpc>
              <a:buNone/>
            </a:pPr>
            <a:r>
              <a:rPr lang="en-US" b="1" dirty="0">
                <a:latin typeface="Century Gothic" panose="020B0502020202020204" pitchFamily="34" charset="0"/>
                <a:cs typeface="Times New Roman" panose="02020603050405020304" pitchFamily="18" charset="0"/>
              </a:rPr>
              <a:t>Hasil </a:t>
            </a:r>
            <a:r>
              <a:rPr lang="en-US" b="1" dirty="0" err="1">
                <a:latin typeface="Century Gothic" panose="020B0502020202020204" pitchFamily="34" charset="0"/>
                <a:cs typeface="Times New Roman" panose="02020603050405020304" pitchFamily="18" charset="0"/>
              </a:rPr>
              <a:t>Pengujian</a:t>
            </a:r>
            <a:r>
              <a:rPr lang="en-US" b="1" dirty="0">
                <a:latin typeface="Century Gothic" panose="020B0502020202020204" pitchFamily="34" charset="0"/>
                <a:cs typeface="Times New Roman" panose="02020603050405020304" pitchFamily="18" charset="0"/>
              </a:rPr>
              <a:t> Ahli </a:t>
            </a:r>
            <a:r>
              <a:rPr lang="en-US" b="1" dirty="0" err="1">
                <a:latin typeface="Century Gothic" panose="020B0502020202020204" pitchFamily="34" charset="0"/>
                <a:cs typeface="Times New Roman" panose="02020603050405020304" pitchFamily="18" charset="0"/>
              </a:rPr>
              <a:t>Lingkungan</a:t>
            </a:r>
            <a:endParaRPr lang="en-US" b="1" dirty="0">
              <a:latin typeface="Century Gothic" panose="020B050202020202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B044CFD8-C45D-4A03-8FCE-F73C5F26648E}"/>
              </a:ext>
            </a:extLst>
          </p:cNvPr>
          <p:cNvPicPr>
            <a:picLocks noChangeAspect="1"/>
          </p:cNvPicPr>
          <p:nvPr/>
        </p:nvPicPr>
        <p:blipFill>
          <a:blip r:embed="rId2"/>
          <a:stretch>
            <a:fillRect/>
          </a:stretch>
        </p:blipFill>
        <p:spPr>
          <a:xfrm>
            <a:off x="1534275" y="2109755"/>
            <a:ext cx="4652507" cy="3959460"/>
          </a:xfrm>
          <a:prstGeom prst="rect">
            <a:avLst/>
          </a:prstGeom>
        </p:spPr>
      </p:pic>
      <p:pic>
        <p:nvPicPr>
          <p:cNvPr id="8" name="Picture 7">
            <a:extLst>
              <a:ext uri="{FF2B5EF4-FFF2-40B4-BE49-F238E27FC236}">
                <a16:creationId xmlns:a16="http://schemas.microsoft.com/office/drawing/2014/main" id="{98366359-019B-40DB-82EB-55D88EA468E7}"/>
              </a:ext>
            </a:extLst>
          </p:cNvPr>
          <p:cNvPicPr>
            <a:picLocks noChangeAspect="1"/>
          </p:cNvPicPr>
          <p:nvPr/>
        </p:nvPicPr>
        <p:blipFill rotWithShape="1">
          <a:blip r:embed="rId3"/>
          <a:srcRect l="15402" r="7538"/>
          <a:stretch/>
        </p:blipFill>
        <p:spPr>
          <a:xfrm>
            <a:off x="6016759" y="1760736"/>
            <a:ext cx="4246980" cy="4409058"/>
          </a:xfrm>
          <a:prstGeom prst="rect">
            <a:avLst/>
          </a:prstGeom>
        </p:spPr>
      </p:pic>
    </p:spTree>
    <p:extLst>
      <p:ext uri="{BB962C8B-B14F-4D97-AF65-F5344CB8AC3E}">
        <p14:creationId xmlns:p14="http://schemas.microsoft.com/office/powerpoint/2010/main" val="301573839"/>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latin typeface="Exo" panose="020B0604020202020204" charset="0"/>
              </a:rPr>
              <a:t>Hasil Dan </a:t>
            </a:r>
            <a:r>
              <a:rPr lang="en-US" dirty="0" err="1">
                <a:latin typeface="Exo" panose="020B0604020202020204" charset="0"/>
              </a:rPr>
              <a:t>Pembahasan</a:t>
            </a:r>
            <a:endParaRPr lang="en-US" dirty="0"/>
          </a:p>
        </p:txBody>
      </p:sp>
      <p:sp>
        <p:nvSpPr>
          <p:cNvPr id="3" name="Content Placeholder 2"/>
          <p:cNvSpPr>
            <a:spLocks noGrp="1"/>
          </p:cNvSpPr>
          <p:nvPr>
            <p:ph idx="1"/>
          </p:nvPr>
        </p:nvSpPr>
        <p:spPr>
          <a:xfrm>
            <a:off x="166758" y="938416"/>
            <a:ext cx="8148460" cy="599693"/>
          </a:xfrm>
        </p:spPr>
        <p:txBody>
          <a:bodyPr>
            <a:noAutofit/>
          </a:bodyPr>
          <a:lstStyle/>
          <a:p>
            <a:pPr marL="0" indent="0">
              <a:lnSpc>
                <a:spcPct val="150000"/>
              </a:lnSpc>
              <a:buNone/>
            </a:pPr>
            <a:r>
              <a:rPr lang="en-US" b="1" dirty="0">
                <a:latin typeface="Century Gothic" panose="020B0502020202020204" pitchFamily="34" charset="0"/>
                <a:cs typeface="Times New Roman" panose="02020603050405020304" pitchFamily="18" charset="0"/>
              </a:rPr>
              <a:t>Hasil </a:t>
            </a:r>
            <a:r>
              <a:rPr lang="en-US" b="1" dirty="0" err="1">
                <a:latin typeface="Century Gothic" panose="020B0502020202020204" pitchFamily="34" charset="0"/>
                <a:cs typeface="Times New Roman" panose="02020603050405020304" pitchFamily="18" charset="0"/>
              </a:rPr>
              <a:t>Pengujian</a:t>
            </a:r>
            <a:r>
              <a:rPr lang="en-US" b="1" dirty="0">
                <a:latin typeface="Century Gothic" panose="020B0502020202020204" pitchFamily="34" charset="0"/>
                <a:cs typeface="Times New Roman" panose="02020603050405020304" pitchFamily="18" charset="0"/>
              </a:rPr>
              <a:t> Ahli </a:t>
            </a:r>
            <a:r>
              <a:rPr lang="en-US" b="1" dirty="0" err="1">
                <a:latin typeface="Century Gothic" panose="020B0502020202020204" pitchFamily="34" charset="0"/>
                <a:cs typeface="Times New Roman" panose="02020603050405020304" pitchFamily="18" charset="0"/>
              </a:rPr>
              <a:t>Lingkungan</a:t>
            </a:r>
            <a:endParaRPr lang="en-US" b="1" dirty="0">
              <a:latin typeface="Century Gothic" panose="020B050202020202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50578C3E-54C1-4337-BBA5-00A274745499}"/>
              </a:ext>
            </a:extLst>
          </p:cNvPr>
          <p:cNvSpPr txBox="1"/>
          <p:nvPr/>
        </p:nvSpPr>
        <p:spPr>
          <a:xfrm>
            <a:off x="166758" y="1616899"/>
            <a:ext cx="11830876" cy="3272114"/>
          </a:xfrm>
          <a:prstGeom prst="rect">
            <a:avLst/>
          </a:prstGeom>
          <a:noFill/>
        </p:spPr>
        <p:txBody>
          <a:bodyPr wrap="square">
            <a:spAutoFit/>
          </a:bodyPr>
          <a:lstStyle/>
          <a:p>
            <a:pPr indent="360045" algn="just">
              <a:lnSpc>
                <a:spcPct val="115000"/>
              </a:lnSpc>
            </a:pPr>
            <a:r>
              <a:rPr lang="en-US" sz="2600" dirty="0">
                <a:latin typeface="Century Gothic" panose="020B0502020202020204" pitchFamily="34" charset="0"/>
                <a:ea typeface="Calibri" panose="020F0502020204030204" pitchFamily="34" charset="0"/>
              </a:rPr>
              <a:t>Setelah </a:t>
            </a:r>
            <a:r>
              <a:rPr lang="en-US" sz="2600" dirty="0" err="1">
                <a:latin typeface="Century Gothic" panose="020B0502020202020204" pitchFamily="34" charset="0"/>
                <a:ea typeface="Calibri" panose="020F0502020204030204" pitchFamily="34" charset="0"/>
              </a:rPr>
              <a:t>menganalisis</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jawaban</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dari</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ahli</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materi</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dapat</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disimpulkan</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bahwa</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aplikasi</a:t>
            </a:r>
            <a:r>
              <a:rPr lang="en-US" sz="2600" dirty="0">
                <a:latin typeface="Century Gothic" panose="020B0502020202020204" pitchFamily="34" charset="0"/>
                <a:ea typeface="Calibri" panose="020F0502020204030204" pitchFamily="34" charset="0"/>
              </a:rPr>
              <a:t> game "Trash Hero" </a:t>
            </a:r>
            <a:r>
              <a:rPr lang="en-US" sz="2600" dirty="0" err="1">
                <a:latin typeface="Century Gothic" panose="020B0502020202020204" pitchFamily="34" charset="0"/>
                <a:ea typeface="Calibri" panose="020F0502020204030204" pitchFamily="34" charset="0"/>
              </a:rPr>
              <a:t>berhasil</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memenuhi</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skor</a:t>
            </a:r>
            <a:r>
              <a:rPr lang="en-US" sz="2600" dirty="0">
                <a:latin typeface="Century Gothic" panose="020B0502020202020204" pitchFamily="34" charset="0"/>
                <a:ea typeface="Calibri" panose="020F0502020204030204" pitchFamily="34" charset="0"/>
              </a:rPr>
              <a:t> 100%, </a:t>
            </a:r>
            <a:r>
              <a:rPr lang="en-US" sz="2600" dirty="0" err="1">
                <a:latin typeface="Century Gothic" panose="020B0502020202020204" pitchFamily="34" charset="0"/>
                <a:ea typeface="Calibri" panose="020F0502020204030204" pitchFamily="34" charset="0"/>
              </a:rPr>
              <a:t>menempatkannya</a:t>
            </a:r>
            <a:r>
              <a:rPr lang="en-US" sz="2600" dirty="0">
                <a:latin typeface="Century Gothic" panose="020B0502020202020204" pitchFamily="34" charset="0"/>
                <a:ea typeface="Calibri" panose="020F0502020204030204" pitchFamily="34" charset="0"/>
              </a:rPr>
              <a:t> pada </a:t>
            </a:r>
            <a:r>
              <a:rPr lang="en-US" sz="2600" dirty="0" err="1">
                <a:latin typeface="Century Gothic" panose="020B0502020202020204" pitchFamily="34" charset="0"/>
                <a:ea typeface="Calibri" panose="020F0502020204030204" pitchFamily="34" charset="0"/>
              </a:rPr>
              <a:t>kategori</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Sangat</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Setuju</a:t>
            </a:r>
            <a:r>
              <a:rPr lang="en-US" sz="2600" dirty="0">
                <a:latin typeface="Century Gothic" panose="020B0502020202020204" pitchFamily="34" charset="0"/>
                <a:ea typeface="Calibri" panose="020F0502020204030204" pitchFamily="34" charset="0"/>
              </a:rPr>
              <a:t>". Dari </a:t>
            </a:r>
            <a:r>
              <a:rPr lang="en-US" sz="2600" dirty="0" err="1">
                <a:latin typeface="Century Gothic" panose="020B0502020202020204" pitchFamily="34" charset="0"/>
                <a:ea typeface="Calibri" panose="020F0502020204030204" pitchFamily="34" charset="0"/>
              </a:rPr>
              <a:t>hasil</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tersebut</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menunjukkan</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ahli</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materi</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Sangat</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Setuju</a:t>
            </a:r>
            <a:r>
              <a:rPr lang="en-US" sz="2600" dirty="0">
                <a:latin typeface="Century Gothic" panose="020B0502020202020204" pitchFamily="34" charset="0"/>
                <a:ea typeface="Calibri" panose="020F0502020204030204" pitchFamily="34" charset="0"/>
              </a:rPr>
              <a:t>" </a:t>
            </a:r>
            <a:r>
              <a:rPr lang="en-US" sz="2600" dirty="0">
                <a:latin typeface="Century Gothic" panose="020B0502020202020204" pitchFamily="34" charset="0"/>
                <a:ea typeface="Times New Roman" panose="02020603050405020304" pitchFamily="18" charset="0"/>
              </a:rPr>
              <a:t>game “Trash Hero” </a:t>
            </a:r>
            <a:r>
              <a:rPr lang="en-US" sz="2600" dirty="0" err="1">
                <a:latin typeface="Century Gothic" panose="020B0502020202020204" pitchFamily="34" charset="0"/>
                <a:ea typeface="Times New Roman" panose="02020603050405020304" pitchFamily="18" charset="0"/>
              </a:rPr>
              <a:t>yakni</a:t>
            </a:r>
            <a:r>
              <a:rPr lang="en-US" sz="2600" dirty="0">
                <a:latin typeface="Century Gothic" panose="020B0502020202020204" pitchFamily="34" charset="0"/>
                <a:ea typeface="Times New Roman" panose="02020603050405020304" pitchFamily="18" charset="0"/>
              </a:rPr>
              <a:t> game adventure 3D </a:t>
            </a:r>
            <a:r>
              <a:rPr lang="en-US" sz="2600" dirty="0" err="1">
                <a:latin typeface="Century Gothic" panose="020B0502020202020204" pitchFamily="34" charset="0"/>
                <a:ea typeface="Times New Roman" panose="02020603050405020304" pitchFamily="18" charset="0"/>
              </a:rPr>
              <a:t>edukasi</a:t>
            </a:r>
            <a:r>
              <a:rPr lang="en-US" sz="2600" dirty="0">
                <a:latin typeface="Century Gothic" panose="020B0502020202020204" pitchFamily="34" charset="0"/>
                <a:ea typeface="Times New Roman" panose="02020603050405020304" pitchFamily="18" charset="0"/>
              </a:rPr>
              <a:t> </a:t>
            </a:r>
            <a:r>
              <a:rPr lang="en-US" sz="2600" dirty="0" err="1">
                <a:latin typeface="Century Gothic" panose="020B0502020202020204" pitchFamily="34" charset="0"/>
                <a:ea typeface="Times New Roman" panose="02020603050405020304" pitchFamily="18" charset="0"/>
              </a:rPr>
              <a:t>sampah</a:t>
            </a:r>
            <a:r>
              <a:rPr lang="en-US" sz="2600" dirty="0">
                <a:latin typeface="Century Gothic" panose="020B0502020202020204" pitchFamily="34" charset="0"/>
                <a:ea typeface="Times New Roman" panose="02020603050405020304" pitchFamily="18" charset="0"/>
              </a:rPr>
              <a:t> </a:t>
            </a:r>
            <a:r>
              <a:rPr lang="en-US" sz="2600" dirty="0" err="1">
                <a:latin typeface="Century Gothic" panose="020B0502020202020204" pitchFamily="34" charset="0"/>
                <a:ea typeface="Times New Roman" panose="02020603050405020304" pitchFamily="18" charset="0"/>
              </a:rPr>
              <a:t>organik</a:t>
            </a:r>
            <a:r>
              <a:rPr lang="en-US" sz="2600" dirty="0">
                <a:latin typeface="Century Gothic" panose="020B0502020202020204" pitchFamily="34" charset="0"/>
                <a:ea typeface="Times New Roman" panose="02020603050405020304" pitchFamily="18" charset="0"/>
              </a:rPr>
              <a:t> dan non-</a:t>
            </a:r>
            <a:r>
              <a:rPr lang="en-US" sz="2600" dirty="0" err="1">
                <a:latin typeface="Century Gothic" panose="020B0502020202020204" pitchFamily="34" charset="0"/>
                <a:ea typeface="Times New Roman" panose="02020603050405020304" pitchFamily="18" charset="0"/>
              </a:rPr>
              <a:t>organik</a:t>
            </a:r>
            <a:r>
              <a:rPr lang="en-US" sz="2600" dirty="0">
                <a:latin typeface="Century Gothic" panose="020B0502020202020204" pitchFamily="34" charset="0"/>
                <a:ea typeface="Times New Roman" panose="02020603050405020304" pitchFamily="18" charset="0"/>
              </a:rPr>
              <a:t> </a:t>
            </a:r>
            <a:r>
              <a:rPr lang="en-US" sz="2600" dirty="0" err="1">
                <a:latin typeface="Century Gothic" panose="020B0502020202020204" pitchFamily="34" charset="0"/>
                <a:ea typeface="Times New Roman" panose="02020603050405020304" pitchFamily="18" charset="0"/>
              </a:rPr>
              <a:t>menarik</a:t>
            </a:r>
            <a:r>
              <a:rPr lang="en-US" sz="2600" dirty="0">
                <a:latin typeface="Century Gothic" panose="020B0502020202020204" pitchFamily="34" charset="0"/>
                <a:ea typeface="Times New Roman" panose="02020603050405020304" pitchFamily="18" charset="0"/>
              </a:rPr>
              <a:t> dan </a:t>
            </a:r>
            <a:r>
              <a:rPr lang="en-US" sz="2600" dirty="0" err="1">
                <a:latin typeface="Century Gothic" panose="020B0502020202020204" pitchFamily="34" charset="0"/>
                <a:ea typeface="Times New Roman" panose="02020603050405020304" pitchFamily="18" charset="0"/>
              </a:rPr>
              <a:t>interaktif</a:t>
            </a:r>
            <a:r>
              <a:rPr lang="en-US" sz="2600" dirty="0">
                <a:latin typeface="Century Gothic" panose="020B0502020202020204" pitchFamily="34" charset="0"/>
                <a:ea typeface="Times New Roman" panose="02020603050405020304" pitchFamily="18" charset="0"/>
              </a:rPr>
              <a:t> </a:t>
            </a:r>
            <a:r>
              <a:rPr lang="en-US" sz="2600" dirty="0" err="1">
                <a:latin typeface="Century Gothic" panose="020B0502020202020204" pitchFamily="34" charset="0"/>
                <a:ea typeface="Times New Roman" panose="02020603050405020304" pitchFamily="18" charset="0"/>
              </a:rPr>
              <a:t>sebagai</a:t>
            </a:r>
            <a:r>
              <a:rPr lang="en-US" sz="2600" dirty="0">
                <a:latin typeface="Century Gothic" panose="020B0502020202020204" pitchFamily="34" charset="0"/>
                <a:ea typeface="Times New Roman" panose="02020603050405020304" pitchFamily="18" charset="0"/>
              </a:rPr>
              <a:t> </a:t>
            </a:r>
            <a:r>
              <a:rPr lang="en-US" sz="2600" dirty="0" err="1">
                <a:latin typeface="Century Gothic" panose="020B0502020202020204" pitchFamily="34" charset="0"/>
                <a:ea typeface="Times New Roman" panose="02020603050405020304" pitchFamily="18" charset="0"/>
              </a:rPr>
              <a:t>sarana</a:t>
            </a:r>
            <a:r>
              <a:rPr lang="en-US" sz="2600" dirty="0">
                <a:latin typeface="Century Gothic" panose="020B0502020202020204" pitchFamily="34" charset="0"/>
                <a:ea typeface="Times New Roman" panose="02020603050405020304" pitchFamily="18" charset="0"/>
              </a:rPr>
              <a:t> media </a:t>
            </a:r>
            <a:r>
              <a:rPr lang="en-US" sz="2600" dirty="0" err="1">
                <a:latin typeface="Century Gothic" panose="020B0502020202020204" pitchFamily="34" charset="0"/>
                <a:ea typeface="Times New Roman" panose="02020603050405020304" pitchFamily="18" charset="0"/>
              </a:rPr>
              <a:t>informasi</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Beberapa</a:t>
            </a:r>
            <a:r>
              <a:rPr lang="en-US" sz="2600" dirty="0">
                <a:latin typeface="Century Gothic" panose="020B0502020202020204" pitchFamily="34" charset="0"/>
                <a:ea typeface="Calibri" panose="020F0502020204030204" pitchFamily="34" charset="0"/>
              </a:rPr>
              <a:t> saran yang </a:t>
            </a:r>
            <a:r>
              <a:rPr lang="en-US" sz="2600" dirty="0" err="1">
                <a:latin typeface="Century Gothic" panose="020B0502020202020204" pitchFamily="34" charset="0"/>
                <a:ea typeface="Calibri" panose="020F0502020204030204" pitchFamily="34" charset="0"/>
              </a:rPr>
              <a:t>diajukan</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untuk</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peningkatan</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adalah</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sebagai</a:t>
            </a:r>
            <a:r>
              <a:rPr lang="en-US" sz="2600" dirty="0">
                <a:latin typeface="Century Gothic" panose="020B0502020202020204" pitchFamily="34" charset="0"/>
                <a:ea typeface="Calibri" panose="020F0502020204030204" pitchFamily="34" charset="0"/>
              </a:rPr>
              <a:t> </a:t>
            </a:r>
            <a:r>
              <a:rPr lang="en-US" sz="2600" dirty="0" err="1">
                <a:latin typeface="Century Gothic" panose="020B0502020202020204" pitchFamily="34" charset="0"/>
                <a:ea typeface="Calibri" panose="020F0502020204030204" pitchFamily="34" charset="0"/>
              </a:rPr>
              <a:t>berikut</a:t>
            </a:r>
            <a:r>
              <a:rPr lang="en-US" sz="2600" dirty="0">
                <a:latin typeface="Century Gothic" panose="020B0502020202020204" pitchFamily="34" charset="0"/>
                <a:ea typeface="Calibri" panose="020F0502020204030204" pitchFamily="34" charset="0"/>
              </a:rPr>
              <a:t>:</a:t>
            </a:r>
            <a:endParaRPr lang="en-US" sz="2600" dirty="0">
              <a:latin typeface="Century Gothic" panose="020B0502020202020204" pitchFamily="34" charset="0"/>
              <a:ea typeface="Arial" panose="020B0604020202020204" pitchFamily="34" charset="0"/>
            </a:endParaRPr>
          </a:p>
        </p:txBody>
      </p:sp>
      <p:graphicFrame>
        <p:nvGraphicFramePr>
          <p:cNvPr id="2" name="Table 1">
            <a:extLst>
              <a:ext uri="{FF2B5EF4-FFF2-40B4-BE49-F238E27FC236}">
                <a16:creationId xmlns:a16="http://schemas.microsoft.com/office/drawing/2014/main" id="{79760678-B51C-4839-A19A-7EDA8239AEC0}"/>
              </a:ext>
            </a:extLst>
          </p:cNvPr>
          <p:cNvGraphicFramePr>
            <a:graphicFrameLocks noGrp="1"/>
          </p:cNvGraphicFramePr>
          <p:nvPr>
            <p:extLst>
              <p:ext uri="{D42A27DB-BD31-4B8C-83A1-F6EECF244321}">
                <p14:modId xmlns:p14="http://schemas.microsoft.com/office/powerpoint/2010/main" val="569174338"/>
              </p:ext>
            </p:extLst>
          </p:nvPr>
        </p:nvGraphicFramePr>
        <p:xfrm>
          <a:off x="2989780" y="4993439"/>
          <a:ext cx="7181637" cy="1338517"/>
        </p:xfrm>
        <a:graphic>
          <a:graphicData uri="http://schemas.openxmlformats.org/drawingml/2006/table">
            <a:tbl>
              <a:tblPr firstRow="1" firstCol="1" bandRow="1">
                <a:tableStyleId>{5C22544A-7EE6-4342-B048-85BDC9FD1C3A}</a:tableStyleId>
              </a:tblPr>
              <a:tblGrid>
                <a:gridCol w="1964796">
                  <a:extLst>
                    <a:ext uri="{9D8B030D-6E8A-4147-A177-3AD203B41FA5}">
                      <a16:colId xmlns:a16="http://schemas.microsoft.com/office/drawing/2014/main" val="3346678681"/>
                    </a:ext>
                  </a:extLst>
                </a:gridCol>
                <a:gridCol w="3951548">
                  <a:extLst>
                    <a:ext uri="{9D8B030D-6E8A-4147-A177-3AD203B41FA5}">
                      <a16:colId xmlns:a16="http://schemas.microsoft.com/office/drawing/2014/main" val="2801936816"/>
                    </a:ext>
                  </a:extLst>
                </a:gridCol>
                <a:gridCol w="1265293">
                  <a:extLst>
                    <a:ext uri="{9D8B030D-6E8A-4147-A177-3AD203B41FA5}">
                      <a16:colId xmlns:a16="http://schemas.microsoft.com/office/drawing/2014/main" val="3270651857"/>
                    </a:ext>
                  </a:extLst>
                </a:gridCol>
              </a:tblGrid>
              <a:tr h="286411">
                <a:tc gridSpan="2">
                  <a:txBody>
                    <a:bodyPr/>
                    <a:lstStyle/>
                    <a:p>
                      <a:pPr marL="0" marR="0" algn="ctr">
                        <a:lnSpc>
                          <a:spcPct val="115000"/>
                        </a:lnSpc>
                        <a:spcBef>
                          <a:spcPts val="0"/>
                        </a:spcBef>
                        <a:spcAft>
                          <a:spcPts val="0"/>
                        </a:spcAft>
                      </a:pPr>
                      <a:r>
                        <a:rPr lang="en-US" sz="2000" dirty="0">
                          <a:effectLst/>
                          <a:latin typeface="Century Gothic" panose="020B0502020202020204" pitchFamily="34" charset="0"/>
                        </a:rPr>
                        <a:t>Saran Ahli </a:t>
                      </a:r>
                      <a:r>
                        <a:rPr lang="en-US" sz="2000" dirty="0" err="1">
                          <a:effectLst/>
                          <a:latin typeface="Century Gothic" panose="020B0502020202020204" pitchFamily="34" charset="0"/>
                        </a:rPr>
                        <a:t>Materi</a:t>
                      </a:r>
                      <a:r>
                        <a:rPr lang="en-US" sz="2000" dirty="0">
                          <a:effectLst/>
                          <a:latin typeface="Century Gothic" panose="020B0502020202020204" pitchFamily="34" charset="0"/>
                        </a:rPr>
                        <a:t> </a:t>
                      </a:r>
                      <a:endParaRPr lang="en-US" sz="2000" dirty="0">
                        <a:effectLst/>
                        <a:latin typeface="Century Gothic" panose="020B0502020202020204" pitchFamily="34" charset="0"/>
                        <a:ea typeface="Arial" panose="020B0604020202020204" pitchFamily="34" charset="0"/>
                      </a:endParaRPr>
                    </a:p>
                  </a:txBody>
                  <a:tcPr marL="68580" marR="68580" marT="0" marB="0" anchor="b"/>
                </a:tc>
                <a:tc hMerge="1">
                  <a:txBody>
                    <a:bodyPr/>
                    <a:lstStyle/>
                    <a:p>
                      <a:endParaRPr lang="en-US"/>
                    </a:p>
                  </a:txBody>
                  <a:tcPr/>
                </a:tc>
                <a:tc>
                  <a:txBody>
                    <a:bodyPr/>
                    <a:lstStyle/>
                    <a:p>
                      <a:pPr marL="0" marR="0" algn="ctr">
                        <a:lnSpc>
                          <a:spcPct val="115000"/>
                        </a:lnSpc>
                        <a:spcBef>
                          <a:spcPts val="0"/>
                        </a:spcBef>
                        <a:spcAft>
                          <a:spcPts val="0"/>
                        </a:spcAft>
                      </a:pPr>
                      <a:r>
                        <a:rPr lang="en-US" sz="2000">
                          <a:effectLst/>
                          <a:latin typeface="Century Gothic" panose="020B0502020202020204" pitchFamily="34" charset="0"/>
                        </a:rPr>
                        <a:t> </a:t>
                      </a:r>
                      <a:endParaRPr lang="en-US" sz="2000">
                        <a:effectLst/>
                        <a:latin typeface="Century Gothic" panose="020B0502020202020204" pitchFamily="34" charset="0"/>
                        <a:ea typeface="Arial" panose="020B0604020202020204" pitchFamily="34" charset="0"/>
                      </a:endParaRPr>
                    </a:p>
                  </a:txBody>
                  <a:tcPr marL="68580" marR="68580" marT="0" marB="0"/>
                </a:tc>
                <a:extLst>
                  <a:ext uri="{0D108BD9-81ED-4DB2-BD59-A6C34878D82A}">
                    <a16:rowId xmlns:a16="http://schemas.microsoft.com/office/drawing/2014/main" val="2716475549"/>
                  </a:ext>
                </a:extLst>
              </a:tr>
              <a:tr h="590671">
                <a:tc>
                  <a:txBody>
                    <a:bodyPr/>
                    <a:lstStyle/>
                    <a:p>
                      <a:pPr marL="0" marR="0">
                        <a:lnSpc>
                          <a:spcPct val="115000"/>
                        </a:lnSpc>
                        <a:spcBef>
                          <a:spcPts val="0"/>
                        </a:spcBef>
                        <a:spcAft>
                          <a:spcPts val="0"/>
                        </a:spcAft>
                      </a:pPr>
                      <a:r>
                        <a:rPr lang="en-US" sz="2000">
                          <a:effectLst/>
                          <a:latin typeface="Century Gothic" panose="020B0502020202020204" pitchFamily="34" charset="0"/>
                        </a:rPr>
                        <a:t>Billi Moch Sunindya</a:t>
                      </a:r>
                      <a:endParaRPr lang="en-US" sz="2000">
                        <a:effectLst/>
                        <a:latin typeface="Century Gothic" panose="020B0502020202020204" pitchFamily="34" charset="0"/>
                        <a:ea typeface="Arial" panose="020B0604020202020204" pitchFamily="34" charset="0"/>
                      </a:endParaRPr>
                    </a:p>
                  </a:txBody>
                  <a:tcPr marL="68580" marR="68580" marT="0" marB="0" anchor="b"/>
                </a:tc>
                <a:tc rowSpan="2">
                  <a:txBody>
                    <a:bodyPr/>
                    <a:lstStyle/>
                    <a:p>
                      <a:pPr marL="0" marR="0">
                        <a:lnSpc>
                          <a:spcPct val="115000"/>
                        </a:lnSpc>
                        <a:spcBef>
                          <a:spcPts val="0"/>
                        </a:spcBef>
                        <a:spcAft>
                          <a:spcPts val="0"/>
                        </a:spcAft>
                      </a:pPr>
                      <a:r>
                        <a:rPr lang="en-US" sz="2000" dirty="0">
                          <a:effectLst/>
                          <a:latin typeface="Century Gothic" panose="020B0502020202020204" pitchFamily="34" charset="0"/>
                        </a:rPr>
                        <a:t>1. </a:t>
                      </a:r>
                      <a:r>
                        <a:rPr lang="en-US" sz="2000" dirty="0" err="1">
                          <a:effectLst/>
                          <a:latin typeface="Century Gothic" panose="020B0502020202020204" pitchFamily="34" charset="0"/>
                        </a:rPr>
                        <a:t>Mungkin</a:t>
                      </a:r>
                      <a:r>
                        <a:rPr lang="en-US" sz="2000" dirty="0">
                          <a:effectLst/>
                          <a:latin typeface="Century Gothic" panose="020B0502020202020204" pitchFamily="34" charset="0"/>
                        </a:rPr>
                        <a:t> </a:t>
                      </a:r>
                      <a:r>
                        <a:rPr lang="en-US" sz="2000" dirty="0" err="1">
                          <a:effectLst/>
                          <a:latin typeface="Century Gothic" panose="020B0502020202020204" pitchFamily="34" charset="0"/>
                        </a:rPr>
                        <a:t>untuk</a:t>
                      </a:r>
                      <a:r>
                        <a:rPr lang="en-US" sz="2000" dirty="0">
                          <a:effectLst/>
                          <a:latin typeface="Century Gothic" panose="020B0502020202020204" pitchFamily="34" charset="0"/>
                        </a:rPr>
                        <a:t> </a:t>
                      </a:r>
                      <a:r>
                        <a:rPr lang="en-US" sz="2000" dirty="0" err="1">
                          <a:effectLst/>
                          <a:latin typeface="Century Gothic" panose="020B0502020202020204" pitchFamily="34" charset="0"/>
                        </a:rPr>
                        <a:t>kedepan</a:t>
                      </a:r>
                      <a:r>
                        <a:rPr lang="en-US" sz="2000" dirty="0">
                          <a:effectLst/>
                          <a:latin typeface="Century Gothic" panose="020B0502020202020204" pitchFamily="34" charset="0"/>
                        </a:rPr>
                        <a:t> </a:t>
                      </a:r>
                      <a:r>
                        <a:rPr lang="en-US" sz="2000" dirty="0" err="1">
                          <a:effectLst/>
                          <a:latin typeface="Century Gothic" panose="020B0502020202020204" pitchFamily="34" charset="0"/>
                        </a:rPr>
                        <a:t>resolusi</a:t>
                      </a:r>
                      <a:r>
                        <a:rPr lang="en-US" sz="2000" dirty="0">
                          <a:effectLst/>
                          <a:latin typeface="Century Gothic" panose="020B0502020202020204" pitchFamily="34" charset="0"/>
                        </a:rPr>
                        <a:t> </a:t>
                      </a:r>
                      <a:r>
                        <a:rPr lang="en-US" sz="2000" dirty="0" err="1">
                          <a:effectLst/>
                          <a:latin typeface="Century Gothic" panose="020B0502020202020204" pitchFamily="34" charset="0"/>
                        </a:rPr>
                        <a:t>tampilan</a:t>
                      </a:r>
                      <a:r>
                        <a:rPr lang="en-US" sz="2000" dirty="0">
                          <a:effectLst/>
                          <a:latin typeface="Century Gothic" panose="020B0502020202020204" pitchFamily="34" charset="0"/>
                        </a:rPr>
                        <a:t> </a:t>
                      </a:r>
                      <a:r>
                        <a:rPr lang="en-US" sz="2000" dirty="0" err="1">
                          <a:effectLst/>
                          <a:latin typeface="Century Gothic" panose="020B0502020202020204" pitchFamily="34" charset="0"/>
                        </a:rPr>
                        <a:t>bisa</a:t>
                      </a:r>
                      <a:r>
                        <a:rPr lang="en-US" sz="2000" dirty="0">
                          <a:effectLst/>
                          <a:latin typeface="Century Gothic" panose="020B0502020202020204" pitchFamily="34" charset="0"/>
                        </a:rPr>
                        <a:t> </a:t>
                      </a:r>
                      <a:r>
                        <a:rPr lang="en-US" sz="2000" dirty="0" err="1">
                          <a:effectLst/>
                          <a:latin typeface="Century Gothic" panose="020B0502020202020204" pitchFamily="34" charset="0"/>
                        </a:rPr>
                        <a:t>ditingkatkan</a:t>
                      </a:r>
                      <a:endParaRPr lang="en-US" sz="2000" dirty="0">
                        <a:effectLst/>
                        <a:latin typeface="Century Gothic" panose="020B0502020202020204" pitchFamily="34" charset="0"/>
                        <a:ea typeface="Arial" panose="020B0604020202020204" pitchFamily="34" charset="0"/>
                      </a:endParaRPr>
                    </a:p>
                  </a:txBody>
                  <a:tcPr marL="68580" marR="68580" marT="0" marB="0"/>
                </a:tc>
                <a:tc>
                  <a:txBody>
                    <a:bodyPr/>
                    <a:lstStyle/>
                    <a:p>
                      <a:pPr marL="0" marR="0">
                        <a:lnSpc>
                          <a:spcPct val="115000"/>
                        </a:lnSpc>
                        <a:spcBef>
                          <a:spcPts val="0"/>
                        </a:spcBef>
                        <a:spcAft>
                          <a:spcPts val="0"/>
                        </a:spcAft>
                      </a:pPr>
                      <a:r>
                        <a:rPr lang="en-US" sz="2000">
                          <a:effectLst/>
                          <a:latin typeface="Century Gothic" panose="020B0502020202020204" pitchFamily="34" charset="0"/>
                        </a:rPr>
                        <a:t> </a:t>
                      </a:r>
                      <a:endParaRPr lang="en-US" sz="2000">
                        <a:effectLst/>
                        <a:latin typeface="Century Gothic" panose="020B0502020202020204" pitchFamily="34" charset="0"/>
                        <a:ea typeface="Arial" panose="020B0604020202020204" pitchFamily="34" charset="0"/>
                      </a:endParaRPr>
                    </a:p>
                  </a:txBody>
                  <a:tcPr marL="68580" marR="68580" marT="0" marB="0"/>
                </a:tc>
                <a:extLst>
                  <a:ext uri="{0D108BD9-81ED-4DB2-BD59-A6C34878D82A}">
                    <a16:rowId xmlns:a16="http://schemas.microsoft.com/office/drawing/2014/main" val="893875974"/>
                  </a:ext>
                </a:extLst>
              </a:tr>
              <a:tr h="304260">
                <a:tc>
                  <a:txBody>
                    <a:bodyPr/>
                    <a:lstStyle/>
                    <a:p>
                      <a:pPr>
                        <a:lnSpc>
                          <a:spcPct val="115000"/>
                        </a:lnSpc>
                      </a:pPr>
                      <a:endParaRPr lang="en-US" sz="2000">
                        <a:effectLst/>
                        <a:latin typeface="Century Gothic" panose="020B0502020202020204" pitchFamily="34" charset="0"/>
                      </a:endParaRPr>
                    </a:p>
                  </a:txBody>
                  <a:tcPr marL="68580" marR="68580" marT="0" marB="0" anchor="b"/>
                </a:tc>
                <a:tc vMerge="1">
                  <a:txBody>
                    <a:bodyPr/>
                    <a:lstStyle/>
                    <a:p>
                      <a:endParaRPr lang="en-US"/>
                    </a:p>
                  </a:txBody>
                  <a:tcPr/>
                </a:tc>
                <a:tc>
                  <a:txBody>
                    <a:bodyPr/>
                    <a:lstStyle/>
                    <a:p>
                      <a:pPr marL="0" marR="0">
                        <a:lnSpc>
                          <a:spcPct val="115000"/>
                        </a:lnSpc>
                        <a:spcBef>
                          <a:spcPts val="0"/>
                        </a:spcBef>
                        <a:spcAft>
                          <a:spcPts val="0"/>
                        </a:spcAft>
                      </a:pPr>
                      <a:r>
                        <a:rPr lang="en-US" sz="2000" dirty="0">
                          <a:effectLst/>
                          <a:latin typeface="Century Gothic" panose="020B0502020202020204" pitchFamily="34" charset="0"/>
                        </a:rPr>
                        <a:t> </a:t>
                      </a:r>
                      <a:endParaRPr lang="en-US" sz="2000" dirty="0">
                        <a:effectLst/>
                        <a:latin typeface="Century Gothic" panose="020B0502020202020204" pitchFamily="34" charset="0"/>
                        <a:ea typeface="Arial" panose="020B0604020202020204" pitchFamily="34" charset="0"/>
                      </a:endParaRPr>
                    </a:p>
                  </a:txBody>
                  <a:tcPr marL="68580" marR="68580" marT="0" marB="0"/>
                </a:tc>
                <a:extLst>
                  <a:ext uri="{0D108BD9-81ED-4DB2-BD59-A6C34878D82A}">
                    <a16:rowId xmlns:a16="http://schemas.microsoft.com/office/drawing/2014/main" val="3702189408"/>
                  </a:ext>
                </a:extLst>
              </a:tr>
            </a:tbl>
          </a:graphicData>
        </a:graphic>
      </p:graphicFrame>
    </p:spTree>
    <p:extLst>
      <p:ext uri="{BB962C8B-B14F-4D97-AF65-F5344CB8AC3E}">
        <p14:creationId xmlns:p14="http://schemas.microsoft.com/office/powerpoint/2010/main" val="2510396287"/>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latin typeface="Exo" panose="020B0604020202020204" charset="0"/>
              </a:rPr>
              <a:t>Hasil Dan </a:t>
            </a:r>
            <a:r>
              <a:rPr lang="en-US" dirty="0" err="1">
                <a:latin typeface="Exo" panose="020B0604020202020204" charset="0"/>
              </a:rPr>
              <a:t>Pembahasan</a:t>
            </a:r>
            <a:endParaRPr lang="en-US" dirty="0"/>
          </a:p>
        </p:txBody>
      </p:sp>
      <p:pic>
        <p:nvPicPr>
          <p:cNvPr id="17" name="Picture 16">
            <a:extLst>
              <a:ext uri="{FF2B5EF4-FFF2-40B4-BE49-F238E27FC236}">
                <a16:creationId xmlns:a16="http://schemas.microsoft.com/office/drawing/2014/main" id="{82064F4E-57ED-4D7D-9E23-3D36B81B2EFD}"/>
              </a:ext>
            </a:extLst>
          </p:cNvPr>
          <p:cNvPicPr>
            <a:picLocks noChangeAspect="1"/>
          </p:cNvPicPr>
          <p:nvPr/>
        </p:nvPicPr>
        <p:blipFill>
          <a:blip r:embed="rId2"/>
          <a:stretch>
            <a:fillRect/>
          </a:stretch>
        </p:blipFill>
        <p:spPr>
          <a:xfrm>
            <a:off x="868391" y="1783343"/>
            <a:ext cx="5045482" cy="3721536"/>
          </a:xfrm>
          <a:prstGeom prst="rect">
            <a:avLst/>
          </a:prstGeom>
        </p:spPr>
      </p:pic>
      <p:pic>
        <p:nvPicPr>
          <p:cNvPr id="19" name="Picture 18">
            <a:extLst>
              <a:ext uri="{FF2B5EF4-FFF2-40B4-BE49-F238E27FC236}">
                <a16:creationId xmlns:a16="http://schemas.microsoft.com/office/drawing/2014/main" id="{B12D6197-D2AA-4D6A-B084-DD2C95018BAC}"/>
              </a:ext>
            </a:extLst>
          </p:cNvPr>
          <p:cNvPicPr>
            <a:picLocks noChangeAspect="1"/>
          </p:cNvPicPr>
          <p:nvPr/>
        </p:nvPicPr>
        <p:blipFill>
          <a:blip r:embed="rId3"/>
          <a:stretch>
            <a:fillRect/>
          </a:stretch>
        </p:blipFill>
        <p:spPr>
          <a:xfrm>
            <a:off x="6096000" y="1715215"/>
            <a:ext cx="4426226" cy="4618671"/>
          </a:xfrm>
          <a:prstGeom prst="rect">
            <a:avLst/>
          </a:prstGeom>
        </p:spPr>
      </p:pic>
      <p:sp>
        <p:nvSpPr>
          <p:cNvPr id="3" name="Content Placeholder 2"/>
          <p:cNvSpPr>
            <a:spLocks noGrp="1"/>
          </p:cNvSpPr>
          <p:nvPr>
            <p:ph idx="1"/>
          </p:nvPr>
        </p:nvSpPr>
        <p:spPr>
          <a:xfrm>
            <a:off x="166759" y="1017206"/>
            <a:ext cx="8371066" cy="599693"/>
          </a:xfrm>
        </p:spPr>
        <p:txBody>
          <a:bodyPr>
            <a:noAutofit/>
          </a:bodyPr>
          <a:lstStyle/>
          <a:p>
            <a:pPr marL="0" indent="0">
              <a:lnSpc>
                <a:spcPct val="150000"/>
              </a:lnSpc>
              <a:buNone/>
            </a:pPr>
            <a:r>
              <a:rPr lang="en-US" b="1" dirty="0">
                <a:latin typeface="Century Gothic" panose="020B0502020202020204" pitchFamily="34" charset="0"/>
                <a:cs typeface="Times New Roman" panose="02020603050405020304" pitchFamily="18" charset="0"/>
              </a:rPr>
              <a:t>Hasil </a:t>
            </a:r>
            <a:r>
              <a:rPr lang="en-US" b="1" dirty="0" err="1">
                <a:latin typeface="Century Gothic" panose="020B0502020202020204" pitchFamily="34" charset="0"/>
                <a:cs typeface="Times New Roman" panose="02020603050405020304" pitchFamily="18" charset="0"/>
              </a:rPr>
              <a:t>Pengujian</a:t>
            </a:r>
            <a:r>
              <a:rPr lang="en-US" b="1" dirty="0">
                <a:latin typeface="Century Gothic" panose="020B0502020202020204" pitchFamily="34" charset="0"/>
                <a:cs typeface="Times New Roman" panose="02020603050405020304" pitchFamily="18" charset="0"/>
              </a:rPr>
              <a:t> </a:t>
            </a:r>
            <a:r>
              <a:rPr lang="en-US" b="1" dirty="0" err="1">
                <a:latin typeface="Century Gothic" panose="020B0502020202020204" pitchFamily="34" charset="0"/>
                <a:cs typeface="Times New Roman" panose="02020603050405020304" pitchFamily="18" charset="0"/>
              </a:rPr>
              <a:t>Kepada</a:t>
            </a:r>
            <a:r>
              <a:rPr lang="en-US" b="1" dirty="0">
                <a:latin typeface="Century Gothic" panose="020B0502020202020204" pitchFamily="34" charset="0"/>
                <a:cs typeface="Times New Roman" panose="02020603050405020304" pitchFamily="18" charset="0"/>
              </a:rPr>
              <a:t> Masyarakat</a:t>
            </a:r>
          </a:p>
        </p:txBody>
      </p:sp>
    </p:spTree>
    <p:extLst>
      <p:ext uri="{BB962C8B-B14F-4D97-AF65-F5344CB8AC3E}">
        <p14:creationId xmlns:p14="http://schemas.microsoft.com/office/powerpoint/2010/main" val="3653833241"/>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latin typeface="Exo" panose="020B0604020202020204" charset="0"/>
              </a:rPr>
              <a:t>Hasil Dan </a:t>
            </a:r>
            <a:r>
              <a:rPr lang="en-US" dirty="0" err="1">
                <a:latin typeface="Exo" panose="020B0604020202020204" charset="0"/>
              </a:rPr>
              <a:t>Pembahasan</a:t>
            </a:r>
            <a:endParaRPr lang="en-US" dirty="0"/>
          </a:p>
        </p:txBody>
      </p:sp>
      <p:sp>
        <p:nvSpPr>
          <p:cNvPr id="3" name="Content Placeholder 2"/>
          <p:cNvSpPr>
            <a:spLocks noGrp="1"/>
          </p:cNvSpPr>
          <p:nvPr>
            <p:ph idx="1"/>
          </p:nvPr>
        </p:nvSpPr>
        <p:spPr>
          <a:xfrm>
            <a:off x="194365" y="1017206"/>
            <a:ext cx="7727010" cy="599693"/>
          </a:xfrm>
        </p:spPr>
        <p:txBody>
          <a:bodyPr>
            <a:noAutofit/>
          </a:bodyPr>
          <a:lstStyle/>
          <a:p>
            <a:pPr marL="0" indent="0">
              <a:lnSpc>
                <a:spcPct val="150000"/>
              </a:lnSpc>
              <a:buNone/>
            </a:pPr>
            <a:r>
              <a:rPr lang="en-US" b="1" dirty="0">
                <a:latin typeface="Century Gothic" panose="020B0502020202020204" pitchFamily="34" charset="0"/>
                <a:cs typeface="Times New Roman" panose="02020603050405020304" pitchFamily="18" charset="0"/>
              </a:rPr>
              <a:t>Hasil </a:t>
            </a:r>
            <a:r>
              <a:rPr lang="en-US" b="1" dirty="0" err="1">
                <a:latin typeface="Century Gothic" panose="020B0502020202020204" pitchFamily="34" charset="0"/>
                <a:cs typeface="Times New Roman" panose="02020603050405020304" pitchFamily="18" charset="0"/>
              </a:rPr>
              <a:t>Pengujian</a:t>
            </a:r>
            <a:r>
              <a:rPr lang="en-US" b="1" dirty="0">
                <a:latin typeface="Century Gothic" panose="020B0502020202020204" pitchFamily="34" charset="0"/>
                <a:cs typeface="Times New Roman" panose="02020603050405020304" pitchFamily="18" charset="0"/>
              </a:rPr>
              <a:t> </a:t>
            </a:r>
            <a:r>
              <a:rPr lang="en-US" b="1" dirty="0" err="1">
                <a:latin typeface="Century Gothic" panose="020B0502020202020204" pitchFamily="34" charset="0"/>
                <a:cs typeface="Times New Roman" panose="02020603050405020304" pitchFamily="18" charset="0"/>
              </a:rPr>
              <a:t>Kepada</a:t>
            </a:r>
            <a:r>
              <a:rPr lang="en-US" b="1" dirty="0">
                <a:latin typeface="Century Gothic" panose="020B0502020202020204" pitchFamily="34" charset="0"/>
                <a:cs typeface="Times New Roman" panose="02020603050405020304" pitchFamily="18" charset="0"/>
              </a:rPr>
              <a:t> Masyarakat</a:t>
            </a:r>
          </a:p>
        </p:txBody>
      </p:sp>
      <p:sp>
        <p:nvSpPr>
          <p:cNvPr id="8" name="TextBox 7">
            <a:extLst>
              <a:ext uri="{FF2B5EF4-FFF2-40B4-BE49-F238E27FC236}">
                <a16:creationId xmlns:a16="http://schemas.microsoft.com/office/drawing/2014/main" id="{009357F1-F62C-4C96-AFBF-96D3C982ECDA}"/>
              </a:ext>
            </a:extLst>
          </p:cNvPr>
          <p:cNvSpPr txBox="1"/>
          <p:nvPr/>
        </p:nvSpPr>
        <p:spPr>
          <a:xfrm>
            <a:off x="1649068" y="1616899"/>
            <a:ext cx="8873158" cy="392159"/>
          </a:xfrm>
          <a:prstGeom prst="rect">
            <a:avLst/>
          </a:prstGeom>
          <a:noFill/>
        </p:spPr>
        <p:txBody>
          <a:bodyPr wrap="square">
            <a:spAutoFit/>
          </a:bodyPr>
          <a:lstStyle/>
          <a:p>
            <a:pPr indent="457200" algn="just">
              <a:lnSpc>
                <a:spcPct val="115000"/>
              </a:lnSpc>
            </a:pPr>
            <a:endParaRPr lang="en-US" sz="1800" dirty="0">
              <a:latin typeface="Alexon RR" panose="02000300000000000000"/>
              <a:ea typeface="Arial" panose="020B0604020202020204" pitchFamily="34" charset="0"/>
            </a:endParaRPr>
          </a:p>
        </p:txBody>
      </p:sp>
      <p:sp>
        <p:nvSpPr>
          <p:cNvPr id="36" name="TextBox 35">
            <a:extLst>
              <a:ext uri="{FF2B5EF4-FFF2-40B4-BE49-F238E27FC236}">
                <a16:creationId xmlns:a16="http://schemas.microsoft.com/office/drawing/2014/main" id="{8829A948-C066-4EDB-A094-4D6D35EEDFFD}"/>
              </a:ext>
            </a:extLst>
          </p:cNvPr>
          <p:cNvSpPr txBox="1"/>
          <p:nvPr/>
        </p:nvSpPr>
        <p:spPr>
          <a:xfrm>
            <a:off x="194365" y="1827731"/>
            <a:ext cx="11803269" cy="3021212"/>
          </a:xfrm>
          <a:prstGeom prst="rect">
            <a:avLst/>
          </a:prstGeom>
          <a:noFill/>
        </p:spPr>
        <p:txBody>
          <a:bodyPr wrap="square" rtlCol="0">
            <a:spAutoFit/>
          </a:bodyPr>
          <a:lstStyle/>
          <a:p>
            <a:pPr indent="457200" algn="just">
              <a:lnSpc>
                <a:spcPct val="115000"/>
              </a:lnSpc>
            </a:pPr>
            <a:r>
              <a:rPr lang="en-US" sz="2800" dirty="0" err="1">
                <a:latin typeface="Century Gothic" panose="020B0502020202020204" pitchFamily="34" charset="0"/>
                <a:ea typeface="Calibri" panose="020F0502020204030204" pitchFamily="34" charset="0"/>
              </a:rPr>
              <a:t>Berdasarkan</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analisis</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jawaban</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dari</a:t>
            </a:r>
            <a:r>
              <a:rPr lang="en-US" sz="2800" dirty="0">
                <a:latin typeface="Century Gothic" panose="020B0502020202020204" pitchFamily="34" charset="0"/>
                <a:ea typeface="Calibri" panose="020F0502020204030204" pitchFamily="34" charset="0"/>
              </a:rPr>
              <a:t> para </a:t>
            </a:r>
            <a:r>
              <a:rPr lang="en-US" sz="2800" dirty="0" err="1">
                <a:latin typeface="Century Gothic" panose="020B0502020202020204" pitchFamily="34" charset="0"/>
                <a:ea typeface="Calibri" panose="020F0502020204030204" pitchFamily="34" charset="0"/>
              </a:rPr>
              <a:t>masyarakat</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dapat</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disimpulkan</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bahwa</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aplikasi</a:t>
            </a:r>
            <a:r>
              <a:rPr lang="en-US" sz="2800" dirty="0">
                <a:latin typeface="Century Gothic" panose="020B0502020202020204" pitchFamily="34" charset="0"/>
                <a:ea typeface="Calibri" panose="020F0502020204030204" pitchFamily="34" charset="0"/>
              </a:rPr>
              <a:t> game "Trash Hero" </a:t>
            </a:r>
            <a:r>
              <a:rPr lang="en-US" sz="2800" dirty="0" err="1">
                <a:latin typeface="Century Gothic" panose="020B0502020202020204" pitchFamily="34" charset="0"/>
                <a:ea typeface="Calibri" panose="020F0502020204030204" pitchFamily="34" charset="0"/>
              </a:rPr>
              <a:t>berhasil</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mencapai</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skor</a:t>
            </a:r>
            <a:r>
              <a:rPr lang="en-US" sz="2800" dirty="0">
                <a:latin typeface="Century Gothic" panose="020B0502020202020204" pitchFamily="34" charset="0"/>
                <a:ea typeface="Calibri" panose="020F0502020204030204" pitchFamily="34" charset="0"/>
              </a:rPr>
              <a:t> 90%, </a:t>
            </a:r>
            <a:r>
              <a:rPr lang="en-US" sz="2800" dirty="0" err="1">
                <a:latin typeface="Century Gothic" panose="020B0502020202020204" pitchFamily="34" charset="0"/>
                <a:ea typeface="Calibri" panose="020F0502020204030204" pitchFamily="34" charset="0"/>
              </a:rPr>
              <a:t>menempatkannya</a:t>
            </a:r>
            <a:r>
              <a:rPr lang="en-US" sz="2800" dirty="0">
                <a:latin typeface="Century Gothic" panose="020B0502020202020204" pitchFamily="34" charset="0"/>
                <a:ea typeface="Calibri" panose="020F0502020204030204" pitchFamily="34" charset="0"/>
              </a:rPr>
              <a:t> pada </a:t>
            </a:r>
            <a:r>
              <a:rPr lang="en-US" sz="2800" dirty="0" err="1">
                <a:latin typeface="Century Gothic" panose="020B0502020202020204" pitchFamily="34" charset="0"/>
                <a:ea typeface="Calibri" panose="020F0502020204030204" pitchFamily="34" charset="0"/>
              </a:rPr>
              <a:t>kategori</a:t>
            </a:r>
            <a:r>
              <a:rPr lang="en-US" sz="2800" dirty="0">
                <a:latin typeface="Century Gothic" panose="020B0502020202020204" pitchFamily="34" charset="0"/>
                <a:ea typeface="Calibri" panose="020F0502020204030204" pitchFamily="34" charset="0"/>
              </a:rPr>
              <a:t> rata-rata " </a:t>
            </a:r>
            <a:r>
              <a:rPr lang="en-US" sz="2800" dirty="0" err="1">
                <a:latin typeface="Century Gothic" panose="020B0502020202020204" pitchFamily="34" charset="0"/>
                <a:ea typeface="Calibri" panose="020F0502020204030204" pitchFamily="34" charset="0"/>
              </a:rPr>
              <a:t>Setuju</a:t>
            </a:r>
            <a:r>
              <a:rPr lang="en-US" sz="2800" dirty="0">
                <a:latin typeface="Century Gothic" panose="020B0502020202020204" pitchFamily="34" charset="0"/>
                <a:ea typeface="Calibri" panose="020F0502020204030204" pitchFamily="34" charset="0"/>
              </a:rPr>
              <a:t>" </a:t>
            </a:r>
            <a:r>
              <a:rPr lang="en-US" sz="2800" dirty="0">
                <a:latin typeface="Century Gothic" panose="020B0502020202020204" pitchFamily="34" charset="0"/>
                <a:ea typeface="Times New Roman" panose="02020603050405020304" pitchFamily="18" charset="0"/>
              </a:rPr>
              <a:t>yang </a:t>
            </a:r>
            <a:r>
              <a:rPr lang="en-US" sz="2800" dirty="0" err="1">
                <a:latin typeface="Century Gothic" panose="020B0502020202020204" pitchFamily="34" charset="0"/>
                <a:ea typeface="Times New Roman" panose="02020603050405020304" pitchFamily="18" charset="0"/>
              </a:rPr>
              <a:t>menunjukkan</a:t>
            </a:r>
            <a:r>
              <a:rPr lang="en-US" sz="2800" dirty="0">
                <a:latin typeface="Century Gothic" panose="020B0502020202020204" pitchFamily="34" charset="0"/>
                <a:ea typeface="Times New Roman" panose="02020603050405020304" pitchFamily="18" charset="0"/>
              </a:rPr>
              <a:t> </a:t>
            </a:r>
            <a:r>
              <a:rPr lang="en-US" sz="2800" dirty="0" err="1">
                <a:latin typeface="Century Gothic" panose="020B0502020202020204" pitchFamily="34" charset="0"/>
                <a:ea typeface="Times New Roman" panose="02020603050405020304" pitchFamily="18" charset="0"/>
              </a:rPr>
              <a:t>masyarakat</a:t>
            </a:r>
            <a:r>
              <a:rPr lang="en-US" sz="2800" dirty="0">
                <a:latin typeface="Century Gothic" panose="020B0502020202020204" pitchFamily="34" charset="0"/>
                <a:ea typeface="Times New Roman" panose="02020603050405020304" pitchFamily="18" charset="0"/>
              </a:rPr>
              <a:t> </a:t>
            </a:r>
            <a:r>
              <a:rPr lang="en-US" sz="2800" dirty="0" err="1">
                <a:latin typeface="Century Gothic" panose="020B0502020202020204" pitchFamily="34" charset="0"/>
                <a:ea typeface="Times New Roman" panose="02020603050405020304" pitchFamily="18" charset="0"/>
              </a:rPr>
              <a:t>sangat</a:t>
            </a:r>
            <a:r>
              <a:rPr lang="en-US" sz="2800" dirty="0">
                <a:latin typeface="Century Gothic" panose="020B0502020202020204" pitchFamily="34" charset="0"/>
                <a:ea typeface="Times New Roman" panose="02020603050405020304" pitchFamily="18" charset="0"/>
              </a:rPr>
              <a:t> </a:t>
            </a:r>
            <a:r>
              <a:rPr lang="en-US" sz="2800" dirty="0" err="1">
                <a:latin typeface="Century Gothic" panose="020B0502020202020204" pitchFamily="34" charset="0"/>
                <a:ea typeface="Times New Roman" panose="02020603050405020304" pitchFamily="18" charset="0"/>
              </a:rPr>
              <a:t>setuju</a:t>
            </a:r>
            <a:r>
              <a:rPr lang="en-US" sz="2800" dirty="0">
                <a:latin typeface="Century Gothic" panose="020B0502020202020204" pitchFamily="34" charset="0"/>
                <a:ea typeface="Times New Roman" panose="02020603050405020304" pitchFamily="18" charset="0"/>
              </a:rPr>
              <a:t> </a:t>
            </a:r>
            <a:r>
              <a:rPr lang="en-US" sz="2800" dirty="0" err="1">
                <a:latin typeface="Century Gothic" panose="020B0502020202020204" pitchFamily="34" charset="0"/>
                <a:ea typeface="Times New Roman" panose="02020603050405020304" pitchFamily="18" charset="0"/>
              </a:rPr>
              <a:t>bahwa</a:t>
            </a:r>
            <a:r>
              <a:rPr lang="en-US" sz="2800" dirty="0">
                <a:latin typeface="Century Gothic" panose="020B0502020202020204" pitchFamily="34" charset="0"/>
                <a:ea typeface="Times New Roman" panose="02020603050405020304" pitchFamily="18" charset="0"/>
              </a:rPr>
              <a:t> game </a:t>
            </a:r>
            <a:r>
              <a:rPr lang="en-US" sz="2800" dirty="0" err="1">
                <a:latin typeface="Century Gothic" panose="020B0502020202020204" pitchFamily="34" charset="0"/>
                <a:ea typeface="Times New Roman" panose="02020603050405020304" pitchFamily="18" charset="0"/>
              </a:rPr>
              <a:t>tersebut</a:t>
            </a:r>
            <a:r>
              <a:rPr lang="en-US" sz="2800" dirty="0">
                <a:latin typeface="Century Gothic" panose="020B0502020202020204" pitchFamily="34" charset="0"/>
                <a:ea typeface="Times New Roman" panose="02020603050405020304" pitchFamily="18" charset="0"/>
              </a:rPr>
              <a:t> </a:t>
            </a:r>
            <a:r>
              <a:rPr lang="en-US" sz="2800" dirty="0" err="1">
                <a:latin typeface="Century Gothic" panose="020B0502020202020204" pitchFamily="34" charset="0"/>
                <a:ea typeface="Times New Roman" panose="02020603050405020304" pitchFamily="18" charset="0"/>
              </a:rPr>
              <a:t>dapat</a:t>
            </a:r>
            <a:r>
              <a:rPr lang="en-US" sz="2800" dirty="0">
                <a:latin typeface="Century Gothic" panose="020B0502020202020204" pitchFamily="34" charset="0"/>
                <a:ea typeface="Times New Roman" panose="02020603050405020304" pitchFamily="18" charset="0"/>
              </a:rPr>
              <a:t> </a:t>
            </a:r>
            <a:r>
              <a:rPr lang="en-US" sz="2800" dirty="0" err="1">
                <a:latin typeface="Century Gothic" panose="020B0502020202020204" pitchFamily="34" charset="0"/>
                <a:ea typeface="Times New Roman" panose="02020603050405020304" pitchFamily="18" charset="0"/>
              </a:rPr>
              <a:t>sebagai</a:t>
            </a:r>
            <a:r>
              <a:rPr lang="en-US" sz="2800" dirty="0">
                <a:latin typeface="Century Gothic" panose="020B0502020202020204" pitchFamily="34" charset="0"/>
                <a:ea typeface="Times New Roman" panose="02020603050405020304" pitchFamily="18" charset="0"/>
              </a:rPr>
              <a:t> media </a:t>
            </a:r>
            <a:r>
              <a:rPr lang="en-US" sz="2800" dirty="0" err="1">
                <a:latin typeface="Century Gothic" panose="020B0502020202020204" pitchFamily="34" charset="0"/>
                <a:ea typeface="Times New Roman" panose="02020603050405020304" pitchFamily="18" charset="0"/>
              </a:rPr>
              <a:t>informasi</a:t>
            </a:r>
            <a:r>
              <a:rPr lang="en-US" sz="2800" dirty="0">
                <a:latin typeface="Century Gothic" panose="020B0502020202020204" pitchFamily="34" charset="0"/>
                <a:ea typeface="Times New Roman" panose="02020603050405020304" pitchFamily="18" charset="0"/>
              </a:rPr>
              <a:t> yang </a:t>
            </a:r>
            <a:r>
              <a:rPr lang="en-US" sz="2800" dirty="0" err="1">
                <a:latin typeface="Century Gothic" panose="020B0502020202020204" pitchFamily="34" charset="0"/>
                <a:ea typeface="Times New Roman" panose="02020603050405020304" pitchFamily="18" charset="0"/>
              </a:rPr>
              <a:t>menarik</a:t>
            </a:r>
            <a:r>
              <a:rPr lang="en-US" sz="2800" dirty="0">
                <a:latin typeface="Century Gothic" panose="020B0502020202020204" pitchFamily="34" charset="0"/>
                <a:ea typeface="Times New Roman" panose="02020603050405020304" pitchFamily="18" charset="0"/>
              </a:rPr>
              <a:t> dan </a:t>
            </a:r>
            <a:r>
              <a:rPr lang="en-US" sz="2800" dirty="0" err="1">
                <a:latin typeface="Century Gothic" panose="020B0502020202020204" pitchFamily="34" charset="0"/>
                <a:ea typeface="Times New Roman" panose="02020603050405020304" pitchFamily="18" charset="0"/>
              </a:rPr>
              <a:t>interaktif</a:t>
            </a:r>
            <a:r>
              <a:rPr lang="en-US" sz="2800" dirty="0">
                <a:latin typeface="Century Gothic" panose="020B0502020202020204" pitchFamily="34" charset="0"/>
                <a:ea typeface="Times New Roman" panose="02020603050405020304" pitchFamily="18" charset="0"/>
              </a:rPr>
              <a:t> </a:t>
            </a:r>
            <a:r>
              <a:rPr lang="en-US" sz="2800" dirty="0" err="1">
                <a:latin typeface="Century Gothic" panose="020B0502020202020204" pitchFamily="34" charset="0"/>
                <a:ea typeface="Times New Roman" panose="02020603050405020304" pitchFamily="18" charset="0"/>
              </a:rPr>
              <a:t>bagi</a:t>
            </a:r>
            <a:r>
              <a:rPr lang="en-US" sz="2800" dirty="0">
                <a:latin typeface="Century Gothic" panose="020B0502020202020204" pitchFamily="34" charset="0"/>
                <a:ea typeface="Times New Roman" panose="02020603050405020304" pitchFamily="18" charset="0"/>
              </a:rPr>
              <a:t> </a:t>
            </a:r>
            <a:r>
              <a:rPr lang="en-US" sz="2800" dirty="0" err="1">
                <a:latin typeface="Century Gothic" panose="020B0502020202020204" pitchFamily="34" charset="0"/>
                <a:ea typeface="Times New Roman" panose="02020603050405020304" pitchFamily="18" charset="0"/>
              </a:rPr>
              <a:t>masyarakat</a:t>
            </a:r>
            <a:r>
              <a:rPr lang="en-US" sz="2800" dirty="0">
                <a:latin typeface="Century Gothic" panose="020B0502020202020204" pitchFamily="34" charset="0"/>
                <a:ea typeface="Times New Roman" panose="02020603050405020304" pitchFamily="18" charset="0"/>
              </a:rPr>
              <a:t>.</a:t>
            </a:r>
            <a:endParaRPr lang="en-US" sz="2800" dirty="0">
              <a:latin typeface="Century Gothic" panose="020B0502020202020204" pitchFamily="34" charset="0"/>
              <a:ea typeface="Arial" panose="020B0604020202020204" pitchFamily="34" charset="0"/>
            </a:endParaRPr>
          </a:p>
        </p:txBody>
      </p:sp>
    </p:spTree>
    <p:extLst>
      <p:ext uri="{BB962C8B-B14F-4D97-AF65-F5344CB8AC3E}">
        <p14:creationId xmlns:p14="http://schemas.microsoft.com/office/powerpoint/2010/main" val="387552087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104f7abbb21_0_309"/>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dirty="0" err="1"/>
              <a:t>Pendahuluan</a:t>
            </a:r>
            <a:endParaRPr dirty="0"/>
          </a:p>
        </p:txBody>
      </p:sp>
      <p:sp>
        <p:nvSpPr>
          <p:cNvPr id="47" name="Google Shape;47;g104f7abbb21_0_309"/>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lnSpcReduction="10000"/>
          </a:bodyPr>
          <a:lstStyle/>
          <a:p>
            <a:pPr indent="-228600" algn="just">
              <a:buNone/>
            </a:pPr>
            <a:r>
              <a:rPr lang="en-US" sz="2800" dirty="0" err="1">
                <a:effectLst/>
                <a:latin typeface="Century Gothic" panose="020B0502020202020204" pitchFamily="34" charset="0"/>
                <a:ea typeface="Times New Roman" panose="02020603050405020304" pitchFamily="18" charset="0"/>
              </a:rPr>
              <a:t>Pemerintah</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sudah</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berupaya</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dalam</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mengatasi</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permasalahan</a:t>
            </a:r>
            <a:r>
              <a:rPr lang="en-US" dirty="0">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sampah</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ini</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melalui</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dengan</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berbagai</a:t>
            </a:r>
            <a:r>
              <a:rPr lang="en-US" sz="2800" dirty="0">
                <a:effectLst/>
                <a:latin typeface="Century Gothic" panose="020B0502020202020204" pitchFamily="34" charset="0"/>
                <a:ea typeface="Times New Roman" panose="02020603050405020304" pitchFamily="18" charset="0"/>
              </a:rPr>
              <a:t> program dan </a:t>
            </a:r>
            <a:r>
              <a:rPr lang="en-US" sz="2800" dirty="0" err="1">
                <a:effectLst/>
                <a:latin typeface="Century Gothic" panose="020B0502020202020204" pitchFamily="34" charset="0"/>
                <a:ea typeface="Times New Roman" panose="02020603050405020304" pitchFamily="18" charset="0"/>
              </a:rPr>
              <a:t>cara</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untuk</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mengatasi</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masalah</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sampah</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Namun</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belum</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mencapai</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titik</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kesempurnaan</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Melihat</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kondisi</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peningkatan</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sampah</a:t>
            </a:r>
            <a:r>
              <a:rPr lang="en-US" sz="2800" dirty="0">
                <a:effectLst/>
                <a:latin typeface="Century Gothic" panose="020B0502020202020204" pitchFamily="34" charset="0"/>
                <a:ea typeface="Times New Roman" panose="02020603050405020304" pitchFamily="18" charset="0"/>
              </a:rPr>
              <a:t> yang </a:t>
            </a:r>
            <a:r>
              <a:rPr lang="en-US" sz="2800" dirty="0" err="1">
                <a:effectLst/>
                <a:latin typeface="Century Gothic" panose="020B0502020202020204" pitchFamily="34" charset="0"/>
                <a:ea typeface="Times New Roman" panose="02020603050405020304" pitchFamily="18" charset="0"/>
              </a:rPr>
              <a:t>dihasilkan</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rumah</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tangga</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penanganan</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tersebut</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tidak</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hanya</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menjadi</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tanggung</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jawab</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pemerintah</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saja</a:t>
            </a:r>
            <a:r>
              <a:rPr lang="en-US" sz="2800" dirty="0">
                <a:effectLst/>
                <a:latin typeface="Century Gothic" panose="020B0502020202020204" pitchFamily="34" charset="0"/>
                <a:ea typeface="Times New Roman" panose="02020603050405020304" pitchFamily="18" charset="0"/>
              </a:rPr>
              <a:t>. Masyarakat </a:t>
            </a:r>
            <a:r>
              <a:rPr lang="en-US" sz="2800" dirty="0" err="1">
                <a:effectLst/>
                <a:latin typeface="Century Gothic" panose="020B0502020202020204" pitchFamily="34" charset="0"/>
                <a:ea typeface="Times New Roman" panose="02020603050405020304" pitchFamily="18" charset="0"/>
              </a:rPr>
              <a:t>perlu</a:t>
            </a:r>
            <a:r>
              <a:rPr lang="en-US" sz="2800" dirty="0">
                <a:effectLst/>
                <a:latin typeface="Century Gothic" panose="020B0502020202020204" pitchFamily="34" charset="0"/>
                <a:ea typeface="Times New Roman" panose="02020603050405020304" pitchFamily="18" charset="0"/>
              </a:rPr>
              <a:t> juga </a:t>
            </a:r>
            <a:r>
              <a:rPr lang="en-US" sz="2800" dirty="0" err="1">
                <a:effectLst/>
                <a:latin typeface="Century Gothic" panose="020B0502020202020204" pitchFamily="34" charset="0"/>
                <a:ea typeface="Times New Roman" panose="02020603050405020304" pitchFamily="18" charset="0"/>
              </a:rPr>
              <a:t>menjadi</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peran</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tanggung</a:t>
            </a:r>
            <a:r>
              <a:rPr lang="en-US" sz="2800" dirty="0">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jawab</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penanganan</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sampah</a:t>
            </a:r>
            <a:r>
              <a:rPr lang="en-US" sz="2800" dirty="0">
                <a:effectLst/>
                <a:latin typeface="Century Gothic" panose="020B0502020202020204" pitchFamily="34" charset="0"/>
                <a:ea typeface="Times New Roman" panose="02020603050405020304" pitchFamily="18" charset="0"/>
              </a:rPr>
              <a:t> yang </a:t>
            </a:r>
            <a:r>
              <a:rPr lang="en-US" sz="2800" dirty="0" err="1">
                <a:effectLst/>
                <a:latin typeface="Century Gothic" panose="020B0502020202020204" pitchFamily="34" charset="0"/>
                <a:ea typeface="Times New Roman" panose="02020603050405020304" pitchFamily="18" charset="0"/>
              </a:rPr>
              <a:t>dihasilkan</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masyarakat</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itu</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sendiri</a:t>
            </a:r>
            <a:r>
              <a:rPr lang="en-US" sz="2800" dirty="0">
                <a:effectLst/>
                <a:latin typeface="Century Gothic" panose="020B0502020202020204" pitchFamily="34" charset="0"/>
                <a:ea typeface="Times New Roman" panose="02020603050405020304" pitchFamily="18" charset="0"/>
              </a:rPr>
              <a:t>. Oleh </a:t>
            </a:r>
            <a:r>
              <a:rPr lang="en-US" sz="2800" dirty="0" err="1">
                <a:effectLst/>
                <a:latin typeface="Century Gothic" panose="020B0502020202020204" pitchFamily="34" charset="0"/>
                <a:ea typeface="Times New Roman" panose="02020603050405020304" pitchFamily="18" charset="0"/>
              </a:rPr>
              <a:t>karena</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itu</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pemahaman</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pengetahuan</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sampah</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kepada</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masyarakat</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sangat</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penting</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dalam</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mengatasi</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masalah</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ini</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Sejalan</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dengan</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itu</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perkembangan</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teknologi</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kini</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sangat</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cepat</a:t>
            </a:r>
            <a:r>
              <a:rPr lang="en-US" sz="2800" dirty="0">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Dengan</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tersebut</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teknologi</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sekarang</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telah</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menjadi</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sarana</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utama</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fasilitas</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pendukung</a:t>
            </a:r>
            <a:r>
              <a:rPr lang="en-US" sz="2800" dirty="0">
                <a:effectLst/>
                <a:latin typeface="Century Gothic" panose="020B0502020202020204" pitchFamily="34" charset="0"/>
                <a:ea typeface="Times New Roman" panose="02020603050405020304" pitchFamily="18" charset="0"/>
              </a:rPr>
              <a:t> di </a:t>
            </a:r>
            <a:r>
              <a:rPr lang="en-US" sz="2800" dirty="0" err="1">
                <a:effectLst/>
                <a:latin typeface="Century Gothic" panose="020B0502020202020204" pitchFamily="34" charset="0"/>
                <a:ea typeface="Times New Roman" panose="02020603050405020304" pitchFamily="18" charset="0"/>
              </a:rPr>
              <a:t>berbagai</a:t>
            </a:r>
            <a:r>
              <a:rPr lang="en-US" sz="2800" dirty="0">
                <a:effectLst/>
                <a:latin typeface="Century Gothic" panose="020B0502020202020204" pitchFamily="34" charset="0"/>
                <a:ea typeface="Times New Roman" panose="02020603050405020304" pitchFamily="18" charset="0"/>
              </a:rPr>
              <a:t> </a:t>
            </a:r>
            <a:r>
              <a:rPr lang="en-US" sz="2800" dirty="0" err="1">
                <a:effectLst/>
                <a:latin typeface="Century Gothic" panose="020B0502020202020204" pitchFamily="34" charset="0"/>
                <a:ea typeface="Times New Roman" panose="02020603050405020304" pitchFamily="18" charset="0"/>
              </a:rPr>
              <a:t>aktivitas</a:t>
            </a:r>
            <a:r>
              <a:rPr lang="en-US" sz="2800" dirty="0">
                <a:effectLst/>
                <a:latin typeface="Century Gothic" panose="020B0502020202020204" pitchFamily="34" charset="0"/>
                <a:ea typeface="Times New Roman" panose="02020603050405020304" pitchFamily="18" charset="0"/>
              </a:rPr>
              <a:t>.</a:t>
            </a:r>
            <a:endParaRPr lang="en-US" sz="2800" dirty="0">
              <a:effectLst/>
              <a:latin typeface="Century Gothic" panose="020B0502020202020204" pitchFamily="34" charset="0"/>
              <a:ea typeface="Arial" panose="020B0604020202020204" pitchFamily="34" charset="0"/>
            </a:endParaRPr>
          </a:p>
          <a:p>
            <a:pPr marL="457200" lvl="0" indent="-228600" algn="l" rtl="0">
              <a:lnSpc>
                <a:spcPct val="90000"/>
              </a:lnSpc>
              <a:spcBef>
                <a:spcPts val="1000"/>
              </a:spcBef>
              <a:spcAft>
                <a:spcPts val="0"/>
              </a:spcAft>
              <a:buClr>
                <a:schemeClr val="dk1"/>
              </a:buClr>
              <a:buSzPts val="2800"/>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latin typeface="Exo" panose="020B0604020202020204" charset="0"/>
              </a:rPr>
              <a:t>Kesimpulan</a:t>
            </a:r>
          </a:p>
        </p:txBody>
      </p:sp>
      <p:sp>
        <p:nvSpPr>
          <p:cNvPr id="4" name="Content Placeholder 2">
            <a:extLst>
              <a:ext uri="{FF2B5EF4-FFF2-40B4-BE49-F238E27FC236}">
                <a16:creationId xmlns:a16="http://schemas.microsoft.com/office/drawing/2014/main" id="{9A493FBC-EADD-418F-986A-D8EB3384BBBA}"/>
              </a:ext>
            </a:extLst>
          </p:cNvPr>
          <p:cNvSpPr txBox="1">
            <a:spLocks/>
          </p:cNvSpPr>
          <p:nvPr/>
        </p:nvSpPr>
        <p:spPr>
          <a:xfrm>
            <a:off x="1649068" y="1921698"/>
            <a:ext cx="8873158" cy="126426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lexon RR" panose="020003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lexon RR" panose="020003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lexon RR" panose="020003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gn="just">
              <a:lnSpc>
                <a:spcPct val="150000"/>
              </a:lnSpc>
              <a:buNone/>
            </a:pPr>
            <a:endParaRPr lang="en-US" sz="2100" dirty="0">
              <a:latin typeface="Alexon RR" panose="02000300000000000000"/>
              <a:cs typeface="Times New Roman" panose="02020603050405020304" pitchFamily="18" charset="0"/>
            </a:endParaRPr>
          </a:p>
        </p:txBody>
      </p:sp>
      <p:sp>
        <p:nvSpPr>
          <p:cNvPr id="6" name="TextBox 5">
            <a:extLst>
              <a:ext uri="{FF2B5EF4-FFF2-40B4-BE49-F238E27FC236}">
                <a16:creationId xmlns:a16="http://schemas.microsoft.com/office/drawing/2014/main" id="{C8E0D832-7FEF-46F1-AB83-B7ED8FC60481}"/>
              </a:ext>
            </a:extLst>
          </p:cNvPr>
          <p:cNvSpPr txBox="1"/>
          <p:nvPr/>
        </p:nvSpPr>
        <p:spPr>
          <a:xfrm>
            <a:off x="166757" y="1155459"/>
            <a:ext cx="11830878" cy="4919552"/>
          </a:xfrm>
          <a:prstGeom prst="rect">
            <a:avLst/>
          </a:prstGeom>
          <a:noFill/>
        </p:spPr>
        <p:txBody>
          <a:bodyPr wrap="square" rtlCol="0">
            <a:spAutoFit/>
          </a:bodyPr>
          <a:lstStyle/>
          <a:p>
            <a:pPr indent="457200" algn="just">
              <a:lnSpc>
                <a:spcPct val="115000"/>
              </a:lnSpc>
            </a:pPr>
            <a:r>
              <a:rPr lang="en-US" sz="2500" dirty="0" err="1">
                <a:latin typeface="Century Gothic" panose="020B0502020202020204" pitchFamily="34" charset="0"/>
                <a:ea typeface="Times New Roman" panose="02020603050405020304" pitchFamily="18" charset="0"/>
              </a:rPr>
              <a:t>Penelitian</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ini</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berhasil</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menciptakan</a:t>
            </a:r>
            <a:r>
              <a:rPr lang="en-US" sz="2500" dirty="0">
                <a:latin typeface="Century Gothic" panose="020B0502020202020204" pitchFamily="34" charset="0"/>
                <a:ea typeface="Times New Roman" panose="02020603050405020304" pitchFamily="18" charset="0"/>
              </a:rPr>
              <a:t> Game Adventure 3D </a:t>
            </a:r>
            <a:r>
              <a:rPr lang="en-US" sz="2500" dirty="0" err="1">
                <a:latin typeface="Century Gothic" panose="020B0502020202020204" pitchFamily="34" charset="0"/>
                <a:ea typeface="Times New Roman" panose="02020603050405020304" pitchFamily="18" charset="0"/>
              </a:rPr>
              <a:t>Edukasi</a:t>
            </a:r>
            <a:r>
              <a:rPr lang="en-US" sz="2500" dirty="0">
                <a:latin typeface="Century Gothic" panose="020B0502020202020204" pitchFamily="34" charset="0"/>
                <a:ea typeface="Times New Roman" panose="02020603050405020304" pitchFamily="18" charset="0"/>
              </a:rPr>
              <a:t> yang </a:t>
            </a:r>
            <a:r>
              <a:rPr lang="en-US" sz="2500" dirty="0" err="1">
                <a:latin typeface="Century Gothic" panose="020B0502020202020204" pitchFamily="34" charset="0"/>
                <a:ea typeface="Times New Roman" panose="02020603050405020304" pitchFamily="18" charset="0"/>
              </a:rPr>
              <a:t>fokus</a:t>
            </a:r>
            <a:r>
              <a:rPr lang="en-US" sz="2500" dirty="0">
                <a:latin typeface="Century Gothic" panose="020B0502020202020204" pitchFamily="34" charset="0"/>
                <a:ea typeface="Times New Roman" panose="02020603050405020304" pitchFamily="18" charset="0"/>
              </a:rPr>
              <a:t> pada </a:t>
            </a:r>
            <a:r>
              <a:rPr lang="en-US" sz="2500" dirty="0" err="1">
                <a:latin typeface="Century Gothic" panose="020B0502020202020204" pitchFamily="34" charset="0"/>
                <a:ea typeface="Times New Roman" panose="02020603050405020304" pitchFamily="18" charset="0"/>
              </a:rPr>
              <a:t>sampah</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organik</a:t>
            </a:r>
            <a:r>
              <a:rPr lang="en-US" sz="2500" dirty="0">
                <a:latin typeface="Century Gothic" panose="020B0502020202020204" pitchFamily="34" charset="0"/>
                <a:ea typeface="Times New Roman" panose="02020603050405020304" pitchFamily="18" charset="0"/>
              </a:rPr>
              <a:t> dan non-</a:t>
            </a:r>
            <a:r>
              <a:rPr lang="en-US" sz="2500" dirty="0" err="1">
                <a:latin typeface="Century Gothic" panose="020B0502020202020204" pitchFamily="34" charset="0"/>
                <a:ea typeface="Times New Roman" panose="02020603050405020304" pitchFamily="18" charset="0"/>
              </a:rPr>
              <a:t>organik</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dikembangkan</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untuk</a:t>
            </a:r>
            <a:r>
              <a:rPr lang="en-US" sz="2500" dirty="0">
                <a:latin typeface="Century Gothic" panose="020B0502020202020204" pitchFamily="34" charset="0"/>
                <a:ea typeface="Times New Roman" panose="02020603050405020304" pitchFamily="18" charset="0"/>
              </a:rPr>
              <a:t> platform Android </a:t>
            </a:r>
            <a:r>
              <a:rPr lang="en-US" sz="2500" dirty="0" err="1">
                <a:latin typeface="Century Gothic" panose="020B0502020202020204" pitchFamily="34" charset="0"/>
                <a:ea typeface="Times New Roman" panose="02020603050405020304" pitchFamily="18" charset="0"/>
              </a:rPr>
              <a:t>dengan</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menggunakan</a:t>
            </a:r>
            <a:r>
              <a:rPr lang="en-US" sz="2500" dirty="0">
                <a:latin typeface="Century Gothic" panose="020B0502020202020204" pitchFamily="34" charset="0"/>
                <a:ea typeface="Times New Roman" panose="02020603050405020304" pitchFamily="18" charset="0"/>
              </a:rPr>
              <a:t> Unity3D. Proses </a:t>
            </a:r>
            <a:r>
              <a:rPr lang="en-US" sz="2500" dirty="0" err="1">
                <a:latin typeface="Century Gothic" panose="020B0502020202020204" pitchFamily="34" charset="0"/>
                <a:ea typeface="Times New Roman" panose="02020603050405020304" pitchFamily="18" charset="0"/>
              </a:rPr>
              <a:t>pengembangan</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perangkat</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lunak</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mengikuti</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Metode</a:t>
            </a:r>
            <a:r>
              <a:rPr lang="en-US" sz="2500" dirty="0">
                <a:latin typeface="Century Gothic" panose="020B0502020202020204" pitchFamily="34" charset="0"/>
                <a:ea typeface="Times New Roman" panose="02020603050405020304" pitchFamily="18" charset="0"/>
              </a:rPr>
              <a:t> MDLC yang </a:t>
            </a:r>
            <a:r>
              <a:rPr lang="en-US" sz="2500" dirty="0" err="1">
                <a:latin typeface="Century Gothic" panose="020B0502020202020204" pitchFamily="34" charset="0"/>
                <a:ea typeface="Times New Roman" panose="02020603050405020304" pitchFamily="18" charset="0"/>
              </a:rPr>
              <a:t>terdiri</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dari</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enam</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langkah</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yakni</a:t>
            </a:r>
            <a:r>
              <a:rPr lang="en-US" sz="2500" dirty="0">
                <a:latin typeface="Century Gothic" panose="020B0502020202020204" pitchFamily="34" charset="0"/>
                <a:ea typeface="Times New Roman" panose="02020603050405020304" pitchFamily="18" charset="0"/>
              </a:rPr>
              <a:t> Concept, Design, Material Collecting, Assembly, Testing, dan Distribution. Hasil </a:t>
            </a:r>
            <a:r>
              <a:rPr lang="en-US" sz="2500" dirty="0" err="1">
                <a:latin typeface="Century Gothic" panose="020B0502020202020204" pitchFamily="34" charset="0"/>
                <a:ea typeface="Times New Roman" panose="02020603050405020304" pitchFamily="18" charset="0"/>
              </a:rPr>
              <a:t>pengujian</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dengan</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melibatkan</a:t>
            </a:r>
            <a:r>
              <a:rPr lang="en-US" sz="2500" dirty="0">
                <a:latin typeface="Century Gothic" panose="020B0502020202020204" pitchFamily="34" charset="0"/>
                <a:ea typeface="Times New Roman" panose="02020603050405020304" pitchFamily="18" charset="0"/>
              </a:rPr>
              <a:t> 22 </a:t>
            </a:r>
            <a:r>
              <a:rPr lang="en-US" sz="2500" dirty="0" err="1">
                <a:latin typeface="Century Gothic" panose="020B0502020202020204" pitchFamily="34" charset="0"/>
                <a:ea typeface="Times New Roman" panose="02020603050405020304" pitchFamily="18" charset="0"/>
              </a:rPr>
              <a:t>responden</a:t>
            </a:r>
            <a:r>
              <a:rPr lang="en-US" sz="2500" dirty="0">
                <a:latin typeface="Century Gothic" panose="020B0502020202020204" pitchFamily="34" charset="0"/>
                <a:ea typeface="Times New Roman" panose="02020603050405020304" pitchFamily="18" charset="0"/>
              </a:rPr>
              <a:t> di </a:t>
            </a:r>
            <a:r>
              <a:rPr lang="en-US" sz="2500" dirty="0" err="1">
                <a:latin typeface="Century Gothic" panose="020B0502020202020204" pitchFamily="34" charset="0"/>
                <a:ea typeface="Times New Roman" panose="02020603050405020304" pitchFamily="18" charset="0"/>
              </a:rPr>
              <a:t>masyarakat</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Desa</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Gedang</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Rowo</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menunjukkan</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respon</a:t>
            </a:r>
            <a:r>
              <a:rPr lang="en-US" sz="2500" dirty="0">
                <a:latin typeface="Century Gothic" panose="020B0502020202020204" pitchFamily="34" charset="0"/>
                <a:ea typeface="Times New Roman" panose="02020603050405020304" pitchFamily="18" charset="0"/>
              </a:rPr>
              <a:t> yang </a:t>
            </a:r>
            <a:r>
              <a:rPr lang="en-US" sz="2500" dirty="0" err="1">
                <a:latin typeface="Century Gothic" panose="020B0502020202020204" pitchFamily="34" charset="0"/>
                <a:ea typeface="Times New Roman" panose="02020603050405020304" pitchFamily="18" charset="0"/>
              </a:rPr>
              <a:t>sangat</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positif</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Dengan</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menggunakan</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skala</a:t>
            </a:r>
            <a:r>
              <a:rPr lang="en-US" sz="2500" dirty="0">
                <a:latin typeface="Century Gothic" panose="020B0502020202020204" pitchFamily="34" charset="0"/>
                <a:ea typeface="Times New Roman" panose="02020603050405020304" pitchFamily="18" charset="0"/>
              </a:rPr>
              <a:t> Likert, </a:t>
            </a:r>
            <a:r>
              <a:rPr lang="en-US" sz="2500" dirty="0" err="1">
                <a:latin typeface="Century Gothic" panose="020B0502020202020204" pitchFamily="34" charset="0"/>
                <a:ea typeface="Times New Roman" panose="02020603050405020304" pitchFamily="18" charset="0"/>
              </a:rPr>
              <a:t>diproleh</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nilai</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persetujuan</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sebesar</a:t>
            </a:r>
            <a:r>
              <a:rPr lang="en-US" sz="2500" dirty="0">
                <a:latin typeface="Century Gothic" panose="020B0502020202020204" pitchFamily="34" charset="0"/>
                <a:ea typeface="Times New Roman" panose="02020603050405020304" pitchFamily="18" charset="0"/>
              </a:rPr>
              <a:t> 90% </a:t>
            </a:r>
            <a:r>
              <a:rPr lang="en-US" sz="2500" dirty="0" err="1">
                <a:latin typeface="Century Gothic" panose="020B0502020202020204" pitchFamily="34" charset="0"/>
                <a:ea typeface="Times New Roman" panose="02020603050405020304" pitchFamily="18" charset="0"/>
              </a:rPr>
              <a:t>menunjukkan</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bahwa</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masyarakat</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secara</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umum</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sangat</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setuju</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bahwa</a:t>
            </a:r>
            <a:r>
              <a:rPr lang="en-US" sz="2500" dirty="0">
                <a:latin typeface="Century Gothic" panose="020B0502020202020204" pitchFamily="34" charset="0"/>
                <a:ea typeface="Times New Roman" panose="02020603050405020304" pitchFamily="18" charset="0"/>
              </a:rPr>
              <a:t> game “</a:t>
            </a:r>
            <a:r>
              <a:rPr lang="en-US" sz="2500" dirty="0" err="1">
                <a:latin typeface="Century Gothic" panose="020B0502020202020204" pitchFamily="34" charset="0"/>
                <a:ea typeface="Times New Roman" panose="02020603050405020304" pitchFamily="18" charset="0"/>
              </a:rPr>
              <a:t>TrashHero</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dapat</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berperan</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sebagai</a:t>
            </a:r>
            <a:r>
              <a:rPr lang="en-US" sz="2500" dirty="0">
                <a:latin typeface="Century Gothic" panose="020B0502020202020204" pitchFamily="34" charset="0"/>
                <a:ea typeface="Times New Roman" panose="02020603050405020304" pitchFamily="18" charset="0"/>
              </a:rPr>
              <a:t> media </a:t>
            </a:r>
            <a:r>
              <a:rPr lang="en-US" sz="2500" dirty="0" err="1">
                <a:latin typeface="Century Gothic" panose="020B0502020202020204" pitchFamily="34" charset="0"/>
                <a:ea typeface="Times New Roman" panose="02020603050405020304" pitchFamily="18" charset="0"/>
              </a:rPr>
              <a:t>informasi</a:t>
            </a:r>
            <a:r>
              <a:rPr lang="en-US" sz="2500" dirty="0">
                <a:latin typeface="Century Gothic" panose="020B0502020202020204" pitchFamily="34" charset="0"/>
                <a:ea typeface="Times New Roman" panose="02020603050405020304" pitchFamily="18" charset="0"/>
              </a:rPr>
              <a:t> yang </a:t>
            </a:r>
            <a:r>
              <a:rPr lang="en-US" sz="2500" dirty="0" err="1">
                <a:latin typeface="Century Gothic" panose="020B0502020202020204" pitchFamily="34" charset="0"/>
                <a:ea typeface="Times New Roman" panose="02020603050405020304" pitchFamily="18" charset="0"/>
              </a:rPr>
              <a:t>menarik</a:t>
            </a:r>
            <a:r>
              <a:rPr lang="en-US" sz="2500" dirty="0">
                <a:latin typeface="Century Gothic" panose="020B0502020202020204" pitchFamily="34" charset="0"/>
                <a:ea typeface="Times New Roman" panose="02020603050405020304" pitchFamily="18" charset="0"/>
              </a:rPr>
              <a:t> dan </a:t>
            </a:r>
            <a:r>
              <a:rPr lang="en-US" sz="2500" dirty="0" err="1">
                <a:latin typeface="Century Gothic" panose="020B0502020202020204" pitchFamily="34" charset="0"/>
                <a:ea typeface="Times New Roman" panose="02020603050405020304" pitchFamily="18" charset="0"/>
              </a:rPr>
              <a:t>interaktif</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mengenai</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sampah</a:t>
            </a:r>
            <a:r>
              <a:rPr lang="en-US" sz="2500" dirty="0">
                <a:latin typeface="Century Gothic" panose="020B0502020202020204" pitchFamily="34" charset="0"/>
                <a:ea typeface="Times New Roman" panose="02020603050405020304" pitchFamily="18" charset="0"/>
              </a:rPr>
              <a:t> </a:t>
            </a:r>
            <a:r>
              <a:rPr lang="en-US" sz="2500" dirty="0" err="1">
                <a:latin typeface="Century Gothic" panose="020B0502020202020204" pitchFamily="34" charset="0"/>
                <a:ea typeface="Times New Roman" panose="02020603050405020304" pitchFamily="18" charset="0"/>
              </a:rPr>
              <a:t>organik</a:t>
            </a:r>
            <a:r>
              <a:rPr lang="en-US" sz="2500" dirty="0">
                <a:latin typeface="Century Gothic" panose="020B0502020202020204" pitchFamily="34" charset="0"/>
                <a:ea typeface="Times New Roman" panose="02020603050405020304" pitchFamily="18" charset="0"/>
              </a:rPr>
              <a:t> dan non-</a:t>
            </a:r>
            <a:r>
              <a:rPr lang="en-US" sz="2500" dirty="0" err="1">
                <a:latin typeface="Century Gothic" panose="020B0502020202020204" pitchFamily="34" charset="0"/>
                <a:ea typeface="Times New Roman" panose="02020603050405020304" pitchFamily="18" charset="0"/>
              </a:rPr>
              <a:t>organik</a:t>
            </a:r>
            <a:r>
              <a:rPr lang="en-US" sz="2500" dirty="0">
                <a:latin typeface="Century Gothic" panose="020B0502020202020204" pitchFamily="34" charset="0"/>
                <a:ea typeface="Times New Roman" panose="02020603050405020304" pitchFamily="18" charset="0"/>
              </a:rPr>
              <a:t>.</a:t>
            </a:r>
            <a:endParaRPr lang="en-US" sz="2500" dirty="0">
              <a:latin typeface="Century Gothic" panose="020B0502020202020204" pitchFamily="34" charset="0"/>
              <a:ea typeface="Arial" panose="020B0604020202020204" pitchFamily="34" charset="0"/>
            </a:endParaRPr>
          </a:p>
        </p:txBody>
      </p:sp>
    </p:spTree>
    <p:extLst>
      <p:ext uri="{BB962C8B-B14F-4D97-AF65-F5344CB8AC3E}">
        <p14:creationId xmlns:p14="http://schemas.microsoft.com/office/powerpoint/2010/main" val="4075158902"/>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err="1">
                <a:latin typeface="Exo" panose="020B0604020202020204" charset="0"/>
              </a:rPr>
              <a:t>Referensi</a:t>
            </a:r>
            <a:endParaRPr lang="en-US" dirty="0">
              <a:latin typeface="Exo" panose="020B0604020202020204" charset="0"/>
            </a:endParaRPr>
          </a:p>
        </p:txBody>
      </p:sp>
      <p:sp>
        <p:nvSpPr>
          <p:cNvPr id="4" name="Content Placeholder 2">
            <a:extLst>
              <a:ext uri="{FF2B5EF4-FFF2-40B4-BE49-F238E27FC236}">
                <a16:creationId xmlns:a16="http://schemas.microsoft.com/office/drawing/2014/main" id="{9A493FBC-EADD-418F-986A-D8EB3384BBBA}"/>
              </a:ext>
            </a:extLst>
          </p:cNvPr>
          <p:cNvSpPr txBox="1">
            <a:spLocks/>
          </p:cNvSpPr>
          <p:nvPr/>
        </p:nvSpPr>
        <p:spPr>
          <a:xfrm>
            <a:off x="1649068" y="1921698"/>
            <a:ext cx="8873158" cy="126426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lexon RR" panose="020003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lexon RR" panose="020003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lexon RR" panose="020003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gn="just">
              <a:lnSpc>
                <a:spcPct val="150000"/>
              </a:lnSpc>
              <a:buNone/>
            </a:pPr>
            <a:endParaRPr lang="en-US" sz="2100" dirty="0">
              <a:latin typeface="Alexon RR" panose="02000300000000000000"/>
              <a:cs typeface="Times New Roman" panose="02020603050405020304" pitchFamily="18" charset="0"/>
            </a:endParaRPr>
          </a:p>
        </p:txBody>
      </p:sp>
      <p:sp>
        <p:nvSpPr>
          <p:cNvPr id="6" name="TextBox 5">
            <a:extLst>
              <a:ext uri="{FF2B5EF4-FFF2-40B4-BE49-F238E27FC236}">
                <a16:creationId xmlns:a16="http://schemas.microsoft.com/office/drawing/2014/main" id="{C8E0D832-7FEF-46F1-AB83-B7ED8FC60481}"/>
              </a:ext>
            </a:extLst>
          </p:cNvPr>
          <p:cNvSpPr txBox="1"/>
          <p:nvPr/>
        </p:nvSpPr>
        <p:spPr>
          <a:xfrm>
            <a:off x="166759" y="1232358"/>
            <a:ext cx="11830876" cy="5096716"/>
          </a:xfrm>
          <a:prstGeom prst="rect">
            <a:avLst/>
          </a:prstGeom>
          <a:noFill/>
        </p:spPr>
        <p:txBody>
          <a:bodyPr wrap="square" rtlCol="0">
            <a:spAutoFit/>
          </a:bodyPr>
          <a:lstStyle/>
          <a:p>
            <a:pPr marL="406400" indent="-406400" algn="just">
              <a:lnSpc>
                <a:spcPct val="115000"/>
              </a:lnSpc>
            </a:pPr>
            <a:r>
              <a:rPr lang="en-US" sz="2000" dirty="0">
                <a:latin typeface="Century Gothic" panose="020B0502020202020204" pitchFamily="34" charset="0"/>
                <a:ea typeface="Arial" panose="020B0604020202020204" pitchFamily="34" charset="0"/>
              </a:rPr>
              <a:t>[1]	L. M. </a:t>
            </a:r>
            <a:r>
              <a:rPr lang="en-US" sz="2000" dirty="0" err="1">
                <a:latin typeface="Century Gothic" panose="020B0502020202020204" pitchFamily="34" charset="0"/>
                <a:ea typeface="Arial" panose="020B0604020202020204" pitchFamily="34" charset="0"/>
              </a:rPr>
              <a:t>Ivakdalam</a:t>
            </a:r>
            <a:r>
              <a:rPr lang="en-US" sz="2000" dirty="0">
                <a:latin typeface="Century Gothic" panose="020B0502020202020204" pitchFamily="34" charset="0"/>
                <a:ea typeface="Arial" panose="020B0604020202020204" pitchFamily="34" charset="0"/>
              </a:rPr>
              <a:t> and R. A. F. Far, “Community Perception on Waste Management (Case Study: </a:t>
            </a:r>
            <a:r>
              <a:rPr lang="en-US" sz="2000" dirty="0" err="1">
                <a:latin typeface="Century Gothic" panose="020B0502020202020204" pitchFamily="34" charset="0"/>
                <a:ea typeface="Arial" panose="020B0604020202020204" pitchFamily="34" charset="0"/>
              </a:rPr>
              <a:t>Bumi</a:t>
            </a:r>
            <a:r>
              <a:rPr lang="en-US" sz="2000" dirty="0">
                <a:latin typeface="Century Gothic" panose="020B0502020202020204" pitchFamily="34" charset="0"/>
                <a:ea typeface="Arial" panose="020B0604020202020204" pitchFamily="34" charset="0"/>
              </a:rPr>
              <a:t> Maluku Lestari Waste Bank, Ambon City),” </a:t>
            </a:r>
            <a:r>
              <a:rPr lang="en-US" sz="2000" i="1" dirty="0" err="1">
                <a:latin typeface="Century Gothic" panose="020B0502020202020204" pitchFamily="34" charset="0"/>
                <a:ea typeface="Arial" panose="020B0604020202020204" pitchFamily="34" charset="0"/>
              </a:rPr>
              <a:t>Agrikan</a:t>
            </a:r>
            <a:r>
              <a:rPr lang="en-US" sz="2000" i="1" dirty="0">
                <a:latin typeface="Century Gothic" panose="020B0502020202020204" pitchFamily="34" charset="0"/>
                <a:ea typeface="Arial" panose="020B0604020202020204" pitchFamily="34" charset="0"/>
              </a:rPr>
              <a:t> J. </a:t>
            </a:r>
            <a:r>
              <a:rPr lang="en-US" sz="2000" i="1" dirty="0" err="1">
                <a:latin typeface="Century Gothic" panose="020B0502020202020204" pitchFamily="34" charset="0"/>
                <a:ea typeface="Arial" panose="020B0604020202020204" pitchFamily="34" charset="0"/>
              </a:rPr>
              <a:t>Agribisnis</a:t>
            </a:r>
            <a:r>
              <a:rPr lang="en-US" sz="2000" i="1" dirty="0">
                <a:latin typeface="Century Gothic" panose="020B0502020202020204" pitchFamily="34" charset="0"/>
                <a:ea typeface="Arial" panose="020B0604020202020204" pitchFamily="34" charset="0"/>
              </a:rPr>
              <a:t> </a:t>
            </a:r>
            <a:r>
              <a:rPr lang="en-US" sz="2000" i="1" dirty="0" err="1">
                <a:latin typeface="Century Gothic" panose="020B0502020202020204" pitchFamily="34" charset="0"/>
                <a:ea typeface="Arial" panose="020B0604020202020204" pitchFamily="34" charset="0"/>
              </a:rPr>
              <a:t>Perikan</a:t>
            </a:r>
            <a:r>
              <a:rPr lang="en-US" sz="2000" i="1" dirty="0">
                <a:latin typeface="Century Gothic" panose="020B0502020202020204" pitchFamily="34" charset="0"/>
                <a:ea typeface="Arial" panose="020B0604020202020204" pitchFamily="34" charset="0"/>
              </a:rPr>
              <a:t>.</a:t>
            </a:r>
            <a:r>
              <a:rPr lang="en-US" sz="2000" dirty="0">
                <a:latin typeface="Century Gothic" panose="020B0502020202020204" pitchFamily="34" charset="0"/>
                <a:ea typeface="Arial" panose="020B0604020202020204" pitchFamily="34" charset="0"/>
              </a:rPr>
              <a:t>, vol. 14, no. 1, pp. 161–171, 2021, </a:t>
            </a:r>
            <a:r>
              <a:rPr lang="en-US" sz="2000" dirty="0" err="1">
                <a:latin typeface="Century Gothic" panose="020B0502020202020204" pitchFamily="34" charset="0"/>
                <a:ea typeface="Arial" panose="020B0604020202020204" pitchFamily="34" charset="0"/>
              </a:rPr>
              <a:t>doi</a:t>
            </a:r>
            <a:r>
              <a:rPr lang="en-US" sz="2000" dirty="0">
                <a:latin typeface="Century Gothic" panose="020B0502020202020204" pitchFamily="34" charset="0"/>
                <a:ea typeface="Arial" panose="020B0604020202020204" pitchFamily="34" charset="0"/>
              </a:rPr>
              <a:t>: 10.29239/j.agrikan.14.1.161-171.</a:t>
            </a:r>
          </a:p>
          <a:p>
            <a:pPr marL="406400" indent="-406400" algn="just">
              <a:lnSpc>
                <a:spcPct val="115000"/>
              </a:lnSpc>
            </a:pPr>
            <a:r>
              <a:rPr lang="en-US" sz="2000" dirty="0">
                <a:latin typeface="Century Gothic" panose="020B0502020202020204" pitchFamily="34" charset="0"/>
                <a:ea typeface="Arial" panose="020B0604020202020204" pitchFamily="34" charset="0"/>
              </a:rPr>
              <a:t>[2]	N. Ayu and G. Gayatri, “Desain Game </a:t>
            </a:r>
            <a:r>
              <a:rPr lang="en-US" sz="2000" dirty="0" err="1">
                <a:latin typeface="Century Gothic" panose="020B0502020202020204" pitchFamily="34" charset="0"/>
                <a:ea typeface="Arial" panose="020B0604020202020204" pitchFamily="34" charset="0"/>
              </a:rPr>
              <a:t>Edukasi</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Memilah</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Sampah</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Berbasis</a:t>
            </a:r>
            <a:r>
              <a:rPr lang="en-US" sz="2000" dirty="0">
                <a:latin typeface="Century Gothic" panose="020B0502020202020204" pitchFamily="34" charset="0"/>
                <a:ea typeface="Arial" panose="020B0604020202020204" pitchFamily="34" charset="0"/>
              </a:rPr>
              <a:t> Android,” 2023.</a:t>
            </a:r>
          </a:p>
          <a:p>
            <a:pPr marL="406400" indent="-406400" algn="just">
              <a:lnSpc>
                <a:spcPct val="115000"/>
              </a:lnSpc>
            </a:pPr>
            <a:r>
              <a:rPr lang="en-US" sz="2000" dirty="0">
                <a:latin typeface="Century Gothic" panose="020B0502020202020204" pitchFamily="34" charset="0"/>
                <a:ea typeface="Arial" panose="020B0604020202020204" pitchFamily="34" charset="0"/>
              </a:rPr>
              <a:t>[3]	A. </a:t>
            </a:r>
            <a:r>
              <a:rPr lang="en-US" sz="2000" dirty="0" err="1">
                <a:latin typeface="Century Gothic" panose="020B0502020202020204" pitchFamily="34" charset="0"/>
                <a:ea typeface="Arial" panose="020B0604020202020204" pitchFamily="34" charset="0"/>
              </a:rPr>
              <a:t>Rosmala</a:t>
            </a:r>
            <a:r>
              <a:rPr lang="en-US" sz="2000" dirty="0">
                <a:latin typeface="Century Gothic" panose="020B0502020202020204" pitchFamily="34" charset="0"/>
                <a:ea typeface="Arial" panose="020B0604020202020204" pitchFamily="34" charset="0"/>
              </a:rPr>
              <a:t>, D. </a:t>
            </a:r>
            <a:r>
              <a:rPr lang="en-US" sz="2000" dirty="0" err="1">
                <a:latin typeface="Century Gothic" panose="020B0502020202020204" pitchFamily="34" charset="0"/>
                <a:ea typeface="Arial" panose="020B0604020202020204" pitchFamily="34" charset="0"/>
              </a:rPr>
              <a:t>Mirantika</a:t>
            </a:r>
            <a:r>
              <a:rPr lang="en-US" sz="2000" dirty="0">
                <a:latin typeface="Century Gothic" panose="020B0502020202020204" pitchFamily="34" charset="0"/>
                <a:ea typeface="Arial" panose="020B0604020202020204" pitchFamily="34" charset="0"/>
              </a:rPr>
              <a:t>, and W. Rabbani, “Takakura </a:t>
            </a:r>
            <a:r>
              <a:rPr lang="en-US" sz="2000" dirty="0" err="1">
                <a:latin typeface="Century Gothic" panose="020B0502020202020204" pitchFamily="34" charset="0"/>
                <a:ea typeface="Arial" panose="020B0604020202020204" pitchFamily="34" charset="0"/>
              </a:rPr>
              <a:t>Sebagai</a:t>
            </a:r>
            <a:r>
              <a:rPr lang="en-US" sz="2000" dirty="0">
                <a:latin typeface="Century Gothic" panose="020B0502020202020204" pitchFamily="34" charset="0"/>
                <a:ea typeface="Arial" panose="020B0604020202020204" pitchFamily="34" charset="0"/>
              </a:rPr>
              <a:t> Solusi </a:t>
            </a:r>
            <a:r>
              <a:rPr lang="en-US" sz="2000" dirty="0" err="1">
                <a:latin typeface="Century Gothic" panose="020B0502020202020204" pitchFamily="34" charset="0"/>
                <a:ea typeface="Arial" panose="020B0604020202020204" pitchFamily="34" charset="0"/>
              </a:rPr>
              <a:t>Penanganan</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Sampah</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Organik</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Rumah</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Tangga</a:t>
            </a:r>
            <a:r>
              <a:rPr lang="en-US" sz="2000" dirty="0">
                <a:latin typeface="Century Gothic" panose="020B0502020202020204" pitchFamily="34" charset="0"/>
                <a:ea typeface="Arial" panose="020B0604020202020204" pitchFamily="34" charset="0"/>
              </a:rPr>
              <a:t>,” </a:t>
            </a:r>
            <a:r>
              <a:rPr lang="en-US" sz="2000" i="1" dirty="0" err="1">
                <a:latin typeface="Century Gothic" panose="020B0502020202020204" pitchFamily="34" charset="0"/>
                <a:ea typeface="Arial" panose="020B0604020202020204" pitchFamily="34" charset="0"/>
              </a:rPr>
              <a:t>Abdimas</a:t>
            </a:r>
            <a:r>
              <a:rPr lang="en-US" sz="2000" i="1" dirty="0">
                <a:latin typeface="Century Gothic" panose="020B0502020202020204" pitchFamily="34" charset="0"/>
                <a:ea typeface="Arial" panose="020B0604020202020204" pitchFamily="34" charset="0"/>
              </a:rPr>
              <a:t> </a:t>
            </a:r>
            <a:r>
              <a:rPr lang="en-US" sz="2000" i="1" dirty="0" err="1">
                <a:latin typeface="Century Gothic" panose="020B0502020202020204" pitchFamily="34" charset="0"/>
                <a:ea typeface="Arial" panose="020B0604020202020204" pitchFamily="34" charset="0"/>
              </a:rPr>
              <a:t>Galuh</a:t>
            </a:r>
            <a:r>
              <a:rPr lang="en-US" sz="2000" dirty="0">
                <a:latin typeface="Century Gothic" panose="020B0502020202020204" pitchFamily="34" charset="0"/>
                <a:ea typeface="Arial" panose="020B0604020202020204" pitchFamily="34" charset="0"/>
              </a:rPr>
              <a:t>, vol. 2, no. 2, p. 165, 2020, </a:t>
            </a:r>
            <a:r>
              <a:rPr lang="en-US" sz="2000" dirty="0" err="1">
                <a:latin typeface="Century Gothic" panose="020B0502020202020204" pitchFamily="34" charset="0"/>
                <a:ea typeface="Arial" panose="020B0604020202020204" pitchFamily="34" charset="0"/>
              </a:rPr>
              <a:t>doi</a:t>
            </a:r>
            <a:r>
              <a:rPr lang="en-US" sz="2000" dirty="0">
                <a:latin typeface="Century Gothic" panose="020B0502020202020204" pitchFamily="34" charset="0"/>
                <a:ea typeface="Arial" panose="020B0604020202020204" pitchFamily="34" charset="0"/>
              </a:rPr>
              <a:t>: 10.25157/ag.v2i2.4088.</a:t>
            </a:r>
          </a:p>
          <a:p>
            <a:pPr marL="406400" indent="-406400" algn="just">
              <a:lnSpc>
                <a:spcPct val="115000"/>
              </a:lnSpc>
            </a:pPr>
            <a:r>
              <a:rPr lang="en-US" sz="2000" dirty="0">
                <a:latin typeface="Century Gothic" panose="020B0502020202020204" pitchFamily="34" charset="0"/>
                <a:ea typeface="Arial" panose="020B0604020202020204" pitchFamily="34" charset="0"/>
              </a:rPr>
              <a:t>[4]	I. Kamil, “Peran </a:t>
            </a:r>
            <a:r>
              <a:rPr lang="en-US" sz="2000" dirty="0" err="1">
                <a:latin typeface="Century Gothic" panose="020B0502020202020204" pitchFamily="34" charset="0"/>
                <a:ea typeface="Arial" panose="020B0604020202020204" pitchFamily="34" charset="0"/>
              </a:rPr>
              <a:t>Komunikasi</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Pemerintahan</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dalam</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Penanganan</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Lingkungan</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Kumuh</a:t>
            </a:r>
            <a:r>
              <a:rPr lang="en-US" sz="2000" dirty="0">
                <a:latin typeface="Century Gothic" panose="020B0502020202020204" pitchFamily="34" charset="0"/>
                <a:ea typeface="Arial" panose="020B0604020202020204" pitchFamily="34" charset="0"/>
              </a:rPr>
              <a:t>,” </a:t>
            </a:r>
            <a:r>
              <a:rPr lang="en-US" sz="2000" i="1" dirty="0" err="1">
                <a:latin typeface="Century Gothic" panose="020B0502020202020204" pitchFamily="34" charset="0"/>
                <a:ea typeface="Arial" panose="020B0604020202020204" pitchFamily="34" charset="0"/>
              </a:rPr>
              <a:t>Mediat</a:t>
            </a:r>
            <a:r>
              <a:rPr lang="en-US" sz="2000" i="1" dirty="0">
                <a:latin typeface="Century Gothic" panose="020B0502020202020204" pitchFamily="34" charset="0"/>
                <a:ea typeface="Arial" panose="020B0604020202020204" pitchFamily="34" charset="0"/>
              </a:rPr>
              <a:t>. J. </a:t>
            </a:r>
            <a:r>
              <a:rPr lang="en-US" sz="2000" i="1" dirty="0" err="1">
                <a:latin typeface="Century Gothic" panose="020B0502020202020204" pitchFamily="34" charset="0"/>
                <a:ea typeface="Arial" panose="020B0604020202020204" pitchFamily="34" charset="0"/>
              </a:rPr>
              <a:t>Komun</a:t>
            </a:r>
            <a:r>
              <a:rPr lang="en-US" sz="2000" i="1" dirty="0">
                <a:latin typeface="Century Gothic" panose="020B0502020202020204" pitchFamily="34" charset="0"/>
                <a:ea typeface="Arial" panose="020B0604020202020204" pitchFamily="34" charset="0"/>
              </a:rPr>
              <a:t>.</a:t>
            </a:r>
            <a:r>
              <a:rPr lang="en-US" sz="2000" dirty="0">
                <a:latin typeface="Century Gothic" panose="020B0502020202020204" pitchFamily="34" charset="0"/>
                <a:ea typeface="Arial" panose="020B0604020202020204" pitchFamily="34" charset="0"/>
              </a:rPr>
              <a:t>, vol. 11, no. 1, pp. 129–139, 2018, </a:t>
            </a:r>
            <a:r>
              <a:rPr lang="en-US" sz="2000" dirty="0" err="1">
                <a:latin typeface="Century Gothic" panose="020B0502020202020204" pitchFamily="34" charset="0"/>
                <a:ea typeface="Arial" panose="020B0604020202020204" pitchFamily="34" charset="0"/>
              </a:rPr>
              <a:t>doi</a:t>
            </a:r>
            <a:r>
              <a:rPr lang="en-US" sz="2000" dirty="0">
                <a:latin typeface="Century Gothic" panose="020B0502020202020204" pitchFamily="34" charset="0"/>
                <a:ea typeface="Arial" panose="020B0604020202020204" pitchFamily="34" charset="0"/>
              </a:rPr>
              <a:t>: 10.29313/mediator.v11i1.3322.</a:t>
            </a:r>
          </a:p>
          <a:p>
            <a:pPr marL="406400" indent="-406400" algn="just">
              <a:lnSpc>
                <a:spcPct val="115000"/>
              </a:lnSpc>
            </a:pPr>
            <a:r>
              <a:rPr lang="en-US" sz="2000" dirty="0">
                <a:latin typeface="Century Gothic" panose="020B0502020202020204" pitchFamily="34" charset="0"/>
                <a:ea typeface="Arial" panose="020B0604020202020204" pitchFamily="34" charset="0"/>
              </a:rPr>
              <a:t>[5]	I. </a:t>
            </a:r>
            <a:r>
              <a:rPr lang="en-US" sz="2000" dirty="0" err="1">
                <a:latin typeface="Century Gothic" panose="020B0502020202020204" pitchFamily="34" charset="0"/>
                <a:ea typeface="Arial" panose="020B0604020202020204" pitchFamily="34" charset="0"/>
              </a:rPr>
              <a:t>Fadillah</a:t>
            </a:r>
            <a:r>
              <a:rPr lang="en-US" sz="2000" dirty="0">
                <a:latin typeface="Century Gothic" panose="020B0502020202020204" pitchFamily="34" charset="0"/>
                <a:ea typeface="Arial" panose="020B0604020202020204" pitchFamily="34" charset="0"/>
              </a:rPr>
              <a:t>, L. A, and F. El Kamil, “</a:t>
            </a:r>
            <a:r>
              <a:rPr lang="en-US" sz="2000" dirty="0" err="1">
                <a:latin typeface="Century Gothic" panose="020B0502020202020204" pitchFamily="34" charset="0"/>
                <a:ea typeface="Arial" panose="020B0604020202020204" pitchFamily="34" charset="0"/>
              </a:rPr>
              <a:t>Perubahan</a:t>
            </a:r>
            <a:r>
              <a:rPr lang="en-US" sz="2000" dirty="0">
                <a:latin typeface="Century Gothic" panose="020B0502020202020204" pitchFamily="34" charset="0"/>
                <a:ea typeface="Arial" panose="020B0604020202020204" pitchFamily="34" charset="0"/>
              </a:rPr>
              <a:t> Pola </a:t>
            </a:r>
            <a:r>
              <a:rPr lang="en-US" sz="2000" dirty="0" err="1">
                <a:latin typeface="Century Gothic" panose="020B0502020202020204" pitchFamily="34" charset="0"/>
                <a:ea typeface="Arial" panose="020B0604020202020204" pitchFamily="34" charset="0"/>
              </a:rPr>
              <a:t>Pikir</a:t>
            </a:r>
            <a:r>
              <a:rPr lang="en-US" sz="2000" dirty="0">
                <a:latin typeface="Century Gothic" panose="020B0502020202020204" pitchFamily="34" charset="0"/>
                <a:ea typeface="Arial" panose="020B0604020202020204" pitchFamily="34" charset="0"/>
              </a:rPr>
              <a:t> Masyarakat </a:t>
            </a:r>
            <a:r>
              <a:rPr lang="en-US" sz="2000" dirty="0" err="1">
                <a:latin typeface="Century Gothic" panose="020B0502020202020204" pitchFamily="34" charset="0"/>
                <a:ea typeface="Arial" panose="020B0604020202020204" pitchFamily="34" charset="0"/>
              </a:rPr>
              <a:t>tentang</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Sampah</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melalui</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Sosialisasi</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Pengolahan</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Sampah</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Organik</a:t>
            </a:r>
            <a:r>
              <a:rPr lang="en-US" sz="2000" dirty="0">
                <a:latin typeface="Century Gothic" panose="020B0502020202020204" pitchFamily="34" charset="0"/>
                <a:ea typeface="Arial" panose="020B0604020202020204" pitchFamily="34" charset="0"/>
              </a:rPr>
              <a:t> dan Non </a:t>
            </a:r>
            <a:r>
              <a:rPr lang="en-US" sz="2000" dirty="0" err="1">
                <a:latin typeface="Century Gothic" panose="020B0502020202020204" pitchFamily="34" charset="0"/>
                <a:ea typeface="Arial" panose="020B0604020202020204" pitchFamily="34" charset="0"/>
              </a:rPr>
              <a:t>Organik</a:t>
            </a:r>
            <a:r>
              <a:rPr lang="en-US" sz="2000" dirty="0">
                <a:latin typeface="Century Gothic" panose="020B0502020202020204" pitchFamily="34" charset="0"/>
                <a:ea typeface="Arial" panose="020B0604020202020204" pitchFamily="34" charset="0"/>
              </a:rPr>
              <a:t> di Dusun </a:t>
            </a:r>
            <a:r>
              <a:rPr lang="en-US" sz="2000" dirty="0" err="1">
                <a:latin typeface="Century Gothic" panose="020B0502020202020204" pitchFamily="34" charset="0"/>
                <a:ea typeface="Arial" panose="020B0604020202020204" pitchFamily="34" charset="0"/>
              </a:rPr>
              <a:t>Pondok</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Kecamatan</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Gedangsari</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Kab</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Gunungkidul</a:t>
            </a:r>
            <a:r>
              <a:rPr lang="en-US" sz="2000" dirty="0">
                <a:latin typeface="Century Gothic" panose="020B0502020202020204" pitchFamily="34" charset="0"/>
                <a:ea typeface="Arial" panose="020B0604020202020204" pitchFamily="34" charset="0"/>
              </a:rPr>
              <a:t>,” </a:t>
            </a:r>
            <a:r>
              <a:rPr lang="en-US" sz="2000" i="1" dirty="0">
                <a:latin typeface="Century Gothic" panose="020B0502020202020204" pitchFamily="34" charset="0"/>
                <a:ea typeface="Arial" panose="020B0604020202020204" pitchFamily="34" charset="0"/>
              </a:rPr>
              <a:t>Pros. </a:t>
            </a:r>
            <a:r>
              <a:rPr lang="en-US" sz="2000" i="1" dirty="0" err="1">
                <a:latin typeface="Century Gothic" panose="020B0502020202020204" pitchFamily="34" charset="0"/>
                <a:ea typeface="Arial" panose="020B0604020202020204" pitchFamily="34" charset="0"/>
              </a:rPr>
              <a:t>Konf</a:t>
            </a:r>
            <a:r>
              <a:rPr lang="en-US" sz="2000" i="1" dirty="0">
                <a:latin typeface="Century Gothic" panose="020B0502020202020204" pitchFamily="34" charset="0"/>
                <a:ea typeface="Arial" panose="020B0604020202020204" pitchFamily="34" charset="0"/>
              </a:rPr>
              <a:t>. </a:t>
            </a:r>
            <a:r>
              <a:rPr lang="en-US" sz="2000" i="1" dirty="0" err="1">
                <a:latin typeface="Century Gothic" panose="020B0502020202020204" pitchFamily="34" charset="0"/>
                <a:ea typeface="Arial" panose="020B0604020202020204" pitchFamily="34" charset="0"/>
              </a:rPr>
              <a:t>Pengabdi</a:t>
            </a:r>
            <a:r>
              <a:rPr lang="en-US" sz="2000" i="1" dirty="0">
                <a:latin typeface="Century Gothic" panose="020B0502020202020204" pitchFamily="34" charset="0"/>
                <a:ea typeface="Arial" panose="020B0604020202020204" pitchFamily="34" charset="0"/>
              </a:rPr>
              <a:t>. </a:t>
            </a:r>
            <a:r>
              <a:rPr lang="en-US" sz="2000" i="1" dirty="0" err="1">
                <a:latin typeface="Century Gothic" panose="020B0502020202020204" pitchFamily="34" charset="0"/>
                <a:ea typeface="Arial" panose="020B0604020202020204" pitchFamily="34" charset="0"/>
              </a:rPr>
              <a:t>Kpd</a:t>
            </a:r>
            <a:r>
              <a:rPr lang="en-US" sz="2000" i="1" dirty="0">
                <a:latin typeface="Century Gothic" panose="020B0502020202020204" pitchFamily="34" charset="0"/>
                <a:ea typeface="Arial" panose="020B0604020202020204" pitchFamily="34" charset="0"/>
              </a:rPr>
              <a:t>. </a:t>
            </a:r>
            <a:r>
              <a:rPr lang="en-US" sz="2000" i="1" dirty="0" err="1">
                <a:latin typeface="Century Gothic" panose="020B0502020202020204" pitchFamily="34" charset="0"/>
                <a:ea typeface="Arial" panose="020B0604020202020204" pitchFamily="34" charset="0"/>
              </a:rPr>
              <a:t>Masy</a:t>
            </a:r>
            <a:r>
              <a:rPr lang="en-US" sz="2000" i="1" dirty="0">
                <a:latin typeface="Century Gothic" panose="020B0502020202020204" pitchFamily="34" charset="0"/>
                <a:ea typeface="Arial" panose="020B0604020202020204" pitchFamily="34" charset="0"/>
              </a:rPr>
              <a:t>.</a:t>
            </a:r>
            <a:r>
              <a:rPr lang="en-US" sz="2000" dirty="0">
                <a:latin typeface="Century Gothic" panose="020B0502020202020204" pitchFamily="34" charset="0"/>
                <a:ea typeface="Arial" panose="020B0604020202020204" pitchFamily="34" charset="0"/>
              </a:rPr>
              <a:t>, vol. 1, pp. 239–242, 2019.</a:t>
            </a:r>
          </a:p>
          <a:p>
            <a:pPr algn="just">
              <a:lnSpc>
                <a:spcPct val="150000"/>
              </a:lnSpc>
            </a:pPr>
            <a:endParaRPr lang="en-US" sz="2000" dirty="0">
              <a:latin typeface="Century Gothic" panose="020B0502020202020204" pitchFamily="34" charset="0"/>
            </a:endParaRPr>
          </a:p>
        </p:txBody>
      </p:sp>
    </p:spTree>
    <p:extLst>
      <p:ext uri="{BB962C8B-B14F-4D97-AF65-F5344CB8AC3E}">
        <p14:creationId xmlns:p14="http://schemas.microsoft.com/office/powerpoint/2010/main" val="1775924615"/>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err="1">
                <a:latin typeface="Exo" panose="020B0604020202020204" charset="0"/>
              </a:rPr>
              <a:t>Referensi</a:t>
            </a:r>
            <a:endParaRPr lang="en-US" dirty="0"/>
          </a:p>
        </p:txBody>
      </p:sp>
      <p:sp>
        <p:nvSpPr>
          <p:cNvPr id="4" name="Content Placeholder 2">
            <a:extLst>
              <a:ext uri="{FF2B5EF4-FFF2-40B4-BE49-F238E27FC236}">
                <a16:creationId xmlns:a16="http://schemas.microsoft.com/office/drawing/2014/main" id="{9A493FBC-EADD-418F-986A-D8EB3384BBBA}"/>
              </a:ext>
            </a:extLst>
          </p:cNvPr>
          <p:cNvSpPr txBox="1">
            <a:spLocks/>
          </p:cNvSpPr>
          <p:nvPr/>
        </p:nvSpPr>
        <p:spPr>
          <a:xfrm>
            <a:off x="1649068" y="1921698"/>
            <a:ext cx="8873158" cy="126426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lexon RR" panose="020003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lexon RR" panose="020003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lexon RR" panose="020003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gn="just">
              <a:lnSpc>
                <a:spcPct val="150000"/>
              </a:lnSpc>
              <a:buNone/>
            </a:pPr>
            <a:endParaRPr lang="en-US" sz="2100" dirty="0">
              <a:latin typeface="Alexon RR" panose="02000300000000000000"/>
              <a:cs typeface="Times New Roman" panose="02020603050405020304" pitchFamily="18" charset="0"/>
            </a:endParaRPr>
          </a:p>
        </p:txBody>
      </p:sp>
      <p:sp>
        <p:nvSpPr>
          <p:cNvPr id="6" name="TextBox 5">
            <a:extLst>
              <a:ext uri="{FF2B5EF4-FFF2-40B4-BE49-F238E27FC236}">
                <a16:creationId xmlns:a16="http://schemas.microsoft.com/office/drawing/2014/main" id="{C8E0D832-7FEF-46F1-AB83-B7ED8FC60481}"/>
              </a:ext>
            </a:extLst>
          </p:cNvPr>
          <p:cNvSpPr txBox="1"/>
          <p:nvPr/>
        </p:nvSpPr>
        <p:spPr>
          <a:xfrm>
            <a:off x="267129" y="1232359"/>
            <a:ext cx="11730506" cy="4034887"/>
          </a:xfrm>
          <a:prstGeom prst="rect">
            <a:avLst/>
          </a:prstGeom>
          <a:noFill/>
        </p:spPr>
        <p:txBody>
          <a:bodyPr wrap="square" rtlCol="0">
            <a:spAutoFit/>
          </a:bodyPr>
          <a:lstStyle/>
          <a:p>
            <a:pPr marL="406400" indent="-406400" algn="just">
              <a:lnSpc>
                <a:spcPct val="115000"/>
              </a:lnSpc>
            </a:pPr>
            <a:r>
              <a:rPr lang="en-US" sz="2000" dirty="0">
                <a:latin typeface="Century Gothic" panose="020B0502020202020204" pitchFamily="34" charset="0"/>
                <a:ea typeface="Arial" panose="020B0604020202020204" pitchFamily="34" charset="0"/>
              </a:rPr>
              <a:t>[6]	</a:t>
            </a:r>
            <a:r>
              <a:rPr lang="en-US" sz="2000" dirty="0" err="1">
                <a:latin typeface="Century Gothic" panose="020B0502020202020204" pitchFamily="34" charset="0"/>
                <a:ea typeface="Arial" panose="020B0604020202020204" pitchFamily="34" charset="0"/>
              </a:rPr>
              <a:t>Najuah</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Sidiq</a:t>
            </a:r>
            <a:r>
              <a:rPr lang="en-US" sz="2000" dirty="0">
                <a:latin typeface="Century Gothic" panose="020B0502020202020204" pitchFamily="34" charset="0"/>
                <a:ea typeface="Arial" panose="020B0604020202020204" pitchFamily="34" charset="0"/>
              </a:rPr>
              <a:t>, R. </a:t>
            </a:r>
            <a:r>
              <a:rPr lang="en-US" sz="2000" dirty="0" err="1">
                <a:latin typeface="Century Gothic" panose="020B0502020202020204" pitchFamily="34" charset="0"/>
                <a:ea typeface="Arial" panose="020B0604020202020204" pitchFamily="34" charset="0"/>
              </a:rPr>
              <a:t>Simamora</a:t>
            </a:r>
            <a:r>
              <a:rPr lang="en-US" sz="2000" dirty="0">
                <a:latin typeface="Century Gothic" panose="020B0502020202020204" pitchFamily="34" charset="0"/>
                <a:ea typeface="Arial" panose="020B0604020202020204" pitchFamily="34" charset="0"/>
              </a:rPr>
              <a:t>, and R. Sabrina, </a:t>
            </a:r>
            <a:r>
              <a:rPr lang="en-US" sz="2000" i="1" dirty="0">
                <a:latin typeface="Century Gothic" panose="020B0502020202020204" pitchFamily="34" charset="0"/>
                <a:ea typeface="Arial" panose="020B0604020202020204" pitchFamily="34" charset="0"/>
              </a:rPr>
              <a:t>Game </a:t>
            </a:r>
            <a:r>
              <a:rPr lang="en-US" sz="2000" i="1" dirty="0" err="1">
                <a:latin typeface="Century Gothic" panose="020B0502020202020204" pitchFamily="34" charset="0"/>
                <a:ea typeface="Arial" panose="020B0604020202020204" pitchFamily="34" charset="0"/>
              </a:rPr>
              <a:t>Edukasi</a:t>
            </a:r>
            <a:r>
              <a:rPr lang="en-US" sz="2000" i="1" dirty="0">
                <a:latin typeface="Century Gothic" panose="020B0502020202020204" pitchFamily="34" charset="0"/>
                <a:ea typeface="Arial" panose="020B0604020202020204" pitchFamily="34" charset="0"/>
              </a:rPr>
              <a:t>: Strategi dan </a:t>
            </a:r>
            <a:r>
              <a:rPr lang="en-US" sz="2000" i="1" dirty="0" err="1">
                <a:latin typeface="Century Gothic" panose="020B0502020202020204" pitchFamily="34" charset="0"/>
                <a:ea typeface="Arial" panose="020B0604020202020204" pitchFamily="34" charset="0"/>
              </a:rPr>
              <a:t>Evaluasi</a:t>
            </a:r>
            <a:r>
              <a:rPr lang="en-US" sz="2000" i="1" dirty="0">
                <a:latin typeface="Century Gothic" panose="020B0502020202020204" pitchFamily="34" charset="0"/>
                <a:ea typeface="Arial" panose="020B0604020202020204" pitchFamily="34" charset="0"/>
              </a:rPr>
              <a:t> </a:t>
            </a:r>
            <a:r>
              <a:rPr lang="en-US" sz="2000" i="1" dirty="0" err="1">
                <a:latin typeface="Century Gothic" panose="020B0502020202020204" pitchFamily="34" charset="0"/>
                <a:ea typeface="Arial" panose="020B0604020202020204" pitchFamily="34" charset="0"/>
              </a:rPr>
              <a:t>Belajar</a:t>
            </a:r>
            <a:r>
              <a:rPr lang="en-US" sz="2000" i="1" dirty="0">
                <a:latin typeface="Century Gothic" panose="020B0502020202020204" pitchFamily="34" charset="0"/>
                <a:ea typeface="Arial" panose="020B0604020202020204" pitchFamily="34" charset="0"/>
              </a:rPr>
              <a:t> </a:t>
            </a:r>
            <a:r>
              <a:rPr lang="en-US" sz="2000" i="1" dirty="0" err="1">
                <a:latin typeface="Century Gothic" panose="020B0502020202020204" pitchFamily="34" charset="0"/>
                <a:ea typeface="Arial" panose="020B0604020202020204" pitchFamily="34" charset="0"/>
              </a:rPr>
              <a:t>Sesuai</a:t>
            </a:r>
            <a:r>
              <a:rPr lang="en-US" sz="2000" i="1" dirty="0">
                <a:latin typeface="Century Gothic" panose="020B0502020202020204" pitchFamily="34" charset="0"/>
                <a:ea typeface="Arial" panose="020B0604020202020204" pitchFamily="34" charset="0"/>
              </a:rPr>
              <a:t> Abad 21</a:t>
            </a:r>
            <a:r>
              <a:rPr lang="en-US" sz="2000" dirty="0">
                <a:latin typeface="Century Gothic" panose="020B0502020202020204" pitchFamily="34" charset="0"/>
                <a:ea typeface="Arial" panose="020B0604020202020204" pitchFamily="34" charset="0"/>
              </a:rPr>
              <a:t>. 2022. [Online]. Available: http://digilib.unimed.ac.id/51618/</a:t>
            </a:r>
          </a:p>
          <a:p>
            <a:pPr marL="406400" indent="-406400" algn="just">
              <a:lnSpc>
                <a:spcPct val="115000"/>
              </a:lnSpc>
            </a:pPr>
            <a:r>
              <a:rPr lang="en-US" sz="2000" dirty="0">
                <a:latin typeface="Century Gothic" panose="020B0502020202020204" pitchFamily="34" charset="0"/>
                <a:ea typeface="Arial" panose="020B0604020202020204" pitchFamily="34" charset="0"/>
              </a:rPr>
              <a:t>[7]	Anna, R. </a:t>
            </a:r>
            <a:r>
              <a:rPr lang="en-US" sz="2000" dirty="0" err="1">
                <a:latin typeface="Century Gothic" panose="020B0502020202020204" pitchFamily="34" charset="0"/>
                <a:ea typeface="Arial" panose="020B0604020202020204" pitchFamily="34" charset="0"/>
              </a:rPr>
              <a:t>Annisa</a:t>
            </a:r>
            <a:r>
              <a:rPr lang="en-US" sz="2000" dirty="0">
                <a:latin typeface="Century Gothic" panose="020B0502020202020204" pitchFamily="34" charset="0"/>
                <a:ea typeface="Arial" panose="020B0604020202020204" pitchFamily="34" charset="0"/>
              </a:rPr>
              <a:t>, and R. </a:t>
            </a:r>
            <a:r>
              <a:rPr lang="en-US" sz="2000" dirty="0" err="1">
                <a:latin typeface="Century Gothic" panose="020B0502020202020204" pitchFamily="34" charset="0"/>
                <a:ea typeface="Arial" panose="020B0604020202020204" pitchFamily="34" charset="0"/>
              </a:rPr>
              <a:t>Parwandar</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Perancangan</a:t>
            </a:r>
            <a:r>
              <a:rPr lang="en-US" sz="2000" dirty="0">
                <a:latin typeface="Century Gothic" panose="020B0502020202020204" pitchFamily="34" charset="0"/>
                <a:ea typeface="Arial" panose="020B0604020202020204" pitchFamily="34" charset="0"/>
              </a:rPr>
              <a:t> Game </a:t>
            </a:r>
            <a:r>
              <a:rPr lang="en-US" sz="2000" dirty="0" err="1">
                <a:latin typeface="Century Gothic" panose="020B0502020202020204" pitchFamily="34" charset="0"/>
                <a:ea typeface="Arial" panose="020B0604020202020204" pitchFamily="34" charset="0"/>
              </a:rPr>
              <a:t>Petualangan</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Sebagai</a:t>
            </a:r>
            <a:r>
              <a:rPr lang="en-US" sz="2000" dirty="0">
                <a:latin typeface="Century Gothic" panose="020B0502020202020204" pitchFamily="34" charset="0"/>
                <a:ea typeface="Arial" panose="020B0604020202020204" pitchFamily="34" charset="0"/>
              </a:rPr>
              <a:t> Sarana </a:t>
            </a:r>
            <a:r>
              <a:rPr lang="en-US" sz="2000" dirty="0" err="1">
                <a:latin typeface="Century Gothic" panose="020B0502020202020204" pitchFamily="34" charset="0"/>
                <a:ea typeface="Arial" panose="020B0604020202020204" pitchFamily="34" charset="0"/>
              </a:rPr>
              <a:t>Pembelajaran</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Edukasi</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Berbasis</a:t>
            </a:r>
            <a:r>
              <a:rPr lang="en-US" sz="2000" dirty="0">
                <a:latin typeface="Century Gothic" panose="020B0502020202020204" pitchFamily="34" charset="0"/>
                <a:ea typeface="Arial" panose="020B0604020202020204" pitchFamily="34" charset="0"/>
              </a:rPr>
              <a:t> Android,” </a:t>
            </a:r>
            <a:r>
              <a:rPr lang="en-US" sz="2000" i="1" dirty="0">
                <a:latin typeface="Century Gothic" panose="020B0502020202020204" pitchFamily="34" charset="0"/>
                <a:ea typeface="Arial" panose="020B0604020202020204" pitchFamily="34" charset="0"/>
              </a:rPr>
              <a:t>SINTECH (Science Inf. Technol. J.</a:t>
            </a:r>
            <a:r>
              <a:rPr lang="en-US" sz="2000" dirty="0">
                <a:latin typeface="Century Gothic" panose="020B0502020202020204" pitchFamily="34" charset="0"/>
                <a:ea typeface="Arial" panose="020B0604020202020204" pitchFamily="34" charset="0"/>
              </a:rPr>
              <a:t>, vol. 3, no. 1, pp. 52–57, 2020, </a:t>
            </a:r>
            <a:r>
              <a:rPr lang="en-US" sz="2000" dirty="0" err="1">
                <a:latin typeface="Century Gothic" panose="020B0502020202020204" pitchFamily="34" charset="0"/>
                <a:ea typeface="Arial" panose="020B0604020202020204" pitchFamily="34" charset="0"/>
              </a:rPr>
              <a:t>doi</a:t>
            </a:r>
            <a:r>
              <a:rPr lang="en-US" sz="2000" dirty="0">
                <a:latin typeface="Century Gothic" panose="020B0502020202020204" pitchFamily="34" charset="0"/>
                <a:ea typeface="Arial" panose="020B0604020202020204" pitchFamily="34" charset="0"/>
              </a:rPr>
              <a:t>: 10.31598/sintechjournal.v3i1.532.</a:t>
            </a:r>
          </a:p>
          <a:p>
            <a:pPr marL="406400" indent="-406400" algn="just">
              <a:lnSpc>
                <a:spcPct val="115000"/>
              </a:lnSpc>
            </a:pPr>
            <a:r>
              <a:rPr lang="en-US" sz="2000" dirty="0">
                <a:latin typeface="Century Gothic" panose="020B0502020202020204" pitchFamily="34" charset="0"/>
                <a:ea typeface="Arial" panose="020B0604020202020204" pitchFamily="34" charset="0"/>
              </a:rPr>
              <a:t>[8]	R. I. Borman and Y. </a:t>
            </a:r>
            <a:r>
              <a:rPr lang="en-US" sz="2000" dirty="0" err="1">
                <a:latin typeface="Century Gothic" panose="020B0502020202020204" pitchFamily="34" charset="0"/>
                <a:ea typeface="Arial" panose="020B0604020202020204" pitchFamily="34" charset="0"/>
              </a:rPr>
              <a:t>Purwanto</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Impelementasi</a:t>
            </a:r>
            <a:r>
              <a:rPr lang="en-US" sz="2000" dirty="0">
                <a:latin typeface="Century Gothic" panose="020B0502020202020204" pitchFamily="34" charset="0"/>
                <a:ea typeface="Arial" panose="020B0604020202020204" pitchFamily="34" charset="0"/>
              </a:rPr>
              <a:t> Multimedia Development Life Cycle pada </a:t>
            </a:r>
            <a:r>
              <a:rPr lang="en-US" sz="2000" dirty="0" err="1">
                <a:latin typeface="Century Gothic" panose="020B0502020202020204" pitchFamily="34" charset="0"/>
                <a:ea typeface="Arial" panose="020B0604020202020204" pitchFamily="34" charset="0"/>
              </a:rPr>
              <a:t>Pengembangan</a:t>
            </a:r>
            <a:r>
              <a:rPr lang="en-US" sz="2000" dirty="0">
                <a:latin typeface="Century Gothic" panose="020B0502020202020204" pitchFamily="34" charset="0"/>
                <a:ea typeface="Arial" panose="020B0604020202020204" pitchFamily="34" charset="0"/>
              </a:rPr>
              <a:t> Game </a:t>
            </a:r>
            <a:r>
              <a:rPr lang="en-US" sz="2000" dirty="0" err="1">
                <a:latin typeface="Century Gothic" panose="020B0502020202020204" pitchFamily="34" charset="0"/>
                <a:ea typeface="Arial" panose="020B0604020202020204" pitchFamily="34" charset="0"/>
              </a:rPr>
              <a:t>Edukasi</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Pengenalan</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Bahaya</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Sampah</a:t>
            </a:r>
            <a:r>
              <a:rPr lang="en-US" sz="2000" dirty="0">
                <a:latin typeface="Century Gothic" panose="020B0502020202020204" pitchFamily="34" charset="0"/>
                <a:ea typeface="Arial" panose="020B0604020202020204" pitchFamily="34" charset="0"/>
              </a:rPr>
              <a:t> pada Anak,” </a:t>
            </a:r>
            <a:r>
              <a:rPr lang="en-US" sz="2000" i="1" dirty="0">
                <a:latin typeface="Century Gothic" panose="020B0502020202020204" pitchFamily="34" charset="0"/>
                <a:ea typeface="Arial" panose="020B0604020202020204" pitchFamily="34" charset="0"/>
              </a:rPr>
              <a:t>J. </a:t>
            </a:r>
            <a:r>
              <a:rPr lang="en-US" sz="2000" i="1" dirty="0" err="1">
                <a:latin typeface="Century Gothic" panose="020B0502020202020204" pitchFamily="34" charset="0"/>
                <a:ea typeface="Arial" panose="020B0604020202020204" pitchFamily="34" charset="0"/>
              </a:rPr>
              <a:t>Edukasi</a:t>
            </a:r>
            <a:r>
              <a:rPr lang="en-US" sz="2000" i="1" dirty="0">
                <a:latin typeface="Century Gothic" panose="020B0502020202020204" pitchFamily="34" charset="0"/>
                <a:ea typeface="Arial" panose="020B0604020202020204" pitchFamily="34" charset="0"/>
              </a:rPr>
              <a:t> dan </a:t>
            </a:r>
            <a:r>
              <a:rPr lang="en-US" sz="2000" i="1" dirty="0" err="1">
                <a:latin typeface="Century Gothic" panose="020B0502020202020204" pitchFamily="34" charset="0"/>
                <a:ea typeface="Arial" panose="020B0604020202020204" pitchFamily="34" charset="0"/>
              </a:rPr>
              <a:t>Penelit</a:t>
            </a:r>
            <a:r>
              <a:rPr lang="en-US" sz="2000" i="1" dirty="0">
                <a:latin typeface="Century Gothic" panose="020B0502020202020204" pitchFamily="34" charset="0"/>
                <a:ea typeface="Arial" panose="020B0604020202020204" pitchFamily="34" charset="0"/>
              </a:rPr>
              <a:t>. Inform.</a:t>
            </a:r>
            <a:r>
              <a:rPr lang="en-US" sz="2000" dirty="0">
                <a:latin typeface="Century Gothic" panose="020B0502020202020204" pitchFamily="34" charset="0"/>
                <a:ea typeface="Arial" panose="020B0604020202020204" pitchFamily="34" charset="0"/>
              </a:rPr>
              <a:t>, vol. 5, no. 2, p. 119, 2019, </a:t>
            </a:r>
            <a:r>
              <a:rPr lang="en-US" sz="2000" dirty="0" err="1">
                <a:latin typeface="Century Gothic" panose="020B0502020202020204" pitchFamily="34" charset="0"/>
                <a:ea typeface="Arial" panose="020B0604020202020204" pitchFamily="34" charset="0"/>
              </a:rPr>
              <a:t>doi</a:t>
            </a:r>
            <a:r>
              <a:rPr lang="en-US" sz="2000" dirty="0">
                <a:latin typeface="Century Gothic" panose="020B0502020202020204" pitchFamily="34" charset="0"/>
                <a:ea typeface="Arial" panose="020B0604020202020204" pitchFamily="34" charset="0"/>
              </a:rPr>
              <a:t>: 10.26418/jp.v5i2.25997.</a:t>
            </a:r>
          </a:p>
          <a:p>
            <a:pPr marL="406400" indent="-406400" algn="just">
              <a:lnSpc>
                <a:spcPct val="115000"/>
              </a:lnSpc>
            </a:pPr>
            <a:r>
              <a:rPr lang="en-US" sz="2000" dirty="0">
                <a:latin typeface="Century Gothic" panose="020B0502020202020204" pitchFamily="34" charset="0"/>
                <a:ea typeface="Arial" panose="020B0604020202020204" pitchFamily="34" charset="0"/>
              </a:rPr>
              <a:t>[9]	W. J. </a:t>
            </a:r>
            <a:r>
              <a:rPr lang="en-US" sz="2000" dirty="0" err="1">
                <a:latin typeface="Century Gothic" panose="020B0502020202020204" pitchFamily="34" charset="0"/>
                <a:ea typeface="Arial" panose="020B0604020202020204" pitchFamily="34" charset="0"/>
              </a:rPr>
              <a:t>Mekel</a:t>
            </a:r>
            <a:r>
              <a:rPr lang="en-US" sz="2000" dirty="0">
                <a:latin typeface="Century Gothic" panose="020B0502020202020204" pitchFamily="34" charset="0"/>
                <a:ea typeface="Arial" panose="020B0604020202020204" pitchFamily="34" charset="0"/>
              </a:rPr>
              <a:t>, S. R. A. </a:t>
            </a:r>
            <a:r>
              <a:rPr lang="en-US" sz="2000" dirty="0" err="1">
                <a:latin typeface="Century Gothic" panose="020B0502020202020204" pitchFamily="34" charset="0"/>
                <a:ea typeface="Arial" panose="020B0604020202020204" pitchFamily="34" charset="0"/>
              </a:rPr>
              <a:t>Sompie</a:t>
            </a:r>
            <a:r>
              <a:rPr lang="en-US" sz="2000" dirty="0">
                <a:latin typeface="Century Gothic" panose="020B0502020202020204" pitchFamily="34" charset="0"/>
                <a:ea typeface="Arial" panose="020B0604020202020204" pitchFamily="34" charset="0"/>
              </a:rPr>
              <a:t>, and B. A. </a:t>
            </a:r>
            <a:r>
              <a:rPr lang="en-US" sz="2000" dirty="0" err="1">
                <a:latin typeface="Century Gothic" panose="020B0502020202020204" pitchFamily="34" charset="0"/>
                <a:ea typeface="Arial" panose="020B0604020202020204" pitchFamily="34" charset="0"/>
              </a:rPr>
              <a:t>Sugiarso</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Rancang</a:t>
            </a:r>
            <a:r>
              <a:rPr lang="en-US" sz="2000" dirty="0">
                <a:latin typeface="Century Gothic" panose="020B0502020202020204" pitchFamily="34" charset="0"/>
                <a:ea typeface="Arial" panose="020B0604020202020204" pitchFamily="34" charset="0"/>
              </a:rPr>
              <a:t> </a:t>
            </a:r>
            <a:r>
              <a:rPr lang="en-US" sz="2000" dirty="0" err="1">
                <a:latin typeface="Century Gothic" panose="020B0502020202020204" pitchFamily="34" charset="0"/>
                <a:ea typeface="Arial" panose="020B0604020202020204" pitchFamily="34" charset="0"/>
              </a:rPr>
              <a:t>Bangun</a:t>
            </a:r>
            <a:r>
              <a:rPr lang="en-US" sz="2000" dirty="0">
                <a:latin typeface="Century Gothic" panose="020B0502020202020204" pitchFamily="34" charset="0"/>
                <a:ea typeface="Arial" panose="020B0604020202020204" pitchFamily="34" charset="0"/>
              </a:rPr>
              <a:t> Game 3D </a:t>
            </a:r>
            <a:r>
              <a:rPr lang="en-US" sz="2000" dirty="0" err="1">
                <a:latin typeface="Century Gothic" panose="020B0502020202020204" pitchFamily="34" charset="0"/>
                <a:ea typeface="Arial" panose="020B0604020202020204" pitchFamily="34" charset="0"/>
              </a:rPr>
              <a:t>Pertahanan</a:t>
            </a:r>
            <a:r>
              <a:rPr lang="en-US" sz="2000" dirty="0">
                <a:latin typeface="Century Gothic" panose="020B0502020202020204" pitchFamily="34" charset="0"/>
                <a:ea typeface="Arial" panose="020B0604020202020204" pitchFamily="34" charset="0"/>
              </a:rPr>
              <a:t> Kerajaan </a:t>
            </a:r>
            <a:r>
              <a:rPr lang="en-US" sz="2000" dirty="0" err="1">
                <a:latin typeface="Century Gothic" panose="020B0502020202020204" pitchFamily="34" charset="0"/>
                <a:ea typeface="Arial" panose="020B0604020202020204" pitchFamily="34" charset="0"/>
              </a:rPr>
              <a:t>Bowontehu</a:t>
            </a:r>
            <a:r>
              <a:rPr lang="en-US" sz="2000" dirty="0">
                <a:latin typeface="Century Gothic" panose="020B0502020202020204" pitchFamily="34" charset="0"/>
                <a:ea typeface="Arial" panose="020B0604020202020204" pitchFamily="34" charset="0"/>
              </a:rPr>
              <a:t>,” </a:t>
            </a:r>
            <a:r>
              <a:rPr lang="en-US" sz="2000" i="1" dirty="0">
                <a:latin typeface="Century Gothic" panose="020B0502020202020204" pitchFamily="34" charset="0"/>
                <a:ea typeface="Arial" panose="020B0604020202020204" pitchFamily="34" charset="0"/>
              </a:rPr>
              <a:t>Tek. Inform.</a:t>
            </a:r>
            <a:r>
              <a:rPr lang="en-US" sz="2000" dirty="0">
                <a:latin typeface="Century Gothic" panose="020B0502020202020204" pitchFamily="34" charset="0"/>
                <a:ea typeface="Arial" panose="020B0604020202020204" pitchFamily="34" charset="0"/>
              </a:rPr>
              <a:t>, vol. 14, no. 4, pp. 455–464, 2019.</a:t>
            </a:r>
          </a:p>
          <a:p>
            <a:pPr algn="just">
              <a:lnSpc>
                <a:spcPct val="150000"/>
              </a:lnSpc>
            </a:pPr>
            <a:endParaRPr lang="en-US" sz="2000" dirty="0">
              <a:latin typeface="Century Gothic" panose="020B0502020202020204" pitchFamily="34" charset="0"/>
            </a:endParaRPr>
          </a:p>
        </p:txBody>
      </p:sp>
    </p:spTree>
    <p:extLst>
      <p:ext uri="{BB962C8B-B14F-4D97-AF65-F5344CB8AC3E}">
        <p14:creationId xmlns:p14="http://schemas.microsoft.com/office/powerpoint/2010/main" val="3042895208"/>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Google Shape;53;g104f7abbb21_0_297"/>
          <p:cNvSpPr txBox="1">
            <a:spLocks noGrp="1"/>
          </p:cNvSpPr>
          <p:nvPr>
            <p:ph type="title"/>
          </p:nvPr>
        </p:nvSpPr>
        <p:spPr>
          <a:xfrm>
            <a:off x="166758" y="67616"/>
            <a:ext cx="11830800" cy="1042200"/>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4400"/>
              <a:buNone/>
            </a:pPr>
            <a:r>
              <a:rPr lang="en-US"/>
              <a:t>Pertanyaan Penelitian (Rumusan Masalah)</a:t>
            </a:r>
            <a:endParaRPr/>
          </a:p>
        </p:txBody>
      </p:sp>
      <p:sp>
        <p:nvSpPr>
          <p:cNvPr id="5" name="Google Shape;47;g104f7abbb21_0_309">
            <a:extLst>
              <a:ext uri="{FF2B5EF4-FFF2-40B4-BE49-F238E27FC236}">
                <a16:creationId xmlns:a16="http://schemas.microsoft.com/office/drawing/2014/main" id="{09A0BDF9-D490-4317-A6B4-7B2D0948EE19}"/>
              </a:ext>
            </a:extLst>
          </p:cNvPr>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p>
            <a:pPr marL="0" marR="0" indent="0" algn="just">
              <a:lnSpc>
                <a:spcPct val="115000"/>
              </a:lnSpc>
              <a:spcBef>
                <a:spcPts val="0"/>
              </a:spcBef>
              <a:spcAft>
                <a:spcPts val="0"/>
              </a:spcAft>
              <a:buNone/>
            </a:pPr>
            <a:r>
              <a:rPr lang="fi-FI" dirty="0">
                <a:solidFill>
                  <a:srgbClr val="000000"/>
                </a:solidFill>
                <a:effectLst/>
                <a:latin typeface="Century Gothic" panose="020B0502020202020204" pitchFamily="34" charset="0"/>
                <a:ea typeface="Calibri" panose="020F0502020204030204" pitchFamily="34" charset="0"/>
              </a:rPr>
              <a:t>Berdasarkan latar belakang diatas, maka rumusan masalah penelitian ini dapat dirumuskan yaitu Bagaimana merancang dan mengembangkan game adventure dengan visual 3D yang menarik dan interaktif dalam menyampaikan informasi mengenai sampah organik dan non-organik?</a:t>
            </a:r>
            <a:endParaRPr lang="en-US" dirty="0">
              <a:effectLst/>
              <a:latin typeface="Century Gothic" panose="020B0502020202020204" pitchFamily="34" charset="0"/>
              <a:ea typeface="Calibri" panose="020F0502020204030204" pitchFamily="34" charset="0"/>
            </a:endParaRPr>
          </a:p>
          <a:p>
            <a:pPr marL="457200" lvl="0" indent="-228600" algn="l" rtl="0">
              <a:lnSpc>
                <a:spcPct val="90000"/>
              </a:lnSpc>
              <a:spcBef>
                <a:spcPts val="1000"/>
              </a:spcBef>
              <a:spcAft>
                <a:spcPts val="0"/>
              </a:spcAft>
              <a:buClr>
                <a:schemeClr val="dk1"/>
              </a:buClr>
              <a:buSzPts val="2800"/>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g104f7abbb21_0_315"/>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dirty="0" err="1"/>
              <a:t>Manfaat</a:t>
            </a:r>
            <a:r>
              <a:rPr lang="en-US" dirty="0"/>
              <a:t> </a:t>
            </a:r>
            <a:r>
              <a:rPr lang="en-US" dirty="0" err="1"/>
              <a:t>Penelitian</a:t>
            </a:r>
            <a:endParaRPr dirty="0"/>
          </a:p>
        </p:txBody>
      </p:sp>
      <p:sp>
        <p:nvSpPr>
          <p:cNvPr id="84" name="Google Shape;84;g104f7abbb21_0_315"/>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p>
            <a:pPr indent="-228600" algn="just">
              <a:buNone/>
            </a:pPr>
            <a:r>
              <a:rPr lang="en-US" sz="2800" dirty="0" err="1">
                <a:latin typeface="Century Gothic" panose="020B0502020202020204" pitchFamily="34" charset="0"/>
                <a:ea typeface="Calibri" panose="020F0502020204030204" pitchFamily="34" charset="0"/>
              </a:rPr>
              <a:t>Manfaat</a:t>
            </a:r>
            <a:r>
              <a:rPr lang="en-US" sz="2800" dirty="0">
                <a:latin typeface="Century Gothic" panose="020B0502020202020204" pitchFamily="34" charset="0"/>
                <a:ea typeface="Calibri" panose="020F0502020204030204" pitchFamily="34" charset="0"/>
              </a:rPr>
              <a:t> </a:t>
            </a:r>
            <a:r>
              <a:rPr lang="en-US" sz="2800" dirty="0" err="1">
                <a:latin typeface="Century Gothic" panose="020B0502020202020204" pitchFamily="34" charset="0"/>
                <a:ea typeface="Calibri" panose="020F0502020204030204" pitchFamily="34" charset="0"/>
              </a:rPr>
              <a:t>dari</a:t>
            </a:r>
            <a:r>
              <a:rPr lang="en-US" sz="2800" dirty="0">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hasil</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penelitian</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ini</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dapat</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memberikan</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potensi</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positif</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dalam</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meningkatkan</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sosialisasi</a:t>
            </a:r>
            <a:r>
              <a:rPr lang="en-US" sz="2800" dirty="0">
                <a:effectLst/>
                <a:latin typeface="Century Gothic" panose="020B0502020202020204" pitchFamily="34" charset="0"/>
                <a:ea typeface="Calibri" panose="020F0502020204030204" pitchFamily="34" charset="0"/>
              </a:rPr>
              <a:t> dan </a:t>
            </a:r>
            <a:r>
              <a:rPr lang="en-US" sz="2800" dirty="0" err="1">
                <a:effectLst/>
                <a:latin typeface="Century Gothic" panose="020B0502020202020204" pitchFamily="34" charset="0"/>
                <a:ea typeface="Calibri" panose="020F0502020204030204" pitchFamily="34" charset="0"/>
              </a:rPr>
              <a:t>edukasi</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tentang</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pengetahuan</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tentang</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sampah</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organik</a:t>
            </a:r>
            <a:r>
              <a:rPr lang="en-US" sz="2800" dirty="0">
                <a:effectLst/>
                <a:latin typeface="Century Gothic" panose="020B0502020202020204" pitchFamily="34" charset="0"/>
                <a:ea typeface="Calibri" panose="020F0502020204030204" pitchFamily="34" charset="0"/>
              </a:rPr>
              <a:t> dan non-</a:t>
            </a:r>
            <a:r>
              <a:rPr lang="en-US" sz="2800" dirty="0" err="1">
                <a:effectLst/>
                <a:latin typeface="Century Gothic" panose="020B0502020202020204" pitchFamily="34" charset="0"/>
                <a:ea typeface="Calibri" panose="020F0502020204030204" pitchFamily="34" charset="0"/>
              </a:rPr>
              <a:t>organik</a:t>
            </a:r>
            <a:r>
              <a:rPr lang="en-US" sz="2800" dirty="0">
                <a:effectLst/>
                <a:latin typeface="Century Gothic" panose="020B0502020202020204" pitchFamily="34" charset="0"/>
                <a:ea typeface="Calibri" panose="020F0502020204030204" pitchFamily="34" charset="0"/>
              </a:rPr>
              <a:t> di </a:t>
            </a:r>
            <a:r>
              <a:rPr lang="en-US" sz="2800" dirty="0" err="1">
                <a:effectLst/>
                <a:latin typeface="Century Gothic" panose="020B0502020202020204" pitchFamily="34" charset="0"/>
                <a:ea typeface="Calibri" panose="020F0502020204030204" pitchFamily="34" charset="0"/>
              </a:rPr>
              <a:t>kalangan</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masyarakat</a:t>
            </a:r>
            <a:r>
              <a:rPr lang="en-US" sz="2800" dirty="0">
                <a:effectLst/>
                <a:latin typeface="Century Gothic" panose="020B0502020202020204" pitchFamily="34" charset="0"/>
                <a:ea typeface="Calibri" panose="020F0502020204030204" pitchFamily="34" charset="0"/>
              </a:rPr>
              <a:t> yang </a:t>
            </a:r>
            <a:r>
              <a:rPr lang="en-US" sz="2800" dirty="0" err="1">
                <a:effectLst/>
                <a:latin typeface="Century Gothic" panose="020B0502020202020204" pitchFamily="34" charset="0"/>
                <a:ea typeface="Calibri" panose="020F0502020204030204" pitchFamily="34" charset="0"/>
              </a:rPr>
              <a:t>mampu</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mendorong</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masyarakat</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untuk</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menerapkan</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perilaku</a:t>
            </a:r>
            <a:r>
              <a:rPr lang="en-US" sz="2800" dirty="0">
                <a:effectLst/>
                <a:latin typeface="Century Gothic" panose="020B0502020202020204" pitchFamily="34" charset="0"/>
                <a:ea typeface="Calibri" panose="020F0502020204030204" pitchFamily="34" charset="0"/>
              </a:rPr>
              <a:t> yang </a:t>
            </a:r>
            <a:r>
              <a:rPr lang="en-US" sz="2800" dirty="0" err="1">
                <a:effectLst/>
                <a:latin typeface="Century Gothic" panose="020B0502020202020204" pitchFamily="34" charset="0"/>
                <a:ea typeface="Calibri" panose="020F0502020204030204" pitchFamily="34" charset="0"/>
              </a:rPr>
              <a:t>lebih</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berkelanjutan</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dalam</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kehidupan</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sehari-hari</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melalui</a:t>
            </a:r>
            <a:r>
              <a:rPr lang="en-US" sz="2800" dirty="0">
                <a:effectLst/>
                <a:latin typeface="Century Gothic" panose="020B0502020202020204" pitchFamily="34" charset="0"/>
                <a:ea typeface="Calibri" panose="020F0502020204030204" pitchFamily="34" charset="0"/>
              </a:rPr>
              <a:t> game adventure 3D </a:t>
            </a:r>
            <a:r>
              <a:rPr lang="en-US" sz="2800" dirty="0" err="1">
                <a:effectLst/>
                <a:latin typeface="Century Gothic" panose="020B0502020202020204" pitchFamily="34" charset="0"/>
                <a:ea typeface="Calibri" panose="020F0502020204030204" pitchFamily="34" charset="0"/>
              </a:rPr>
              <a:t>edukasi</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sampah</a:t>
            </a:r>
            <a:r>
              <a:rPr lang="en-US" sz="2800" dirty="0">
                <a:effectLst/>
                <a:latin typeface="Century Gothic" panose="020B0502020202020204" pitchFamily="34" charset="0"/>
                <a:ea typeface="Calibri" panose="020F0502020204030204" pitchFamily="34" charset="0"/>
              </a:rPr>
              <a:t> </a:t>
            </a:r>
            <a:r>
              <a:rPr lang="en-US" sz="2800" dirty="0" err="1">
                <a:effectLst/>
                <a:latin typeface="Century Gothic" panose="020B0502020202020204" pitchFamily="34" charset="0"/>
                <a:ea typeface="Calibri" panose="020F0502020204030204" pitchFamily="34" charset="0"/>
              </a:rPr>
              <a:t>organik</a:t>
            </a:r>
            <a:r>
              <a:rPr lang="en-US" sz="2800" dirty="0">
                <a:effectLst/>
                <a:latin typeface="Century Gothic" panose="020B0502020202020204" pitchFamily="34" charset="0"/>
                <a:ea typeface="Calibri" panose="020F0502020204030204" pitchFamily="34" charset="0"/>
              </a:rPr>
              <a:t> dan non-</a:t>
            </a:r>
            <a:r>
              <a:rPr lang="en-US" sz="2800" dirty="0" err="1">
                <a:effectLst/>
                <a:latin typeface="Century Gothic" panose="020B0502020202020204" pitchFamily="34" charset="0"/>
                <a:ea typeface="Calibri" panose="020F0502020204030204" pitchFamily="34" charset="0"/>
              </a:rPr>
              <a:t>organik</a:t>
            </a:r>
            <a:r>
              <a:rPr lang="en-US" sz="2800" dirty="0">
                <a:latin typeface="Century Gothic" panose="020B0502020202020204" pitchFamily="34" charset="0"/>
                <a:ea typeface="Calibri" panose="020F0502020204030204" pitchFamily="34" charset="0"/>
              </a:rPr>
              <a:t> </a:t>
            </a:r>
            <a:endParaRPr lang="en-US" sz="2800" dirty="0">
              <a:latin typeface="Century Gothic" panose="020B0502020202020204" pitchFamily="34" charset="0"/>
              <a:cs typeface="Times New Roman" panose="02020603050405020304" pitchFamily="18" charset="0"/>
            </a:endParaRPr>
          </a:p>
          <a:p>
            <a:pPr marL="457200" lvl="0" indent="-228600" algn="just" rtl="0">
              <a:lnSpc>
                <a:spcPct val="90000"/>
              </a:lnSpc>
              <a:spcBef>
                <a:spcPts val="1000"/>
              </a:spcBef>
              <a:spcAft>
                <a:spcPts val="0"/>
              </a:spcAft>
              <a:buClr>
                <a:schemeClr val="dk1"/>
              </a:buClr>
              <a:buSzPts val="2800"/>
              <a:buNone/>
            </a:pPr>
            <a:endParaRPr dirty="0">
              <a:latin typeface="Century Gothic" panose="020B0502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104f7abbb21_0_303"/>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dirty="0" err="1"/>
              <a:t>Metode</a:t>
            </a:r>
            <a:endParaRPr dirty="0"/>
          </a:p>
        </p:txBody>
      </p:sp>
      <p:sp>
        <p:nvSpPr>
          <p:cNvPr id="59" name="Google Shape;59;g104f7abbb21_0_303"/>
          <p:cNvSpPr txBox="1">
            <a:spLocks noGrp="1"/>
          </p:cNvSpPr>
          <p:nvPr>
            <p:ph type="body" idx="1"/>
          </p:nvPr>
        </p:nvSpPr>
        <p:spPr>
          <a:xfrm>
            <a:off x="166757" y="5389578"/>
            <a:ext cx="11830877" cy="625925"/>
          </a:xfrm>
          <a:prstGeom prst="rect">
            <a:avLst/>
          </a:prstGeom>
          <a:noFill/>
          <a:ln>
            <a:noFill/>
          </a:ln>
        </p:spPr>
        <p:txBody>
          <a:bodyPr spcFirstLastPara="1" wrap="square" lIns="91425" tIns="45700" rIns="91425" bIns="45700" anchor="t" anchorCtr="0">
            <a:normAutofit/>
          </a:bodyPr>
          <a:lstStyle/>
          <a:p>
            <a:pPr indent="-228600" algn="ctr">
              <a:buNone/>
            </a:pPr>
            <a:r>
              <a:rPr lang="en-US" sz="2800" dirty="0">
                <a:effectLst/>
                <a:latin typeface="Century Gothic" panose="020B0502020202020204" pitchFamily="34" charset="0"/>
                <a:ea typeface="Calibri" panose="020F0502020204030204" pitchFamily="34" charset="0"/>
                <a:cs typeface="Times New Roman" panose="02020603050405020304" pitchFamily="18" charset="0"/>
              </a:rPr>
              <a:t>Gambar 3.1 </a:t>
            </a:r>
            <a:r>
              <a:rPr lang="en-US" sz="2800" dirty="0" err="1">
                <a:effectLst/>
                <a:latin typeface="Century Gothic" panose="020B0502020202020204" pitchFamily="34" charset="0"/>
                <a:ea typeface="Calibri" panose="020F0502020204030204" pitchFamily="34" charset="0"/>
                <a:cs typeface="Times New Roman" panose="02020603050405020304" pitchFamily="18" charset="0"/>
              </a:rPr>
              <a:t>Tahapan</a:t>
            </a:r>
            <a:r>
              <a:rPr lang="en-US" sz="2800" dirty="0">
                <a:effectLst/>
                <a:latin typeface="Century Gothic" panose="020B0502020202020204" pitchFamily="34" charset="0"/>
                <a:ea typeface="Calibri" panose="020F0502020204030204" pitchFamily="34" charset="0"/>
                <a:cs typeface="Times New Roman" panose="02020603050405020304" pitchFamily="18" charset="0"/>
              </a:rPr>
              <a:t> </a:t>
            </a:r>
            <a:r>
              <a:rPr lang="en-US" sz="2800" i="1" dirty="0">
                <a:effectLst/>
                <a:latin typeface="Century Gothic" panose="020B0502020202020204" pitchFamily="34" charset="0"/>
                <a:ea typeface="Calibri" panose="020F0502020204030204" pitchFamily="34" charset="0"/>
                <a:cs typeface="Times New Roman" panose="02020603050405020304" pitchFamily="18" charset="0"/>
              </a:rPr>
              <a:t>MDLC</a:t>
            </a:r>
            <a:r>
              <a:rPr lang="en-US" sz="2800" dirty="0">
                <a:effectLst/>
                <a:latin typeface="Century Gothic" panose="020B0502020202020204" pitchFamily="34" charset="0"/>
                <a:ea typeface="Calibri" panose="020F0502020204030204" pitchFamily="34" charset="0"/>
                <a:cs typeface="Times New Roman" panose="02020603050405020304" pitchFamily="18" charset="0"/>
              </a:rPr>
              <a:t>(</a:t>
            </a:r>
            <a:r>
              <a:rPr lang="en-US" sz="2800" dirty="0" err="1">
                <a:effectLst/>
                <a:latin typeface="Century Gothic" panose="020B0502020202020204" pitchFamily="34" charset="0"/>
                <a:ea typeface="Calibri" panose="020F0502020204030204" pitchFamily="34" charset="0"/>
                <a:cs typeface="Times New Roman" panose="02020603050405020304" pitchFamily="18" charset="0"/>
              </a:rPr>
              <a:t>Mekel</a:t>
            </a:r>
            <a:r>
              <a:rPr lang="en-US" sz="2800" dirty="0">
                <a:effectLst/>
                <a:latin typeface="Century Gothic" panose="020B0502020202020204" pitchFamily="34" charset="0"/>
                <a:ea typeface="Calibri" panose="020F0502020204030204" pitchFamily="34" charset="0"/>
                <a:cs typeface="Times New Roman" panose="02020603050405020304" pitchFamily="18" charset="0"/>
              </a:rPr>
              <a:t> </a:t>
            </a:r>
            <a:r>
              <a:rPr lang="en-US" sz="2800" i="1" dirty="0">
                <a:effectLst/>
                <a:latin typeface="Century Gothic" panose="020B0502020202020204" pitchFamily="34" charset="0"/>
                <a:ea typeface="Calibri" panose="020F0502020204030204" pitchFamily="34" charset="0"/>
                <a:cs typeface="Times New Roman" panose="02020603050405020304" pitchFamily="18" charset="0"/>
              </a:rPr>
              <a:t>et al.</a:t>
            </a:r>
            <a:r>
              <a:rPr lang="en-US" sz="2800" dirty="0">
                <a:effectLst/>
                <a:latin typeface="Century Gothic" panose="020B0502020202020204" pitchFamily="34" charset="0"/>
                <a:ea typeface="Calibri" panose="020F0502020204030204" pitchFamily="34" charset="0"/>
                <a:cs typeface="Times New Roman" panose="02020603050405020304" pitchFamily="18" charset="0"/>
              </a:rPr>
              <a:t>, 2019)</a:t>
            </a:r>
          </a:p>
          <a:p>
            <a:pPr marL="457200" lvl="0" indent="-228600" algn="ctr" rtl="0">
              <a:lnSpc>
                <a:spcPct val="90000"/>
              </a:lnSpc>
              <a:spcBef>
                <a:spcPts val="1000"/>
              </a:spcBef>
              <a:spcAft>
                <a:spcPts val="0"/>
              </a:spcAft>
              <a:buClr>
                <a:schemeClr val="dk1"/>
              </a:buClr>
              <a:buSzPts val="2800"/>
              <a:buNone/>
            </a:pPr>
            <a:endParaRPr dirty="0">
              <a:latin typeface="Century Gothic" panose="020B0502020202020204" pitchFamily="34" charset="0"/>
            </a:endParaRPr>
          </a:p>
        </p:txBody>
      </p:sp>
      <p:pic>
        <p:nvPicPr>
          <p:cNvPr id="4" name="Picture 1">
            <a:extLst>
              <a:ext uri="{FF2B5EF4-FFF2-40B4-BE49-F238E27FC236}">
                <a16:creationId xmlns:a16="http://schemas.microsoft.com/office/drawing/2014/main" id="{A8B5C199-2CF7-4A51-A817-7FFF8FCA195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163" t="8394" r="13547" b="10086"/>
          <a:stretch/>
        </p:blipFill>
        <p:spPr bwMode="auto">
          <a:xfrm>
            <a:off x="3589412" y="1306470"/>
            <a:ext cx="5013175" cy="4245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latin typeface="Exo" panose="020B0604020202020204" charset="0"/>
              </a:rPr>
              <a:t>Hasil Dan </a:t>
            </a:r>
            <a:r>
              <a:rPr lang="en-US" dirty="0" err="1">
                <a:latin typeface="Exo" panose="020B0604020202020204" charset="0"/>
              </a:rPr>
              <a:t>Pembahasan</a:t>
            </a:r>
            <a:endParaRPr lang="en-US" dirty="0">
              <a:latin typeface="Exo" panose="020B0604020202020204" charset="0"/>
            </a:endParaRPr>
          </a:p>
        </p:txBody>
      </p:sp>
      <p:sp>
        <p:nvSpPr>
          <p:cNvPr id="3" name="Content Placeholder 2"/>
          <p:cNvSpPr>
            <a:spLocks noGrp="1"/>
          </p:cNvSpPr>
          <p:nvPr>
            <p:ph idx="1"/>
          </p:nvPr>
        </p:nvSpPr>
        <p:spPr>
          <a:xfrm>
            <a:off x="166758" y="1222751"/>
            <a:ext cx="4330494" cy="599693"/>
          </a:xfrm>
        </p:spPr>
        <p:txBody>
          <a:bodyPr>
            <a:noAutofit/>
          </a:bodyPr>
          <a:lstStyle/>
          <a:p>
            <a:pPr marL="0" indent="0">
              <a:lnSpc>
                <a:spcPct val="100000"/>
              </a:lnSpc>
              <a:buNone/>
            </a:pPr>
            <a:r>
              <a:rPr lang="en-US" b="1" dirty="0" err="1">
                <a:latin typeface="Century Gothic" panose="020B0502020202020204" pitchFamily="34" charset="0"/>
                <a:cs typeface="Times New Roman" panose="02020603050405020304" pitchFamily="18" charset="0"/>
              </a:rPr>
              <a:t>Rancang</a:t>
            </a:r>
            <a:r>
              <a:rPr lang="en-US" b="1" dirty="0">
                <a:latin typeface="Century Gothic" panose="020B0502020202020204" pitchFamily="34" charset="0"/>
                <a:cs typeface="Times New Roman" panose="02020603050405020304" pitchFamily="18" charset="0"/>
              </a:rPr>
              <a:t> </a:t>
            </a:r>
            <a:r>
              <a:rPr lang="en-US" b="1" dirty="0" err="1">
                <a:latin typeface="Century Gothic" panose="020B0502020202020204" pitchFamily="34" charset="0"/>
                <a:cs typeface="Times New Roman" panose="02020603050405020304" pitchFamily="18" charset="0"/>
              </a:rPr>
              <a:t>AntarMuka</a:t>
            </a:r>
            <a:endParaRPr lang="en-US" b="1" dirty="0">
              <a:latin typeface="Century Gothic" panose="020B050202020202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F4F54006-A642-43AF-AA65-0BBE82FA873A}"/>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36325" y="2068593"/>
            <a:ext cx="3993305" cy="1798707"/>
          </a:xfrm>
          <a:prstGeom prst="rect">
            <a:avLst/>
          </a:prstGeom>
          <a:noFill/>
          <a:ln>
            <a:noFill/>
          </a:ln>
        </p:spPr>
      </p:pic>
      <p:pic>
        <p:nvPicPr>
          <p:cNvPr id="5" name="Picture 4">
            <a:extLst>
              <a:ext uri="{FF2B5EF4-FFF2-40B4-BE49-F238E27FC236}">
                <a16:creationId xmlns:a16="http://schemas.microsoft.com/office/drawing/2014/main" id="{834B6252-E975-48DA-8012-F067B4BFC59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0223" y="2068593"/>
            <a:ext cx="4010501" cy="1798707"/>
          </a:xfrm>
          <a:prstGeom prst="rect">
            <a:avLst/>
          </a:prstGeom>
          <a:noFill/>
          <a:ln>
            <a:noFill/>
          </a:ln>
        </p:spPr>
      </p:pic>
      <p:pic>
        <p:nvPicPr>
          <p:cNvPr id="6" name="Picture 5">
            <a:extLst>
              <a:ext uri="{FF2B5EF4-FFF2-40B4-BE49-F238E27FC236}">
                <a16:creationId xmlns:a16="http://schemas.microsoft.com/office/drawing/2014/main" id="{FFE1B1D2-B41E-43DF-869F-2D4A28F1193B}"/>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37824" y="4175160"/>
            <a:ext cx="3991721" cy="1798706"/>
          </a:xfrm>
          <a:prstGeom prst="rect">
            <a:avLst/>
          </a:prstGeom>
          <a:noFill/>
          <a:ln>
            <a:noFill/>
          </a:ln>
        </p:spPr>
      </p:pic>
      <p:pic>
        <p:nvPicPr>
          <p:cNvPr id="7" name="Picture 6">
            <a:extLst>
              <a:ext uri="{FF2B5EF4-FFF2-40B4-BE49-F238E27FC236}">
                <a16:creationId xmlns:a16="http://schemas.microsoft.com/office/drawing/2014/main" id="{6F302A94-2985-466C-B9F6-181B47D09FDF}"/>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0223" y="4175160"/>
            <a:ext cx="3991721" cy="1798706"/>
          </a:xfrm>
          <a:prstGeom prst="rect">
            <a:avLst/>
          </a:prstGeom>
          <a:noFill/>
          <a:ln>
            <a:noFill/>
          </a:ln>
        </p:spPr>
      </p:pic>
      <p:sp>
        <p:nvSpPr>
          <p:cNvPr id="2" name="Oval 1">
            <a:extLst>
              <a:ext uri="{FF2B5EF4-FFF2-40B4-BE49-F238E27FC236}">
                <a16:creationId xmlns:a16="http://schemas.microsoft.com/office/drawing/2014/main" id="{2AB69B5A-520C-4004-B8CC-CFEB9D08CE71}"/>
              </a:ext>
            </a:extLst>
          </p:cNvPr>
          <p:cNvSpPr/>
          <p:nvPr/>
        </p:nvSpPr>
        <p:spPr>
          <a:xfrm>
            <a:off x="968833" y="1775781"/>
            <a:ext cx="617888" cy="603435"/>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1</a:t>
            </a:r>
          </a:p>
        </p:txBody>
      </p:sp>
      <p:sp>
        <p:nvSpPr>
          <p:cNvPr id="9" name="Oval 8">
            <a:extLst>
              <a:ext uri="{FF2B5EF4-FFF2-40B4-BE49-F238E27FC236}">
                <a16:creationId xmlns:a16="http://schemas.microsoft.com/office/drawing/2014/main" id="{170268A8-90E2-4D57-A930-AFD45A358A4E}"/>
              </a:ext>
            </a:extLst>
          </p:cNvPr>
          <p:cNvSpPr/>
          <p:nvPr/>
        </p:nvSpPr>
        <p:spPr>
          <a:xfrm>
            <a:off x="6367410" y="1775782"/>
            <a:ext cx="620583" cy="603435"/>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2</a:t>
            </a:r>
          </a:p>
        </p:txBody>
      </p:sp>
      <p:sp>
        <p:nvSpPr>
          <p:cNvPr id="10" name="Oval 9">
            <a:extLst>
              <a:ext uri="{FF2B5EF4-FFF2-40B4-BE49-F238E27FC236}">
                <a16:creationId xmlns:a16="http://schemas.microsoft.com/office/drawing/2014/main" id="{BBADCA0A-BA99-44B2-B2FB-2F5FAFD44F89}"/>
              </a:ext>
            </a:extLst>
          </p:cNvPr>
          <p:cNvSpPr/>
          <p:nvPr/>
        </p:nvSpPr>
        <p:spPr>
          <a:xfrm>
            <a:off x="968833" y="3993287"/>
            <a:ext cx="617888" cy="603435"/>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3</a:t>
            </a:r>
          </a:p>
        </p:txBody>
      </p:sp>
      <p:sp>
        <p:nvSpPr>
          <p:cNvPr id="12" name="Oval 11">
            <a:extLst>
              <a:ext uri="{FF2B5EF4-FFF2-40B4-BE49-F238E27FC236}">
                <a16:creationId xmlns:a16="http://schemas.microsoft.com/office/drawing/2014/main" id="{6FB7A3C2-381F-42EB-8159-11945A238C53}"/>
              </a:ext>
            </a:extLst>
          </p:cNvPr>
          <p:cNvSpPr/>
          <p:nvPr/>
        </p:nvSpPr>
        <p:spPr>
          <a:xfrm>
            <a:off x="6367410" y="3993288"/>
            <a:ext cx="620583" cy="603435"/>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4</a:t>
            </a:r>
          </a:p>
        </p:txBody>
      </p:sp>
    </p:spTree>
    <p:extLst>
      <p:ext uri="{BB962C8B-B14F-4D97-AF65-F5344CB8AC3E}">
        <p14:creationId xmlns:p14="http://schemas.microsoft.com/office/powerpoint/2010/main" val="934580398"/>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latin typeface="Exo" panose="020B0604020202020204" charset="0"/>
              </a:rPr>
              <a:t>Hasil Dan </a:t>
            </a:r>
            <a:r>
              <a:rPr lang="en-US" dirty="0" err="1">
                <a:latin typeface="Exo" panose="020B0604020202020204" charset="0"/>
              </a:rPr>
              <a:t>Pembahasan</a:t>
            </a:r>
            <a:endParaRPr lang="en-US" dirty="0"/>
          </a:p>
        </p:txBody>
      </p:sp>
      <p:pic>
        <p:nvPicPr>
          <p:cNvPr id="8" name="Picture 7">
            <a:extLst>
              <a:ext uri="{FF2B5EF4-FFF2-40B4-BE49-F238E27FC236}">
                <a16:creationId xmlns:a16="http://schemas.microsoft.com/office/drawing/2014/main" id="{3EC2CF8F-A140-4329-AE12-24414DAB6BF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09361" y="2182445"/>
            <a:ext cx="3464957" cy="1605712"/>
          </a:xfrm>
          <a:prstGeom prst="rect">
            <a:avLst/>
          </a:prstGeom>
          <a:noFill/>
          <a:ln>
            <a:noFill/>
          </a:ln>
        </p:spPr>
      </p:pic>
      <p:pic>
        <p:nvPicPr>
          <p:cNvPr id="9" name="Picture 8">
            <a:extLst>
              <a:ext uri="{FF2B5EF4-FFF2-40B4-BE49-F238E27FC236}">
                <a16:creationId xmlns:a16="http://schemas.microsoft.com/office/drawing/2014/main" id="{EC8258F4-A93C-4408-B085-03D16571AE09}"/>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9724" y="2178012"/>
            <a:ext cx="3481360" cy="1605712"/>
          </a:xfrm>
          <a:prstGeom prst="rect">
            <a:avLst/>
          </a:prstGeom>
          <a:noFill/>
          <a:ln>
            <a:noFill/>
          </a:ln>
        </p:spPr>
      </p:pic>
      <p:pic>
        <p:nvPicPr>
          <p:cNvPr id="10" name="Picture 9">
            <a:extLst>
              <a:ext uri="{FF2B5EF4-FFF2-40B4-BE49-F238E27FC236}">
                <a16:creationId xmlns:a16="http://schemas.microsoft.com/office/drawing/2014/main" id="{4C30EB2F-0013-4D9E-B8F5-808A05065DDF}"/>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09360" y="4168143"/>
            <a:ext cx="3480070" cy="1605712"/>
          </a:xfrm>
          <a:prstGeom prst="rect">
            <a:avLst/>
          </a:prstGeom>
          <a:noFill/>
          <a:ln>
            <a:noFill/>
          </a:ln>
        </p:spPr>
      </p:pic>
      <p:pic>
        <p:nvPicPr>
          <p:cNvPr id="22" name="Picture 21">
            <a:extLst>
              <a:ext uri="{FF2B5EF4-FFF2-40B4-BE49-F238E27FC236}">
                <a16:creationId xmlns:a16="http://schemas.microsoft.com/office/drawing/2014/main" id="{0BC4BEE0-9430-4BCA-9384-8A1ACAA8604E}"/>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29724" y="4144900"/>
            <a:ext cx="3478474" cy="1605712"/>
          </a:xfrm>
          <a:prstGeom prst="rect">
            <a:avLst/>
          </a:prstGeom>
          <a:noFill/>
          <a:ln>
            <a:noFill/>
          </a:ln>
        </p:spPr>
      </p:pic>
      <p:sp>
        <p:nvSpPr>
          <p:cNvPr id="23" name="Oval 22">
            <a:extLst>
              <a:ext uri="{FF2B5EF4-FFF2-40B4-BE49-F238E27FC236}">
                <a16:creationId xmlns:a16="http://schemas.microsoft.com/office/drawing/2014/main" id="{C85A2A95-52EA-493E-870A-7EB42F0557F4}"/>
              </a:ext>
            </a:extLst>
          </p:cNvPr>
          <p:cNvSpPr/>
          <p:nvPr/>
        </p:nvSpPr>
        <p:spPr>
          <a:xfrm>
            <a:off x="1816546" y="1922100"/>
            <a:ext cx="585627" cy="585627"/>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5</a:t>
            </a:r>
          </a:p>
        </p:txBody>
      </p:sp>
      <p:sp>
        <p:nvSpPr>
          <p:cNvPr id="24" name="Oval 23">
            <a:extLst>
              <a:ext uri="{FF2B5EF4-FFF2-40B4-BE49-F238E27FC236}">
                <a16:creationId xmlns:a16="http://schemas.microsoft.com/office/drawing/2014/main" id="{5C7DB6D4-24D7-4653-A7B1-8611C1D799E0}"/>
              </a:ext>
            </a:extLst>
          </p:cNvPr>
          <p:cNvSpPr/>
          <p:nvPr/>
        </p:nvSpPr>
        <p:spPr>
          <a:xfrm>
            <a:off x="1816545" y="3875330"/>
            <a:ext cx="585627" cy="585627"/>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7</a:t>
            </a:r>
          </a:p>
        </p:txBody>
      </p:sp>
      <p:sp>
        <p:nvSpPr>
          <p:cNvPr id="25" name="Oval 24">
            <a:extLst>
              <a:ext uri="{FF2B5EF4-FFF2-40B4-BE49-F238E27FC236}">
                <a16:creationId xmlns:a16="http://schemas.microsoft.com/office/drawing/2014/main" id="{33BC451F-A28B-420D-8FBF-B9E20277B929}"/>
              </a:ext>
            </a:extLst>
          </p:cNvPr>
          <p:cNvSpPr/>
          <p:nvPr/>
        </p:nvSpPr>
        <p:spPr>
          <a:xfrm>
            <a:off x="5862091" y="1889736"/>
            <a:ext cx="585627" cy="585627"/>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6</a:t>
            </a:r>
          </a:p>
        </p:txBody>
      </p:sp>
      <p:sp>
        <p:nvSpPr>
          <p:cNvPr id="26" name="Oval 25">
            <a:extLst>
              <a:ext uri="{FF2B5EF4-FFF2-40B4-BE49-F238E27FC236}">
                <a16:creationId xmlns:a16="http://schemas.microsoft.com/office/drawing/2014/main" id="{79DD6B40-647A-4F9F-BE77-1C640532DB22}"/>
              </a:ext>
            </a:extLst>
          </p:cNvPr>
          <p:cNvSpPr/>
          <p:nvPr/>
        </p:nvSpPr>
        <p:spPr>
          <a:xfrm>
            <a:off x="5834010" y="3875330"/>
            <a:ext cx="585627" cy="585627"/>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8</a:t>
            </a:r>
          </a:p>
        </p:txBody>
      </p:sp>
      <p:sp>
        <p:nvSpPr>
          <p:cNvPr id="14" name="Content Placeholder 2">
            <a:extLst>
              <a:ext uri="{FF2B5EF4-FFF2-40B4-BE49-F238E27FC236}">
                <a16:creationId xmlns:a16="http://schemas.microsoft.com/office/drawing/2014/main" id="{34E7EA0D-F4F3-43E6-963E-CAFC770CB0C2}"/>
              </a:ext>
            </a:extLst>
          </p:cNvPr>
          <p:cNvSpPr txBox="1">
            <a:spLocks/>
          </p:cNvSpPr>
          <p:nvPr/>
        </p:nvSpPr>
        <p:spPr>
          <a:xfrm>
            <a:off x="166758" y="1222751"/>
            <a:ext cx="4330494" cy="599693"/>
          </a:xfrm>
          <a:prstGeom prst="rect">
            <a:avLst/>
          </a:prstGeom>
          <a:noFill/>
          <a:ln>
            <a:noFill/>
          </a:ln>
        </p:spPr>
        <p:txBody>
          <a:bodyPr spcFirstLastPara="1" vert="horz" wrap="square" lIns="91440" tIns="45720" rIns="91440" bIns="45720" rtlCol="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lexon RR" panose="02000300000000000000" pitchFamily="50" charset="0"/>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lexon RR" panose="02000300000000000000" pitchFamily="50" charset="0"/>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lexon RR" panose="02000300000000000000" pitchFamily="50" charset="0"/>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lexon RR" panose="02000300000000000000" pitchFamily="50" charset="0"/>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lexon RR" panose="02000300000000000000" pitchFamily="50" charset="0"/>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nSpc>
                <a:spcPct val="100000"/>
              </a:lnSpc>
              <a:buFont typeface="Arial"/>
              <a:buNone/>
            </a:pPr>
            <a:r>
              <a:rPr lang="en-US" b="1" dirty="0" err="1">
                <a:latin typeface="Century Gothic" panose="020B0502020202020204" pitchFamily="34" charset="0"/>
                <a:cs typeface="Times New Roman" panose="02020603050405020304" pitchFamily="18" charset="0"/>
              </a:rPr>
              <a:t>Rancang</a:t>
            </a:r>
            <a:r>
              <a:rPr lang="en-US" b="1" dirty="0">
                <a:latin typeface="Century Gothic" panose="020B0502020202020204" pitchFamily="34" charset="0"/>
                <a:cs typeface="Times New Roman" panose="02020603050405020304" pitchFamily="18" charset="0"/>
              </a:rPr>
              <a:t> </a:t>
            </a:r>
            <a:r>
              <a:rPr lang="en-US" b="1" dirty="0" err="1">
                <a:latin typeface="Century Gothic" panose="020B0502020202020204" pitchFamily="34" charset="0"/>
                <a:cs typeface="Times New Roman" panose="02020603050405020304" pitchFamily="18" charset="0"/>
              </a:rPr>
              <a:t>AntarMuka</a:t>
            </a:r>
            <a:endParaRPr lang="en-US" b="1" dirty="0">
              <a:latin typeface="Century Gothic" panose="020B0502020202020204" pitchFamily="34" charset="0"/>
              <a:cs typeface="Times New Roman" panose="02020603050405020304" pitchFamily="18" charset="0"/>
            </a:endParaRPr>
          </a:p>
        </p:txBody>
      </p:sp>
    </p:spTree>
    <p:extLst>
      <p:ext uri="{BB962C8B-B14F-4D97-AF65-F5344CB8AC3E}">
        <p14:creationId xmlns:p14="http://schemas.microsoft.com/office/powerpoint/2010/main" val="1640435137"/>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latin typeface="Exo" panose="020B0604020202020204" charset="0"/>
              </a:rPr>
              <a:t>Hasil Dan </a:t>
            </a:r>
            <a:r>
              <a:rPr lang="en-US" dirty="0" err="1">
                <a:latin typeface="Exo" panose="020B0604020202020204" charset="0"/>
              </a:rPr>
              <a:t>Pembahasan</a:t>
            </a:r>
            <a:endParaRPr lang="en-US" dirty="0"/>
          </a:p>
        </p:txBody>
      </p:sp>
      <p:sp>
        <p:nvSpPr>
          <p:cNvPr id="3" name="Content Placeholder 2"/>
          <p:cNvSpPr>
            <a:spLocks noGrp="1"/>
          </p:cNvSpPr>
          <p:nvPr>
            <p:ph idx="1"/>
          </p:nvPr>
        </p:nvSpPr>
        <p:spPr>
          <a:xfrm>
            <a:off x="1649066" y="1161044"/>
            <a:ext cx="2988002" cy="599693"/>
          </a:xfrm>
        </p:spPr>
        <p:txBody>
          <a:bodyPr>
            <a:noAutofit/>
          </a:bodyPr>
          <a:lstStyle/>
          <a:p>
            <a:pPr marL="0" indent="0">
              <a:lnSpc>
                <a:spcPct val="150000"/>
              </a:lnSpc>
              <a:buNone/>
            </a:pPr>
            <a:r>
              <a:rPr lang="en-US" sz="2400" b="1" dirty="0" err="1">
                <a:latin typeface="Alexon RR" panose="02000300000000000000"/>
                <a:cs typeface="Times New Roman" panose="02020603050405020304" pitchFamily="18" charset="0"/>
              </a:rPr>
              <a:t>Rancang</a:t>
            </a:r>
            <a:r>
              <a:rPr lang="en-US" sz="2400" b="1" dirty="0">
                <a:latin typeface="Alexon RR" panose="02000300000000000000"/>
                <a:cs typeface="Times New Roman" panose="02020603050405020304" pitchFamily="18" charset="0"/>
              </a:rPr>
              <a:t> </a:t>
            </a:r>
            <a:r>
              <a:rPr lang="en-US" sz="2400" b="1" dirty="0" err="1">
                <a:latin typeface="Alexon RR" panose="02000300000000000000"/>
                <a:cs typeface="Times New Roman" panose="02020603050405020304" pitchFamily="18" charset="0"/>
              </a:rPr>
              <a:t>AntarMuka</a:t>
            </a:r>
            <a:endParaRPr lang="en-US" sz="2400" b="1" dirty="0">
              <a:latin typeface="Alexon RR" panose="02000300000000000000"/>
              <a:cs typeface="Times New Roman" panose="02020603050405020304" pitchFamily="18" charset="0"/>
            </a:endParaRPr>
          </a:p>
        </p:txBody>
      </p:sp>
      <p:pic>
        <p:nvPicPr>
          <p:cNvPr id="13" name="Picture 12">
            <a:extLst>
              <a:ext uri="{FF2B5EF4-FFF2-40B4-BE49-F238E27FC236}">
                <a16:creationId xmlns:a16="http://schemas.microsoft.com/office/drawing/2014/main" id="{7D6C20A1-0C0F-42C8-9077-E9B06979E4FE}"/>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10623" y="2081647"/>
            <a:ext cx="3439941" cy="1587922"/>
          </a:xfrm>
          <a:prstGeom prst="rect">
            <a:avLst/>
          </a:prstGeom>
          <a:noFill/>
          <a:ln>
            <a:noFill/>
          </a:ln>
        </p:spPr>
      </p:pic>
      <p:pic>
        <p:nvPicPr>
          <p:cNvPr id="14" name="Picture 13">
            <a:extLst>
              <a:ext uri="{FF2B5EF4-FFF2-40B4-BE49-F238E27FC236}">
                <a16:creationId xmlns:a16="http://schemas.microsoft.com/office/drawing/2014/main" id="{0A49BEEE-29BA-49A8-B40F-A9CCF67CC6F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60361" y="2062797"/>
            <a:ext cx="3524503" cy="1625625"/>
          </a:xfrm>
          <a:prstGeom prst="rect">
            <a:avLst/>
          </a:prstGeom>
          <a:noFill/>
          <a:ln>
            <a:noFill/>
          </a:ln>
        </p:spPr>
      </p:pic>
      <p:pic>
        <p:nvPicPr>
          <p:cNvPr id="15" name="Picture 14">
            <a:extLst>
              <a:ext uri="{FF2B5EF4-FFF2-40B4-BE49-F238E27FC236}">
                <a16:creationId xmlns:a16="http://schemas.microsoft.com/office/drawing/2014/main" id="{6E794771-DBD4-4656-A089-623779A0D479}"/>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10623" y="4170271"/>
            <a:ext cx="3440309" cy="1587922"/>
          </a:xfrm>
          <a:prstGeom prst="rect">
            <a:avLst/>
          </a:prstGeom>
          <a:noFill/>
          <a:ln>
            <a:noFill/>
          </a:ln>
        </p:spPr>
      </p:pic>
      <p:pic>
        <p:nvPicPr>
          <p:cNvPr id="16" name="Picture 15">
            <a:extLst>
              <a:ext uri="{FF2B5EF4-FFF2-40B4-BE49-F238E27FC236}">
                <a16:creationId xmlns:a16="http://schemas.microsoft.com/office/drawing/2014/main" id="{47E69B3B-4F72-42A3-A79C-6BC61118C269}"/>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60360" y="4267090"/>
            <a:ext cx="3524761" cy="1625625"/>
          </a:xfrm>
          <a:prstGeom prst="rect">
            <a:avLst/>
          </a:prstGeom>
          <a:noFill/>
          <a:ln>
            <a:noFill/>
          </a:ln>
        </p:spPr>
      </p:pic>
      <p:sp>
        <p:nvSpPr>
          <p:cNvPr id="22" name="Oval 21">
            <a:extLst>
              <a:ext uri="{FF2B5EF4-FFF2-40B4-BE49-F238E27FC236}">
                <a16:creationId xmlns:a16="http://schemas.microsoft.com/office/drawing/2014/main" id="{503B5294-5D26-43E3-8F93-6AFC735A6924}"/>
              </a:ext>
            </a:extLst>
          </p:cNvPr>
          <p:cNvSpPr/>
          <p:nvPr/>
        </p:nvSpPr>
        <p:spPr>
          <a:xfrm>
            <a:off x="1799387" y="1769983"/>
            <a:ext cx="585627" cy="585627"/>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9</a:t>
            </a:r>
          </a:p>
        </p:txBody>
      </p:sp>
      <p:sp>
        <p:nvSpPr>
          <p:cNvPr id="23" name="Oval 22">
            <a:extLst>
              <a:ext uri="{FF2B5EF4-FFF2-40B4-BE49-F238E27FC236}">
                <a16:creationId xmlns:a16="http://schemas.microsoft.com/office/drawing/2014/main" id="{DC85F708-76EA-4C74-AC92-D3E8292A5331}"/>
              </a:ext>
            </a:extLst>
          </p:cNvPr>
          <p:cNvSpPr/>
          <p:nvPr/>
        </p:nvSpPr>
        <p:spPr>
          <a:xfrm>
            <a:off x="5887409" y="1783088"/>
            <a:ext cx="664237" cy="664237"/>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10</a:t>
            </a:r>
          </a:p>
        </p:txBody>
      </p:sp>
      <p:sp>
        <p:nvSpPr>
          <p:cNvPr id="26" name="Oval 25">
            <a:extLst>
              <a:ext uri="{FF2B5EF4-FFF2-40B4-BE49-F238E27FC236}">
                <a16:creationId xmlns:a16="http://schemas.microsoft.com/office/drawing/2014/main" id="{B687F0AE-384A-476E-8D4B-E75F5C991DE2}"/>
              </a:ext>
            </a:extLst>
          </p:cNvPr>
          <p:cNvSpPr/>
          <p:nvPr/>
        </p:nvSpPr>
        <p:spPr>
          <a:xfrm>
            <a:off x="1760267" y="3838154"/>
            <a:ext cx="664237" cy="664237"/>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11</a:t>
            </a:r>
          </a:p>
        </p:txBody>
      </p:sp>
      <p:sp>
        <p:nvSpPr>
          <p:cNvPr id="27" name="Oval 26">
            <a:extLst>
              <a:ext uri="{FF2B5EF4-FFF2-40B4-BE49-F238E27FC236}">
                <a16:creationId xmlns:a16="http://schemas.microsoft.com/office/drawing/2014/main" id="{8000CB6F-A1B0-4984-B4D5-DCCBF9B107E3}"/>
              </a:ext>
            </a:extLst>
          </p:cNvPr>
          <p:cNvSpPr/>
          <p:nvPr/>
        </p:nvSpPr>
        <p:spPr>
          <a:xfrm>
            <a:off x="5887408" y="3855258"/>
            <a:ext cx="664237" cy="664237"/>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12</a:t>
            </a:r>
          </a:p>
        </p:txBody>
      </p:sp>
    </p:spTree>
    <p:extLst>
      <p:ext uri="{BB962C8B-B14F-4D97-AF65-F5344CB8AC3E}">
        <p14:creationId xmlns:p14="http://schemas.microsoft.com/office/powerpoint/2010/main" val="3455993589"/>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latin typeface="Exo" panose="020B0604020202020204" charset="0"/>
              </a:rPr>
              <a:t>Hasil Dan </a:t>
            </a:r>
            <a:r>
              <a:rPr lang="en-US" dirty="0" err="1">
                <a:latin typeface="Exo" panose="020B0604020202020204" charset="0"/>
              </a:rPr>
              <a:t>Pembahasan</a:t>
            </a:r>
            <a:endParaRPr lang="en-US" dirty="0"/>
          </a:p>
        </p:txBody>
      </p:sp>
      <p:pic>
        <p:nvPicPr>
          <p:cNvPr id="17" name="Picture 16">
            <a:extLst>
              <a:ext uri="{FF2B5EF4-FFF2-40B4-BE49-F238E27FC236}">
                <a16:creationId xmlns:a16="http://schemas.microsoft.com/office/drawing/2014/main" id="{F5F85BBF-13AC-4930-8452-52FD7952599B}"/>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79218" y="2282039"/>
            <a:ext cx="3361205" cy="1557315"/>
          </a:xfrm>
          <a:prstGeom prst="rect">
            <a:avLst/>
          </a:prstGeom>
          <a:noFill/>
          <a:ln>
            <a:noFill/>
          </a:ln>
        </p:spPr>
      </p:pic>
      <p:pic>
        <p:nvPicPr>
          <p:cNvPr id="18" name="Picture 17">
            <a:extLst>
              <a:ext uri="{FF2B5EF4-FFF2-40B4-BE49-F238E27FC236}">
                <a16:creationId xmlns:a16="http://schemas.microsoft.com/office/drawing/2014/main" id="{188EBA79-5870-4740-8EB8-F19E6FCC7BA5}"/>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37958" y="2266456"/>
            <a:ext cx="3374924" cy="1557315"/>
          </a:xfrm>
          <a:prstGeom prst="rect">
            <a:avLst/>
          </a:prstGeom>
          <a:noFill/>
          <a:ln>
            <a:noFill/>
          </a:ln>
        </p:spPr>
      </p:pic>
      <p:pic>
        <p:nvPicPr>
          <p:cNvPr id="19" name="Picture 18">
            <a:extLst>
              <a:ext uri="{FF2B5EF4-FFF2-40B4-BE49-F238E27FC236}">
                <a16:creationId xmlns:a16="http://schemas.microsoft.com/office/drawing/2014/main" id="{4CDE812D-C38B-4B5B-A765-D39DB30A1FA4}"/>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79218" y="4304140"/>
            <a:ext cx="3374005" cy="1557315"/>
          </a:xfrm>
          <a:prstGeom prst="rect">
            <a:avLst/>
          </a:prstGeom>
          <a:noFill/>
          <a:ln>
            <a:noFill/>
          </a:ln>
        </p:spPr>
      </p:pic>
      <p:sp>
        <p:nvSpPr>
          <p:cNvPr id="22" name="Oval 21">
            <a:extLst>
              <a:ext uri="{FF2B5EF4-FFF2-40B4-BE49-F238E27FC236}">
                <a16:creationId xmlns:a16="http://schemas.microsoft.com/office/drawing/2014/main" id="{62B45868-58A7-40BB-AD07-9B74F9E4C7A2}"/>
              </a:ext>
            </a:extLst>
          </p:cNvPr>
          <p:cNvSpPr/>
          <p:nvPr/>
        </p:nvSpPr>
        <p:spPr>
          <a:xfrm>
            <a:off x="1713551" y="1889736"/>
            <a:ext cx="664237" cy="664237"/>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13</a:t>
            </a:r>
          </a:p>
        </p:txBody>
      </p:sp>
      <p:sp>
        <p:nvSpPr>
          <p:cNvPr id="23" name="Oval 22">
            <a:extLst>
              <a:ext uri="{FF2B5EF4-FFF2-40B4-BE49-F238E27FC236}">
                <a16:creationId xmlns:a16="http://schemas.microsoft.com/office/drawing/2014/main" id="{5A27A21B-2596-4390-BDD1-C71BA6D68DA5}"/>
              </a:ext>
            </a:extLst>
          </p:cNvPr>
          <p:cNvSpPr/>
          <p:nvPr/>
        </p:nvSpPr>
        <p:spPr>
          <a:xfrm>
            <a:off x="5753529" y="1889736"/>
            <a:ext cx="664237" cy="664237"/>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14</a:t>
            </a:r>
          </a:p>
        </p:txBody>
      </p:sp>
      <p:sp>
        <p:nvSpPr>
          <p:cNvPr id="24" name="Oval 23">
            <a:extLst>
              <a:ext uri="{FF2B5EF4-FFF2-40B4-BE49-F238E27FC236}">
                <a16:creationId xmlns:a16="http://schemas.microsoft.com/office/drawing/2014/main" id="{CE85E6EB-FDBC-49D5-903E-AB1421AA0E31}"/>
              </a:ext>
            </a:extLst>
          </p:cNvPr>
          <p:cNvSpPr/>
          <p:nvPr/>
        </p:nvSpPr>
        <p:spPr>
          <a:xfrm>
            <a:off x="1713551" y="3839354"/>
            <a:ext cx="664237" cy="664237"/>
          </a:xfrm>
          <a:prstGeom prst="ellipse">
            <a:avLst/>
          </a:prstGeom>
          <a:solidFill>
            <a:schemeClr val="accent4">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a:solidFill>
                  <a:schemeClr val="tx1"/>
                </a:solidFill>
              </a:rPr>
              <a:t>15</a:t>
            </a:r>
          </a:p>
        </p:txBody>
      </p:sp>
      <p:sp>
        <p:nvSpPr>
          <p:cNvPr id="10" name="Content Placeholder 2">
            <a:extLst>
              <a:ext uri="{FF2B5EF4-FFF2-40B4-BE49-F238E27FC236}">
                <a16:creationId xmlns:a16="http://schemas.microsoft.com/office/drawing/2014/main" id="{C5D8C630-06D9-4C47-9122-B3E518C15B1C}"/>
              </a:ext>
            </a:extLst>
          </p:cNvPr>
          <p:cNvSpPr txBox="1">
            <a:spLocks/>
          </p:cNvSpPr>
          <p:nvPr/>
        </p:nvSpPr>
        <p:spPr>
          <a:xfrm>
            <a:off x="166758" y="1222751"/>
            <a:ext cx="4330494" cy="599693"/>
          </a:xfrm>
          <a:prstGeom prst="rect">
            <a:avLst/>
          </a:prstGeom>
          <a:noFill/>
          <a:ln>
            <a:noFill/>
          </a:ln>
        </p:spPr>
        <p:txBody>
          <a:bodyPr spcFirstLastPara="1" vert="horz" wrap="square" lIns="91440" tIns="45720" rIns="91440" bIns="45720" rtlCol="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lexon RR" panose="02000300000000000000" pitchFamily="50" charset="0"/>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lexon RR" panose="02000300000000000000" pitchFamily="50" charset="0"/>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lexon RR" panose="02000300000000000000" pitchFamily="50" charset="0"/>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lexon RR" panose="02000300000000000000" pitchFamily="50" charset="0"/>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lexon RR" panose="02000300000000000000" pitchFamily="50" charset="0"/>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nSpc>
                <a:spcPct val="100000"/>
              </a:lnSpc>
              <a:buFont typeface="Arial"/>
              <a:buNone/>
            </a:pPr>
            <a:r>
              <a:rPr lang="en-US" b="1">
                <a:latin typeface="Century Gothic" panose="020B0502020202020204" pitchFamily="34" charset="0"/>
                <a:cs typeface="Times New Roman" panose="02020603050405020304" pitchFamily="18" charset="0"/>
              </a:rPr>
              <a:t>Rancang AntarMuka</a:t>
            </a:r>
            <a:endParaRPr lang="en-US" b="1" dirty="0">
              <a:latin typeface="Century Gothic" panose="020B0502020202020204" pitchFamily="34" charset="0"/>
              <a:cs typeface="Times New Roman" panose="02020603050405020304" pitchFamily="18" charset="0"/>
            </a:endParaRPr>
          </a:p>
        </p:txBody>
      </p:sp>
    </p:spTree>
    <p:extLst>
      <p:ext uri="{BB962C8B-B14F-4D97-AF65-F5344CB8AC3E}">
        <p14:creationId xmlns:p14="http://schemas.microsoft.com/office/powerpoint/2010/main" val="3517905618"/>
      </p:ext>
    </p:extLst>
  </p:cSld>
  <p:clrMapOvr>
    <a:masterClrMapping/>
  </p:clrMapOvr>
  <p:transition spd="slow">
    <p:push dir="u"/>
  </p:transition>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1122</Words>
  <Application>Microsoft Office PowerPoint</Application>
  <PresentationFormat>Widescreen</PresentationFormat>
  <Paragraphs>83</Paragraphs>
  <Slides>23</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Calibri</vt:lpstr>
      <vt:lpstr>Century Gothic</vt:lpstr>
      <vt:lpstr>Alexon RR</vt:lpstr>
      <vt:lpstr>Arial</vt:lpstr>
      <vt:lpstr>Exo</vt:lpstr>
      <vt:lpstr>Office Theme</vt:lpstr>
      <vt:lpstr>RANCANG BANGUN GAME ADVENTURE 3D EDUKASI SAMPAH ORGANIK DAN NON-ORGANIK</vt:lpstr>
      <vt:lpstr>Pendahuluan</vt:lpstr>
      <vt:lpstr>Pertanyaan Penelitian (Rumusan Masalah)</vt:lpstr>
      <vt:lpstr>Manfaat Penelitian</vt:lpstr>
      <vt:lpstr>Metode</vt:lpstr>
      <vt:lpstr>Hasil Dan Pembahasan</vt:lpstr>
      <vt:lpstr>Hasil Dan Pembahasan</vt:lpstr>
      <vt:lpstr>Hasil Dan Pembahasan</vt:lpstr>
      <vt:lpstr>Hasil Dan Pembahasan</vt:lpstr>
      <vt:lpstr>Hasil Dan Pembahasan</vt:lpstr>
      <vt:lpstr>Hasil Dan Pembahasan</vt:lpstr>
      <vt:lpstr>Hasil Dan Pembahasan</vt:lpstr>
      <vt:lpstr>Hasil Dan Pembahasan</vt:lpstr>
      <vt:lpstr>Hasil Dan Pembahasan</vt:lpstr>
      <vt:lpstr>Hasil Dan Pembahasan</vt:lpstr>
      <vt:lpstr>Hasil Dan Pembahasan</vt:lpstr>
      <vt:lpstr>Hasil Dan Pembahasan</vt:lpstr>
      <vt:lpstr>Hasil Dan Pembahasan</vt:lpstr>
      <vt:lpstr>Hasil Dan Pembahasan</vt:lpstr>
      <vt:lpstr>Kesimpulan</vt:lpstr>
      <vt:lpstr>Referensi</vt:lpstr>
      <vt:lpstr>Referensi</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RANCANG BANGUN GAME ADVENTURE 3D EDUKASI SAMPAH ORGANIK DAN NON-ORGANIK</dc:title>
  <dc:creator>Umsida</dc:creator>
  <cp:lastModifiedBy>ika nur</cp:lastModifiedBy>
  <cp:revision>3</cp:revision>
  <dcterms:created xsi:type="dcterms:W3CDTF">2020-02-15T07:43:00Z</dcterms:created>
  <dcterms:modified xsi:type="dcterms:W3CDTF">2024-01-23T15:18:26Z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1033-11.2.0.9031</vt:lpwstr>
  </property>
</Properties>
</file>