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C33A1F"/>
    <a:srgbClr val="003635"/>
    <a:srgbClr val="D6370C"/>
    <a:srgbClr val="0000CC"/>
    <a:srgbClr val="1D3A00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mbria"/>
              </a:rPr>
              <a:t>Condition &amp; Percentage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="http://schemas.openxmlformats.org/drawingml/20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Full feed</c:v>
                </c:pt>
                <c:pt idx="1">
                  <c:v>Medium feed</c:v>
                </c:pt>
                <c:pt idx="2">
                  <c:v>Under medium feed</c:v>
                </c:pt>
                <c:pt idx="3">
                  <c:v>Feed is almost finish</c:v>
                </c:pt>
                <c:pt idx="4">
                  <c:v>Feed runs out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0.6</c:v>
                </c:pt>
                <c:pt idx="2">
                  <c:v>0.4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 xmlns="http://schemas.openxmlformats.org/drawingml/2006/chart">
            <c:ext xmlns:c16="http://schemas.microsoft.com/office/drawing/2014/chart" uri="{C3380CC4-5D6E-409C-BE32-E72D297353CC}">
              <c16:uniqueId val="{00000000-7F10-402E-B212-C966308E6B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370624"/>
        <c:axId val="153373312"/>
      </c:lineChart>
      <c:catAx>
        <c:axId val="1533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73312"/>
        <c:crosses val="autoZero"/>
        <c:auto val="1"/>
        <c:lblAlgn val="ctr"/>
        <c:lblOffset val="100"/>
        <c:noMultiLvlLbl val="0"/>
      </c:catAx>
      <c:valAx>
        <c:axId val="153373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3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="http://schemas.openxmlformats.org/drawingml/20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310" y="2864874"/>
            <a:ext cx="8067369" cy="156332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312" y="4465074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821646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00200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141" y="443407"/>
            <a:ext cx="657191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767" y="1177436"/>
            <a:ext cx="6594035" cy="351106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86158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6936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4176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6936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4176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723" y="3096733"/>
            <a:ext cx="7860890" cy="1563328"/>
          </a:xfrm>
        </p:spPr>
        <p:txBody>
          <a:bodyPr>
            <a:normAutofit/>
          </a:bodyPr>
          <a:lstStyle/>
          <a:p>
            <a:r>
              <a:rPr lang="id-ID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Automatic Fish Feeder And Telegram Based Aquarium Water Level Monitoring</a:t>
            </a:r>
            <a:b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Oleh 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Dewantara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(191020100027)</a:t>
            </a:r>
            <a:b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Dosen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Pembimbing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Indah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Sulistiyowati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ST., MT.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DF615-DC4C-4675-9A79-4D788D19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" y="0"/>
            <a:ext cx="2046768" cy="20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AAB4-B2B1-4CB5-9CCE-90DFE2D1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Realisasi</a:t>
            </a:r>
            <a:r>
              <a:rPr lang="en-US" dirty="0"/>
              <a:t> Alat</a:t>
            </a:r>
            <a:endParaRPr lang="en-ID" dirty="0"/>
          </a:p>
        </p:txBody>
      </p:sp>
      <p:pic>
        <p:nvPicPr>
          <p:cNvPr id="1026" name="Picture 25">
            <a:extLst>
              <a:ext uri="{FF2B5EF4-FFF2-40B4-BE49-F238E27FC236}">
                <a16:creationId xmlns:a16="http://schemas.microsoft.com/office/drawing/2014/main" id="{099A878B-22C1-492C-BD7D-C2F6AC172FB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6"/>
          <a:stretch>
            <a:fillRect/>
          </a:stretch>
        </p:blipFill>
        <p:spPr bwMode="auto">
          <a:xfrm>
            <a:off x="2264734" y="1309686"/>
            <a:ext cx="21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7">
            <a:extLst>
              <a:ext uri="{FF2B5EF4-FFF2-40B4-BE49-F238E27FC236}">
                <a16:creationId xmlns:a16="http://schemas.microsoft.com/office/drawing/2014/main" id="{00FEC5CD-F275-4F86-8BD3-49E9621D3E3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5"/>
          <a:stretch>
            <a:fillRect/>
          </a:stretch>
        </p:blipFill>
        <p:spPr bwMode="auto">
          <a:xfrm>
            <a:off x="4572000" y="1309686"/>
            <a:ext cx="21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05933E-7971-40F8-9DD5-760F1898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F1BA0-3AAE-4035-A5C8-7E45B133D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81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id-ID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788DF-D1CD-474A-A44B-D74E9C158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4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8A866-9509-43F2-8527-6D401323E7A1}"/>
              </a:ext>
            </a:extLst>
          </p:cNvPr>
          <p:cNvSpPr txBox="1"/>
          <p:nvPr/>
        </p:nvSpPr>
        <p:spPr>
          <a:xfrm>
            <a:off x="6732000" y="1336376"/>
            <a:ext cx="22939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HC-SR04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NODEMCU ESP8266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JSN-SR04T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RTC DS3231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MOTOR SERVO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LCD 16X2 I2C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4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DBF6-8393-441E-B654-7735F5C0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Nodemcu</a:t>
            </a:r>
            <a:r>
              <a:rPr lang="en-US" dirty="0"/>
              <a:t> Esp8266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319E5-5E4D-4F7C-9585-8EED47E24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151" y="1998920"/>
            <a:ext cx="4846258" cy="2381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4F0D9-EB40-4852-899B-16623CDE6811}"/>
              </a:ext>
            </a:extLst>
          </p:cNvPr>
          <p:cNvSpPr txBox="1"/>
          <p:nvPr/>
        </p:nvSpPr>
        <p:spPr>
          <a:xfrm>
            <a:off x="2100140" y="1846925"/>
            <a:ext cx="28865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koneksi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Wi-Fi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NodeMCU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ESP8266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diuji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tunggu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dan 5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detik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Tabel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Hasil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pengujian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NodeMCU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ESP8266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koneksi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Wi-Fi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77272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400F-A240-4007-8F37-65206DBB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Pengujian</a:t>
            </a:r>
            <a:r>
              <a:rPr lang="en-US" dirty="0"/>
              <a:t> Sensor Ultrasonic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25A0-4996-4A8A-8CDC-3CC2992D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67" y="1177437"/>
            <a:ext cx="6594035" cy="1757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ultrasonik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diuji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lima kali,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 sensor. Kesimpulan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menyertainya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pesanan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data sensor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ultrasonik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harapan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mestinya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074FF-0A09-4924-81D8-0E5BC187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80" y="3130149"/>
            <a:ext cx="5582412" cy="167182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2B5695-32D9-42F8-A035-5E06D8E8C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10224"/>
              </p:ext>
            </p:extLst>
          </p:nvPr>
        </p:nvGraphicFramePr>
        <p:xfrm>
          <a:off x="5840589" y="3048458"/>
          <a:ext cx="2831465" cy="165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18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D93B-93C7-4AE8-AF4A-B30159A1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gency FB" panose="020B0503020202020204" pitchFamily="34" charset="0"/>
              </a:rPr>
              <a:t>Pengujian</a:t>
            </a:r>
            <a:r>
              <a:rPr lang="en-US" sz="2800" dirty="0">
                <a:latin typeface="Agency FB" panose="020B0503020202020204" pitchFamily="34" charset="0"/>
              </a:rPr>
              <a:t> Sensor JSN-SR04T</a:t>
            </a:r>
            <a:endParaRPr lang="en-ID" sz="2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1F7E-9097-4D79-94DB-0310F2AF1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dirty="0" err="1">
                <a:solidFill>
                  <a:schemeClr val="bg1"/>
                </a:solidFill>
              </a:rPr>
              <a:t>dari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hasil</a:t>
            </a:r>
            <a:r>
              <a:rPr lang="en-ID" sz="1800" dirty="0">
                <a:solidFill>
                  <a:schemeClr val="bg1"/>
                </a:solidFill>
              </a:rPr>
              <a:t> lima </a:t>
            </a:r>
            <a:r>
              <a:rPr lang="en-ID" sz="1800" dirty="0" err="1">
                <a:solidFill>
                  <a:schemeClr val="bg1"/>
                </a:solidFill>
              </a:rPr>
              <a:t>pengujian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bahwa</a:t>
            </a:r>
            <a:r>
              <a:rPr lang="en-ID" sz="1800" dirty="0">
                <a:solidFill>
                  <a:schemeClr val="bg1"/>
                </a:solidFill>
              </a:rPr>
              <a:t> sensor JSN-SR04T </a:t>
            </a:r>
            <a:r>
              <a:rPr lang="en-ID" sz="1800" dirty="0" err="1">
                <a:solidFill>
                  <a:schemeClr val="bg1"/>
                </a:solidFill>
              </a:rPr>
              <a:t>telah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bekerja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dengan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benar</a:t>
            </a:r>
            <a:r>
              <a:rPr lang="en-ID" sz="1800" dirty="0">
                <a:solidFill>
                  <a:schemeClr val="bg1"/>
                </a:solidFill>
              </a:rPr>
              <a:t> dan </a:t>
            </a:r>
            <a:r>
              <a:rPr lang="en-ID" sz="1800" dirty="0" err="1">
                <a:solidFill>
                  <a:schemeClr val="bg1"/>
                </a:solidFill>
              </a:rPr>
              <a:t>mengikuti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petunjuk</a:t>
            </a:r>
            <a:r>
              <a:rPr lang="en-ID" sz="1800" dirty="0">
                <a:solidFill>
                  <a:schemeClr val="bg1"/>
                </a:solidFill>
              </a:rPr>
              <a:t> yang </a:t>
            </a:r>
            <a:r>
              <a:rPr lang="en-ID" sz="1800" dirty="0" err="1">
                <a:solidFill>
                  <a:schemeClr val="bg1"/>
                </a:solidFill>
              </a:rPr>
              <a:t>diberikan</a:t>
            </a:r>
            <a:r>
              <a:rPr lang="en-ID" sz="1800" dirty="0">
                <a:solidFill>
                  <a:schemeClr val="bg1"/>
                </a:solidFill>
              </a:rPr>
              <a:t>. Hasil </a:t>
            </a:r>
            <a:r>
              <a:rPr lang="en-ID" sz="1800" dirty="0" err="1">
                <a:solidFill>
                  <a:schemeClr val="bg1"/>
                </a:solidFill>
              </a:rPr>
              <a:t>pengujian</a:t>
            </a:r>
            <a:r>
              <a:rPr lang="en-ID" sz="1800" dirty="0">
                <a:solidFill>
                  <a:schemeClr val="bg1"/>
                </a:solidFill>
              </a:rPr>
              <a:t> pada </a:t>
            </a:r>
            <a:r>
              <a:rPr lang="en-ID" sz="1800" dirty="0" err="1">
                <a:solidFill>
                  <a:schemeClr val="bg1"/>
                </a:solidFill>
              </a:rPr>
              <a:t>gambar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grafik</a:t>
            </a:r>
            <a:r>
              <a:rPr lang="en-ID" sz="1800" dirty="0">
                <a:solidFill>
                  <a:schemeClr val="bg1"/>
                </a:solidFill>
              </a:rPr>
              <a:t> dan </a:t>
            </a:r>
            <a:r>
              <a:rPr lang="en-ID" sz="1800" dirty="0" err="1">
                <a:solidFill>
                  <a:schemeClr val="bg1"/>
                </a:solidFill>
              </a:rPr>
              <a:t>tabel</a:t>
            </a:r>
            <a:r>
              <a:rPr lang="en-ID" sz="1800" dirty="0">
                <a:solidFill>
                  <a:schemeClr val="bg1"/>
                </a:solidFill>
              </a:rPr>
              <a:t> IV </a:t>
            </a:r>
            <a:r>
              <a:rPr lang="en-ID" sz="1800" dirty="0" err="1">
                <a:solidFill>
                  <a:schemeClr val="bg1"/>
                </a:solidFill>
              </a:rPr>
              <a:t>menunjukkan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hal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tersebut</a:t>
            </a:r>
            <a:r>
              <a:rPr lang="en-ID" sz="1800" dirty="0">
                <a:solidFill>
                  <a:schemeClr val="bg1"/>
                </a:solidFill>
              </a:rPr>
              <a:t>, </a:t>
            </a:r>
            <a:r>
              <a:rPr lang="en-ID" sz="1800" dirty="0" err="1">
                <a:solidFill>
                  <a:schemeClr val="bg1"/>
                </a:solidFill>
              </a:rPr>
              <a:t>menunjukkan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bahwa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perintah</a:t>
            </a:r>
            <a:r>
              <a:rPr lang="en-ID" sz="1800" dirty="0">
                <a:solidFill>
                  <a:schemeClr val="bg1"/>
                </a:solidFill>
              </a:rPr>
              <a:t> dan </a:t>
            </a:r>
            <a:r>
              <a:rPr lang="en-ID" sz="1800" dirty="0" err="1">
                <a:solidFill>
                  <a:schemeClr val="bg1"/>
                </a:solidFill>
              </a:rPr>
              <a:t>pembacaan</a:t>
            </a:r>
            <a:r>
              <a:rPr lang="en-ID" sz="1800" dirty="0">
                <a:solidFill>
                  <a:schemeClr val="bg1"/>
                </a:solidFill>
              </a:rPr>
              <a:t> sensor </a:t>
            </a:r>
            <a:r>
              <a:rPr lang="en-ID" sz="1800" dirty="0" err="1">
                <a:solidFill>
                  <a:schemeClr val="bg1"/>
                </a:solidFill>
              </a:rPr>
              <a:t>ultrasonik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ketinggian</a:t>
            </a:r>
            <a:r>
              <a:rPr lang="en-ID" sz="1800" dirty="0">
                <a:solidFill>
                  <a:schemeClr val="bg1"/>
                </a:solidFill>
              </a:rPr>
              <a:t> air hamper </a:t>
            </a:r>
            <a:r>
              <a:rPr lang="en-ID" sz="1800" dirty="0" err="1">
                <a:solidFill>
                  <a:schemeClr val="bg1"/>
                </a:solidFill>
              </a:rPr>
              <a:t>akurat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karena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ada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selisih</a:t>
            </a:r>
            <a:r>
              <a:rPr lang="en-ID" sz="1800" dirty="0">
                <a:solidFill>
                  <a:schemeClr val="bg1"/>
                </a:solidFill>
              </a:rPr>
              <a:t> 1cm </a:t>
            </a:r>
            <a:r>
              <a:rPr lang="en-ID" sz="1800" dirty="0" err="1">
                <a:solidFill>
                  <a:schemeClr val="bg1"/>
                </a:solidFill>
              </a:rPr>
              <a:t>pembacaan</a:t>
            </a:r>
            <a:r>
              <a:rPr lang="en-ID" sz="1800" dirty="0">
                <a:solidFill>
                  <a:schemeClr val="bg1"/>
                </a:solidFill>
              </a:rPr>
              <a:t> sensor dan </a:t>
            </a:r>
            <a:r>
              <a:rPr lang="en-ID" sz="1800" dirty="0" err="1">
                <a:solidFill>
                  <a:schemeClr val="bg1"/>
                </a:solidFill>
              </a:rPr>
              <a:t>penggaris</a:t>
            </a:r>
            <a:r>
              <a:rPr lang="en-ID" sz="18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D6D24E-4A5E-4C4C-84AF-FD725D1D2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84733"/>
              </p:ext>
            </p:extLst>
          </p:nvPr>
        </p:nvGraphicFramePr>
        <p:xfrm>
          <a:off x="4130970" y="1200151"/>
          <a:ext cx="55800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5580776" imgH="1377769" progId="Word.Document.12">
                  <p:embed/>
                </p:oleObj>
              </mc:Choice>
              <mc:Fallback>
                <p:oleObj name="Document" r:id="rId3" imgW="5580776" imgH="1377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0970" y="1200151"/>
                        <a:ext cx="5580063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7AA635-70DA-4B9A-8B02-4B1D16BD6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53412"/>
              </p:ext>
            </p:extLst>
          </p:nvPr>
        </p:nvGraphicFramePr>
        <p:xfrm>
          <a:off x="4130970" y="2838923"/>
          <a:ext cx="55800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5" imgW="5580776" imgH="1377769" progId="Word.Document.12">
                  <p:embed/>
                </p:oleObj>
              </mc:Choice>
              <mc:Fallback>
                <p:oleObj name="Document" r:id="rId5" imgW="5580776" imgH="1377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0970" y="2838923"/>
                        <a:ext cx="5580063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69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80532-4C4E-4F16-A453-352DC1D3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gency FB" panose="020B0503020202020204" pitchFamily="34" charset="0"/>
              </a:rPr>
              <a:t>Pengujian</a:t>
            </a:r>
            <a:r>
              <a:rPr lang="en-US" dirty="0">
                <a:latin typeface="Agency FB" panose="020B0503020202020204" pitchFamily="34" charset="0"/>
              </a:rPr>
              <a:t> Servo Motor</a:t>
            </a:r>
            <a:endParaRPr lang="en-ID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D3800-3FCE-42C2-B3FA-31AA19D723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lima uji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servo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servo. Hasil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realisasi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uji servo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semuanya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D1058-4774-42F2-A86B-249A01853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884847"/>
              </p:ext>
            </p:extLst>
          </p:nvPr>
        </p:nvGraphicFramePr>
        <p:xfrm>
          <a:off x="3571875" y="1304925"/>
          <a:ext cx="55721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5575016" imgH="2254401" progId="Word.Document.12">
                  <p:embed/>
                </p:oleObj>
              </mc:Choice>
              <mc:Fallback>
                <p:oleObj name="Document" r:id="rId3" imgW="5575016" imgH="2254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75" y="1304925"/>
                        <a:ext cx="5572125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78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F63B-DB37-4DB0-B516-57ADED636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15" y="1521849"/>
            <a:ext cx="8067369" cy="156332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oper Black" panose="0208090404030B020404" pitchFamily="18" charset="0"/>
              </a:rPr>
              <a:t>TERIMAKASIH</a:t>
            </a:r>
            <a:endParaRPr lang="en-ID" sz="54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758DC-698D-4FA3-BD3D-4CCA2CA1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" y="0"/>
            <a:ext cx="1688361" cy="16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717113"/>
            <a:ext cx="8259098" cy="763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LATAR BELAKANG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8" y="1600200"/>
            <a:ext cx="8246070" cy="3262122"/>
          </a:xfrm>
        </p:spPr>
        <p:txBody>
          <a:bodyPr>
            <a:normAutofit fontScale="92500" lnSpcReduction="10000"/>
          </a:bodyPr>
          <a:lstStyle/>
          <a:p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konflik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dialami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penggemar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sering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bepergian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penggemar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aquarium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bagaimana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lupa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kehidupan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kota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kecil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memelihara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aquarium. </a:t>
            </a:r>
            <a:r>
              <a:rPr lang="en-ID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eberapa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memeliharanya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Karena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dipelihara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aquarium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perlu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teratur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pemberian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diperhatikan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Pemeliharaan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hobi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sangat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disenangi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dulu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hingga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sekarang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Karena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mudah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perawatannya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memelihara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dipelihara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aquarium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diperhatikan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pemberian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teratur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pemelihara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kesibukannya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lain di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perkiraan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aquarium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otomatis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aquarium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dilakukannya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pengontrolan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terus-menerus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pembuahan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bagus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pembudidayaan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manual yang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berorientasi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[1]. Hal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memeliki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juga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pertubuhan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penjadwalan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terkontrolnya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takaran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pakan</a:t>
            </a:r>
            <a:r>
              <a:rPr lang="en-I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0">
              <a:lnSpc>
                <a:spcPct val="114799"/>
              </a:lnSpc>
              <a:spcBef>
                <a:spcPts val="100"/>
              </a:spcBef>
              <a:buNone/>
            </a:pPr>
            <a:r>
              <a:rPr lang="sv-S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Bagaimana perancangan dan pengoperasian pemberi pakan ikan otomatis dan monitoring ketinggian air aquarium berbasis telegram</a:t>
            </a:r>
            <a:endParaRPr lang="sv-SE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B7282-F3C9-4ED9-B5B4-C389CF59443A}"/>
              </a:ext>
            </a:extLst>
          </p:cNvPr>
          <p:cNvSpPr txBox="1"/>
          <p:nvPr/>
        </p:nvSpPr>
        <p:spPr>
          <a:xfrm>
            <a:off x="348216" y="1330474"/>
            <a:ext cx="4587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Batasan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endParaRPr lang="en-ID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541B6-6A4C-4029-86C0-B5E1D0DFA188}"/>
              </a:ext>
            </a:extLst>
          </p:cNvPr>
          <p:cNvSpPr txBox="1"/>
          <p:nvPr/>
        </p:nvSpPr>
        <p:spPr>
          <a:xfrm>
            <a:off x="385429" y="1853694"/>
            <a:ext cx="4587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</a:t>
            </a:r>
            <a:r>
              <a:rPr lang="en-US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en-US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ikan</a:t>
            </a:r>
            <a:r>
              <a:rPr lang="en-US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otomatis</a:t>
            </a:r>
            <a:r>
              <a:rPr lang="en-US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monitoring </a:t>
            </a:r>
            <a:r>
              <a:rPr lang="en-US" sz="18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ketinggian</a:t>
            </a:r>
            <a:r>
              <a:rPr lang="en-US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aquarium </a:t>
            </a:r>
            <a:r>
              <a:rPr lang="en-US" sz="18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telegram</a:t>
            </a:r>
            <a:r>
              <a:rPr lang="en-US" sz="18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agar alat dapat bekerja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Manfaat</a:t>
            </a:r>
            <a:br>
              <a:rPr lang="en-US" dirty="0"/>
            </a:b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1350645" algn="l"/>
              </a:tabLst>
            </a:pPr>
            <a:r>
              <a:rPr lang="id-ID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Mampu mengetahui perancangan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ikan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otomatis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monitoring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ketinggian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aquarium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berbasis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telegram.</a:t>
            </a:r>
            <a:endParaRPr lang="en-ID" sz="24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1350645" algn="l"/>
              </a:tabLst>
            </a:pPr>
            <a:r>
              <a:rPr lang="id-ID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memudahkan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pemilik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aquarium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memonitoring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aquarim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jarak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jauh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id-ID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 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mengecek </a:t>
            </a:r>
            <a:r>
              <a:rPr lang="en-US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ketinggian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aquarium dan </a:t>
            </a:r>
            <a:r>
              <a:rPr lang="en-US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ketersediaan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ikan</a:t>
            </a:r>
            <a:r>
              <a:rPr lang="id-ID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ID" sz="2400" spc="-4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1350645" algn="l"/>
              </a:tabLst>
            </a:pPr>
            <a:r>
              <a:rPr lang="id-ID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 mudah digunakan cukup dengan </a:t>
            </a:r>
            <a:r>
              <a:rPr lang="en-US" sz="2400" spc="-4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mengontrol</a:t>
            </a:r>
            <a:r>
              <a:rPr lang="en-US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via Telegram</a:t>
            </a:r>
            <a:r>
              <a:rPr lang="id-ID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2400" spc="-4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1350645" algn="l"/>
              </a:tabLst>
            </a:pPr>
            <a:r>
              <a:rPr lang="id-ID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Menghindari terjadinya</a:t>
            </a:r>
            <a:r>
              <a:rPr lang="id-ID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keterlambatan </a:t>
            </a:r>
            <a:r>
              <a:rPr lang="en-US" sz="2400" spc="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pemberian</a:t>
            </a:r>
            <a:r>
              <a:rPr lang="en-US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pakan</a:t>
            </a:r>
            <a:r>
              <a:rPr lang="id-ID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spc="-4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52DF-4D65-4E33-854E-FC76DFE1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err="1"/>
              <a:t>Diagaram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634296-D675-42BF-B556-A7E694E923A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07" y="1468925"/>
            <a:ext cx="5592726" cy="29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B08B-0F14-4B2A-B8A6-E16F5819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Flowchart</a:t>
            </a:r>
            <a:endParaRPr lang="en-ID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E69FC5-F1D2-422B-95F2-D20C9C8C99A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36" y="616687"/>
            <a:ext cx="3706369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71D9-DEE0-4E07-A8A3-32297601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6056" y="10633"/>
            <a:ext cx="5443870" cy="857250"/>
          </a:xfrm>
        </p:spPr>
        <p:txBody>
          <a:bodyPr/>
          <a:lstStyle/>
          <a:p>
            <a:r>
              <a:rPr lang="en-US" dirty="0"/>
              <a:t>Flowchart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98A96-88EA-45EB-BD4D-0ED137608D2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503"/>
            <a:ext cx="1435902" cy="45175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4D5448-C4E7-4940-8095-60E4DB40905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16" y="205979"/>
            <a:ext cx="1359704" cy="46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290F-3499-4FB7-96EF-30486C41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Desain </a:t>
            </a:r>
            <a:r>
              <a:rPr lang="en-US" dirty="0" err="1"/>
              <a:t>Pengkabelan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6E59F-12BC-4F72-A156-F7001DF81B9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09" y="1594776"/>
            <a:ext cx="4827181" cy="27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On-screen Show (16:9)</PresentationFormat>
  <Paragraphs>41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Agency FB</vt:lpstr>
      <vt:lpstr>Arial</vt:lpstr>
      <vt:lpstr>Calibri</vt:lpstr>
      <vt:lpstr>Cambria</vt:lpstr>
      <vt:lpstr>Cooper Black</vt:lpstr>
      <vt:lpstr>Times New Roman</vt:lpstr>
      <vt:lpstr>Wingdings</vt:lpstr>
      <vt:lpstr>Office Theme</vt:lpstr>
      <vt:lpstr>Document</vt:lpstr>
      <vt:lpstr>Automatic Fish Feeder And Telegram Based Aquarium Water Level Monitoring Oleh : Bagas Dewantara (191020100027) Dosen Pembimbing : Indah Sulistiyowati, ST., MT.</vt:lpstr>
      <vt:lpstr>LATAR BELAKANG</vt:lpstr>
      <vt:lpstr>Rumusan Masalah</vt:lpstr>
      <vt:lpstr>PowerPoint Presentation</vt:lpstr>
      <vt:lpstr>Tujuan dan Manfaat Penelitian</vt:lpstr>
      <vt:lpstr>Block Diagaram</vt:lpstr>
      <vt:lpstr>Flowchart</vt:lpstr>
      <vt:lpstr>Flowchart</vt:lpstr>
      <vt:lpstr>Desain Pengkabelan</vt:lpstr>
      <vt:lpstr>Hasil Realisasi Alat</vt:lpstr>
      <vt:lpstr>Pengujian koneksi wifi ke Nodemcu Esp8266</vt:lpstr>
      <vt:lpstr>Pengujian Sensor Ultrasonic</vt:lpstr>
      <vt:lpstr>Pengujian Sensor JSN-SR04T</vt:lpstr>
      <vt:lpstr>Pengujian Servo Motor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2023-02-16T11:50:49Z</dcterms:modified>
</cp:coreProperties>
</file>