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2" r:id="rId11"/>
    <p:sldId id="263" r:id="rId12"/>
    <p:sldId id="264" r:id="rId13"/>
    <p:sldId id="265" r:id="rId14"/>
  </p:sldIdLst>
  <p:sldSz cx="12192000" cy="6858000"/>
  <p:notesSz cx="9144000" cy="6858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Ex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sz="1400" b="1" i="1" u="none" strike="noStrike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Overall Test Results</a:t>
            </a:r>
            <a:endParaRPr lang="id-ID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05-4744-A4E4-9B3ABEC766B8}"/>
              </c:ext>
            </c:extLst>
          </c:dPt>
          <c:cat>
            <c:strRef>
              <c:f>Sheet1!$A$2:$A$5</c:f>
              <c:strCache>
                <c:ptCount val="3"/>
                <c:pt idx="0">
                  <c:v>Test 1</c:v>
                </c:pt>
                <c:pt idx="1">
                  <c:v>Test 2</c:v>
                </c:pt>
                <c:pt idx="2">
                  <c:v>Test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80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05-4744-A4E4-9B3ABEC766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Test 1</c:v>
                </c:pt>
                <c:pt idx="1">
                  <c:v>Test 2</c:v>
                </c:pt>
                <c:pt idx="2">
                  <c:v>Test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05-4744-A4E4-9B3ABEC766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Test 1</c:v>
                </c:pt>
                <c:pt idx="1">
                  <c:v>Test 2</c:v>
                </c:pt>
                <c:pt idx="2">
                  <c:v>Test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80</c:v>
                </c:pt>
                <c:pt idx="1">
                  <c:v>80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05-4744-A4E4-9B3ABEC76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0700880"/>
        <c:axId val="930700224"/>
      </c:barChart>
      <c:catAx>
        <c:axId val="93070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930700224"/>
        <c:crosses val="autoZero"/>
        <c:auto val="1"/>
        <c:lblAlgn val="ctr"/>
        <c:lblOffset val="100"/>
        <c:noMultiLvlLbl val="0"/>
      </c:catAx>
      <c:valAx>
        <c:axId val="93070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93070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8495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9247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24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ID" sz="3200" b="1" dirty="0">
                <a:effectLst/>
                <a:latin typeface="Exo" panose="020B0604020202020204" charset="0"/>
                <a:ea typeface="MS Mincho" panose="02020609040205080304" pitchFamily="49" charset="-128"/>
              </a:rPr>
              <a:t>RANCANG BANGUN KONVEYOR PENYORTIR BARANG DENGAN DETEKSI WARNA MENGGUNAKAN </a:t>
            </a:r>
            <a:r>
              <a:rPr lang="en-ID" sz="3200" b="1" i="1" dirty="0">
                <a:effectLst/>
                <a:latin typeface="Exo" panose="020B0604020202020204" charset="0"/>
                <a:ea typeface="MS Mincho" panose="02020609040205080304" pitchFamily="49" charset="-128"/>
              </a:rPr>
              <a:t>ESP-32 CAMER</a:t>
            </a:r>
            <a:r>
              <a:rPr lang="id-ID" sz="3200" b="1" i="1" dirty="0">
                <a:effectLst/>
                <a:latin typeface="Exo" panose="020B0604020202020204" charset="0"/>
                <a:ea typeface="MS Mincho" panose="02020609040205080304" pitchFamily="49" charset="-128"/>
              </a:rPr>
              <a:t>A </a:t>
            </a:r>
            <a:r>
              <a:rPr lang="id-ID" sz="3200" b="1" dirty="0">
                <a:effectLst/>
                <a:latin typeface="Exo" panose="020B0604020202020204" charset="0"/>
                <a:ea typeface="MS Mincho" panose="02020609040205080304" pitchFamily="49" charset="-128"/>
              </a:rPr>
              <a:t>BERBASIS </a:t>
            </a:r>
            <a:r>
              <a:rPr lang="id-ID" sz="3200" b="1" i="1" dirty="0">
                <a:effectLst/>
                <a:latin typeface="Exo" panose="020B0604020202020204" charset="0"/>
                <a:ea typeface="MS Mincho" panose="02020609040205080304" pitchFamily="49" charset="-128"/>
              </a:rPr>
              <a:t>OPEN-CV PYTHON </a:t>
            </a:r>
            <a:endParaRPr sz="3200" dirty="0">
              <a:latin typeface="Exo" panose="020B0604020202020204" charset="0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4"/>
            <a:ext cx="8763000" cy="282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H</a:t>
            </a:r>
            <a:r>
              <a:rPr lang="id-ID" dirty="0"/>
              <a:t>afidz Maulana Ichsan</a:t>
            </a:r>
            <a:endParaRPr dirty="0"/>
          </a:p>
          <a:p>
            <a:pPr marL="0" indent="0"/>
            <a:r>
              <a:rPr lang="en-US" dirty="0">
                <a:latin typeface="Exo" panose="020B0604020202020204" charset="0"/>
              </a:rPr>
              <a:t>I</a:t>
            </a:r>
            <a:r>
              <a:rPr lang="id-ID" dirty="0">
                <a:latin typeface="Exo" panose="020B0604020202020204" charset="0"/>
              </a:rPr>
              <a:t>ndah Sulistiyowati,</a:t>
            </a:r>
            <a:r>
              <a:rPr lang="id-ID" sz="2400" dirty="0">
                <a:latin typeface="Exo" panose="020B0604020202020204" charset="0"/>
                <a:ea typeface="Fira Sans Condensed Light"/>
                <a:cs typeface="Times New Roman" panose="02020603050405020304" pitchFamily="18" charset="0"/>
                <a:sym typeface="Fira Sans Condensed Light"/>
              </a:rPr>
              <a:t>ST,. MT.</a:t>
            </a:r>
            <a:endParaRPr dirty="0">
              <a:latin typeface="Exo" panose="020B060402020202020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T</a:t>
            </a:r>
            <a:r>
              <a:rPr lang="id-ID" dirty="0"/>
              <a:t>eknik Elektro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id-ID" dirty="0">
                <a:solidFill>
                  <a:srgbClr val="F2F2F2"/>
                </a:solidFill>
              </a:rPr>
              <a:t>Februari</a:t>
            </a:r>
            <a:r>
              <a:rPr lang="en-US" dirty="0">
                <a:solidFill>
                  <a:srgbClr val="F2F2F2"/>
                </a:solidFill>
              </a:rPr>
              <a:t>, </a:t>
            </a:r>
            <a:r>
              <a:rPr lang="id-ID" dirty="0">
                <a:solidFill>
                  <a:srgbClr val="F2F2F2"/>
                </a:solidFill>
              </a:rPr>
              <a:t>2023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 err="1"/>
              <a:t>Temuan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dirty="0"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dirty="0"/>
              <a:t>Pada </a:t>
            </a:r>
            <a:r>
              <a:rPr dirty="0" err="1"/>
              <a:t>peneletian</a:t>
            </a:r>
            <a:r>
              <a:rPr dirty="0"/>
              <a:t> </a:t>
            </a:r>
            <a:r>
              <a:rPr dirty="0" err="1"/>
              <a:t>ini</a:t>
            </a:r>
            <a:r>
              <a:rPr dirty="0"/>
              <a:t> </a:t>
            </a:r>
            <a:r>
              <a:rPr dirty="0" err="1"/>
              <a:t>terdapat</a:t>
            </a:r>
            <a:r>
              <a:rPr dirty="0"/>
              <a:t> 3 </a:t>
            </a:r>
            <a:r>
              <a:rPr dirty="0" err="1"/>
              <a:t>temuan</a:t>
            </a:r>
            <a:r>
              <a:rPr dirty="0"/>
              <a:t> </a:t>
            </a:r>
            <a:r>
              <a:rPr dirty="0" err="1"/>
              <a:t>penting</a:t>
            </a:r>
            <a:r>
              <a:rPr dirty="0"/>
              <a:t>, </a:t>
            </a:r>
            <a:r>
              <a:rPr dirty="0" err="1"/>
              <a:t>diantaranya</a:t>
            </a:r>
            <a:r>
              <a:rPr dirty="0"/>
              <a:t> :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+mj-lt"/>
              <a:buAutoNum type="arabicPeriod"/>
            </a:pPr>
            <a:r>
              <a:rPr lang="id-ID" dirty="0"/>
              <a:t>Esp-32 Camera cukup bagus untuk digunakan sebagai komponen dalam pemakaian alat seperti konveyor ini.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+mj-lt"/>
              <a:buAutoNum type="arabicPeriod"/>
            </a:pPr>
            <a:r>
              <a:rPr lang="id-ID" dirty="0"/>
              <a:t>Penggunakan metode Open-CV sebagai media untuk proses visual gambar berwarna sangat tepat sekali.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+mj-lt"/>
              <a:buAutoNum type="arabicPeriod"/>
            </a:pPr>
            <a:r>
              <a:rPr lang="id-ID" dirty="0"/>
              <a:t>Perkembangan teknologi AI ini dapat digunakan dengan luas pemanfaatannya.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d-ID" sz="2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Mempermudah pekerjaan pengawasan barang yang disortir.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2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 pekerjaan pegawai pabrik efektif dan cepat.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sz="28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Menghindari barang cacat produksi.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06400" indent="-406400" algn="just">
              <a:lnSpc>
                <a:spcPct val="150000"/>
              </a:lnSpc>
            </a:pPr>
            <a:r>
              <a:rPr lang="id-ID" sz="1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[1]	</a:t>
            </a:r>
            <a:r>
              <a:rPr lang="en-ID" sz="1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M. Z. </a:t>
            </a:r>
            <a:r>
              <a:rPr lang="en-ID" sz="1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Andrekha</a:t>
            </a:r>
            <a:r>
              <a:rPr lang="en-ID" sz="1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Y. Huda, “</a:t>
            </a:r>
            <a:r>
              <a:rPr lang="en-ID" sz="1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Deteksi</a:t>
            </a:r>
            <a:r>
              <a:rPr lang="en-ID" sz="1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Warna</a:t>
            </a:r>
            <a:r>
              <a:rPr lang="en-ID" sz="1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Manggis </a:t>
            </a:r>
            <a:r>
              <a:rPr lang="en-ID" sz="1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Pengolahan</a:t>
            </a:r>
            <a:r>
              <a:rPr lang="en-ID" sz="1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Citra </a:t>
            </a:r>
            <a:r>
              <a:rPr lang="en-ID" sz="1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Opencv</a:t>
            </a:r>
            <a:r>
              <a:rPr lang="en-ID" sz="1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Python,” </a:t>
            </a:r>
            <a:r>
              <a:rPr lang="en-ID" sz="1800" i="1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Voteteknika</a:t>
            </a:r>
            <a:r>
              <a:rPr lang="en-ID" sz="1800" i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(Vocational Tek. </a:t>
            </a:r>
            <a:r>
              <a:rPr lang="en-ID" sz="1800" i="1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Elektron</a:t>
            </a:r>
            <a:r>
              <a:rPr lang="en-ID" sz="1800" i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dan Inform.</a:t>
            </a:r>
            <a:r>
              <a:rPr lang="en-ID" sz="1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vol. 9, no. 4, p. 27, 2021, </a:t>
            </a:r>
            <a:r>
              <a:rPr lang="en-ID" sz="1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doi</a:t>
            </a:r>
            <a:r>
              <a:rPr lang="en-ID" sz="1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10.24036/voteteknika.v9i4.114251.</a:t>
            </a:r>
            <a:endParaRPr lang="id-ID" sz="1800" dirty="0"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06400" lvl="3" indent="-406400" algn="just">
              <a:lnSpc>
                <a:spcPct val="150000"/>
              </a:lnSpc>
            </a:pPr>
            <a:r>
              <a:rPr lang="id-ID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[2]  </a:t>
            </a:r>
            <a:r>
              <a:rPr lang="en-ID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M. I. Sari, R. </a:t>
            </a:r>
            <a:r>
              <a:rPr lang="en-ID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Handayani</a:t>
            </a:r>
            <a:r>
              <a:rPr lang="en-ID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, S. </a:t>
            </a:r>
            <a:r>
              <a:rPr lang="en-ID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Siregar</a:t>
            </a:r>
            <a:r>
              <a:rPr lang="en-ID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, and B. </a:t>
            </a:r>
            <a:r>
              <a:rPr lang="en-ID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Isnu</a:t>
            </a:r>
            <a:r>
              <a:rPr lang="en-ID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, “</a:t>
            </a:r>
            <a:r>
              <a:rPr lang="en-ID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Pemilah</a:t>
            </a:r>
            <a:r>
              <a:rPr lang="en-ID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Benda </a:t>
            </a:r>
            <a:r>
              <a:rPr lang="en-ID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Berdasarkan</a:t>
            </a:r>
            <a:r>
              <a:rPr lang="en-ID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Warna</a:t>
            </a:r>
            <a:r>
              <a:rPr lang="en-ID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Menggunakan</a:t>
            </a:r>
            <a:r>
              <a:rPr lang="en-ID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Sensor </a:t>
            </a:r>
            <a:r>
              <a:rPr lang="en-ID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Warna</a:t>
            </a:r>
            <a:r>
              <a:rPr lang="en-ID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TCS3200,” </a:t>
            </a:r>
            <a:r>
              <a:rPr lang="en-ID" i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TELKA - </a:t>
            </a:r>
            <a:r>
              <a:rPr lang="en-ID" i="1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Telekomun</a:t>
            </a:r>
            <a:r>
              <a:rPr lang="en-ID" i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. </a:t>
            </a:r>
            <a:r>
              <a:rPr lang="en-ID" i="1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Elektron</a:t>
            </a:r>
            <a:r>
              <a:rPr lang="en-ID" i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. </a:t>
            </a:r>
            <a:r>
              <a:rPr lang="en-ID" i="1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Komputasi</a:t>
            </a:r>
            <a:r>
              <a:rPr lang="en-ID" i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dan </a:t>
            </a:r>
            <a:r>
              <a:rPr lang="en-ID" i="1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Kontrol</a:t>
            </a:r>
            <a:r>
              <a:rPr lang="en-ID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, vol. 4, no. 2, pp. 85–90, 2018, </a:t>
            </a:r>
            <a:r>
              <a:rPr lang="en-ID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doi</a:t>
            </a:r>
            <a:r>
              <a:rPr lang="en-ID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: 10.15575/telka.v4n2.85-90.</a:t>
            </a:r>
            <a:r>
              <a:rPr lang="id-ID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[2</a:t>
            </a:r>
            <a:endParaRPr lang="id-ID" dirty="0">
              <a:effectLst/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63538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Penggolongan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atau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pemilihan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barang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khususnya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di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bidang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industri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dapat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dikelompokkan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berdasarkan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jenis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produk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warna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berat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bentuk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dll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.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Penyortiran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dapat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dilakukan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secara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manual oleh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manusia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sistem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barcode,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atau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otomatis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oleh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mesin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. </a:t>
            </a:r>
          </a:p>
          <a:p>
            <a:pPr marL="363538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sz="2800" dirty="0">
              <a:latin typeface="Century Gothic" panose="020B0502020202020204" pitchFamily="34" charset="0"/>
              <a:ea typeface="MS Mincho" panose="02020609040205080304" pitchFamily="49" charset="-128"/>
            </a:endParaRPr>
          </a:p>
          <a:p>
            <a:pPr marL="363538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Pemilahan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barang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di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industri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umumnya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dikerjakan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secara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manual oleh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manusia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sehingga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pemilahan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barang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menjadi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lebih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lambat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kurang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akurat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, dan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kurang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dapat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diandalkan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karena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sifat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manusia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yang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mudah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lelah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.</a:t>
            </a:r>
            <a:endParaRPr lang="en-ID" sz="2000" dirty="0">
              <a:latin typeface="Century Gothic" panose="020B0502020202020204" pitchFamily="34" charset="0"/>
            </a:endParaRPr>
          </a:p>
          <a:p>
            <a:pPr marL="363538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Oleh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karena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itu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,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penulis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merancang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sebuah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alat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“ </a:t>
            </a:r>
            <a:r>
              <a:rPr lang="en-ID" sz="28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RANCANG BANGUN KONVEYOR PENYORTIR BARANG DENGAN DETEKSI WARNA MENGGUNAKAN </a:t>
            </a:r>
            <a:r>
              <a:rPr lang="en-ID" sz="2800" b="1" i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ESP-32 CAMERA </a:t>
            </a:r>
            <a:r>
              <a:rPr lang="en-ID" sz="28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BERBASIS </a:t>
            </a:r>
            <a:r>
              <a:rPr lang="en-ID" sz="2800" b="1" i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OPEN-CV PYTHON “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konveyor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penyortiran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barang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dengan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menggunakan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dua motor servo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sebagai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penyortir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barang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berdasarkan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tiga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kode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warna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yang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berbeda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.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Dengan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menggunakan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Arduino UNO R3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sebagai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mikrokontroller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dan motor </a:t>
            </a:r>
            <a:r>
              <a:rPr lang="en-ID" sz="2800" dirty="0">
                <a:latin typeface="Century Gothic" panose="020B0502020202020204" pitchFamily="34" charset="0"/>
                <a:ea typeface="MS Mincho" panose="02020609040205080304" pitchFamily="49" charset="-128"/>
              </a:rPr>
              <a:t>DC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untuk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menggerakkan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konveyor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. Display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alat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ini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menggunakan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lcd 16x2 I2C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dikarenakan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pemakaian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yang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sederhana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dan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mudah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dipahami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</a:t>
            </a:r>
            <a:r>
              <a:rPr lang="en-ID" sz="2800" dirty="0" err="1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semua</a:t>
            </a:r>
            <a:r>
              <a:rPr lang="en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orang.</a:t>
            </a:r>
            <a:r>
              <a:rPr lang="id-ID" sz="2800" dirty="0">
                <a:effectLst/>
                <a:latin typeface="Century Gothic" panose="020B0502020202020204" pitchFamily="34" charset="0"/>
                <a:ea typeface="MS Mincho" panose="02020609040205080304" pitchFamily="49" charset="-128"/>
              </a:rPr>
              <a:t> Juga menampilkan tangkapan gambar pada softwere python (IDLE)</a:t>
            </a:r>
            <a:endParaRPr lang="en-ID" sz="2800" dirty="0">
              <a:latin typeface="Century Gothic" panose="020B0502020202020204" pitchFamily="34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(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2" name="Google Shape;47;g104f7abbb21_0_309">
            <a:extLst>
              <a:ext uri="{FF2B5EF4-FFF2-40B4-BE49-F238E27FC236}">
                <a16:creationId xmlns:a16="http://schemas.microsoft.com/office/drawing/2014/main" id="{45362DFD-8FF1-ABAE-2794-E6A73F9E09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4625" indent="0" algn="just">
              <a:buNone/>
            </a:pPr>
            <a:r>
              <a:rPr lang="en-ID" sz="28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Bagaimana</a:t>
            </a:r>
            <a:r>
              <a:rPr lang="en-ID" sz="2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cara</a:t>
            </a:r>
            <a:r>
              <a:rPr lang="en-ID" sz="2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merancang</a:t>
            </a:r>
            <a:r>
              <a:rPr lang="en-ID" sz="2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mengoperasikan</a:t>
            </a:r>
            <a:r>
              <a:rPr lang="en-ID" sz="2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Rancang</a:t>
            </a:r>
            <a:r>
              <a:rPr lang="en-ID" sz="2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Bangun</a:t>
            </a:r>
            <a:r>
              <a:rPr lang="en-ID" sz="2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Konveyor</a:t>
            </a:r>
            <a:r>
              <a:rPr lang="en-ID" sz="2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Penyortir</a:t>
            </a:r>
            <a:r>
              <a:rPr lang="en-ID" sz="2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Barang</a:t>
            </a:r>
            <a:r>
              <a:rPr lang="en-ID" sz="2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Deteksi</a:t>
            </a:r>
            <a:r>
              <a:rPr lang="en-ID" sz="2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Warna</a:t>
            </a:r>
            <a:r>
              <a:rPr lang="en-ID" sz="2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Menggunakan</a:t>
            </a:r>
            <a:r>
              <a:rPr lang="en-ID" sz="2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ESP-32 Camera </a:t>
            </a:r>
            <a:r>
              <a:rPr lang="en-ID" sz="2800" dirty="0" err="1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berbasis</a:t>
            </a:r>
            <a:r>
              <a:rPr lang="en-ID" sz="2800" dirty="0"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OpenCV Python?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4625" indent="0" algn="just">
              <a:buNone/>
            </a:pPr>
            <a:r>
              <a:rPr lang="id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 yang digunakan pada penelitian ini adalah OpenCV (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Open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Source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Computer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Vision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Library</a:t>
            </a:r>
            <a:r>
              <a:rPr lang="id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)</a:t>
            </a:r>
            <a:r>
              <a:rPr lang="id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berfungsi </a:t>
            </a:r>
            <a:r>
              <a:rPr lang="en-ID" sz="2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memproses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gambar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d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atau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video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memungkinkan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pengguna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mengekstrak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informasi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dari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gambar</a:t>
            </a:r>
            <a:r>
              <a:rPr lang="id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. Untuk pendeteksian warna RGB yang dibutuhkan maka menggunakan modul HSV (Hue, Saturation, Value) , maka akan didapatkan warna RGB dengan nilai (Red = 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255,0,255</a:t>
            </a:r>
            <a:r>
              <a:rPr lang="id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), (Green = 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255,255,0</a:t>
            </a:r>
            <a:r>
              <a:rPr lang="id-ID" sz="2800" dirty="0">
                <a:solidFill>
                  <a:schemeClr val="tx1"/>
                </a:solidFill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), </a:t>
            </a:r>
            <a:r>
              <a:rPr lang="id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 (Blue= </a:t>
            </a:r>
            <a:r>
              <a:rPr lang="en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0,255,255</a:t>
            </a:r>
            <a:r>
              <a:rPr lang="id-ID" sz="2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).</a:t>
            </a:r>
            <a:r>
              <a:rPr lang="id-ID" sz="28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[1][2]</a:t>
            </a:r>
            <a:endParaRPr lang="id-ID" sz="28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>
                <a:latin typeface="Century Gothic" panose="020B0502020202020204" pitchFamily="34" charset="0"/>
              </a:rPr>
              <a:t>Hasil</a:t>
            </a:r>
            <a:endParaRPr>
              <a:latin typeface="Century Gothic" panose="020B0502020202020204" pitchFamily="34" charset="0"/>
            </a:endParaRPr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186D9FC8-F96B-9320-78FC-40DC7031F3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5" y="1267767"/>
            <a:ext cx="3112701" cy="233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44CDED-B83D-7FBA-65A5-29F199DBA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08" y="3516508"/>
            <a:ext cx="2928967" cy="219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443630-7A17-9A1D-1F52-C19EC0F8BB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06" y="1224873"/>
            <a:ext cx="3112702" cy="2334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922488-73A5-E8E7-9B98-CCB6D816D0B1}"/>
              </a:ext>
            </a:extLst>
          </p:cNvPr>
          <p:cNvSpPr txBox="1"/>
          <p:nvPr/>
        </p:nvSpPr>
        <p:spPr>
          <a:xfrm>
            <a:off x="1432843" y="3602293"/>
            <a:ext cx="2195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dirty="0">
                <a:solidFill>
                  <a:schemeClr val="tx1"/>
                </a:solidFill>
                <a:latin typeface="Century Gothic" panose="020B0502020202020204" pitchFamily="34" charset="0"/>
                <a:ea typeface="MS Mincho" panose="02020609040205080304"/>
              </a:rPr>
              <a:t>Tampak samping</a:t>
            </a:r>
            <a:endParaRPr lang="id-ID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4A50A-1138-DFB3-FFB3-FCDA831D8AE1}"/>
              </a:ext>
            </a:extLst>
          </p:cNvPr>
          <p:cNvSpPr txBox="1"/>
          <p:nvPr/>
        </p:nvSpPr>
        <p:spPr>
          <a:xfrm>
            <a:off x="8825840" y="3628814"/>
            <a:ext cx="1795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dirty="0">
                <a:latin typeface="Century Gothic" panose="020B0502020202020204" pitchFamily="34" charset="0"/>
                <a:ea typeface="MS Mincho" panose="02020609040205080304"/>
              </a:rPr>
              <a:t>Tampak atas</a:t>
            </a:r>
            <a:endParaRPr lang="id-ID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33F21-7EAD-3927-9432-AC88C0E24312}"/>
              </a:ext>
            </a:extLst>
          </p:cNvPr>
          <p:cNvSpPr txBox="1"/>
          <p:nvPr/>
        </p:nvSpPr>
        <p:spPr>
          <a:xfrm>
            <a:off x="5138327" y="5713233"/>
            <a:ext cx="2002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dirty="0">
                <a:latin typeface="Century Gothic" panose="020B0502020202020204" pitchFamily="34" charset="0"/>
                <a:ea typeface="MS Mincho" panose="02020609040205080304"/>
              </a:rPr>
              <a:t>Tampak depan</a:t>
            </a:r>
            <a:endParaRPr lang="id-ID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>
                <a:latin typeface="Exo" panose="020B0604020202020204" charset="0"/>
              </a:rPr>
              <a:t>Pembahasan</a:t>
            </a:r>
            <a:endParaRPr>
              <a:latin typeface="Exo" panose="020B0604020202020204" charset="0"/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B4450FD-7B76-0214-3D6B-2BECC7F4C3A8}"/>
              </a:ext>
            </a:extLst>
          </p:cNvPr>
          <p:cNvSpPr txBox="1">
            <a:spLocks/>
          </p:cNvSpPr>
          <p:nvPr/>
        </p:nvSpPr>
        <p:spPr>
          <a:xfrm>
            <a:off x="6662057" y="1238732"/>
            <a:ext cx="5335578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id-ID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PENGUJIAN ALAT ESP-32 CAMERA </a:t>
            </a:r>
          </a:p>
          <a:p>
            <a:pPr marL="0" indent="0" algn="just">
              <a:buFont typeface="Arial"/>
              <a:buNone/>
            </a:pPr>
            <a:r>
              <a:rPr lang="id-ID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Dari hasil disamping didapatkan hasil sebagai berikut :</a:t>
            </a:r>
          </a:p>
          <a:p>
            <a:pPr marL="0" indent="0" algn="just">
              <a:buFont typeface="Arial"/>
              <a:buNone/>
            </a:pPr>
            <a:endParaRPr lang="id-ID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1AD6A-EDF1-E753-0DC9-263ED47D7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5" y="1238732"/>
            <a:ext cx="2198370" cy="2159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2196FB-4BC0-8447-C805-3214D1CE2A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19" y="1220133"/>
            <a:ext cx="2155190" cy="2159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D2F8B8-96B8-3248-6EDD-816C1D801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17" y="3601037"/>
            <a:ext cx="2110740" cy="2159635"/>
          </a:xfrm>
          <a:prstGeom prst="rect">
            <a:avLst/>
          </a:prstGeom>
        </p:spPr>
      </p:pic>
      <p:sp>
        <p:nvSpPr>
          <p:cNvPr id="6" name="Google Shape;633;p32">
            <a:extLst>
              <a:ext uri="{FF2B5EF4-FFF2-40B4-BE49-F238E27FC236}">
                <a16:creationId xmlns:a16="http://schemas.microsoft.com/office/drawing/2014/main" id="{EF788610-7613-3520-8328-65574EC9BF1F}"/>
              </a:ext>
            </a:extLst>
          </p:cNvPr>
          <p:cNvSpPr txBox="1">
            <a:spLocks/>
          </p:cNvSpPr>
          <p:nvPr/>
        </p:nvSpPr>
        <p:spPr>
          <a:xfrm>
            <a:off x="166758" y="3203917"/>
            <a:ext cx="1806561" cy="450165"/>
          </a:xfrm>
          <a:prstGeom prst="rect">
            <a:avLst/>
          </a:prstGeom>
        </p:spPr>
        <p:txBody>
          <a:bodyPr spcFirstLastPara="1" vert="horz" wrap="square" lIns="91425" tIns="18287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id-ID" sz="1800" dirty="0">
                <a:ea typeface="MS Mincho" panose="02020609040205080304"/>
              </a:rPr>
              <a:t>Warna Merah</a:t>
            </a:r>
            <a:endParaRPr lang="id-ID" sz="1050" dirty="0"/>
          </a:p>
        </p:txBody>
      </p:sp>
      <p:sp>
        <p:nvSpPr>
          <p:cNvPr id="7" name="Google Shape;633;p32">
            <a:extLst>
              <a:ext uri="{FF2B5EF4-FFF2-40B4-BE49-F238E27FC236}">
                <a16:creationId xmlns:a16="http://schemas.microsoft.com/office/drawing/2014/main" id="{3C61D02F-68B5-8325-4283-BCA748B4EA6B}"/>
              </a:ext>
            </a:extLst>
          </p:cNvPr>
          <p:cNvSpPr txBox="1">
            <a:spLocks/>
          </p:cNvSpPr>
          <p:nvPr/>
        </p:nvSpPr>
        <p:spPr>
          <a:xfrm>
            <a:off x="4492055" y="3219359"/>
            <a:ext cx="1601263" cy="450165"/>
          </a:xfrm>
          <a:prstGeom prst="rect">
            <a:avLst/>
          </a:prstGeom>
        </p:spPr>
        <p:txBody>
          <a:bodyPr spcFirstLastPara="1" vert="horz" wrap="square" lIns="91425" tIns="18287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id-ID" sz="1800" dirty="0">
                <a:ea typeface="MS Mincho" panose="02020609040205080304"/>
              </a:rPr>
              <a:t>Warna Hijau</a:t>
            </a:r>
            <a:endParaRPr lang="id-ID" sz="1050" dirty="0"/>
          </a:p>
        </p:txBody>
      </p:sp>
      <p:sp>
        <p:nvSpPr>
          <p:cNvPr id="8" name="Google Shape;633;p32">
            <a:extLst>
              <a:ext uri="{FF2B5EF4-FFF2-40B4-BE49-F238E27FC236}">
                <a16:creationId xmlns:a16="http://schemas.microsoft.com/office/drawing/2014/main" id="{1BAE6DA6-222B-BEFF-9C85-03C9C40367DB}"/>
              </a:ext>
            </a:extLst>
          </p:cNvPr>
          <p:cNvSpPr txBox="1">
            <a:spLocks/>
          </p:cNvSpPr>
          <p:nvPr/>
        </p:nvSpPr>
        <p:spPr>
          <a:xfrm>
            <a:off x="2510103" y="5636925"/>
            <a:ext cx="1412694" cy="450165"/>
          </a:xfrm>
          <a:prstGeom prst="rect">
            <a:avLst/>
          </a:prstGeom>
        </p:spPr>
        <p:txBody>
          <a:bodyPr spcFirstLastPara="1" vert="horz" wrap="square" lIns="91425" tIns="18287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id-ID" sz="1800" dirty="0">
                <a:ea typeface="MS Mincho" panose="02020609040205080304"/>
              </a:rPr>
              <a:t>Warna Biru</a:t>
            </a:r>
            <a:endParaRPr lang="id-ID" sz="105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54BDAED-8352-7C54-BE6B-BC8BF2379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83194"/>
              </p:ext>
            </p:extLst>
          </p:nvPr>
        </p:nvGraphicFramePr>
        <p:xfrm>
          <a:off x="6895076" y="2206171"/>
          <a:ext cx="4720137" cy="4012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343">
                  <a:extLst>
                    <a:ext uri="{9D8B030D-6E8A-4147-A177-3AD203B41FA5}">
                      <a16:colId xmlns:a16="http://schemas.microsoft.com/office/drawing/2014/main" val="2118795660"/>
                    </a:ext>
                  </a:extLst>
                </a:gridCol>
                <a:gridCol w="934131">
                  <a:extLst>
                    <a:ext uri="{9D8B030D-6E8A-4147-A177-3AD203B41FA5}">
                      <a16:colId xmlns:a16="http://schemas.microsoft.com/office/drawing/2014/main" val="3508878152"/>
                    </a:ext>
                  </a:extLst>
                </a:gridCol>
                <a:gridCol w="934131">
                  <a:extLst>
                    <a:ext uri="{9D8B030D-6E8A-4147-A177-3AD203B41FA5}">
                      <a16:colId xmlns:a16="http://schemas.microsoft.com/office/drawing/2014/main" val="2907880217"/>
                    </a:ext>
                  </a:extLst>
                </a:gridCol>
                <a:gridCol w="665005">
                  <a:extLst>
                    <a:ext uri="{9D8B030D-6E8A-4147-A177-3AD203B41FA5}">
                      <a16:colId xmlns:a16="http://schemas.microsoft.com/office/drawing/2014/main" val="3923084160"/>
                    </a:ext>
                  </a:extLst>
                </a:gridCol>
                <a:gridCol w="732719">
                  <a:extLst>
                    <a:ext uri="{9D8B030D-6E8A-4147-A177-3AD203B41FA5}">
                      <a16:colId xmlns:a16="http://schemas.microsoft.com/office/drawing/2014/main" val="1576742558"/>
                    </a:ext>
                  </a:extLst>
                </a:gridCol>
                <a:gridCol w="784808">
                  <a:extLst>
                    <a:ext uri="{9D8B030D-6E8A-4147-A177-3AD203B41FA5}">
                      <a16:colId xmlns:a16="http://schemas.microsoft.com/office/drawing/2014/main" val="2155631420"/>
                    </a:ext>
                  </a:extLst>
                </a:gridCol>
              </a:tblGrid>
              <a:tr h="236033">
                <a:tc gridSpan="6">
                  <a:txBody>
                    <a:bodyPr/>
                    <a:lstStyle/>
                    <a:p>
                      <a:pPr indent="-1270" algn="ctr"/>
                      <a:r>
                        <a:rPr lang="id-ID" sz="11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RGB Color Reading Results</a:t>
                      </a:r>
                      <a:endParaRPr lang="id-ID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531814"/>
                  </a:ext>
                </a:extLst>
              </a:tr>
              <a:tr h="236033"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id-ID" sz="11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d-ID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-1270" algn="ctr"/>
                      <a:r>
                        <a:rPr lang="id-ID" sz="11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HSV value</a:t>
                      </a:r>
                      <a:endParaRPr lang="id-ID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Distance (cm)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Accuracy (%)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218393"/>
                  </a:ext>
                </a:extLst>
              </a:tr>
              <a:tr h="70810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H (Hue)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 (Saturation)</a:t>
                      </a:r>
                      <a:endParaRPr lang="id-ID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V (Value)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089069"/>
                  </a:ext>
                </a:extLst>
              </a:tr>
              <a:tr h="472068"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Lower : 136</a:t>
                      </a:r>
                      <a:endParaRPr lang="id-ID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Lower : 87</a:t>
                      </a:r>
                      <a:endParaRPr lang="id-ID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Lower : 111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 cm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039542"/>
                  </a:ext>
                </a:extLst>
              </a:tr>
              <a:tr h="47206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Upper : 180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Upper : 255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Upper : 255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60175"/>
                  </a:ext>
                </a:extLst>
              </a:tr>
              <a:tr h="472068"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Lower : 25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Lower : 52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Lower : 72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 cm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7451645"/>
                  </a:ext>
                </a:extLst>
              </a:tr>
              <a:tr h="47206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Upper : 102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Upper : 255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Upper : 255</a:t>
                      </a:r>
                      <a:endParaRPr lang="id-ID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164702"/>
                  </a:ext>
                </a:extLst>
              </a:tr>
              <a:tr h="472068"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Lower : 94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Lower : 80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Lower : 2</a:t>
                      </a:r>
                      <a:endParaRPr lang="id-ID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id-ID" sz="11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 cm</a:t>
                      </a:r>
                      <a:endParaRPr lang="id-ID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-1270" algn="ctr"/>
                      <a:r>
                        <a:rPr lang="id-ID" sz="11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id-ID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4735960"/>
                  </a:ext>
                </a:extLst>
              </a:tr>
              <a:tr h="47206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Upper : 120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Upper : 255</a:t>
                      </a:r>
                      <a:endParaRPr lang="id-ID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1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Upper : 255</a:t>
                      </a:r>
                      <a:endParaRPr lang="id-ID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5897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12" name="Google Shape;59;g104f7abbb21_0_303">
            <a:extLst>
              <a:ext uri="{FF2B5EF4-FFF2-40B4-BE49-F238E27FC236}">
                <a16:creationId xmlns:a16="http://schemas.microsoft.com/office/drawing/2014/main" id="{A972AAFD-441A-D7E0-9629-739DEA2D36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id-ID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PENGUJIAN PERHITUNGAN OBJECT (COUNTING)</a:t>
            </a:r>
          </a:p>
          <a:p>
            <a:pPr marL="0" indent="0" algn="just">
              <a:buNone/>
            </a:pPr>
            <a:r>
              <a:rPr lang="id-ID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Dari pengujian selama 10x menggunakan 10 object berwana masing-masing merah, hijau, biru. Maka didapatkan hasil perhitungan object seperti tabel dibawah ini :</a:t>
            </a:r>
          </a:p>
          <a:p>
            <a:pPr marL="0" indent="0" algn="just">
              <a:buNone/>
            </a:pPr>
            <a:endParaRPr lang="id-ID" sz="1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6C4A27C-5CAD-8F53-C64A-DC43518DC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084707"/>
              </p:ext>
            </p:extLst>
          </p:nvPr>
        </p:nvGraphicFramePr>
        <p:xfrm>
          <a:off x="1961114" y="2465649"/>
          <a:ext cx="8242164" cy="3371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7263">
                  <a:extLst>
                    <a:ext uri="{9D8B030D-6E8A-4147-A177-3AD203B41FA5}">
                      <a16:colId xmlns:a16="http://schemas.microsoft.com/office/drawing/2014/main" val="623824009"/>
                    </a:ext>
                  </a:extLst>
                </a:gridCol>
                <a:gridCol w="4222076">
                  <a:extLst>
                    <a:ext uri="{9D8B030D-6E8A-4147-A177-3AD203B41FA5}">
                      <a16:colId xmlns:a16="http://schemas.microsoft.com/office/drawing/2014/main" val="3696882521"/>
                    </a:ext>
                  </a:extLst>
                </a:gridCol>
                <a:gridCol w="2112825">
                  <a:extLst>
                    <a:ext uri="{9D8B030D-6E8A-4147-A177-3AD203B41FA5}">
                      <a16:colId xmlns:a16="http://schemas.microsoft.com/office/drawing/2014/main" val="1090580596"/>
                    </a:ext>
                  </a:extLst>
                </a:gridCol>
              </a:tblGrid>
              <a:tr h="561889">
                <a:tc gridSpan="3">
                  <a:txBody>
                    <a:bodyPr/>
                    <a:lstStyle/>
                    <a:p>
                      <a:pPr indent="-1270" algn="ctr"/>
                      <a:r>
                        <a:rPr lang="id-ID" sz="18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Counted number of colored objects</a:t>
                      </a:r>
                      <a:endParaRPr lang="id-ID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52919"/>
                  </a:ext>
                </a:extLst>
              </a:tr>
              <a:tr h="1123778"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8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Number of colored objects (10 obejct)</a:t>
                      </a:r>
                      <a:endParaRPr lang="id-ID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Accuracy (%)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963190"/>
                  </a:ext>
                </a:extLst>
              </a:tr>
              <a:tr h="561889"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Red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8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id-ID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9739008"/>
                  </a:ext>
                </a:extLst>
              </a:tr>
              <a:tr h="561889"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Green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8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id-ID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id-ID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950401"/>
                  </a:ext>
                </a:extLst>
              </a:tr>
              <a:tr h="561889"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Blue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id-ID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/>
                      <a:r>
                        <a:rPr lang="id-ID" sz="18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id-ID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3369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59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12" name="Google Shape;59;g104f7abbb21_0_303">
            <a:extLst>
              <a:ext uri="{FF2B5EF4-FFF2-40B4-BE49-F238E27FC236}">
                <a16:creationId xmlns:a16="http://schemas.microsoft.com/office/drawing/2014/main" id="{A972AAFD-441A-D7E0-9629-739DEA2D36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id-ID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PENGUJIAN ALAT PENYORTIR (MOTOR SERVO)</a:t>
            </a:r>
          </a:p>
          <a:p>
            <a:pPr marL="0" indent="0" algn="just">
              <a:buNone/>
            </a:pPr>
            <a:r>
              <a:rPr lang="id-ID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Dari pengujian selama 10x menggunakan 10 object berwana masing-masing merah, hijau, biru. Maka didapatkan hasil penyortiran barang seperti tabel dibawah ini :</a:t>
            </a:r>
          </a:p>
          <a:p>
            <a:pPr marL="0" indent="0" algn="just">
              <a:buNone/>
            </a:pPr>
            <a:endParaRPr lang="id-ID" sz="1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0410E8-AF4F-BEAF-98CA-96073A22B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59336"/>
              </p:ext>
            </p:extLst>
          </p:nvPr>
        </p:nvGraphicFramePr>
        <p:xfrm>
          <a:off x="1277258" y="2365828"/>
          <a:ext cx="9377691" cy="3513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359">
                  <a:extLst>
                    <a:ext uri="{9D8B030D-6E8A-4147-A177-3AD203B41FA5}">
                      <a16:colId xmlns:a16="http://schemas.microsoft.com/office/drawing/2014/main" val="4097715405"/>
                    </a:ext>
                  </a:extLst>
                </a:gridCol>
                <a:gridCol w="1398992">
                  <a:extLst>
                    <a:ext uri="{9D8B030D-6E8A-4147-A177-3AD203B41FA5}">
                      <a16:colId xmlns:a16="http://schemas.microsoft.com/office/drawing/2014/main" val="1160826798"/>
                    </a:ext>
                  </a:extLst>
                </a:gridCol>
                <a:gridCol w="1612672">
                  <a:extLst>
                    <a:ext uri="{9D8B030D-6E8A-4147-A177-3AD203B41FA5}">
                      <a16:colId xmlns:a16="http://schemas.microsoft.com/office/drawing/2014/main" val="316883440"/>
                    </a:ext>
                  </a:extLst>
                </a:gridCol>
                <a:gridCol w="1612672">
                  <a:extLst>
                    <a:ext uri="{9D8B030D-6E8A-4147-A177-3AD203B41FA5}">
                      <a16:colId xmlns:a16="http://schemas.microsoft.com/office/drawing/2014/main" val="470431171"/>
                    </a:ext>
                  </a:extLst>
                </a:gridCol>
                <a:gridCol w="1612672">
                  <a:extLst>
                    <a:ext uri="{9D8B030D-6E8A-4147-A177-3AD203B41FA5}">
                      <a16:colId xmlns:a16="http://schemas.microsoft.com/office/drawing/2014/main" val="3721192304"/>
                    </a:ext>
                  </a:extLst>
                </a:gridCol>
                <a:gridCol w="1822324">
                  <a:extLst>
                    <a:ext uri="{9D8B030D-6E8A-4147-A177-3AD203B41FA5}">
                      <a16:colId xmlns:a16="http://schemas.microsoft.com/office/drawing/2014/main" val="1115285467"/>
                    </a:ext>
                  </a:extLst>
                </a:gridCol>
              </a:tblGrid>
              <a:tr h="1207695"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id-ID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testing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Sorter 1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Sorter 2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Sorter 3</a:t>
                      </a:r>
                      <a:endParaRPr lang="id-ID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Accuracy (%)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998476384"/>
                  </a:ext>
                </a:extLst>
              </a:tr>
              <a:tr h="768533"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Red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 times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id-ID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084782186"/>
                  </a:ext>
                </a:extLst>
              </a:tr>
              <a:tr h="768533"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Green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 times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911212118"/>
                  </a:ext>
                </a:extLst>
              </a:tr>
              <a:tr h="768533"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Blue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 times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id-ID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457200" indent="-1270" algn="ctr"/>
                      <a:r>
                        <a:rPr lang="id-ID" sz="180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id-ID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362059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6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12" name="Google Shape;59;g104f7abbb21_0_303">
            <a:extLst>
              <a:ext uri="{FF2B5EF4-FFF2-40B4-BE49-F238E27FC236}">
                <a16:creationId xmlns:a16="http://schemas.microsoft.com/office/drawing/2014/main" id="{A972AAFD-441A-D7E0-9629-739DEA2D36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id-ID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PENGUJIAN KESELURUHAN</a:t>
            </a:r>
          </a:p>
          <a:p>
            <a:pPr marL="0" indent="0" algn="just">
              <a:buNone/>
            </a:pPr>
            <a:r>
              <a:rPr lang="id-ID" sz="1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Dari ketiga pengujian sebelumnya maka didapatkan grafik pengujian keseluruhan seperti tabel dibawah ini  :</a:t>
            </a:r>
          </a:p>
          <a:p>
            <a:pPr marL="0" indent="0" algn="just">
              <a:buNone/>
            </a:pPr>
            <a:endParaRPr lang="id-ID" sz="1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9A8CD54-E10E-C7C6-4563-DEAFD6C6C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097447"/>
              </p:ext>
            </p:extLst>
          </p:nvPr>
        </p:nvGraphicFramePr>
        <p:xfrm>
          <a:off x="3393129" y="2603182"/>
          <a:ext cx="5378133" cy="336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719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Widescreen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Century Gothic</vt:lpstr>
      <vt:lpstr>Times New Roman</vt:lpstr>
      <vt:lpstr>Exo</vt:lpstr>
      <vt:lpstr>Calibri</vt:lpstr>
      <vt:lpstr>Arial</vt:lpstr>
      <vt:lpstr>Office Theme</vt:lpstr>
      <vt:lpstr>RANCANG BANGUN KONVEYOR PENYORTIR BARANG DENGAN DETEKSI WARNA MENGGUNAKAN ESP-32 CAMERA BERBASIS OPEN-CV PYTHON </vt:lpstr>
      <vt:lpstr>Pendahuluan</vt:lpstr>
      <vt:lpstr>Pertanyaan Penelitian (Rumusan Masalah)</vt:lpstr>
      <vt:lpstr>Metode</vt:lpstr>
      <vt:lpstr>Hasil</vt:lpstr>
      <vt:lpstr>Pembahasan</vt:lpstr>
      <vt:lpstr>Pembahasan</vt:lpstr>
      <vt:lpstr>Pembahasan</vt:lpstr>
      <vt:lpstr>Pembahasan</vt:lpstr>
      <vt:lpstr>Temuan Penting Penelitian</vt:lpstr>
      <vt:lpstr>Manfaat Penelitian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RANCANG BANGUN KONVEYOR PENYORTIR BARANG DENGAN DETEKSI WARNA MENGGUNAKAN ESP-32 CAMERA BERBASIS OPEN-CV PYTHON </dc:title>
  <dc:creator>Umsida</dc:creator>
  <cp:lastModifiedBy>Hafidzymaulanaichsan@gmail.com</cp:lastModifiedBy>
  <cp:revision>1</cp:revision>
  <dcterms:created xsi:type="dcterms:W3CDTF">2020-02-15T07:43:00Z</dcterms:created>
  <dcterms:modified xsi:type="dcterms:W3CDTF">2023-02-18T04:28:38Z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