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7" r:id="rId4"/>
    <p:sldId id="259" r:id="rId5"/>
    <p:sldId id="261" r:id="rId6"/>
    <p:sldId id="262" r:id="rId7"/>
    <p:sldId id="263" r:id="rId8"/>
    <p:sldId id="264" r:id="rId9"/>
    <p:sldId id="265"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Lst>
  <p:sldSz cx="18288000" cy="10287000"/>
  <p:notesSz cx="6858000" cy="9144000"/>
  <p:embeddedFontLst>
    <p:embeddedFont>
      <p:font typeface="TT Supermolot Neue" panose="020B0604020202020204" charset="0"/>
      <p:regular r:id="rId25"/>
    </p:embeddedFont>
    <p:embeddedFont>
      <p:font typeface="RQND Pro UltraWide" panose="020B0604020202020204" charset="0"/>
      <p:regular r:id="rId26"/>
    </p:embeddedFont>
    <p:embeddedFont>
      <p:font typeface="Open Sans" panose="020B0604020202020204" charset="0"/>
      <p:regular r:id="rId27"/>
    </p:embeddedFont>
    <p:embeddedFont>
      <p:font typeface="Abibas" panose="020B0604020202020204" charset="0"/>
      <p:regular r:id="rId28"/>
    </p:embeddedFont>
    <p:embeddedFont>
      <p:font typeface="Shrikhand" panose="020B0604020202020204" charset="0"/>
      <p:regular r:id="rId29"/>
    </p:embeddedFont>
    <p:embeddedFont>
      <p:font typeface="Open Sans Bold" panose="020B0604020202020204" charset="0"/>
      <p:regular r:id="rId30"/>
    </p:embeddedFont>
    <p:embeddedFont>
      <p:font typeface="Calibri" panose="020F0502020204030204" pitchFamily="34" charset="0"/>
      <p:regular r:id="rId31"/>
      <p:bold r:id="rId32"/>
      <p:italic r:id="rId33"/>
      <p:boldItalic r:id="rId34"/>
    </p:embeddedFont>
    <p:embeddedFont>
      <p:font typeface="Canva Sans" panose="020B0604020202020204" charset="0"/>
      <p:regular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6" d="100"/>
          <a:sy n="56" d="100"/>
        </p:scale>
        <p:origin x="61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8.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6.sv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6.sv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30.svg"/><Relationship Id="rId7" Type="http://schemas.openxmlformats.org/officeDocument/2006/relationships/image" Target="../media/image26.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0.svg"/><Relationship Id="rId7" Type="http://schemas.openxmlformats.org/officeDocument/2006/relationships/image" Target="../media/image3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6.sv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6.sv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svg"/><Relationship Id="rId7" Type="http://schemas.openxmlformats.org/officeDocument/2006/relationships/image" Target="../media/image34.jpe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6.sv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0.svg"/><Relationship Id="rId7" Type="http://schemas.openxmlformats.org/officeDocument/2006/relationships/image" Target="../media/image36.jpe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6.sv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0.svg"/><Relationship Id="rId7" Type="http://schemas.openxmlformats.org/officeDocument/2006/relationships/image" Target="../media/image38.jpe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6.sv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0.svg"/><Relationship Id="rId7" Type="http://schemas.openxmlformats.org/officeDocument/2006/relationships/image" Target="../media/image41.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43.jpeg"/></Relationships>
</file>

<file path=ppt/slides/_rels/slide19.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image" Target="../media/image6.sv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6.sv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61.sv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image" Target="../media/image63.sv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32.sv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8.svg"/><Relationship Id="rId7" Type="http://schemas.openxmlformats.org/officeDocument/2006/relationships/image" Target="../media/image13.sv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22.svg"/><Relationship Id="rId4" Type="http://schemas.openxmlformats.org/officeDocument/2006/relationships/image" Target="../media/image13.png"/><Relationship Id="rId9" Type="http://schemas.openxmlformats.org/officeDocument/2006/relationships/image" Target="../media/image63.svg"/></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22.sv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sv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16.sv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30.svg"/><Relationship Id="rId7" Type="http://schemas.openxmlformats.org/officeDocument/2006/relationships/image" Target="../media/image32.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6.sv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6.sv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6799380" y="3181791"/>
            <a:ext cx="4689241" cy="4675117"/>
          </a:xfrm>
          <a:custGeom>
            <a:avLst/>
            <a:gdLst/>
            <a:ahLst/>
            <a:cxnLst/>
            <a:rect l="l" t="t" r="r" b="b"/>
            <a:pathLst>
              <a:path w="4689241" h="4675117">
                <a:moveTo>
                  <a:pt x="0" y="0"/>
                </a:moveTo>
                <a:lnTo>
                  <a:pt x="4689240" y="0"/>
                </a:lnTo>
                <a:lnTo>
                  <a:pt x="4689240" y="4675117"/>
                </a:lnTo>
                <a:lnTo>
                  <a:pt x="0" y="4675117"/>
                </a:lnTo>
                <a:lnTo>
                  <a:pt x="0" y="0"/>
                </a:lnTo>
                <a:close/>
              </a:path>
            </a:pathLst>
          </a:custGeom>
          <a:blipFill>
            <a:blip r:embed="rId2"/>
            <a:stretch>
              <a:fillRect/>
            </a:stretch>
          </a:blipFill>
        </p:spPr>
      </p:sp>
      <p:sp>
        <p:nvSpPr>
          <p:cNvPr id="3" name="Freeform 3"/>
          <p:cNvSpPr/>
          <p:nvPr/>
        </p:nvSpPr>
        <p:spPr>
          <a:xfrm>
            <a:off x="12434079" y="1028700"/>
            <a:ext cx="3236745" cy="1817658"/>
          </a:xfrm>
          <a:custGeom>
            <a:avLst/>
            <a:gdLst/>
            <a:ahLst/>
            <a:cxnLst/>
            <a:rect l="l" t="t" r="r" b="b"/>
            <a:pathLst>
              <a:path w="3236745" h="1817658">
                <a:moveTo>
                  <a:pt x="0" y="0"/>
                </a:moveTo>
                <a:lnTo>
                  <a:pt x="3236745" y="0"/>
                </a:lnTo>
                <a:lnTo>
                  <a:pt x="3236745" y="1817658"/>
                </a:lnTo>
                <a:lnTo>
                  <a:pt x="0" y="1817658"/>
                </a:lnTo>
                <a:lnTo>
                  <a:pt x="0" y="0"/>
                </a:lnTo>
                <a:close/>
              </a:path>
            </a:pathLst>
          </a:custGeom>
          <a:blipFill>
            <a:blip r:embed="rId3"/>
            <a:stretch>
              <a:fillRect/>
            </a:stretch>
          </a:blipFill>
        </p:spPr>
      </p:sp>
      <p:sp>
        <p:nvSpPr>
          <p:cNvPr id="4" name="Freeform 4"/>
          <p:cNvSpPr/>
          <p:nvPr/>
        </p:nvSpPr>
        <p:spPr>
          <a:xfrm>
            <a:off x="2620771" y="970190"/>
            <a:ext cx="3236745" cy="1757090"/>
          </a:xfrm>
          <a:custGeom>
            <a:avLst/>
            <a:gdLst/>
            <a:ahLst/>
            <a:cxnLst/>
            <a:rect l="l" t="t" r="r" b="b"/>
            <a:pathLst>
              <a:path w="3236745" h="1757090">
                <a:moveTo>
                  <a:pt x="0" y="0"/>
                </a:moveTo>
                <a:lnTo>
                  <a:pt x="3236745" y="0"/>
                </a:lnTo>
                <a:lnTo>
                  <a:pt x="3236745" y="1757091"/>
                </a:lnTo>
                <a:lnTo>
                  <a:pt x="0" y="1757091"/>
                </a:lnTo>
                <a:lnTo>
                  <a:pt x="0" y="0"/>
                </a:lnTo>
                <a:close/>
              </a:path>
            </a:pathLst>
          </a:custGeom>
          <a:blipFill>
            <a:blip r:embed="rId4"/>
            <a:stretch>
              <a:fillRect/>
            </a:stretch>
          </a:blipFill>
        </p:spPr>
      </p:sp>
      <p:sp>
        <p:nvSpPr>
          <p:cNvPr id="5" name="Freeform 5"/>
          <p:cNvSpPr/>
          <p:nvPr/>
        </p:nvSpPr>
        <p:spPr>
          <a:xfrm>
            <a:off x="8235171" y="909623"/>
            <a:ext cx="1817658" cy="1817658"/>
          </a:xfrm>
          <a:custGeom>
            <a:avLst/>
            <a:gdLst/>
            <a:ahLst/>
            <a:cxnLst/>
            <a:rect l="l" t="t" r="r" b="b"/>
            <a:pathLst>
              <a:path w="1817658" h="1817658">
                <a:moveTo>
                  <a:pt x="0" y="0"/>
                </a:moveTo>
                <a:lnTo>
                  <a:pt x="1817658" y="0"/>
                </a:lnTo>
                <a:lnTo>
                  <a:pt x="1817658" y="1817658"/>
                </a:lnTo>
                <a:lnTo>
                  <a:pt x="0" y="1817658"/>
                </a:lnTo>
                <a:lnTo>
                  <a:pt x="0" y="0"/>
                </a:lnTo>
                <a:close/>
              </a:path>
            </a:pathLst>
          </a:custGeom>
          <a:blipFill>
            <a:blip r:embed="rId5"/>
            <a:stretch>
              <a:fillRect/>
            </a:stretch>
          </a:blipFill>
        </p:spPr>
      </p:sp>
      <p:sp>
        <p:nvSpPr>
          <p:cNvPr id="6" name="TextBox 6"/>
          <p:cNvSpPr txBox="1"/>
          <p:nvPr/>
        </p:nvSpPr>
        <p:spPr>
          <a:xfrm>
            <a:off x="7037189" y="8030416"/>
            <a:ext cx="4213622" cy="1467481"/>
          </a:xfrm>
          <a:prstGeom prst="rect">
            <a:avLst/>
          </a:prstGeom>
        </p:spPr>
        <p:txBody>
          <a:bodyPr lIns="0" tIns="0" rIns="0" bIns="0" rtlCol="0" anchor="t">
            <a:spAutoFit/>
          </a:bodyPr>
          <a:lstStyle/>
          <a:p>
            <a:pPr algn="ctr">
              <a:lnSpc>
                <a:spcPts val="12040"/>
              </a:lnSpc>
            </a:pPr>
            <a:r>
              <a:rPr lang="en-US" sz="8600">
                <a:solidFill>
                  <a:srgbClr val="FFFFFF"/>
                </a:solidFill>
                <a:latin typeface="Open Sans Bold"/>
              </a:rPr>
              <a:t>PKM-KC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4468469" y="2588912"/>
            <a:ext cx="11218578" cy="6174566"/>
          </a:xfrm>
          <a:custGeom>
            <a:avLst/>
            <a:gdLst/>
            <a:ahLst/>
            <a:cxnLst/>
            <a:rect l="l" t="t" r="r" b="b"/>
            <a:pathLst>
              <a:path w="11218578" h="6174566">
                <a:moveTo>
                  <a:pt x="0" y="0"/>
                </a:moveTo>
                <a:lnTo>
                  <a:pt x="11218578" y="0"/>
                </a:lnTo>
                <a:lnTo>
                  <a:pt x="11218578" y="6174566"/>
                </a:lnTo>
                <a:lnTo>
                  <a:pt x="0" y="6174566"/>
                </a:lnTo>
                <a:lnTo>
                  <a:pt x="0" y="0"/>
                </a:lnTo>
                <a:close/>
              </a:path>
            </a:pathLst>
          </a:custGeom>
          <a:blipFill>
            <a:blip r:embed="rId6"/>
            <a:stretch>
              <a:fillRect/>
            </a:stretch>
          </a:blipFill>
        </p:spPr>
      </p:sp>
      <p:sp>
        <p:nvSpPr>
          <p:cNvPr id="5" name="TextBox 5"/>
          <p:cNvSpPr txBox="1"/>
          <p:nvPr/>
        </p:nvSpPr>
        <p:spPr>
          <a:xfrm>
            <a:off x="4631884" y="436990"/>
            <a:ext cx="9024232" cy="1486402"/>
          </a:xfrm>
          <a:prstGeom prst="rect">
            <a:avLst/>
          </a:prstGeom>
        </p:spPr>
        <p:txBody>
          <a:bodyPr lIns="0" tIns="0" rIns="0" bIns="0" rtlCol="0" anchor="t">
            <a:spAutoFit/>
          </a:bodyPr>
          <a:lstStyle/>
          <a:p>
            <a:pPr algn="ctr">
              <a:lnSpc>
                <a:spcPts val="5401"/>
              </a:lnSpc>
            </a:pPr>
            <a:r>
              <a:rPr lang="en-US" sz="6001">
                <a:solidFill>
                  <a:srgbClr val="FFFFFF"/>
                </a:solidFill>
                <a:latin typeface="Abibas"/>
              </a:rPr>
              <a:t>Planning : sitemap and wireframe</a:t>
            </a:r>
          </a:p>
        </p:txBody>
      </p:sp>
      <p:sp>
        <p:nvSpPr>
          <p:cNvPr id="6" name="TextBox 6"/>
          <p:cNvSpPr txBox="1"/>
          <p:nvPr/>
        </p:nvSpPr>
        <p:spPr>
          <a:xfrm>
            <a:off x="745654" y="5230425"/>
            <a:ext cx="3275003" cy="529590"/>
          </a:xfrm>
          <a:prstGeom prst="rect">
            <a:avLst/>
          </a:prstGeom>
        </p:spPr>
        <p:txBody>
          <a:bodyPr lIns="0" tIns="0" rIns="0" bIns="0" rtlCol="0" anchor="t">
            <a:spAutoFit/>
          </a:bodyPr>
          <a:lstStyle/>
          <a:p>
            <a:pPr algn="ctr">
              <a:lnSpc>
                <a:spcPts val="3960"/>
              </a:lnSpc>
            </a:pPr>
            <a:r>
              <a:rPr lang="en-US" sz="4400">
                <a:solidFill>
                  <a:srgbClr val="FFD645"/>
                </a:solidFill>
                <a:latin typeface="Shrikhand"/>
              </a:rPr>
              <a:t>Use Case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6080045" y="1923392"/>
            <a:ext cx="7576070" cy="7098141"/>
          </a:xfrm>
          <a:custGeom>
            <a:avLst/>
            <a:gdLst/>
            <a:ahLst/>
            <a:cxnLst/>
            <a:rect l="l" t="t" r="r" b="b"/>
            <a:pathLst>
              <a:path w="7576070" h="7098141">
                <a:moveTo>
                  <a:pt x="0" y="0"/>
                </a:moveTo>
                <a:lnTo>
                  <a:pt x="7576071" y="0"/>
                </a:lnTo>
                <a:lnTo>
                  <a:pt x="7576071" y="7098140"/>
                </a:lnTo>
                <a:lnTo>
                  <a:pt x="0" y="7098140"/>
                </a:lnTo>
                <a:lnTo>
                  <a:pt x="0" y="0"/>
                </a:lnTo>
                <a:close/>
              </a:path>
            </a:pathLst>
          </a:custGeom>
          <a:blipFill>
            <a:blip r:embed="rId6"/>
            <a:stretch>
              <a:fillRect/>
            </a:stretch>
          </a:blipFill>
        </p:spPr>
      </p:sp>
      <p:sp>
        <p:nvSpPr>
          <p:cNvPr id="5" name="TextBox 5"/>
          <p:cNvSpPr txBox="1"/>
          <p:nvPr/>
        </p:nvSpPr>
        <p:spPr>
          <a:xfrm>
            <a:off x="4631884" y="436990"/>
            <a:ext cx="9024232" cy="1486402"/>
          </a:xfrm>
          <a:prstGeom prst="rect">
            <a:avLst/>
          </a:prstGeom>
        </p:spPr>
        <p:txBody>
          <a:bodyPr lIns="0" tIns="0" rIns="0" bIns="0" rtlCol="0" anchor="t">
            <a:spAutoFit/>
          </a:bodyPr>
          <a:lstStyle/>
          <a:p>
            <a:pPr algn="ctr">
              <a:lnSpc>
                <a:spcPts val="5401"/>
              </a:lnSpc>
            </a:pPr>
            <a:r>
              <a:rPr lang="en-US" sz="6001">
                <a:solidFill>
                  <a:srgbClr val="FFFFFF"/>
                </a:solidFill>
                <a:latin typeface="Abibas"/>
              </a:rPr>
              <a:t>Planning : sitemap and wireframe</a:t>
            </a:r>
          </a:p>
        </p:txBody>
      </p:sp>
      <p:sp>
        <p:nvSpPr>
          <p:cNvPr id="6" name="TextBox 6"/>
          <p:cNvSpPr txBox="1"/>
          <p:nvPr/>
        </p:nvSpPr>
        <p:spPr>
          <a:xfrm>
            <a:off x="1964914" y="4945380"/>
            <a:ext cx="3275003" cy="529590"/>
          </a:xfrm>
          <a:prstGeom prst="rect">
            <a:avLst/>
          </a:prstGeom>
        </p:spPr>
        <p:txBody>
          <a:bodyPr lIns="0" tIns="0" rIns="0" bIns="0" rtlCol="0" anchor="t">
            <a:spAutoFit/>
          </a:bodyPr>
          <a:lstStyle/>
          <a:p>
            <a:pPr algn="ctr">
              <a:lnSpc>
                <a:spcPts val="3960"/>
              </a:lnSpc>
            </a:pPr>
            <a:r>
              <a:rPr lang="en-US" sz="4400">
                <a:solidFill>
                  <a:srgbClr val="FFD645"/>
                </a:solidFill>
                <a:latin typeface="Shrikhand"/>
              </a:rPr>
              <a:t>Database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1885128" y="2001267"/>
            <a:ext cx="6560895" cy="3347920"/>
          </a:xfrm>
          <a:custGeom>
            <a:avLst/>
            <a:gdLst/>
            <a:ahLst/>
            <a:cxnLst/>
            <a:rect l="l" t="t" r="r" b="b"/>
            <a:pathLst>
              <a:path w="6560895" h="3347920">
                <a:moveTo>
                  <a:pt x="0" y="0"/>
                </a:moveTo>
                <a:lnTo>
                  <a:pt x="6560895" y="0"/>
                </a:lnTo>
                <a:lnTo>
                  <a:pt x="6560895" y="3347920"/>
                </a:lnTo>
                <a:lnTo>
                  <a:pt x="0" y="3347920"/>
                </a:lnTo>
                <a:lnTo>
                  <a:pt x="0" y="0"/>
                </a:lnTo>
                <a:close/>
              </a:path>
            </a:pathLst>
          </a:custGeom>
          <a:blipFill>
            <a:blip r:embed="rId6"/>
            <a:stretch>
              <a:fillRect/>
            </a:stretch>
          </a:blipFill>
        </p:spPr>
      </p:sp>
      <p:sp>
        <p:nvSpPr>
          <p:cNvPr id="5" name="Freeform 5"/>
          <p:cNvSpPr/>
          <p:nvPr/>
        </p:nvSpPr>
        <p:spPr>
          <a:xfrm>
            <a:off x="9788385" y="1990368"/>
            <a:ext cx="6614488" cy="3358819"/>
          </a:xfrm>
          <a:custGeom>
            <a:avLst/>
            <a:gdLst/>
            <a:ahLst/>
            <a:cxnLst/>
            <a:rect l="l" t="t" r="r" b="b"/>
            <a:pathLst>
              <a:path w="6614488" h="3358819">
                <a:moveTo>
                  <a:pt x="0" y="0"/>
                </a:moveTo>
                <a:lnTo>
                  <a:pt x="6614487" y="0"/>
                </a:lnTo>
                <a:lnTo>
                  <a:pt x="6614487" y="3358819"/>
                </a:lnTo>
                <a:lnTo>
                  <a:pt x="0" y="3358819"/>
                </a:lnTo>
                <a:lnTo>
                  <a:pt x="0" y="0"/>
                </a:lnTo>
                <a:close/>
              </a:path>
            </a:pathLst>
          </a:custGeom>
          <a:blipFill>
            <a:blip r:embed="rId7"/>
            <a:stretch>
              <a:fillRect/>
            </a:stretch>
          </a:blipFill>
        </p:spPr>
      </p:sp>
      <p:sp>
        <p:nvSpPr>
          <p:cNvPr id="6" name="Freeform 6"/>
          <p:cNvSpPr/>
          <p:nvPr/>
        </p:nvSpPr>
        <p:spPr>
          <a:xfrm>
            <a:off x="1885128" y="6404093"/>
            <a:ext cx="6614488" cy="3358819"/>
          </a:xfrm>
          <a:custGeom>
            <a:avLst/>
            <a:gdLst/>
            <a:ahLst/>
            <a:cxnLst/>
            <a:rect l="l" t="t" r="r" b="b"/>
            <a:pathLst>
              <a:path w="6614488" h="3358819">
                <a:moveTo>
                  <a:pt x="0" y="0"/>
                </a:moveTo>
                <a:lnTo>
                  <a:pt x="6614487" y="0"/>
                </a:lnTo>
                <a:lnTo>
                  <a:pt x="6614487" y="3358819"/>
                </a:lnTo>
                <a:lnTo>
                  <a:pt x="0" y="3358819"/>
                </a:lnTo>
                <a:lnTo>
                  <a:pt x="0" y="0"/>
                </a:lnTo>
                <a:close/>
              </a:path>
            </a:pathLst>
          </a:custGeom>
          <a:blipFill>
            <a:blip r:embed="rId8"/>
            <a:stretch>
              <a:fillRect/>
            </a:stretch>
          </a:blipFill>
        </p:spPr>
      </p:sp>
      <p:sp>
        <p:nvSpPr>
          <p:cNvPr id="7" name="Freeform 7"/>
          <p:cNvSpPr/>
          <p:nvPr/>
        </p:nvSpPr>
        <p:spPr>
          <a:xfrm>
            <a:off x="9788385" y="6404093"/>
            <a:ext cx="6614488" cy="3358819"/>
          </a:xfrm>
          <a:custGeom>
            <a:avLst/>
            <a:gdLst/>
            <a:ahLst/>
            <a:cxnLst/>
            <a:rect l="l" t="t" r="r" b="b"/>
            <a:pathLst>
              <a:path w="6614488" h="3358819">
                <a:moveTo>
                  <a:pt x="0" y="0"/>
                </a:moveTo>
                <a:lnTo>
                  <a:pt x="6614487" y="0"/>
                </a:lnTo>
                <a:lnTo>
                  <a:pt x="6614487" y="3358819"/>
                </a:lnTo>
                <a:lnTo>
                  <a:pt x="0" y="3358819"/>
                </a:lnTo>
                <a:lnTo>
                  <a:pt x="0" y="0"/>
                </a:lnTo>
                <a:close/>
              </a:path>
            </a:pathLst>
          </a:custGeom>
          <a:blipFill>
            <a:blip r:embed="rId9"/>
            <a:stretch>
              <a:fillRect/>
            </a:stretch>
          </a:blipFill>
        </p:spPr>
      </p:sp>
      <p:sp>
        <p:nvSpPr>
          <p:cNvPr id="8" name="TextBox 8"/>
          <p:cNvSpPr txBox="1"/>
          <p:nvPr/>
        </p:nvSpPr>
        <p:spPr>
          <a:xfrm>
            <a:off x="4631884" y="436990"/>
            <a:ext cx="9024232" cy="800387"/>
          </a:xfrm>
          <a:prstGeom prst="rect">
            <a:avLst/>
          </a:prstGeom>
        </p:spPr>
        <p:txBody>
          <a:bodyPr lIns="0" tIns="0" rIns="0" bIns="0" rtlCol="0" anchor="t">
            <a:spAutoFit/>
          </a:bodyPr>
          <a:lstStyle/>
          <a:p>
            <a:pPr algn="ctr">
              <a:lnSpc>
                <a:spcPts val="5401"/>
              </a:lnSpc>
            </a:pPr>
            <a:r>
              <a:rPr lang="en-US" sz="6001">
                <a:solidFill>
                  <a:srgbClr val="FFFFFF"/>
                </a:solidFill>
                <a:latin typeface="Abibas"/>
              </a:rPr>
              <a:t>Design : layout</a:t>
            </a:r>
          </a:p>
        </p:txBody>
      </p:sp>
      <p:sp>
        <p:nvSpPr>
          <p:cNvPr id="9" name="TextBox 9"/>
          <p:cNvSpPr txBox="1"/>
          <p:nvPr/>
        </p:nvSpPr>
        <p:spPr>
          <a:xfrm>
            <a:off x="3554870" y="1459302"/>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login</a:t>
            </a:r>
          </a:p>
        </p:txBody>
      </p:sp>
      <p:sp>
        <p:nvSpPr>
          <p:cNvPr id="10" name="TextBox 10"/>
          <p:cNvSpPr txBox="1"/>
          <p:nvPr/>
        </p:nvSpPr>
        <p:spPr>
          <a:xfrm>
            <a:off x="11458127" y="1459302"/>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dashboard</a:t>
            </a:r>
          </a:p>
        </p:txBody>
      </p:sp>
      <p:sp>
        <p:nvSpPr>
          <p:cNvPr id="11" name="TextBox 11"/>
          <p:cNvSpPr txBox="1"/>
          <p:nvPr/>
        </p:nvSpPr>
        <p:spPr>
          <a:xfrm>
            <a:off x="3554870" y="5716620"/>
            <a:ext cx="3518855"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data kepala KK</a:t>
            </a:r>
          </a:p>
        </p:txBody>
      </p:sp>
      <p:sp>
        <p:nvSpPr>
          <p:cNvPr id="12" name="TextBox 12"/>
          <p:cNvSpPr txBox="1"/>
          <p:nvPr/>
        </p:nvSpPr>
        <p:spPr>
          <a:xfrm>
            <a:off x="11458127" y="5716620"/>
            <a:ext cx="4228920"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data pembayaran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1836357" y="1950793"/>
            <a:ext cx="6560895" cy="3331604"/>
          </a:xfrm>
          <a:custGeom>
            <a:avLst/>
            <a:gdLst/>
            <a:ahLst/>
            <a:cxnLst/>
            <a:rect l="l" t="t" r="r" b="b"/>
            <a:pathLst>
              <a:path w="6560895" h="3331604">
                <a:moveTo>
                  <a:pt x="0" y="0"/>
                </a:moveTo>
                <a:lnTo>
                  <a:pt x="6560895" y="0"/>
                </a:lnTo>
                <a:lnTo>
                  <a:pt x="6560895" y="3331604"/>
                </a:lnTo>
                <a:lnTo>
                  <a:pt x="0" y="3331604"/>
                </a:lnTo>
                <a:lnTo>
                  <a:pt x="0" y="0"/>
                </a:lnTo>
                <a:close/>
              </a:path>
            </a:pathLst>
          </a:custGeom>
          <a:blipFill>
            <a:blip r:embed="rId6"/>
            <a:stretch>
              <a:fillRect/>
            </a:stretch>
          </a:blipFill>
        </p:spPr>
      </p:sp>
      <p:sp>
        <p:nvSpPr>
          <p:cNvPr id="5" name="Freeform 5"/>
          <p:cNvSpPr/>
          <p:nvPr/>
        </p:nvSpPr>
        <p:spPr>
          <a:xfrm>
            <a:off x="9468931" y="1950793"/>
            <a:ext cx="6560895" cy="3331604"/>
          </a:xfrm>
          <a:custGeom>
            <a:avLst/>
            <a:gdLst/>
            <a:ahLst/>
            <a:cxnLst/>
            <a:rect l="l" t="t" r="r" b="b"/>
            <a:pathLst>
              <a:path w="6560895" h="3331604">
                <a:moveTo>
                  <a:pt x="0" y="0"/>
                </a:moveTo>
                <a:lnTo>
                  <a:pt x="6560895" y="0"/>
                </a:lnTo>
                <a:lnTo>
                  <a:pt x="6560895" y="3331604"/>
                </a:lnTo>
                <a:lnTo>
                  <a:pt x="0" y="3331604"/>
                </a:lnTo>
                <a:lnTo>
                  <a:pt x="0" y="0"/>
                </a:lnTo>
                <a:close/>
              </a:path>
            </a:pathLst>
          </a:custGeom>
          <a:blipFill>
            <a:blip r:embed="rId7"/>
            <a:stretch>
              <a:fillRect/>
            </a:stretch>
          </a:blipFill>
        </p:spPr>
      </p:sp>
      <p:sp>
        <p:nvSpPr>
          <p:cNvPr id="6" name="Freeform 6"/>
          <p:cNvSpPr/>
          <p:nvPr/>
        </p:nvSpPr>
        <p:spPr>
          <a:xfrm>
            <a:off x="1836357" y="6473823"/>
            <a:ext cx="6560895" cy="3329749"/>
          </a:xfrm>
          <a:custGeom>
            <a:avLst/>
            <a:gdLst/>
            <a:ahLst/>
            <a:cxnLst/>
            <a:rect l="l" t="t" r="r" b="b"/>
            <a:pathLst>
              <a:path w="6560895" h="3329749">
                <a:moveTo>
                  <a:pt x="0" y="0"/>
                </a:moveTo>
                <a:lnTo>
                  <a:pt x="6560895" y="0"/>
                </a:lnTo>
                <a:lnTo>
                  <a:pt x="6560895" y="3329749"/>
                </a:lnTo>
                <a:lnTo>
                  <a:pt x="0" y="3329749"/>
                </a:lnTo>
                <a:lnTo>
                  <a:pt x="0" y="0"/>
                </a:lnTo>
                <a:close/>
              </a:path>
            </a:pathLst>
          </a:custGeom>
          <a:blipFill>
            <a:blip r:embed="rId8"/>
            <a:stretch>
              <a:fillRect/>
            </a:stretch>
          </a:blipFill>
        </p:spPr>
      </p:sp>
      <p:sp>
        <p:nvSpPr>
          <p:cNvPr id="7" name="TextBox 7"/>
          <p:cNvSpPr txBox="1"/>
          <p:nvPr/>
        </p:nvSpPr>
        <p:spPr>
          <a:xfrm>
            <a:off x="4631884" y="436990"/>
            <a:ext cx="9024232" cy="800387"/>
          </a:xfrm>
          <a:prstGeom prst="rect">
            <a:avLst/>
          </a:prstGeom>
        </p:spPr>
        <p:txBody>
          <a:bodyPr lIns="0" tIns="0" rIns="0" bIns="0" rtlCol="0" anchor="t">
            <a:spAutoFit/>
          </a:bodyPr>
          <a:lstStyle/>
          <a:p>
            <a:pPr algn="ctr">
              <a:lnSpc>
                <a:spcPts val="5401"/>
              </a:lnSpc>
            </a:pPr>
            <a:r>
              <a:rPr lang="en-US" sz="6001">
                <a:solidFill>
                  <a:srgbClr val="FFFFFF"/>
                </a:solidFill>
                <a:latin typeface="Abibas"/>
              </a:rPr>
              <a:t>Design : layout</a:t>
            </a:r>
          </a:p>
        </p:txBody>
      </p:sp>
      <p:sp>
        <p:nvSpPr>
          <p:cNvPr id="8" name="TextBox 8"/>
          <p:cNvSpPr txBox="1"/>
          <p:nvPr/>
        </p:nvSpPr>
        <p:spPr>
          <a:xfrm>
            <a:off x="3554870" y="1459302"/>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lunas</a:t>
            </a:r>
          </a:p>
        </p:txBody>
      </p:sp>
      <p:sp>
        <p:nvSpPr>
          <p:cNvPr id="9" name="TextBox 9"/>
          <p:cNvSpPr txBox="1"/>
          <p:nvPr/>
        </p:nvSpPr>
        <p:spPr>
          <a:xfrm>
            <a:off x="11458127" y="1459302"/>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belum lunas</a:t>
            </a:r>
          </a:p>
        </p:txBody>
      </p:sp>
      <p:sp>
        <p:nvSpPr>
          <p:cNvPr id="10" name="TextBox 10"/>
          <p:cNvSpPr txBox="1"/>
          <p:nvPr/>
        </p:nvSpPr>
        <p:spPr>
          <a:xfrm>
            <a:off x="3479303" y="5903500"/>
            <a:ext cx="3884634"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data pengurus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288763" y="2148874"/>
            <a:ext cx="5570048" cy="6614604"/>
          </a:xfrm>
          <a:custGeom>
            <a:avLst/>
            <a:gdLst/>
            <a:ahLst/>
            <a:cxnLst/>
            <a:rect l="l" t="t" r="r" b="b"/>
            <a:pathLst>
              <a:path w="5570048" h="6614604">
                <a:moveTo>
                  <a:pt x="0" y="0"/>
                </a:moveTo>
                <a:lnTo>
                  <a:pt x="5570048" y="0"/>
                </a:lnTo>
                <a:lnTo>
                  <a:pt x="5570048" y="6614604"/>
                </a:lnTo>
                <a:lnTo>
                  <a:pt x="0" y="6614604"/>
                </a:lnTo>
                <a:lnTo>
                  <a:pt x="0" y="0"/>
                </a:lnTo>
                <a:close/>
              </a:path>
            </a:pathLst>
          </a:custGeom>
          <a:blipFill>
            <a:blip r:embed="rId6"/>
            <a:stretch>
              <a:fillRect/>
            </a:stretch>
          </a:blipFill>
        </p:spPr>
      </p:sp>
      <p:sp>
        <p:nvSpPr>
          <p:cNvPr id="5" name="TextBox 5"/>
          <p:cNvSpPr txBox="1"/>
          <p:nvPr/>
        </p:nvSpPr>
        <p:spPr>
          <a:xfrm>
            <a:off x="4631884" y="436990"/>
            <a:ext cx="9024232" cy="800387"/>
          </a:xfrm>
          <a:prstGeom prst="rect">
            <a:avLst/>
          </a:prstGeom>
        </p:spPr>
        <p:txBody>
          <a:bodyPr lIns="0" tIns="0" rIns="0" bIns="0" rtlCol="0" anchor="t">
            <a:spAutoFit/>
          </a:bodyPr>
          <a:lstStyle/>
          <a:p>
            <a:pPr algn="ctr">
              <a:lnSpc>
                <a:spcPts val="5401"/>
              </a:lnSpc>
            </a:pPr>
            <a:r>
              <a:rPr lang="en-US" sz="6001">
                <a:solidFill>
                  <a:srgbClr val="FFFFFF"/>
                </a:solidFill>
                <a:latin typeface="Abibas"/>
              </a:rPr>
              <a:t>Development</a:t>
            </a:r>
          </a:p>
        </p:txBody>
      </p:sp>
      <p:sp>
        <p:nvSpPr>
          <p:cNvPr id="6" name="TextBox 6"/>
          <p:cNvSpPr txBox="1"/>
          <p:nvPr/>
        </p:nvSpPr>
        <p:spPr>
          <a:xfrm>
            <a:off x="6044042" y="2333869"/>
            <a:ext cx="11677415" cy="2613025"/>
          </a:xfrm>
          <a:prstGeom prst="rect">
            <a:avLst/>
          </a:prstGeom>
        </p:spPr>
        <p:txBody>
          <a:bodyPr lIns="0" tIns="0" rIns="0" bIns="0" rtlCol="0" anchor="t">
            <a:spAutoFit/>
          </a:bodyPr>
          <a:lstStyle/>
          <a:p>
            <a:pPr algn="just">
              <a:lnSpc>
                <a:spcPts val="3499"/>
              </a:lnSpc>
            </a:pPr>
            <a:r>
              <a:rPr lang="en-US" sz="2499">
                <a:solidFill>
                  <a:srgbClr val="FFFFFF"/>
                </a:solidFill>
                <a:latin typeface="Open Sans"/>
              </a:rPr>
              <a:t>CodeIgniter adalah salah satu kerangka kerja (framework) pengembangan web berbasis PHP yang sangat populer dan mudah digunakan. Ini dirancang untuk mempercepat pengembangan aplikasi web dengan menyediakan berbagai alat dan library yang berguna, serta mengikuti pola arsitektur MVC (Model-View-Controller).</a:t>
            </a:r>
          </a:p>
          <a:p>
            <a:pPr algn="just">
              <a:lnSpc>
                <a:spcPts val="3499"/>
              </a:lnSpc>
            </a:pPr>
            <a:endParaRPr lang="en-US" sz="2499">
              <a:solidFill>
                <a:srgbClr val="FFFFFF"/>
              </a:solidFill>
              <a:latin typeface="Open Sans"/>
            </a:endParaRPr>
          </a:p>
        </p:txBody>
      </p:sp>
      <p:sp>
        <p:nvSpPr>
          <p:cNvPr id="7" name="TextBox 7"/>
          <p:cNvSpPr txBox="1"/>
          <p:nvPr/>
        </p:nvSpPr>
        <p:spPr>
          <a:xfrm>
            <a:off x="6044042" y="5095875"/>
            <a:ext cx="11677415" cy="2613025"/>
          </a:xfrm>
          <a:prstGeom prst="rect">
            <a:avLst/>
          </a:prstGeom>
        </p:spPr>
        <p:txBody>
          <a:bodyPr lIns="0" tIns="0" rIns="0" bIns="0" rtlCol="0" anchor="t">
            <a:spAutoFit/>
          </a:bodyPr>
          <a:lstStyle/>
          <a:p>
            <a:pPr algn="just">
              <a:lnSpc>
                <a:spcPts val="3499"/>
              </a:lnSpc>
            </a:pPr>
            <a:r>
              <a:rPr lang="en-US" sz="2499">
                <a:solidFill>
                  <a:srgbClr val="FFFFFF"/>
                </a:solidFill>
                <a:latin typeface="Open Sans"/>
              </a:rPr>
              <a:t>Manfaat dari CI :</a:t>
            </a:r>
          </a:p>
          <a:p>
            <a:pPr marL="539749" lvl="1" indent="-269875" algn="just">
              <a:lnSpc>
                <a:spcPts val="3499"/>
              </a:lnSpc>
              <a:buFont typeface="Arial"/>
              <a:buChar char="•"/>
            </a:pPr>
            <a:r>
              <a:rPr lang="en-US" sz="2499">
                <a:solidFill>
                  <a:srgbClr val="FFFFFF"/>
                </a:solidFill>
                <a:latin typeface="Open Sans"/>
              </a:rPr>
              <a:t>Kemudahan pengguna</a:t>
            </a:r>
          </a:p>
          <a:p>
            <a:pPr marL="539749" lvl="1" indent="-269875" algn="just">
              <a:lnSpc>
                <a:spcPts val="3499"/>
              </a:lnSpc>
              <a:buFont typeface="Arial"/>
              <a:buChar char="•"/>
            </a:pPr>
            <a:r>
              <a:rPr lang="en-US" sz="2499">
                <a:solidFill>
                  <a:srgbClr val="FFFFFF"/>
                </a:solidFill>
                <a:latin typeface="Open Sans"/>
              </a:rPr>
              <a:t>Struktur Kode yang Terorganisir</a:t>
            </a:r>
          </a:p>
          <a:p>
            <a:pPr marL="539749" lvl="1" indent="-269875" algn="just">
              <a:lnSpc>
                <a:spcPts val="3499"/>
              </a:lnSpc>
              <a:buFont typeface="Arial"/>
              <a:buChar char="•"/>
            </a:pPr>
            <a:r>
              <a:rPr lang="en-US" sz="2499">
                <a:solidFill>
                  <a:srgbClr val="FFFFFF"/>
                </a:solidFill>
                <a:latin typeface="Open Sans"/>
              </a:rPr>
              <a:t>Flexsibilitas tinggi</a:t>
            </a:r>
          </a:p>
          <a:p>
            <a:pPr marL="539749" lvl="1" indent="-269875" algn="just">
              <a:lnSpc>
                <a:spcPts val="3499"/>
              </a:lnSpc>
              <a:buFont typeface="Arial"/>
              <a:buChar char="•"/>
            </a:pPr>
            <a:r>
              <a:rPr lang="en-US" sz="2499">
                <a:solidFill>
                  <a:srgbClr val="FFFFFF"/>
                </a:solidFill>
                <a:latin typeface="Open Sans"/>
              </a:rPr>
              <a:t>Keamanan terintegrasi</a:t>
            </a:r>
          </a:p>
          <a:p>
            <a:pPr algn="just">
              <a:lnSpc>
                <a:spcPts val="3499"/>
              </a:lnSpc>
            </a:pPr>
            <a:endParaRPr lang="en-US" sz="2499">
              <a:solidFill>
                <a:srgbClr val="FFFFFF"/>
              </a:solidFill>
              <a:latin typeface="Open San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TextBox 4"/>
          <p:cNvSpPr txBox="1"/>
          <p:nvPr/>
        </p:nvSpPr>
        <p:spPr>
          <a:xfrm>
            <a:off x="4631884" y="436990"/>
            <a:ext cx="9024232" cy="800387"/>
          </a:xfrm>
          <a:prstGeom prst="rect">
            <a:avLst/>
          </a:prstGeom>
        </p:spPr>
        <p:txBody>
          <a:bodyPr lIns="0" tIns="0" rIns="0" bIns="0" rtlCol="0" anchor="t">
            <a:spAutoFit/>
          </a:bodyPr>
          <a:lstStyle/>
          <a:p>
            <a:pPr algn="ctr">
              <a:lnSpc>
                <a:spcPts val="5401"/>
              </a:lnSpc>
            </a:pPr>
            <a:r>
              <a:rPr lang="en-US" sz="6001">
                <a:solidFill>
                  <a:srgbClr val="FFFFFF"/>
                </a:solidFill>
                <a:latin typeface="Abibas"/>
              </a:rPr>
              <a:t>Development</a:t>
            </a:r>
          </a:p>
        </p:txBody>
      </p:sp>
      <p:sp>
        <p:nvSpPr>
          <p:cNvPr id="5" name="Freeform 5"/>
          <p:cNvSpPr/>
          <p:nvPr/>
        </p:nvSpPr>
        <p:spPr>
          <a:xfrm>
            <a:off x="812349" y="4812462"/>
            <a:ext cx="5034658" cy="3347920"/>
          </a:xfrm>
          <a:custGeom>
            <a:avLst/>
            <a:gdLst/>
            <a:ahLst/>
            <a:cxnLst/>
            <a:rect l="l" t="t" r="r" b="b"/>
            <a:pathLst>
              <a:path w="5034658" h="3347920">
                <a:moveTo>
                  <a:pt x="0" y="0"/>
                </a:moveTo>
                <a:lnTo>
                  <a:pt x="5034658" y="0"/>
                </a:lnTo>
                <a:lnTo>
                  <a:pt x="5034658" y="3347920"/>
                </a:lnTo>
                <a:lnTo>
                  <a:pt x="0" y="3347920"/>
                </a:lnTo>
                <a:lnTo>
                  <a:pt x="0" y="0"/>
                </a:lnTo>
                <a:close/>
              </a:path>
            </a:pathLst>
          </a:custGeom>
          <a:blipFill>
            <a:blip r:embed="rId6"/>
            <a:stretch>
              <a:fillRect/>
            </a:stretch>
          </a:blipFill>
        </p:spPr>
      </p:sp>
      <p:sp>
        <p:nvSpPr>
          <p:cNvPr id="6" name="Freeform 6"/>
          <p:cNvSpPr/>
          <p:nvPr/>
        </p:nvSpPr>
        <p:spPr>
          <a:xfrm>
            <a:off x="6385629" y="4812462"/>
            <a:ext cx="4938182" cy="3347920"/>
          </a:xfrm>
          <a:custGeom>
            <a:avLst/>
            <a:gdLst/>
            <a:ahLst/>
            <a:cxnLst/>
            <a:rect l="l" t="t" r="r" b="b"/>
            <a:pathLst>
              <a:path w="4938182" h="3347920">
                <a:moveTo>
                  <a:pt x="0" y="0"/>
                </a:moveTo>
                <a:lnTo>
                  <a:pt x="4938182" y="0"/>
                </a:lnTo>
                <a:lnTo>
                  <a:pt x="4938182" y="3347920"/>
                </a:lnTo>
                <a:lnTo>
                  <a:pt x="0" y="3347920"/>
                </a:lnTo>
                <a:lnTo>
                  <a:pt x="0" y="0"/>
                </a:lnTo>
                <a:close/>
              </a:path>
            </a:pathLst>
          </a:custGeom>
          <a:blipFill>
            <a:blip r:embed="rId7"/>
            <a:stretch>
              <a:fillRect/>
            </a:stretch>
          </a:blipFill>
        </p:spPr>
      </p:sp>
      <p:sp>
        <p:nvSpPr>
          <p:cNvPr id="7" name="Freeform 7"/>
          <p:cNvSpPr/>
          <p:nvPr/>
        </p:nvSpPr>
        <p:spPr>
          <a:xfrm>
            <a:off x="11866736" y="4812462"/>
            <a:ext cx="5034658" cy="3344269"/>
          </a:xfrm>
          <a:custGeom>
            <a:avLst/>
            <a:gdLst/>
            <a:ahLst/>
            <a:cxnLst/>
            <a:rect l="l" t="t" r="r" b="b"/>
            <a:pathLst>
              <a:path w="5034658" h="3344269">
                <a:moveTo>
                  <a:pt x="0" y="0"/>
                </a:moveTo>
                <a:lnTo>
                  <a:pt x="5034658" y="0"/>
                </a:lnTo>
                <a:lnTo>
                  <a:pt x="5034658" y="3344269"/>
                </a:lnTo>
                <a:lnTo>
                  <a:pt x="0" y="3344269"/>
                </a:lnTo>
                <a:lnTo>
                  <a:pt x="0" y="0"/>
                </a:lnTo>
                <a:close/>
              </a:path>
            </a:pathLst>
          </a:custGeom>
          <a:blipFill>
            <a:blip r:embed="rId8"/>
            <a:stretch>
              <a:fillRect/>
            </a:stretch>
          </a:blipFill>
        </p:spPr>
      </p:sp>
      <p:sp>
        <p:nvSpPr>
          <p:cNvPr id="8" name="TextBox 8"/>
          <p:cNvSpPr txBox="1"/>
          <p:nvPr/>
        </p:nvSpPr>
        <p:spPr>
          <a:xfrm>
            <a:off x="1692176" y="4336497"/>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login</a:t>
            </a:r>
          </a:p>
        </p:txBody>
      </p:sp>
      <p:sp>
        <p:nvSpPr>
          <p:cNvPr id="9" name="TextBox 9"/>
          <p:cNvSpPr txBox="1"/>
          <p:nvPr/>
        </p:nvSpPr>
        <p:spPr>
          <a:xfrm>
            <a:off x="7217218" y="4336497"/>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dashboard</a:t>
            </a:r>
          </a:p>
        </p:txBody>
      </p:sp>
      <p:sp>
        <p:nvSpPr>
          <p:cNvPr id="10" name="TextBox 10"/>
          <p:cNvSpPr txBox="1"/>
          <p:nvPr/>
        </p:nvSpPr>
        <p:spPr>
          <a:xfrm>
            <a:off x="12746563" y="4336497"/>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datakk</a:t>
            </a:r>
          </a:p>
        </p:txBody>
      </p:sp>
      <p:sp>
        <p:nvSpPr>
          <p:cNvPr id="11" name="TextBox 11"/>
          <p:cNvSpPr txBox="1"/>
          <p:nvPr/>
        </p:nvSpPr>
        <p:spPr>
          <a:xfrm>
            <a:off x="4631884" y="2824451"/>
            <a:ext cx="9024232" cy="552450"/>
          </a:xfrm>
          <a:prstGeom prst="rect">
            <a:avLst/>
          </a:prstGeom>
        </p:spPr>
        <p:txBody>
          <a:bodyPr lIns="0" tIns="0" rIns="0" bIns="0" rtlCol="0" anchor="t">
            <a:spAutoFit/>
          </a:bodyPr>
          <a:lstStyle/>
          <a:p>
            <a:pPr algn="ctr">
              <a:lnSpc>
                <a:spcPts val="3600"/>
              </a:lnSpc>
            </a:pPr>
            <a:r>
              <a:rPr lang="en-US" sz="4000">
                <a:solidFill>
                  <a:srgbClr val="FFFFFF"/>
                </a:solidFill>
                <a:latin typeface="Abibas"/>
              </a:rPr>
              <a:t>Implementasi : admin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812349" y="4812462"/>
            <a:ext cx="5034658" cy="3347920"/>
          </a:xfrm>
          <a:custGeom>
            <a:avLst/>
            <a:gdLst/>
            <a:ahLst/>
            <a:cxnLst/>
            <a:rect l="l" t="t" r="r" b="b"/>
            <a:pathLst>
              <a:path w="5034658" h="3347920">
                <a:moveTo>
                  <a:pt x="0" y="0"/>
                </a:moveTo>
                <a:lnTo>
                  <a:pt x="5034658" y="0"/>
                </a:lnTo>
                <a:lnTo>
                  <a:pt x="5034658" y="3347920"/>
                </a:lnTo>
                <a:lnTo>
                  <a:pt x="0" y="3347920"/>
                </a:lnTo>
                <a:lnTo>
                  <a:pt x="0" y="0"/>
                </a:lnTo>
                <a:close/>
              </a:path>
            </a:pathLst>
          </a:custGeom>
          <a:blipFill>
            <a:blip r:embed="rId6"/>
            <a:stretch>
              <a:fillRect/>
            </a:stretch>
          </a:blipFill>
        </p:spPr>
      </p:sp>
      <p:sp>
        <p:nvSpPr>
          <p:cNvPr id="5" name="Freeform 5"/>
          <p:cNvSpPr/>
          <p:nvPr/>
        </p:nvSpPr>
        <p:spPr>
          <a:xfrm>
            <a:off x="6379368" y="4816113"/>
            <a:ext cx="4955008" cy="3344269"/>
          </a:xfrm>
          <a:custGeom>
            <a:avLst/>
            <a:gdLst/>
            <a:ahLst/>
            <a:cxnLst/>
            <a:rect l="l" t="t" r="r" b="b"/>
            <a:pathLst>
              <a:path w="4955008" h="3344269">
                <a:moveTo>
                  <a:pt x="0" y="0"/>
                </a:moveTo>
                <a:lnTo>
                  <a:pt x="4955007" y="0"/>
                </a:lnTo>
                <a:lnTo>
                  <a:pt x="4955007" y="3344269"/>
                </a:lnTo>
                <a:lnTo>
                  <a:pt x="0" y="3344269"/>
                </a:lnTo>
                <a:lnTo>
                  <a:pt x="0" y="0"/>
                </a:lnTo>
                <a:close/>
              </a:path>
            </a:pathLst>
          </a:custGeom>
          <a:blipFill>
            <a:blip r:embed="rId7"/>
            <a:stretch>
              <a:fillRect/>
            </a:stretch>
          </a:blipFill>
        </p:spPr>
      </p:sp>
      <p:sp>
        <p:nvSpPr>
          <p:cNvPr id="6" name="Freeform 6"/>
          <p:cNvSpPr/>
          <p:nvPr/>
        </p:nvSpPr>
        <p:spPr>
          <a:xfrm>
            <a:off x="11867775" y="4812462"/>
            <a:ext cx="4936109" cy="3280055"/>
          </a:xfrm>
          <a:custGeom>
            <a:avLst/>
            <a:gdLst/>
            <a:ahLst/>
            <a:cxnLst/>
            <a:rect l="l" t="t" r="r" b="b"/>
            <a:pathLst>
              <a:path w="4936109" h="3280055">
                <a:moveTo>
                  <a:pt x="0" y="0"/>
                </a:moveTo>
                <a:lnTo>
                  <a:pt x="4936109" y="0"/>
                </a:lnTo>
                <a:lnTo>
                  <a:pt x="4936109" y="3280055"/>
                </a:lnTo>
                <a:lnTo>
                  <a:pt x="0" y="3280055"/>
                </a:lnTo>
                <a:lnTo>
                  <a:pt x="0" y="0"/>
                </a:lnTo>
                <a:close/>
              </a:path>
            </a:pathLst>
          </a:custGeom>
          <a:blipFill>
            <a:blip r:embed="rId8"/>
            <a:stretch>
              <a:fillRect/>
            </a:stretch>
          </a:blipFill>
        </p:spPr>
      </p:sp>
      <p:sp>
        <p:nvSpPr>
          <p:cNvPr id="7" name="TextBox 7"/>
          <p:cNvSpPr txBox="1"/>
          <p:nvPr/>
        </p:nvSpPr>
        <p:spPr>
          <a:xfrm>
            <a:off x="4631884" y="436990"/>
            <a:ext cx="9024232" cy="800387"/>
          </a:xfrm>
          <a:prstGeom prst="rect">
            <a:avLst/>
          </a:prstGeom>
        </p:spPr>
        <p:txBody>
          <a:bodyPr lIns="0" tIns="0" rIns="0" bIns="0" rtlCol="0" anchor="t">
            <a:spAutoFit/>
          </a:bodyPr>
          <a:lstStyle/>
          <a:p>
            <a:pPr algn="ctr">
              <a:lnSpc>
                <a:spcPts val="5401"/>
              </a:lnSpc>
            </a:pPr>
            <a:r>
              <a:rPr lang="en-US" sz="6001">
                <a:solidFill>
                  <a:srgbClr val="FFFFFF"/>
                </a:solidFill>
                <a:latin typeface="Abibas"/>
              </a:rPr>
              <a:t>Development</a:t>
            </a:r>
          </a:p>
        </p:txBody>
      </p:sp>
      <p:sp>
        <p:nvSpPr>
          <p:cNvPr id="8" name="TextBox 8"/>
          <p:cNvSpPr txBox="1"/>
          <p:nvPr/>
        </p:nvSpPr>
        <p:spPr>
          <a:xfrm>
            <a:off x="1692176" y="4336497"/>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login</a:t>
            </a:r>
          </a:p>
        </p:txBody>
      </p:sp>
      <p:sp>
        <p:nvSpPr>
          <p:cNvPr id="9" name="TextBox 9"/>
          <p:cNvSpPr txBox="1"/>
          <p:nvPr/>
        </p:nvSpPr>
        <p:spPr>
          <a:xfrm>
            <a:off x="7217218" y="4336497"/>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dashboard</a:t>
            </a:r>
          </a:p>
        </p:txBody>
      </p:sp>
      <p:sp>
        <p:nvSpPr>
          <p:cNvPr id="10" name="TextBox 10"/>
          <p:cNvSpPr txBox="1"/>
          <p:nvPr/>
        </p:nvSpPr>
        <p:spPr>
          <a:xfrm>
            <a:off x="12746563" y="4336497"/>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pembayaran</a:t>
            </a:r>
          </a:p>
        </p:txBody>
      </p:sp>
      <p:sp>
        <p:nvSpPr>
          <p:cNvPr id="11" name="TextBox 11"/>
          <p:cNvSpPr txBox="1"/>
          <p:nvPr/>
        </p:nvSpPr>
        <p:spPr>
          <a:xfrm>
            <a:off x="4631884" y="2824451"/>
            <a:ext cx="9024232" cy="552450"/>
          </a:xfrm>
          <a:prstGeom prst="rect">
            <a:avLst/>
          </a:prstGeom>
        </p:spPr>
        <p:txBody>
          <a:bodyPr lIns="0" tIns="0" rIns="0" bIns="0" rtlCol="0" anchor="t">
            <a:spAutoFit/>
          </a:bodyPr>
          <a:lstStyle/>
          <a:p>
            <a:pPr algn="ctr">
              <a:lnSpc>
                <a:spcPts val="3600"/>
              </a:lnSpc>
            </a:pPr>
            <a:r>
              <a:rPr lang="en-US" sz="4000">
                <a:solidFill>
                  <a:srgbClr val="FFFFFF"/>
                </a:solidFill>
                <a:latin typeface="Abibas"/>
              </a:rPr>
              <a:t>Implementasi : pengurus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279380" y="4812462"/>
            <a:ext cx="5034658" cy="3347920"/>
          </a:xfrm>
          <a:custGeom>
            <a:avLst/>
            <a:gdLst/>
            <a:ahLst/>
            <a:cxnLst/>
            <a:rect l="l" t="t" r="r" b="b"/>
            <a:pathLst>
              <a:path w="5034658" h="3347920">
                <a:moveTo>
                  <a:pt x="0" y="0"/>
                </a:moveTo>
                <a:lnTo>
                  <a:pt x="5034658" y="0"/>
                </a:lnTo>
                <a:lnTo>
                  <a:pt x="5034658" y="3347920"/>
                </a:lnTo>
                <a:lnTo>
                  <a:pt x="0" y="3347920"/>
                </a:lnTo>
                <a:lnTo>
                  <a:pt x="0" y="0"/>
                </a:lnTo>
                <a:close/>
              </a:path>
            </a:pathLst>
          </a:custGeom>
          <a:blipFill>
            <a:blip r:embed="rId6"/>
            <a:stretch>
              <a:fillRect/>
            </a:stretch>
          </a:blipFill>
        </p:spPr>
      </p:sp>
      <p:sp>
        <p:nvSpPr>
          <p:cNvPr id="5" name="Freeform 5"/>
          <p:cNvSpPr/>
          <p:nvPr/>
        </p:nvSpPr>
        <p:spPr>
          <a:xfrm>
            <a:off x="5807093" y="4816008"/>
            <a:ext cx="5034658" cy="3344374"/>
          </a:xfrm>
          <a:custGeom>
            <a:avLst/>
            <a:gdLst/>
            <a:ahLst/>
            <a:cxnLst/>
            <a:rect l="l" t="t" r="r" b="b"/>
            <a:pathLst>
              <a:path w="5034658" h="3344374">
                <a:moveTo>
                  <a:pt x="0" y="0"/>
                </a:moveTo>
                <a:lnTo>
                  <a:pt x="5034658" y="0"/>
                </a:lnTo>
                <a:lnTo>
                  <a:pt x="5034658" y="3344374"/>
                </a:lnTo>
                <a:lnTo>
                  <a:pt x="0" y="3344374"/>
                </a:lnTo>
                <a:lnTo>
                  <a:pt x="0" y="0"/>
                </a:lnTo>
                <a:close/>
              </a:path>
            </a:pathLst>
          </a:custGeom>
          <a:blipFill>
            <a:blip r:embed="rId7"/>
            <a:stretch>
              <a:fillRect/>
            </a:stretch>
          </a:blipFill>
        </p:spPr>
      </p:sp>
      <p:sp>
        <p:nvSpPr>
          <p:cNvPr id="6" name="Freeform 6"/>
          <p:cNvSpPr/>
          <p:nvPr/>
        </p:nvSpPr>
        <p:spPr>
          <a:xfrm>
            <a:off x="11337051" y="4816008"/>
            <a:ext cx="6404870" cy="3439281"/>
          </a:xfrm>
          <a:custGeom>
            <a:avLst/>
            <a:gdLst/>
            <a:ahLst/>
            <a:cxnLst/>
            <a:rect l="l" t="t" r="r" b="b"/>
            <a:pathLst>
              <a:path w="6404870" h="3439281">
                <a:moveTo>
                  <a:pt x="0" y="0"/>
                </a:moveTo>
                <a:lnTo>
                  <a:pt x="6404869" y="0"/>
                </a:lnTo>
                <a:lnTo>
                  <a:pt x="6404869" y="3439281"/>
                </a:lnTo>
                <a:lnTo>
                  <a:pt x="0" y="3439281"/>
                </a:lnTo>
                <a:lnTo>
                  <a:pt x="0" y="0"/>
                </a:lnTo>
                <a:close/>
              </a:path>
            </a:pathLst>
          </a:custGeom>
          <a:blipFill>
            <a:blip r:embed="rId8"/>
            <a:stretch>
              <a:fillRect/>
            </a:stretch>
          </a:blipFill>
        </p:spPr>
      </p:sp>
      <p:sp>
        <p:nvSpPr>
          <p:cNvPr id="7" name="TextBox 7"/>
          <p:cNvSpPr txBox="1"/>
          <p:nvPr/>
        </p:nvSpPr>
        <p:spPr>
          <a:xfrm>
            <a:off x="4631884" y="436990"/>
            <a:ext cx="9024232" cy="800387"/>
          </a:xfrm>
          <a:prstGeom prst="rect">
            <a:avLst/>
          </a:prstGeom>
        </p:spPr>
        <p:txBody>
          <a:bodyPr lIns="0" tIns="0" rIns="0" bIns="0" rtlCol="0" anchor="t">
            <a:spAutoFit/>
          </a:bodyPr>
          <a:lstStyle/>
          <a:p>
            <a:pPr algn="ctr">
              <a:lnSpc>
                <a:spcPts val="5401"/>
              </a:lnSpc>
            </a:pPr>
            <a:r>
              <a:rPr lang="en-US" sz="6001">
                <a:solidFill>
                  <a:srgbClr val="FFFFFF"/>
                </a:solidFill>
                <a:latin typeface="Abibas"/>
              </a:rPr>
              <a:t>Development</a:t>
            </a:r>
          </a:p>
        </p:txBody>
      </p:sp>
      <p:sp>
        <p:nvSpPr>
          <p:cNvPr id="8" name="TextBox 8"/>
          <p:cNvSpPr txBox="1"/>
          <p:nvPr/>
        </p:nvSpPr>
        <p:spPr>
          <a:xfrm>
            <a:off x="1159207" y="4336497"/>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login</a:t>
            </a:r>
          </a:p>
        </p:txBody>
      </p:sp>
      <p:sp>
        <p:nvSpPr>
          <p:cNvPr id="9" name="TextBox 9"/>
          <p:cNvSpPr txBox="1"/>
          <p:nvPr/>
        </p:nvSpPr>
        <p:spPr>
          <a:xfrm>
            <a:off x="6684249" y="4336497"/>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dashboard</a:t>
            </a:r>
          </a:p>
        </p:txBody>
      </p:sp>
      <p:sp>
        <p:nvSpPr>
          <p:cNvPr id="10" name="TextBox 10"/>
          <p:cNvSpPr txBox="1"/>
          <p:nvPr/>
        </p:nvSpPr>
        <p:spPr>
          <a:xfrm>
            <a:off x="12901984" y="4336497"/>
            <a:ext cx="3275003" cy="415291"/>
          </a:xfrm>
          <a:prstGeom prst="rect">
            <a:avLst/>
          </a:prstGeom>
        </p:spPr>
        <p:txBody>
          <a:bodyPr lIns="0" tIns="0" rIns="0" bIns="0" rtlCol="0" anchor="t">
            <a:spAutoFit/>
          </a:bodyPr>
          <a:lstStyle/>
          <a:p>
            <a:pPr algn="ctr">
              <a:lnSpc>
                <a:spcPts val="3060"/>
              </a:lnSpc>
            </a:pPr>
            <a:r>
              <a:rPr lang="en-US" sz="3400">
                <a:solidFill>
                  <a:srgbClr val="FFD645"/>
                </a:solidFill>
                <a:latin typeface="Shrikhand"/>
              </a:rPr>
              <a:t>pembayaran</a:t>
            </a:r>
          </a:p>
        </p:txBody>
      </p:sp>
      <p:sp>
        <p:nvSpPr>
          <p:cNvPr id="11" name="TextBox 11"/>
          <p:cNvSpPr txBox="1"/>
          <p:nvPr/>
        </p:nvSpPr>
        <p:spPr>
          <a:xfrm>
            <a:off x="4631884" y="2824451"/>
            <a:ext cx="9024232" cy="552450"/>
          </a:xfrm>
          <a:prstGeom prst="rect">
            <a:avLst/>
          </a:prstGeom>
        </p:spPr>
        <p:txBody>
          <a:bodyPr lIns="0" tIns="0" rIns="0" bIns="0" rtlCol="0" anchor="t">
            <a:spAutoFit/>
          </a:bodyPr>
          <a:lstStyle/>
          <a:p>
            <a:pPr algn="ctr">
              <a:lnSpc>
                <a:spcPts val="3600"/>
              </a:lnSpc>
            </a:pPr>
            <a:r>
              <a:rPr lang="en-US" sz="4000">
                <a:solidFill>
                  <a:srgbClr val="FFFFFF"/>
                </a:solidFill>
                <a:latin typeface="Abibas"/>
              </a:rPr>
              <a:t>Implementasi : warga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741833" y="-805548"/>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1884344" y="3081763"/>
            <a:ext cx="2252188" cy="5008256"/>
          </a:xfrm>
          <a:custGeom>
            <a:avLst/>
            <a:gdLst/>
            <a:ahLst/>
            <a:cxnLst/>
            <a:rect l="l" t="t" r="r" b="b"/>
            <a:pathLst>
              <a:path w="2252188" h="5008256">
                <a:moveTo>
                  <a:pt x="0" y="0"/>
                </a:moveTo>
                <a:lnTo>
                  <a:pt x="2252188" y="0"/>
                </a:lnTo>
                <a:lnTo>
                  <a:pt x="2252188" y="5008256"/>
                </a:lnTo>
                <a:lnTo>
                  <a:pt x="0" y="5008256"/>
                </a:lnTo>
                <a:lnTo>
                  <a:pt x="0" y="0"/>
                </a:lnTo>
                <a:close/>
              </a:path>
            </a:pathLst>
          </a:custGeom>
          <a:blipFill>
            <a:blip r:embed="rId6"/>
            <a:stretch>
              <a:fillRect/>
            </a:stretch>
          </a:blipFill>
        </p:spPr>
      </p:sp>
      <p:sp>
        <p:nvSpPr>
          <p:cNvPr id="5" name="Freeform 5"/>
          <p:cNvSpPr/>
          <p:nvPr/>
        </p:nvSpPr>
        <p:spPr>
          <a:xfrm>
            <a:off x="5155651" y="3081763"/>
            <a:ext cx="3097349" cy="5008256"/>
          </a:xfrm>
          <a:custGeom>
            <a:avLst/>
            <a:gdLst/>
            <a:ahLst/>
            <a:cxnLst/>
            <a:rect l="l" t="t" r="r" b="b"/>
            <a:pathLst>
              <a:path w="3097349" h="5008256">
                <a:moveTo>
                  <a:pt x="0" y="0"/>
                </a:moveTo>
                <a:lnTo>
                  <a:pt x="3097349" y="0"/>
                </a:lnTo>
                <a:lnTo>
                  <a:pt x="3097349" y="5008256"/>
                </a:lnTo>
                <a:lnTo>
                  <a:pt x="0" y="5008256"/>
                </a:lnTo>
                <a:lnTo>
                  <a:pt x="0" y="0"/>
                </a:lnTo>
                <a:close/>
              </a:path>
            </a:pathLst>
          </a:custGeom>
          <a:blipFill>
            <a:blip r:embed="rId7"/>
            <a:stretch>
              <a:fillRect/>
            </a:stretch>
          </a:blipFill>
        </p:spPr>
      </p:sp>
      <p:sp>
        <p:nvSpPr>
          <p:cNvPr id="6" name="Freeform 6"/>
          <p:cNvSpPr/>
          <p:nvPr/>
        </p:nvSpPr>
        <p:spPr>
          <a:xfrm>
            <a:off x="9272175" y="3201342"/>
            <a:ext cx="3358340" cy="4769098"/>
          </a:xfrm>
          <a:custGeom>
            <a:avLst/>
            <a:gdLst/>
            <a:ahLst/>
            <a:cxnLst/>
            <a:rect l="l" t="t" r="r" b="b"/>
            <a:pathLst>
              <a:path w="3358340" h="4769098">
                <a:moveTo>
                  <a:pt x="0" y="0"/>
                </a:moveTo>
                <a:lnTo>
                  <a:pt x="3358340" y="0"/>
                </a:lnTo>
                <a:lnTo>
                  <a:pt x="3358340" y="4769098"/>
                </a:lnTo>
                <a:lnTo>
                  <a:pt x="0" y="4769098"/>
                </a:lnTo>
                <a:lnTo>
                  <a:pt x="0" y="0"/>
                </a:lnTo>
                <a:close/>
              </a:path>
            </a:pathLst>
          </a:custGeom>
          <a:blipFill>
            <a:blip r:embed="rId8"/>
            <a:stretch>
              <a:fillRect r="-3437"/>
            </a:stretch>
          </a:blipFill>
        </p:spPr>
      </p:sp>
      <p:sp>
        <p:nvSpPr>
          <p:cNvPr id="7" name="Freeform 7"/>
          <p:cNvSpPr/>
          <p:nvPr/>
        </p:nvSpPr>
        <p:spPr>
          <a:xfrm>
            <a:off x="13649690" y="3245340"/>
            <a:ext cx="3289968" cy="4844679"/>
          </a:xfrm>
          <a:custGeom>
            <a:avLst/>
            <a:gdLst/>
            <a:ahLst/>
            <a:cxnLst/>
            <a:rect l="l" t="t" r="r" b="b"/>
            <a:pathLst>
              <a:path w="3289968" h="4844679">
                <a:moveTo>
                  <a:pt x="0" y="0"/>
                </a:moveTo>
                <a:lnTo>
                  <a:pt x="3289968" y="0"/>
                </a:lnTo>
                <a:lnTo>
                  <a:pt x="3289968" y="4844679"/>
                </a:lnTo>
                <a:lnTo>
                  <a:pt x="0" y="4844679"/>
                </a:lnTo>
                <a:lnTo>
                  <a:pt x="0" y="0"/>
                </a:lnTo>
                <a:close/>
              </a:path>
            </a:pathLst>
          </a:custGeom>
          <a:blipFill>
            <a:blip r:embed="rId9"/>
            <a:stretch>
              <a:fillRect t="-28439" b="-22469"/>
            </a:stretch>
          </a:blipFill>
        </p:spPr>
      </p:sp>
      <p:sp>
        <p:nvSpPr>
          <p:cNvPr id="8" name="TextBox 8"/>
          <p:cNvSpPr txBox="1"/>
          <p:nvPr/>
        </p:nvSpPr>
        <p:spPr>
          <a:xfrm>
            <a:off x="4631884" y="436990"/>
            <a:ext cx="9024232" cy="800387"/>
          </a:xfrm>
          <a:prstGeom prst="rect">
            <a:avLst/>
          </a:prstGeom>
        </p:spPr>
        <p:txBody>
          <a:bodyPr lIns="0" tIns="0" rIns="0" bIns="0" rtlCol="0" anchor="t">
            <a:spAutoFit/>
          </a:bodyPr>
          <a:lstStyle/>
          <a:p>
            <a:pPr algn="ctr">
              <a:lnSpc>
                <a:spcPts val="5401"/>
              </a:lnSpc>
            </a:pPr>
            <a:r>
              <a:rPr lang="en-US" sz="6001">
                <a:solidFill>
                  <a:srgbClr val="FFFFFF"/>
                </a:solidFill>
                <a:latin typeface="Abibas"/>
              </a:rPr>
              <a:t>Development</a:t>
            </a:r>
          </a:p>
        </p:txBody>
      </p:sp>
      <p:sp>
        <p:nvSpPr>
          <p:cNvPr id="9" name="TextBox 9"/>
          <p:cNvSpPr txBox="1"/>
          <p:nvPr/>
        </p:nvSpPr>
        <p:spPr>
          <a:xfrm>
            <a:off x="1388992" y="8249445"/>
            <a:ext cx="3242892" cy="989965"/>
          </a:xfrm>
          <a:prstGeom prst="rect">
            <a:avLst/>
          </a:prstGeom>
        </p:spPr>
        <p:txBody>
          <a:bodyPr lIns="0" tIns="0" rIns="0" bIns="0" rtlCol="0" anchor="t">
            <a:spAutoFit/>
          </a:bodyPr>
          <a:lstStyle/>
          <a:p>
            <a:pPr algn="ctr">
              <a:lnSpc>
                <a:spcPts val="2659"/>
              </a:lnSpc>
              <a:spcBef>
                <a:spcPct val="0"/>
              </a:spcBef>
            </a:pPr>
            <a:r>
              <a:rPr lang="en-US" sz="1899">
                <a:solidFill>
                  <a:srgbClr val="FFC600"/>
                </a:solidFill>
                <a:latin typeface="Canva Sans"/>
              </a:rPr>
              <a:t>notifikasi bukti pembayaran transfer untuk diberikan kepada pengurus</a:t>
            </a:r>
          </a:p>
        </p:txBody>
      </p:sp>
      <p:sp>
        <p:nvSpPr>
          <p:cNvPr id="10" name="TextBox 10"/>
          <p:cNvSpPr txBox="1"/>
          <p:nvPr/>
        </p:nvSpPr>
        <p:spPr>
          <a:xfrm>
            <a:off x="5082879" y="8268335"/>
            <a:ext cx="3242892" cy="989965"/>
          </a:xfrm>
          <a:prstGeom prst="rect">
            <a:avLst/>
          </a:prstGeom>
        </p:spPr>
        <p:txBody>
          <a:bodyPr lIns="0" tIns="0" rIns="0" bIns="0" rtlCol="0" anchor="t">
            <a:spAutoFit/>
          </a:bodyPr>
          <a:lstStyle/>
          <a:p>
            <a:pPr algn="ctr">
              <a:lnSpc>
                <a:spcPts val="2659"/>
              </a:lnSpc>
              <a:spcBef>
                <a:spcPct val="0"/>
              </a:spcBef>
            </a:pPr>
            <a:r>
              <a:rPr lang="en-US" sz="1899">
                <a:solidFill>
                  <a:srgbClr val="FFC600"/>
                </a:solidFill>
                <a:latin typeface="Canva Sans"/>
              </a:rPr>
              <a:t>notifikasi bukti pembayaran manual untuk warga yang sudah bayar</a:t>
            </a:r>
          </a:p>
        </p:txBody>
      </p:sp>
      <p:sp>
        <p:nvSpPr>
          <p:cNvPr id="11" name="TextBox 11"/>
          <p:cNvSpPr txBox="1"/>
          <p:nvPr/>
        </p:nvSpPr>
        <p:spPr>
          <a:xfrm>
            <a:off x="9329899" y="8416133"/>
            <a:ext cx="3242892" cy="656590"/>
          </a:xfrm>
          <a:prstGeom prst="rect">
            <a:avLst/>
          </a:prstGeom>
        </p:spPr>
        <p:txBody>
          <a:bodyPr lIns="0" tIns="0" rIns="0" bIns="0" rtlCol="0" anchor="t">
            <a:spAutoFit/>
          </a:bodyPr>
          <a:lstStyle/>
          <a:p>
            <a:pPr algn="ctr">
              <a:lnSpc>
                <a:spcPts val="2659"/>
              </a:lnSpc>
              <a:spcBef>
                <a:spcPct val="0"/>
              </a:spcBef>
            </a:pPr>
            <a:r>
              <a:rPr lang="en-US" sz="1899">
                <a:solidFill>
                  <a:srgbClr val="FFC600"/>
                </a:solidFill>
                <a:latin typeface="Canva Sans"/>
              </a:rPr>
              <a:t>notifikasi tagihan untuk warga yang belum bayar</a:t>
            </a:r>
          </a:p>
        </p:txBody>
      </p:sp>
      <p:sp>
        <p:nvSpPr>
          <p:cNvPr id="12" name="TextBox 12"/>
          <p:cNvSpPr txBox="1"/>
          <p:nvPr/>
        </p:nvSpPr>
        <p:spPr>
          <a:xfrm>
            <a:off x="13673228" y="8435022"/>
            <a:ext cx="3242892" cy="656590"/>
          </a:xfrm>
          <a:prstGeom prst="rect">
            <a:avLst/>
          </a:prstGeom>
        </p:spPr>
        <p:txBody>
          <a:bodyPr lIns="0" tIns="0" rIns="0" bIns="0" rtlCol="0" anchor="t">
            <a:spAutoFit/>
          </a:bodyPr>
          <a:lstStyle/>
          <a:p>
            <a:pPr algn="ctr">
              <a:lnSpc>
                <a:spcPts val="2659"/>
              </a:lnSpc>
              <a:spcBef>
                <a:spcPct val="0"/>
              </a:spcBef>
            </a:pPr>
            <a:r>
              <a:rPr lang="en-US" sz="1899">
                <a:solidFill>
                  <a:srgbClr val="FFC600"/>
                </a:solidFill>
                <a:latin typeface="Canva Sans"/>
              </a:rPr>
              <a:t>isi tagihan pdf yang dikirimkan</a:t>
            </a:r>
          </a:p>
        </p:txBody>
      </p:sp>
      <p:sp>
        <p:nvSpPr>
          <p:cNvPr id="13" name="TextBox 13"/>
          <p:cNvSpPr txBox="1"/>
          <p:nvPr/>
        </p:nvSpPr>
        <p:spPr>
          <a:xfrm>
            <a:off x="4631884" y="2319763"/>
            <a:ext cx="9024232" cy="552450"/>
          </a:xfrm>
          <a:prstGeom prst="rect">
            <a:avLst/>
          </a:prstGeom>
        </p:spPr>
        <p:txBody>
          <a:bodyPr lIns="0" tIns="0" rIns="0" bIns="0" rtlCol="0" anchor="t">
            <a:spAutoFit/>
          </a:bodyPr>
          <a:lstStyle/>
          <a:p>
            <a:pPr algn="ctr">
              <a:lnSpc>
                <a:spcPts val="3600"/>
              </a:lnSpc>
            </a:pPr>
            <a:r>
              <a:rPr lang="en-US" sz="4000">
                <a:solidFill>
                  <a:srgbClr val="FFFFFF"/>
                </a:solidFill>
                <a:latin typeface="Abibas"/>
              </a:rPr>
              <a:t>Implementasi : notifikasi</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4003903" y="4370799"/>
            <a:ext cx="10280195" cy="3740071"/>
          </a:xfrm>
          <a:custGeom>
            <a:avLst/>
            <a:gdLst/>
            <a:ahLst/>
            <a:cxnLst/>
            <a:rect l="l" t="t" r="r" b="b"/>
            <a:pathLst>
              <a:path w="10280195" h="3740071">
                <a:moveTo>
                  <a:pt x="0" y="0"/>
                </a:moveTo>
                <a:lnTo>
                  <a:pt x="10280194" y="0"/>
                </a:lnTo>
                <a:lnTo>
                  <a:pt x="10280194" y="3740071"/>
                </a:lnTo>
                <a:lnTo>
                  <a:pt x="0" y="3740071"/>
                </a:lnTo>
                <a:lnTo>
                  <a:pt x="0" y="0"/>
                </a:lnTo>
                <a:close/>
              </a:path>
            </a:pathLst>
          </a:custGeom>
          <a:blipFill>
            <a:blip r:embed="rId6"/>
            <a:stretch>
              <a:fillRect/>
            </a:stretch>
          </a:blipFill>
        </p:spPr>
      </p:sp>
      <p:sp>
        <p:nvSpPr>
          <p:cNvPr id="5" name="TextBox 5"/>
          <p:cNvSpPr txBox="1"/>
          <p:nvPr/>
        </p:nvSpPr>
        <p:spPr>
          <a:xfrm>
            <a:off x="4631884" y="436990"/>
            <a:ext cx="9024232" cy="800387"/>
          </a:xfrm>
          <a:prstGeom prst="rect">
            <a:avLst/>
          </a:prstGeom>
        </p:spPr>
        <p:txBody>
          <a:bodyPr lIns="0" tIns="0" rIns="0" bIns="0" rtlCol="0" anchor="t">
            <a:spAutoFit/>
          </a:bodyPr>
          <a:lstStyle/>
          <a:p>
            <a:pPr algn="ctr">
              <a:lnSpc>
                <a:spcPts val="5401"/>
              </a:lnSpc>
            </a:pPr>
            <a:r>
              <a:rPr lang="en-US" sz="6001">
                <a:solidFill>
                  <a:srgbClr val="FFFFFF"/>
                </a:solidFill>
                <a:latin typeface="Abibas"/>
              </a:rPr>
              <a:t>Testing</a:t>
            </a:r>
          </a:p>
        </p:txBody>
      </p:sp>
      <p:sp>
        <p:nvSpPr>
          <p:cNvPr id="6" name="TextBox 6"/>
          <p:cNvSpPr txBox="1"/>
          <p:nvPr/>
        </p:nvSpPr>
        <p:spPr>
          <a:xfrm>
            <a:off x="3305293" y="2138787"/>
            <a:ext cx="11677415" cy="1543050"/>
          </a:xfrm>
          <a:prstGeom prst="rect">
            <a:avLst/>
          </a:prstGeom>
        </p:spPr>
        <p:txBody>
          <a:bodyPr lIns="0" tIns="0" rIns="0" bIns="0" rtlCol="0" anchor="t">
            <a:spAutoFit/>
          </a:bodyPr>
          <a:lstStyle/>
          <a:p>
            <a:pPr algn="just">
              <a:lnSpc>
                <a:spcPts val="4199"/>
              </a:lnSpc>
            </a:pPr>
            <a:r>
              <a:rPr lang="en-US" sz="2999">
                <a:solidFill>
                  <a:srgbClr val="FFFFFF"/>
                </a:solidFill>
                <a:latin typeface="Open Sans"/>
              </a:rPr>
              <a:t>Kami telah melakukan testing pada  aplikasi ANIS  dengan menggunakan blackbox testing.</a:t>
            </a:r>
          </a:p>
          <a:p>
            <a:pPr algn="just">
              <a:lnSpc>
                <a:spcPts val="4199"/>
              </a:lnSpc>
            </a:pPr>
            <a:endParaRPr lang="en-US" sz="2999">
              <a:solidFill>
                <a:srgbClr val="FFFFFF"/>
              </a:solidFill>
              <a:latin typeface="Open San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flipH="1">
            <a:off x="16497132" y="6879039"/>
            <a:ext cx="3581736" cy="2901206"/>
          </a:xfrm>
          <a:custGeom>
            <a:avLst/>
            <a:gdLst/>
            <a:ahLst/>
            <a:cxnLst/>
            <a:rect l="l" t="t" r="r" b="b"/>
            <a:pathLst>
              <a:path w="3581736" h="2901206">
                <a:moveTo>
                  <a:pt x="3581736" y="0"/>
                </a:moveTo>
                <a:lnTo>
                  <a:pt x="0" y="0"/>
                </a:lnTo>
                <a:lnTo>
                  <a:pt x="0" y="2901205"/>
                </a:lnTo>
                <a:lnTo>
                  <a:pt x="3581736" y="2901205"/>
                </a:lnTo>
                <a:lnTo>
                  <a:pt x="3581736"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3" name="Group 3"/>
          <p:cNvGrpSpPr>
            <a:grpSpLocks noChangeAspect="1"/>
          </p:cNvGrpSpPr>
          <p:nvPr/>
        </p:nvGrpSpPr>
        <p:grpSpPr>
          <a:xfrm>
            <a:off x="1028700" y="1898300"/>
            <a:ext cx="6490426" cy="6490400"/>
            <a:chOff x="0" y="0"/>
            <a:chExt cx="6350000" cy="6349975"/>
          </a:xfrm>
        </p:grpSpPr>
        <p:sp>
          <p:nvSpPr>
            <p:cNvPr id="4" name="Freeform 4"/>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4"/>
              <a:stretch>
                <a:fillRect/>
              </a:stretch>
            </a:blipFill>
          </p:spPr>
        </p:sp>
      </p:grpSp>
      <p:sp>
        <p:nvSpPr>
          <p:cNvPr id="5" name="TextBox 5"/>
          <p:cNvSpPr txBox="1"/>
          <p:nvPr/>
        </p:nvSpPr>
        <p:spPr>
          <a:xfrm>
            <a:off x="8188062" y="3690208"/>
            <a:ext cx="8811700" cy="2116010"/>
          </a:xfrm>
          <a:prstGeom prst="rect">
            <a:avLst/>
          </a:prstGeom>
        </p:spPr>
        <p:txBody>
          <a:bodyPr lIns="0" tIns="0" rIns="0" bIns="0" rtlCol="0" anchor="t">
            <a:spAutoFit/>
          </a:bodyPr>
          <a:lstStyle/>
          <a:p>
            <a:pPr algn="ctr">
              <a:lnSpc>
                <a:spcPts val="5694"/>
              </a:lnSpc>
            </a:pPr>
            <a:r>
              <a:rPr lang="en-US" sz="4067">
                <a:solidFill>
                  <a:srgbClr val="FFFFFF"/>
                </a:solidFill>
                <a:latin typeface="TT Supermolot Neue"/>
              </a:rPr>
              <a:t>Aplikasi Notifikasi Iuran Sampah Untuk Desa Berbasis Web dan WhatsApp denganPendekatan WDLC</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8323787" y="1725662"/>
            <a:ext cx="8935513" cy="8045385"/>
          </a:xfrm>
          <a:custGeom>
            <a:avLst/>
            <a:gdLst/>
            <a:ahLst/>
            <a:cxnLst/>
            <a:rect l="l" t="t" r="r" b="b"/>
            <a:pathLst>
              <a:path w="8935513" h="8045385">
                <a:moveTo>
                  <a:pt x="0" y="0"/>
                </a:moveTo>
                <a:lnTo>
                  <a:pt x="8935513" y="0"/>
                </a:lnTo>
                <a:lnTo>
                  <a:pt x="8935513" y="8045385"/>
                </a:lnTo>
                <a:lnTo>
                  <a:pt x="0" y="8045385"/>
                </a:lnTo>
                <a:lnTo>
                  <a:pt x="0" y="0"/>
                </a:lnTo>
                <a:close/>
              </a:path>
            </a:pathLst>
          </a:custGeom>
          <a:blipFill>
            <a:blip r:embed="rId6"/>
            <a:stretch>
              <a:fillRect/>
            </a:stretch>
          </a:blipFill>
        </p:spPr>
      </p:sp>
      <p:sp>
        <p:nvSpPr>
          <p:cNvPr id="5" name="TextBox 5"/>
          <p:cNvSpPr txBox="1"/>
          <p:nvPr/>
        </p:nvSpPr>
        <p:spPr>
          <a:xfrm>
            <a:off x="4631884" y="436990"/>
            <a:ext cx="9024232" cy="800387"/>
          </a:xfrm>
          <a:prstGeom prst="rect">
            <a:avLst/>
          </a:prstGeom>
        </p:spPr>
        <p:txBody>
          <a:bodyPr lIns="0" tIns="0" rIns="0" bIns="0" rtlCol="0" anchor="t">
            <a:spAutoFit/>
          </a:bodyPr>
          <a:lstStyle/>
          <a:p>
            <a:pPr algn="ctr">
              <a:lnSpc>
                <a:spcPts val="5401"/>
              </a:lnSpc>
            </a:pPr>
            <a:r>
              <a:rPr lang="en-US" sz="6001">
                <a:solidFill>
                  <a:srgbClr val="FFFFFF"/>
                </a:solidFill>
                <a:latin typeface="Abibas"/>
              </a:rPr>
              <a:t>Testing</a:t>
            </a:r>
          </a:p>
        </p:txBody>
      </p:sp>
      <p:sp>
        <p:nvSpPr>
          <p:cNvPr id="6" name="TextBox 6"/>
          <p:cNvSpPr txBox="1"/>
          <p:nvPr/>
        </p:nvSpPr>
        <p:spPr>
          <a:xfrm>
            <a:off x="-440906" y="5195905"/>
            <a:ext cx="9024232" cy="552450"/>
          </a:xfrm>
          <a:prstGeom prst="rect">
            <a:avLst/>
          </a:prstGeom>
        </p:spPr>
        <p:txBody>
          <a:bodyPr lIns="0" tIns="0" rIns="0" bIns="0" rtlCol="0" anchor="t">
            <a:spAutoFit/>
          </a:bodyPr>
          <a:lstStyle/>
          <a:p>
            <a:pPr algn="ctr">
              <a:lnSpc>
                <a:spcPts val="3600"/>
              </a:lnSpc>
            </a:pPr>
            <a:r>
              <a:rPr lang="en-US" sz="4000">
                <a:solidFill>
                  <a:srgbClr val="FFFFFF"/>
                </a:solidFill>
                <a:latin typeface="Abibas"/>
              </a:rPr>
              <a:t>Hasil Black Box</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grpSp>
        <p:nvGrpSpPr>
          <p:cNvPr id="2" name="Group 2"/>
          <p:cNvGrpSpPr/>
          <p:nvPr/>
        </p:nvGrpSpPr>
        <p:grpSpPr>
          <a:xfrm>
            <a:off x="1028700" y="3314673"/>
            <a:ext cx="9274391" cy="2572674"/>
            <a:chOff x="0" y="0"/>
            <a:chExt cx="2442638" cy="677577"/>
          </a:xfrm>
        </p:grpSpPr>
        <p:sp>
          <p:nvSpPr>
            <p:cNvPr id="3" name="Freeform 3"/>
            <p:cNvSpPr/>
            <p:nvPr/>
          </p:nvSpPr>
          <p:spPr>
            <a:xfrm>
              <a:off x="0" y="0"/>
              <a:ext cx="2442638" cy="677577"/>
            </a:xfrm>
            <a:custGeom>
              <a:avLst/>
              <a:gdLst/>
              <a:ahLst/>
              <a:cxnLst/>
              <a:rect l="l" t="t" r="r" b="b"/>
              <a:pathLst>
                <a:path w="2442638" h="677577">
                  <a:moveTo>
                    <a:pt x="16695" y="0"/>
                  </a:moveTo>
                  <a:lnTo>
                    <a:pt x="2425943" y="0"/>
                  </a:lnTo>
                  <a:cubicBezTo>
                    <a:pt x="2430370" y="0"/>
                    <a:pt x="2434617" y="1759"/>
                    <a:pt x="2437748" y="4890"/>
                  </a:cubicBezTo>
                  <a:cubicBezTo>
                    <a:pt x="2440879" y="8021"/>
                    <a:pt x="2442638" y="12267"/>
                    <a:pt x="2442638" y="16695"/>
                  </a:cubicBezTo>
                  <a:lnTo>
                    <a:pt x="2442638" y="660882"/>
                  </a:lnTo>
                  <a:cubicBezTo>
                    <a:pt x="2442638" y="665309"/>
                    <a:pt x="2440879" y="669556"/>
                    <a:pt x="2437748" y="672687"/>
                  </a:cubicBezTo>
                  <a:cubicBezTo>
                    <a:pt x="2434617" y="675818"/>
                    <a:pt x="2430370" y="677577"/>
                    <a:pt x="2425943" y="677577"/>
                  </a:cubicBezTo>
                  <a:lnTo>
                    <a:pt x="16695" y="677577"/>
                  </a:lnTo>
                  <a:cubicBezTo>
                    <a:pt x="12267" y="677577"/>
                    <a:pt x="8021" y="675818"/>
                    <a:pt x="4890" y="672687"/>
                  </a:cubicBezTo>
                  <a:cubicBezTo>
                    <a:pt x="1759" y="669556"/>
                    <a:pt x="0" y="665309"/>
                    <a:pt x="0" y="660882"/>
                  </a:cubicBezTo>
                  <a:lnTo>
                    <a:pt x="0" y="16695"/>
                  </a:lnTo>
                  <a:cubicBezTo>
                    <a:pt x="0" y="12267"/>
                    <a:pt x="1759" y="8021"/>
                    <a:pt x="4890" y="4890"/>
                  </a:cubicBezTo>
                  <a:cubicBezTo>
                    <a:pt x="8021" y="1759"/>
                    <a:pt x="12267" y="0"/>
                    <a:pt x="16695" y="0"/>
                  </a:cubicBezTo>
                  <a:close/>
                </a:path>
              </a:pathLst>
            </a:custGeom>
            <a:solidFill>
              <a:srgbClr val="F5F5F5">
                <a:alpha val="19608"/>
              </a:srgbClr>
            </a:solidFill>
          </p:spPr>
        </p:sp>
        <p:sp>
          <p:nvSpPr>
            <p:cNvPr id="4" name="TextBox 4"/>
            <p:cNvSpPr txBox="1"/>
            <p:nvPr/>
          </p:nvSpPr>
          <p:spPr>
            <a:xfrm>
              <a:off x="0" y="-38100"/>
              <a:ext cx="2442638" cy="715677"/>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1259146" y="4090938"/>
            <a:ext cx="1142489" cy="1120382"/>
            <a:chOff x="0" y="0"/>
            <a:chExt cx="351164" cy="344369"/>
          </a:xfrm>
        </p:grpSpPr>
        <p:sp>
          <p:nvSpPr>
            <p:cNvPr id="6" name="Freeform 6"/>
            <p:cNvSpPr/>
            <p:nvPr/>
          </p:nvSpPr>
          <p:spPr>
            <a:xfrm>
              <a:off x="0" y="0"/>
              <a:ext cx="351164" cy="344369"/>
            </a:xfrm>
            <a:custGeom>
              <a:avLst/>
              <a:gdLst/>
              <a:ahLst/>
              <a:cxnLst/>
              <a:rect l="l" t="t" r="r" b="b"/>
              <a:pathLst>
                <a:path w="351164" h="344369">
                  <a:moveTo>
                    <a:pt x="135527" y="0"/>
                  </a:moveTo>
                  <a:lnTo>
                    <a:pt x="215637" y="0"/>
                  </a:lnTo>
                  <a:cubicBezTo>
                    <a:pt x="251581" y="0"/>
                    <a:pt x="286053" y="14279"/>
                    <a:pt x="311469" y="39695"/>
                  </a:cubicBezTo>
                  <a:cubicBezTo>
                    <a:pt x="336886" y="65111"/>
                    <a:pt x="351164" y="99583"/>
                    <a:pt x="351164" y="135527"/>
                  </a:cubicBezTo>
                  <a:lnTo>
                    <a:pt x="351164" y="208842"/>
                  </a:lnTo>
                  <a:cubicBezTo>
                    <a:pt x="351164" y="244786"/>
                    <a:pt x="336886" y="279258"/>
                    <a:pt x="311469" y="304674"/>
                  </a:cubicBezTo>
                  <a:cubicBezTo>
                    <a:pt x="286053" y="330091"/>
                    <a:pt x="251581" y="344369"/>
                    <a:pt x="215637" y="344369"/>
                  </a:cubicBezTo>
                  <a:lnTo>
                    <a:pt x="135527" y="344369"/>
                  </a:lnTo>
                  <a:cubicBezTo>
                    <a:pt x="99583" y="344369"/>
                    <a:pt x="65111" y="330091"/>
                    <a:pt x="39695" y="304674"/>
                  </a:cubicBezTo>
                  <a:cubicBezTo>
                    <a:pt x="14279" y="279258"/>
                    <a:pt x="0" y="244786"/>
                    <a:pt x="0" y="208842"/>
                  </a:cubicBezTo>
                  <a:lnTo>
                    <a:pt x="0" y="135527"/>
                  </a:lnTo>
                  <a:cubicBezTo>
                    <a:pt x="0" y="99583"/>
                    <a:pt x="14279" y="65111"/>
                    <a:pt x="39695" y="39695"/>
                  </a:cubicBezTo>
                  <a:cubicBezTo>
                    <a:pt x="65111" y="14279"/>
                    <a:pt x="99583" y="0"/>
                    <a:pt x="135527" y="0"/>
                  </a:cubicBezTo>
                  <a:close/>
                </a:path>
              </a:pathLst>
            </a:custGeom>
            <a:solidFill>
              <a:srgbClr val="E1B92E"/>
            </a:solidFill>
          </p:spPr>
        </p:sp>
        <p:sp>
          <p:nvSpPr>
            <p:cNvPr id="7" name="TextBox 7"/>
            <p:cNvSpPr txBox="1"/>
            <p:nvPr/>
          </p:nvSpPr>
          <p:spPr>
            <a:xfrm>
              <a:off x="0" y="-38100"/>
              <a:ext cx="351164" cy="382469"/>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8"/>
          <p:cNvGrpSpPr/>
          <p:nvPr/>
        </p:nvGrpSpPr>
        <p:grpSpPr>
          <a:xfrm>
            <a:off x="7992691" y="6453179"/>
            <a:ext cx="9274391" cy="2572674"/>
            <a:chOff x="0" y="0"/>
            <a:chExt cx="2442638" cy="677577"/>
          </a:xfrm>
        </p:grpSpPr>
        <p:sp>
          <p:nvSpPr>
            <p:cNvPr id="9" name="Freeform 9"/>
            <p:cNvSpPr/>
            <p:nvPr/>
          </p:nvSpPr>
          <p:spPr>
            <a:xfrm>
              <a:off x="0" y="0"/>
              <a:ext cx="2442638" cy="677577"/>
            </a:xfrm>
            <a:custGeom>
              <a:avLst/>
              <a:gdLst/>
              <a:ahLst/>
              <a:cxnLst/>
              <a:rect l="l" t="t" r="r" b="b"/>
              <a:pathLst>
                <a:path w="2442638" h="677577">
                  <a:moveTo>
                    <a:pt x="16695" y="0"/>
                  </a:moveTo>
                  <a:lnTo>
                    <a:pt x="2425943" y="0"/>
                  </a:lnTo>
                  <a:cubicBezTo>
                    <a:pt x="2430370" y="0"/>
                    <a:pt x="2434617" y="1759"/>
                    <a:pt x="2437748" y="4890"/>
                  </a:cubicBezTo>
                  <a:cubicBezTo>
                    <a:pt x="2440879" y="8021"/>
                    <a:pt x="2442638" y="12267"/>
                    <a:pt x="2442638" y="16695"/>
                  </a:cubicBezTo>
                  <a:lnTo>
                    <a:pt x="2442638" y="660882"/>
                  </a:lnTo>
                  <a:cubicBezTo>
                    <a:pt x="2442638" y="665309"/>
                    <a:pt x="2440879" y="669556"/>
                    <a:pt x="2437748" y="672687"/>
                  </a:cubicBezTo>
                  <a:cubicBezTo>
                    <a:pt x="2434617" y="675818"/>
                    <a:pt x="2430370" y="677577"/>
                    <a:pt x="2425943" y="677577"/>
                  </a:cubicBezTo>
                  <a:lnTo>
                    <a:pt x="16695" y="677577"/>
                  </a:lnTo>
                  <a:cubicBezTo>
                    <a:pt x="12267" y="677577"/>
                    <a:pt x="8021" y="675818"/>
                    <a:pt x="4890" y="672687"/>
                  </a:cubicBezTo>
                  <a:cubicBezTo>
                    <a:pt x="1759" y="669556"/>
                    <a:pt x="0" y="665309"/>
                    <a:pt x="0" y="660882"/>
                  </a:cubicBezTo>
                  <a:lnTo>
                    <a:pt x="0" y="16695"/>
                  </a:lnTo>
                  <a:cubicBezTo>
                    <a:pt x="0" y="12267"/>
                    <a:pt x="1759" y="8021"/>
                    <a:pt x="4890" y="4890"/>
                  </a:cubicBezTo>
                  <a:cubicBezTo>
                    <a:pt x="8021" y="1759"/>
                    <a:pt x="12267" y="0"/>
                    <a:pt x="16695" y="0"/>
                  </a:cubicBezTo>
                  <a:close/>
                </a:path>
              </a:pathLst>
            </a:custGeom>
            <a:solidFill>
              <a:srgbClr val="F5F5F5">
                <a:alpha val="19608"/>
              </a:srgbClr>
            </a:solidFill>
          </p:spPr>
        </p:sp>
        <p:sp>
          <p:nvSpPr>
            <p:cNvPr id="10" name="TextBox 10"/>
            <p:cNvSpPr txBox="1"/>
            <p:nvPr/>
          </p:nvSpPr>
          <p:spPr>
            <a:xfrm>
              <a:off x="0" y="-38100"/>
              <a:ext cx="2442638" cy="715677"/>
            </a:xfrm>
            <a:prstGeom prst="rect">
              <a:avLst/>
            </a:prstGeom>
          </p:spPr>
          <p:txBody>
            <a:bodyPr lIns="50800" tIns="50800" rIns="50800" bIns="50800" rtlCol="0" anchor="ctr"/>
            <a:lstStyle/>
            <a:p>
              <a:pPr algn="ctr">
                <a:lnSpc>
                  <a:spcPts val="2659"/>
                </a:lnSpc>
                <a:spcBef>
                  <a:spcPct val="0"/>
                </a:spcBef>
              </a:pPr>
              <a:endParaRPr/>
            </a:p>
          </p:txBody>
        </p:sp>
      </p:grpSp>
      <p:grpSp>
        <p:nvGrpSpPr>
          <p:cNvPr id="11" name="Group 11"/>
          <p:cNvGrpSpPr/>
          <p:nvPr/>
        </p:nvGrpSpPr>
        <p:grpSpPr>
          <a:xfrm>
            <a:off x="8538932" y="7293589"/>
            <a:ext cx="1142489" cy="1120382"/>
            <a:chOff x="0" y="0"/>
            <a:chExt cx="351164" cy="344369"/>
          </a:xfrm>
        </p:grpSpPr>
        <p:sp>
          <p:nvSpPr>
            <p:cNvPr id="12" name="Freeform 12"/>
            <p:cNvSpPr/>
            <p:nvPr/>
          </p:nvSpPr>
          <p:spPr>
            <a:xfrm>
              <a:off x="0" y="0"/>
              <a:ext cx="351164" cy="344369"/>
            </a:xfrm>
            <a:custGeom>
              <a:avLst/>
              <a:gdLst/>
              <a:ahLst/>
              <a:cxnLst/>
              <a:rect l="l" t="t" r="r" b="b"/>
              <a:pathLst>
                <a:path w="351164" h="344369">
                  <a:moveTo>
                    <a:pt x="135527" y="0"/>
                  </a:moveTo>
                  <a:lnTo>
                    <a:pt x="215637" y="0"/>
                  </a:lnTo>
                  <a:cubicBezTo>
                    <a:pt x="251581" y="0"/>
                    <a:pt x="286053" y="14279"/>
                    <a:pt x="311469" y="39695"/>
                  </a:cubicBezTo>
                  <a:cubicBezTo>
                    <a:pt x="336886" y="65111"/>
                    <a:pt x="351164" y="99583"/>
                    <a:pt x="351164" y="135527"/>
                  </a:cubicBezTo>
                  <a:lnTo>
                    <a:pt x="351164" y="208842"/>
                  </a:lnTo>
                  <a:cubicBezTo>
                    <a:pt x="351164" y="244786"/>
                    <a:pt x="336886" y="279258"/>
                    <a:pt x="311469" y="304674"/>
                  </a:cubicBezTo>
                  <a:cubicBezTo>
                    <a:pt x="286053" y="330091"/>
                    <a:pt x="251581" y="344369"/>
                    <a:pt x="215637" y="344369"/>
                  </a:cubicBezTo>
                  <a:lnTo>
                    <a:pt x="135527" y="344369"/>
                  </a:lnTo>
                  <a:cubicBezTo>
                    <a:pt x="99583" y="344369"/>
                    <a:pt x="65111" y="330091"/>
                    <a:pt x="39695" y="304674"/>
                  </a:cubicBezTo>
                  <a:cubicBezTo>
                    <a:pt x="14279" y="279258"/>
                    <a:pt x="0" y="244786"/>
                    <a:pt x="0" y="208842"/>
                  </a:cubicBezTo>
                  <a:lnTo>
                    <a:pt x="0" y="135527"/>
                  </a:lnTo>
                  <a:cubicBezTo>
                    <a:pt x="0" y="99583"/>
                    <a:pt x="14279" y="65111"/>
                    <a:pt x="39695" y="39695"/>
                  </a:cubicBezTo>
                  <a:cubicBezTo>
                    <a:pt x="65111" y="14279"/>
                    <a:pt x="99583" y="0"/>
                    <a:pt x="135527" y="0"/>
                  </a:cubicBezTo>
                  <a:close/>
                </a:path>
              </a:pathLst>
            </a:custGeom>
            <a:solidFill>
              <a:srgbClr val="E1B92E"/>
            </a:solidFill>
          </p:spPr>
        </p:sp>
        <p:sp>
          <p:nvSpPr>
            <p:cNvPr id="13" name="TextBox 13"/>
            <p:cNvSpPr txBox="1"/>
            <p:nvPr/>
          </p:nvSpPr>
          <p:spPr>
            <a:xfrm>
              <a:off x="0" y="-38100"/>
              <a:ext cx="351164" cy="382469"/>
            </a:xfrm>
            <a:prstGeom prst="rect">
              <a:avLst/>
            </a:prstGeom>
          </p:spPr>
          <p:txBody>
            <a:bodyPr lIns="50800" tIns="50800" rIns="50800" bIns="50800" rtlCol="0" anchor="ctr"/>
            <a:lstStyle/>
            <a:p>
              <a:pPr algn="ctr">
                <a:lnSpc>
                  <a:spcPts val="2659"/>
                </a:lnSpc>
                <a:spcBef>
                  <a:spcPct val="0"/>
                </a:spcBef>
              </a:pPr>
              <a:endParaRPr/>
            </a:p>
          </p:txBody>
        </p:sp>
      </p:grpSp>
      <p:sp>
        <p:nvSpPr>
          <p:cNvPr id="14" name="TextBox 14"/>
          <p:cNvSpPr txBox="1"/>
          <p:nvPr/>
        </p:nvSpPr>
        <p:spPr>
          <a:xfrm>
            <a:off x="5163693" y="1228725"/>
            <a:ext cx="9924045" cy="1400175"/>
          </a:xfrm>
          <a:prstGeom prst="rect">
            <a:avLst/>
          </a:prstGeom>
        </p:spPr>
        <p:txBody>
          <a:bodyPr lIns="0" tIns="0" rIns="0" bIns="0" rtlCol="0" anchor="t">
            <a:spAutoFit/>
          </a:bodyPr>
          <a:lstStyle/>
          <a:p>
            <a:pPr>
              <a:lnSpc>
                <a:spcPts val="9450"/>
              </a:lnSpc>
            </a:pPr>
            <a:r>
              <a:rPr lang="en-US" sz="10500">
                <a:solidFill>
                  <a:srgbClr val="FFFFFF"/>
                </a:solidFill>
                <a:latin typeface="Abibas"/>
              </a:rPr>
              <a:t>perkembangan : </a:t>
            </a:r>
          </a:p>
        </p:txBody>
      </p:sp>
      <p:sp>
        <p:nvSpPr>
          <p:cNvPr id="15" name="TextBox 15"/>
          <p:cNvSpPr txBox="1"/>
          <p:nvPr/>
        </p:nvSpPr>
        <p:spPr>
          <a:xfrm>
            <a:off x="2882084" y="3978029"/>
            <a:ext cx="6571416" cy="1298575"/>
          </a:xfrm>
          <a:prstGeom prst="rect">
            <a:avLst/>
          </a:prstGeom>
        </p:spPr>
        <p:txBody>
          <a:bodyPr lIns="0" tIns="0" rIns="0" bIns="0" rtlCol="0" anchor="t">
            <a:spAutoFit/>
          </a:bodyPr>
          <a:lstStyle/>
          <a:p>
            <a:pPr>
              <a:lnSpc>
                <a:spcPts val="3499"/>
              </a:lnSpc>
            </a:pPr>
            <a:r>
              <a:rPr lang="en-US" sz="2499">
                <a:solidFill>
                  <a:srgbClr val="FFFFFF"/>
                </a:solidFill>
                <a:latin typeface="TT Supermolot Neue"/>
              </a:rPr>
              <a:t>(Aplikasi ANIS dapat digunakan oleh semua desa di Indonesia, karena setiap desa di Indonesia pasti memiliki iuran sampah.) </a:t>
            </a:r>
          </a:p>
        </p:txBody>
      </p:sp>
      <p:sp>
        <p:nvSpPr>
          <p:cNvPr id="16" name="TextBox 16"/>
          <p:cNvSpPr txBox="1"/>
          <p:nvPr/>
        </p:nvSpPr>
        <p:spPr>
          <a:xfrm>
            <a:off x="1487067" y="4329271"/>
            <a:ext cx="686647" cy="686353"/>
          </a:xfrm>
          <a:prstGeom prst="rect">
            <a:avLst/>
          </a:prstGeom>
        </p:spPr>
        <p:txBody>
          <a:bodyPr lIns="0" tIns="0" rIns="0" bIns="0" rtlCol="0" anchor="t">
            <a:spAutoFit/>
          </a:bodyPr>
          <a:lstStyle/>
          <a:p>
            <a:pPr algn="ctr">
              <a:lnSpc>
                <a:spcPts val="4935"/>
              </a:lnSpc>
            </a:pPr>
            <a:r>
              <a:rPr lang="en-US" sz="5483">
                <a:solidFill>
                  <a:srgbClr val="212123"/>
                </a:solidFill>
                <a:latin typeface="RQND Pro UltraWide"/>
              </a:rPr>
              <a:t>1.</a:t>
            </a:r>
          </a:p>
        </p:txBody>
      </p:sp>
      <p:sp>
        <p:nvSpPr>
          <p:cNvPr id="17" name="TextBox 17"/>
          <p:cNvSpPr txBox="1"/>
          <p:nvPr/>
        </p:nvSpPr>
        <p:spPr>
          <a:xfrm>
            <a:off x="10125715" y="7124309"/>
            <a:ext cx="6721945" cy="1736725"/>
          </a:xfrm>
          <a:prstGeom prst="rect">
            <a:avLst/>
          </a:prstGeom>
        </p:spPr>
        <p:txBody>
          <a:bodyPr lIns="0" tIns="0" rIns="0" bIns="0" rtlCol="0" anchor="t">
            <a:spAutoFit/>
          </a:bodyPr>
          <a:lstStyle/>
          <a:p>
            <a:pPr>
              <a:lnSpc>
                <a:spcPts val="3499"/>
              </a:lnSpc>
            </a:pPr>
            <a:r>
              <a:rPr lang="en-US" sz="2499">
                <a:solidFill>
                  <a:srgbClr val="FFFFFF"/>
                </a:solidFill>
                <a:latin typeface="TT Supermolot Neue"/>
              </a:rPr>
              <a:t>(aplikasi ini bisa di kembangkan tidak untuk iuran sampah saja, tetapi bisa untuk berbagai iuran, seperti arisan, iuran satpam, dll)</a:t>
            </a:r>
          </a:p>
          <a:p>
            <a:pPr>
              <a:lnSpc>
                <a:spcPts val="3499"/>
              </a:lnSpc>
            </a:pPr>
            <a:endParaRPr lang="en-US" sz="2499">
              <a:solidFill>
                <a:srgbClr val="FFFFFF"/>
              </a:solidFill>
              <a:latin typeface="TT Supermolot Neue"/>
            </a:endParaRPr>
          </a:p>
        </p:txBody>
      </p:sp>
      <p:sp>
        <p:nvSpPr>
          <p:cNvPr id="18" name="TextBox 18"/>
          <p:cNvSpPr txBox="1"/>
          <p:nvPr/>
        </p:nvSpPr>
        <p:spPr>
          <a:xfrm>
            <a:off x="8766853" y="7467777"/>
            <a:ext cx="686647" cy="686353"/>
          </a:xfrm>
          <a:prstGeom prst="rect">
            <a:avLst/>
          </a:prstGeom>
        </p:spPr>
        <p:txBody>
          <a:bodyPr lIns="0" tIns="0" rIns="0" bIns="0" rtlCol="0" anchor="t">
            <a:spAutoFit/>
          </a:bodyPr>
          <a:lstStyle/>
          <a:p>
            <a:pPr algn="ctr">
              <a:lnSpc>
                <a:spcPts val="4935"/>
              </a:lnSpc>
            </a:pPr>
            <a:r>
              <a:rPr lang="en-US" sz="5483">
                <a:solidFill>
                  <a:srgbClr val="212123"/>
                </a:solidFill>
                <a:latin typeface="RQND Pro UltraWide"/>
              </a:rPr>
              <a:t>2.</a:t>
            </a:r>
          </a:p>
        </p:txBody>
      </p:sp>
      <p:sp>
        <p:nvSpPr>
          <p:cNvPr id="19" name="Freeform 19"/>
          <p:cNvSpPr/>
          <p:nvPr/>
        </p:nvSpPr>
        <p:spPr>
          <a:xfrm>
            <a:off x="1380269" y="7429007"/>
            <a:ext cx="4718318" cy="1981693"/>
          </a:xfrm>
          <a:custGeom>
            <a:avLst/>
            <a:gdLst/>
            <a:ahLst/>
            <a:cxnLst/>
            <a:rect l="l" t="t" r="r" b="b"/>
            <a:pathLst>
              <a:path w="4718318" h="1981693">
                <a:moveTo>
                  <a:pt x="0" y="0"/>
                </a:moveTo>
                <a:lnTo>
                  <a:pt x="4718318" y="0"/>
                </a:lnTo>
                <a:lnTo>
                  <a:pt x="4718318" y="1981693"/>
                </a:lnTo>
                <a:lnTo>
                  <a:pt x="0" y="1981693"/>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0" name="Freeform 20"/>
          <p:cNvSpPr/>
          <p:nvPr/>
        </p:nvSpPr>
        <p:spPr>
          <a:xfrm rot="-799549">
            <a:off x="14150067" y="3431338"/>
            <a:ext cx="2878388" cy="2339344"/>
          </a:xfrm>
          <a:custGeom>
            <a:avLst/>
            <a:gdLst/>
            <a:ahLst/>
            <a:cxnLst/>
            <a:rect l="l" t="t" r="r" b="b"/>
            <a:pathLst>
              <a:path w="2878388" h="2339344">
                <a:moveTo>
                  <a:pt x="0" y="0"/>
                </a:moveTo>
                <a:lnTo>
                  <a:pt x="2878387" y="0"/>
                </a:lnTo>
                <a:lnTo>
                  <a:pt x="2878387" y="2339344"/>
                </a:lnTo>
                <a:lnTo>
                  <a:pt x="0" y="2339344"/>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0"/>
        </a:gradFill>
        <a:effectLst/>
      </p:bgPr>
    </p:bg>
    <p:spTree>
      <p:nvGrpSpPr>
        <p:cNvPr id="1" name=""/>
        <p:cNvGrpSpPr/>
        <p:nvPr/>
      </p:nvGrpSpPr>
      <p:grpSpPr>
        <a:xfrm>
          <a:off x="0" y="0"/>
          <a:ext cx="0" cy="0"/>
          <a:chOff x="0" y="0"/>
          <a:chExt cx="0" cy="0"/>
        </a:xfrm>
      </p:grpSpPr>
      <p:grpSp>
        <p:nvGrpSpPr>
          <p:cNvPr id="2" name="Group 2"/>
          <p:cNvGrpSpPr/>
          <p:nvPr/>
        </p:nvGrpSpPr>
        <p:grpSpPr>
          <a:xfrm>
            <a:off x="1582730" y="4381609"/>
            <a:ext cx="7454173" cy="2302586"/>
            <a:chOff x="0" y="0"/>
            <a:chExt cx="1963239" cy="606442"/>
          </a:xfrm>
        </p:grpSpPr>
        <p:sp>
          <p:nvSpPr>
            <p:cNvPr id="3" name="Freeform 3"/>
            <p:cNvSpPr/>
            <p:nvPr/>
          </p:nvSpPr>
          <p:spPr>
            <a:xfrm>
              <a:off x="0" y="0"/>
              <a:ext cx="1963239" cy="606442"/>
            </a:xfrm>
            <a:custGeom>
              <a:avLst/>
              <a:gdLst/>
              <a:ahLst/>
              <a:cxnLst/>
              <a:rect l="l" t="t" r="r" b="b"/>
              <a:pathLst>
                <a:path w="1963239" h="606442">
                  <a:moveTo>
                    <a:pt x="20772" y="0"/>
                  </a:moveTo>
                  <a:lnTo>
                    <a:pt x="1942467" y="0"/>
                  </a:lnTo>
                  <a:cubicBezTo>
                    <a:pt x="1947976" y="0"/>
                    <a:pt x="1953259" y="2188"/>
                    <a:pt x="1957155" y="6084"/>
                  </a:cubicBezTo>
                  <a:cubicBezTo>
                    <a:pt x="1961050" y="9980"/>
                    <a:pt x="1963239" y="15263"/>
                    <a:pt x="1963239" y="20772"/>
                  </a:cubicBezTo>
                  <a:lnTo>
                    <a:pt x="1963239" y="585670"/>
                  </a:lnTo>
                  <a:cubicBezTo>
                    <a:pt x="1963239" y="591179"/>
                    <a:pt x="1961050" y="596463"/>
                    <a:pt x="1957155" y="600358"/>
                  </a:cubicBezTo>
                  <a:cubicBezTo>
                    <a:pt x="1953259" y="604254"/>
                    <a:pt x="1947976" y="606442"/>
                    <a:pt x="1942467" y="606442"/>
                  </a:cubicBezTo>
                  <a:lnTo>
                    <a:pt x="20772" y="606442"/>
                  </a:lnTo>
                  <a:cubicBezTo>
                    <a:pt x="15263" y="606442"/>
                    <a:pt x="9980" y="604254"/>
                    <a:pt x="6084" y="600358"/>
                  </a:cubicBezTo>
                  <a:cubicBezTo>
                    <a:pt x="2188" y="596463"/>
                    <a:pt x="0" y="591179"/>
                    <a:pt x="0" y="585670"/>
                  </a:cubicBezTo>
                  <a:lnTo>
                    <a:pt x="0" y="20772"/>
                  </a:lnTo>
                  <a:cubicBezTo>
                    <a:pt x="0" y="15263"/>
                    <a:pt x="2188" y="9980"/>
                    <a:pt x="6084" y="6084"/>
                  </a:cubicBezTo>
                  <a:cubicBezTo>
                    <a:pt x="9980" y="2188"/>
                    <a:pt x="15263" y="0"/>
                    <a:pt x="20772" y="0"/>
                  </a:cubicBezTo>
                  <a:close/>
                </a:path>
              </a:pathLst>
            </a:custGeom>
            <a:solidFill>
              <a:srgbClr val="F5F5F5">
                <a:alpha val="19608"/>
              </a:srgbClr>
            </a:solidFill>
          </p:spPr>
        </p:sp>
        <p:sp>
          <p:nvSpPr>
            <p:cNvPr id="4" name="TextBox 4"/>
            <p:cNvSpPr txBox="1"/>
            <p:nvPr/>
          </p:nvSpPr>
          <p:spPr>
            <a:xfrm>
              <a:off x="0" y="-38100"/>
              <a:ext cx="1963239" cy="644542"/>
            </a:xfrm>
            <a:prstGeom prst="rect">
              <a:avLst/>
            </a:prstGeom>
          </p:spPr>
          <p:txBody>
            <a:bodyPr lIns="50800" tIns="50800" rIns="50800" bIns="50800" rtlCol="0" anchor="ctr"/>
            <a:lstStyle/>
            <a:p>
              <a:pPr algn="ctr">
                <a:lnSpc>
                  <a:spcPts val="2659"/>
                </a:lnSpc>
                <a:spcBef>
                  <a:spcPct val="0"/>
                </a:spcBef>
              </a:pPr>
              <a:endParaRPr/>
            </a:p>
          </p:txBody>
        </p:sp>
      </p:grpSp>
      <p:sp>
        <p:nvSpPr>
          <p:cNvPr id="5" name="TextBox 5"/>
          <p:cNvSpPr txBox="1"/>
          <p:nvPr/>
        </p:nvSpPr>
        <p:spPr>
          <a:xfrm>
            <a:off x="2300866" y="1410690"/>
            <a:ext cx="13686269" cy="1367791"/>
          </a:xfrm>
          <a:prstGeom prst="rect">
            <a:avLst/>
          </a:prstGeom>
        </p:spPr>
        <p:txBody>
          <a:bodyPr lIns="0" tIns="0" rIns="0" bIns="0" rtlCol="0" anchor="t">
            <a:spAutoFit/>
          </a:bodyPr>
          <a:lstStyle/>
          <a:p>
            <a:pPr algn="ctr">
              <a:lnSpc>
                <a:spcPts val="9360"/>
              </a:lnSpc>
            </a:pPr>
            <a:r>
              <a:rPr lang="en-US" sz="10400">
                <a:solidFill>
                  <a:srgbClr val="F5F5F5"/>
                </a:solidFill>
                <a:latin typeface="Abibas"/>
              </a:rPr>
              <a:t>Hasil </a:t>
            </a:r>
          </a:p>
        </p:txBody>
      </p:sp>
      <p:sp>
        <p:nvSpPr>
          <p:cNvPr id="6" name="TextBox 6"/>
          <p:cNvSpPr txBox="1"/>
          <p:nvPr/>
        </p:nvSpPr>
        <p:spPr>
          <a:xfrm>
            <a:off x="2678954" y="4475627"/>
            <a:ext cx="5261724" cy="2105025"/>
          </a:xfrm>
          <a:prstGeom prst="rect">
            <a:avLst/>
          </a:prstGeom>
        </p:spPr>
        <p:txBody>
          <a:bodyPr lIns="0" tIns="0" rIns="0" bIns="0" rtlCol="0" anchor="t">
            <a:spAutoFit/>
          </a:bodyPr>
          <a:lstStyle/>
          <a:p>
            <a:pPr algn="ctr">
              <a:lnSpc>
                <a:spcPts val="3359"/>
              </a:lnSpc>
            </a:pPr>
            <a:r>
              <a:rPr lang="en-US" sz="2799">
                <a:solidFill>
                  <a:srgbClr val="FFFFFF"/>
                </a:solidFill>
                <a:latin typeface="TT Supermolot Neue"/>
              </a:rPr>
              <a:t>1. berusaha melakukan perkembangan sistem informasi agar dapat memanfaatkan teknologi dan mengurangi penggunaan kertas</a:t>
            </a:r>
          </a:p>
        </p:txBody>
      </p:sp>
      <p:sp>
        <p:nvSpPr>
          <p:cNvPr id="7" name="TextBox 7"/>
          <p:cNvSpPr txBox="1"/>
          <p:nvPr/>
        </p:nvSpPr>
        <p:spPr>
          <a:xfrm>
            <a:off x="4637219" y="3230477"/>
            <a:ext cx="8799366" cy="622935"/>
          </a:xfrm>
          <a:prstGeom prst="rect">
            <a:avLst/>
          </a:prstGeom>
        </p:spPr>
        <p:txBody>
          <a:bodyPr lIns="0" tIns="0" rIns="0" bIns="0" rtlCol="0" anchor="t">
            <a:spAutoFit/>
          </a:bodyPr>
          <a:lstStyle/>
          <a:p>
            <a:pPr algn="ctr">
              <a:lnSpc>
                <a:spcPts val="5040"/>
              </a:lnSpc>
            </a:pPr>
            <a:r>
              <a:rPr lang="en-US" sz="3600">
                <a:solidFill>
                  <a:srgbClr val="FFC600"/>
                </a:solidFill>
                <a:latin typeface="TT Supermolot Neue"/>
              </a:rPr>
              <a:t>Kesimpulan :</a:t>
            </a:r>
          </a:p>
        </p:txBody>
      </p:sp>
      <p:grpSp>
        <p:nvGrpSpPr>
          <p:cNvPr id="8" name="Group 8"/>
          <p:cNvGrpSpPr/>
          <p:nvPr/>
        </p:nvGrpSpPr>
        <p:grpSpPr>
          <a:xfrm>
            <a:off x="9274052" y="4381609"/>
            <a:ext cx="7454173" cy="2302586"/>
            <a:chOff x="0" y="0"/>
            <a:chExt cx="1963239" cy="606442"/>
          </a:xfrm>
        </p:grpSpPr>
        <p:sp>
          <p:nvSpPr>
            <p:cNvPr id="9" name="Freeform 9"/>
            <p:cNvSpPr/>
            <p:nvPr/>
          </p:nvSpPr>
          <p:spPr>
            <a:xfrm>
              <a:off x="0" y="0"/>
              <a:ext cx="1963239" cy="606442"/>
            </a:xfrm>
            <a:custGeom>
              <a:avLst/>
              <a:gdLst/>
              <a:ahLst/>
              <a:cxnLst/>
              <a:rect l="l" t="t" r="r" b="b"/>
              <a:pathLst>
                <a:path w="1963239" h="606442">
                  <a:moveTo>
                    <a:pt x="20772" y="0"/>
                  </a:moveTo>
                  <a:lnTo>
                    <a:pt x="1942467" y="0"/>
                  </a:lnTo>
                  <a:cubicBezTo>
                    <a:pt x="1947976" y="0"/>
                    <a:pt x="1953259" y="2188"/>
                    <a:pt x="1957155" y="6084"/>
                  </a:cubicBezTo>
                  <a:cubicBezTo>
                    <a:pt x="1961050" y="9980"/>
                    <a:pt x="1963239" y="15263"/>
                    <a:pt x="1963239" y="20772"/>
                  </a:cubicBezTo>
                  <a:lnTo>
                    <a:pt x="1963239" y="585670"/>
                  </a:lnTo>
                  <a:cubicBezTo>
                    <a:pt x="1963239" y="591179"/>
                    <a:pt x="1961050" y="596463"/>
                    <a:pt x="1957155" y="600358"/>
                  </a:cubicBezTo>
                  <a:cubicBezTo>
                    <a:pt x="1953259" y="604254"/>
                    <a:pt x="1947976" y="606442"/>
                    <a:pt x="1942467" y="606442"/>
                  </a:cubicBezTo>
                  <a:lnTo>
                    <a:pt x="20772" y="606442"/>
                  </a:lnTo>
                  <a:cubicBezTo>
                    <a:pt x="15263" y="606442"/>
                    <a:pt x="9980" y="604254"/>
                    <a:pt x="6084" y="600358"/>
                  </a:cubicBezTo>
                  <a:cubicBezTo>
                    <a:pt x="2188" y="596463"/>
                    <a:pt x="0" y="591179"/>
                    <a:pt x="0" y="585670"/>
                  </a:cubicBezTo>
                  <a:lnTo>
                    <a:pt x="0" y="20772"/>
                  </a:lnTo>
                  <a:cubicBezTo>
                    <a:pt x="0" y="15263"/>
                    <a:pt x="2188" y="9980"/>
                    <a:pt x="6084" y="6084"/>
                  </a:cubicBezTo>
                  <a:cubicBezTo>
                    <a:pt x="9980" y="2188"/>
                    <a:pt x="15263" y="0"/>
                    <a:pt x="20772" y="0"/>
                  </a:cubicBezTo>
                  <a:close/>
                </a:path>
              </a:pathLst>
            </a:custGeom>
            <a:solidFill>
              <a:srgbClr val="F5F5F5">
                <a:alpha val="19608"/>
              </a:srgbClr>
            </a:solidFill>
          </p:spPr>
        </p:sp>
        <p:sp>
          <p:nvSpPr>
            <p:cNvPr id="10" name="TextBox 10"/>
            <p:cNvSpPr txBox="1"/>
            <p:nvPr/>
          </p:nvSpPr>
          <p:spPr>
            <a:xfrm>
              <a:off x="0" y="-38100"/>
              <a:ext cx="1963239" cy="644542"/>
            </a:xfrm>
            <a:prstGeom prst="rect">
              <a:avLst/>
            </a:prstGeom>
          </p:spPr>
          <p:txBody>
            <a:bodyPr lIns="50800" tIns="50800" rIns="50800" bIns="50800" rtlCol="0" anchor="ctr"/>
            <a:lstStyle/>
            <a:p>
              <a:pPr algn="ctr">
                <a:lnSpc>
                  <a:spcPts val="2659"/>
                </a:lnSpc>
                <a:spcBef>
                  <a:spcPct val="0"/>
                </a:spcBef>
              </a:pPr>
              <a:endParaRPr/>
            </a:p>
          </p:txBody>
        </p:sp>
      </p:grpSp>
      <p:grpSp>
        <p:nvGrpSpPr>
          <p:cNvPr id="11" name="Group 11"/>
          <p:cNvGrpSpPr/>
          <p:nvPr/>
        </p:nvGrpSpPr>
        <p:grpSpPr>
          <a:xfrm>
            <a:off x="9266282" y="6969945"/>
            <a:ext cx="7454173" cy="2302586"/>
            <a:chOff x="0" y="0"/>
            <a:chExt cx="1963239" cy="606442"/>
          </a:xfrm>
        </p:grpSpPr>
        <p:sp>
          <p:nvSpPr>
            <p:cNvPr id="12" name="Freeform 12"/>
            <p:cNvSpPr/>
            <p:nvPr/>
          </p:nvSpPr>
          <p:spPr>
            <a:xfrm>
              <a:off x="0" y="0"/>
              <a:ext cx="1963239" cy="606442"/>
            </a:xfrm>
            <a:custGeom>
              <a:avLst/>
              <a:gdLst/>
              <a:ahLst/>
              <a:cxnLst/>
              <a:rect l="l" t="t" r="r" b="b"/>
              <a:pathLst>
                <a:path w="1963239" h="606442">
                  <a:moveTo>
                    <a:pt x="20772" y="0"/>
                  </a:moveTo>
                  <a:lnTo>
                    <a:pt x="1942467" y="0"/>
                  </a:lnTo>
                  <a:cubicBezTo>
                    <a:pt x="1947976" y="0"/>
                    <a:pt x="1953259" y="2188"/>
                    <a:pt x="1957155" y="6084"/>
                  </a:cubicBezTo>
                  <a:cubicBezTo>
                    <a:pt x="1961050" y="9980"/>
                    <a:pt x="1963239" y="15263"/>
                    <a:pt x="1963239" y="20772"/>
                  </a:cubicBezTo>
                  <a:lnTo>
                    <a:pt x="1963239" y="585670"/>
                  </a:lnTo>
                  <a:cubicBezTo>
                    <a:pt x="1963239" y="591179"/>
                    <a:pt x="1961050" y="596463"/>
                    <a:pt x="1957155" y="600358"/>
                  </a:cubicBezTo>
                  <a:cubicBezTo>
                    <a:pt x="1953259" y="604254"/>
                    <a:pt x="1947976" y="606442"/>
                    <a:pt x="1942467" y="606442"/>
                  </a:cubicBezTo>
                  <a:lnTo>
                    <a:pt x="20772" y="606442"/>
                  </a:lnTo>
                  <a:cubicBezTo>
                    <a:pt x="15263" y="606442"/>
                    <a:pt x="9980" y="604254"/>
                    <a:pt x="6084" y="600358"/>
                  </a:cubicBezTo>
                  <a:cubicBezTo>
                    <a:pt x="2188" y="596463"/>
                    <a:pt x="0" y="591179"/>
                    <a:pt x="0" y="585670"/>
                  </a:cubicBezTo>
                  <a:lnTo>
                    <a:pt x="0" y="20772"/>
                  </a:lnTo>
                  <a:cubicBezTo>
                    <a:pt x="0" y="15263"/>
                    <a:pt x="2188" y="9980"/>
                    <a:pt x="6084" y="6084"/>
                  </a:cubicBezTo>
                  <a:cubicBezTo>
                    <a:pt x="9980" y="2188"/>
                    <a:pt x="15263" y="0"/>
                    <a:pt x="20772" y="0"/>
                  </a:cubicBezTo>
                  <a:close/>
                </a:path>
              </a:pathLst>
            </a:custGeom>
            <a:solidFill>
              <a:srgbClr val="F5F5F5">
                <a:alpha val="19608"/>
              </a:srgbClr>
            </a:solidFill>
          </p:spPr>
        </p:sp>
        <p:sp>
          <p:nvSpPr>
            <p:cNvPr id="13" name="TextBox 13"/>
            <p:cNvSpPr txBox="1"/>
            <p:nvPr/>
          </p:nvSpPr>
          <p:spPr>
            <a:xfrm>
              <a:off x="0" y="-38100"/>
              <a:ext cx="1963239" cy="644542"/>
            </a:xfrm>
            <a:prstGeom prst="rect">
              <a:avLst/>
            </a:prstGeom>
          </p:spPr>
          <p:txBody>
            <a:bodyPr lIns="50800" tIns="50800" rIns="50800" bIns="50800" rtlCol="0" anchor="ctr"/>
            <a:lstStyle/>
            <a:p>
              <a:pPr algn="ctr">
                <a:lnSpc>
                  <a:spcPts val="2659"/>
                </a:lnSpc>
                <a:spcBef>
                  <a:spcPct val="0"/>
                </a:spcBef>
              </a:pPr>
              <a:endParaRPr/>
            </a:p>
          </p:txBody>
        </p:sp>
      </p:grpSp>
      <p:sp>
        <p:nvSpPr>
          <p:cNvPr id="14" name="TextBox 14"/>
          <p:cNvSpPr txBox="1"/>
          <p:nvPr/>
        </p:nvSpPr>
        <p:spPr>
          <a:xfrm>
            <a:off x="9926461" y="4542302"/>
            <a:ext cx="6149354" cy="1962150"/>
          </a:xfrm>
          <a:prstGeom prst="rect">
            <a:avLst/>
          </a:prstGeom>
        </p:spPr>
        <p:txBody>
          <a:bodyPr lIns="0" tIns="0" rIns="0" bIns="0" rtlCol="0" anchor="t">
            <a:spAutoFit/>
          </a:bodyPr>
          <a:lstStyle/>
          <a:p>
            <a:pPr algn="ctr">
              <a:lnSpc>
                <a:spcPts val="3839"/>
              </a:lnSpc>
            </a:pPr>
            <a:r>
              <a:rPr lang="en-US" sz="3199">
                <a:solidFill>
                  <a:srgbClr val="FFFFFF"/>
                </a:solidFill>
                <a:latin typeface="TT Supermolot Neue"/>
              </a:rPr>
              <a:t>2. membantu tupoksi dan tugas pengurus desa untuk mengatur iuran sampah secara baik dan efisien.</a:t>
            </a:r>
          </a:p>
        </p:txBody>
      </p:sp>
      <p:grpSp>
        <p:nvGrpSpPr>
          <p:cNvPr id="15" name="Group 15"/>
          <p:cNvGrpSpPr/>
          <p:nvPr/>
        </p:nvGrpSpPr>
        <p:grpSpPr>
          <a:xfrm>
            <a:off x="1574960" y="6969945"/>
            <a:ext cx="7454173" cy="2302586"/>
            <a:chOff x="0" y="0"/>
            <a:chExt cx="1963239" cy="606442"/>
          </a:xfrm>
        </p:grpSpPr>
        <p:sp>
          <p:nvSpPr>
            <p:cNvPr id="16" name="Freeform 16"/>
            <p:cNvSpPr/>
            <p:nvPr/>
          </p:nvSpPr>
          <p:spPr>
            <a:xfrm>
              <a:off x="0" y="0"/>
              <a:ext cx="1963239" cy="606442"/>
            </a:xfrm>
            <a:custGeom>
              <a:avLst/>
              <a:gdLst/>
              <a:ahLst/>
              <a:cxnLst/>
              <a:rect l="l" t="t" r="r" b="b"/>
              <a:pathLst>
                <a:path w="1963239" h="606442">
                  <a:moveTo>
                    <a:pt x="20772" y="0"/>
                  </a:moveTo>
                  <a:lnTo>
                    <a:pt x="1942467" y="0"/>
                  </a:lnTo>
                  <a:cubicBezTo>
                    <a:pt x="1947976" y="0"/>
                    <a:pt x="1953259" y="2188"/>
                    <a:pt x="1957155" y="6084"/>
                  </a:cubicBezTo>
                  <a:cubicBezTo>
                    <a:pt x="1961050" y="9980"/>
                    <a:pt x="1963239" y="15263"/>
                    <a:pt x="1963239" y="20772"/>
                  </a:cubicBezTo>
                  <a:lnTo>
                    <a:pt x="1963239" y="585670"/>
                  </a:lnTo>
                  <a:cubicBezTo>
                    <a:pt x="1963239" y="591179"/>
                    <a:pt x="1961050" y="596463"/>
                    <a:pt x="1957155" y="600358"/>
                  </a:cubicBezTo>
                  <a:cubicBezTo>
                    <a:pt x="1953259" y="604254"/>
                    <a:pt x="1947976" y="606442"/>
                    <a:pt x="1942467" y="606442"/>
                  </a:cubicBezTo>
                  <a:lnTo>
                    <a:pt x="20772" y="606442"/>
                  </a:lnTo>
                  <a:cubicBezTo>
                    <a:pt x="15263" y="606442"/>
                    <a:pt x="9980" y="604254"/>
                    <a:pt x="6084" y="600358"/>
                  </a:cubicBezTo>
                  <a:cubicBezTo>
                    <a:pt x="2188" y="596463"/>
                    <a:pt x="0" y="591179"/>
                    <a:pt x="0" y="585670"/>
                  </a:cubicBezTo>
                  <a:lnTo>
                    <a:pt x="0" y="20772"/>
                  </a:lnTo>
                  <a:cubicBezTo>
                    <a:pt x="0" y="15263"/>
                    <a:pt x="2188" y="9980"/>
                    <a:pt x="6084" y="6084"/>
                  </a:cubicBezTo>
                  <a:cubicBezTo>
                    <a:pt x="9980" y="2188"/>
                    <a:pt x="15263" y="0"/>
                    <a:pt x="20772" y="0"/>
                  </a:cubicBezTo>
                  <a:close/>
                </a:path>
              </a:pathLst>
            </a:custGeom>
            <a:solidFill>
              <a:srgbClr val="F5F5F5">
                <a:alpha val="19608"/>
              </a:srgbClr>
            </a:solidFill>
          </p:spPr>
        </p:sp>
        <p:sp>
          <p:nvSpPr>
            <p:cNvPr id="17" name="TextBox 17"/>
            <p:cNvSpPr txBox="1"/>
            <p:nvPr/>
          </p:nvSpPr>
          <p:spPr>
            <a:xfrm>
              <a:off x="0" y="-38100"/>
              <a:ext cx="1963239" cy="644542"/>
            </a:xfrm>
            <a:prstGeom prst="rect">
              <a:avLst/>
            </a:prstGeom>
          </p:spPr>
          <p:txBody>
            <a:bodyPr lIns="50800" tIns="50800" rIns="50800" bIns="50800" rtlCol="0" anchor="ctr"/>
            <a:lstStyle/>
            <a:p>
              <a:pPr algn="ctr">
                <a:lnSpc>
                  <a:spcPts val="2659"/>
                </a:lnSpc>
                <a:spcBef>
                  <a:spcPct val="0"/>
                </a:spcBef>
              </a:pPr>
              <a:endParaRPr/>
            </a:p>
          </p:txBody>
        </p:sp>
      </p:grpSp>
      <p:sp>
        <p:nvSpPr>
          <p:cNvPr id="18" name="TextBox 18"/>
          <p:cNvSpPr txBox="1"/>
          <p:nvPr/>
        </p:nvSpPr>
        <p:spPr>
          <a:xfrm>
            <a:off x="2217655" y="7341420"/>
            <a:ext cx="6184322" cy="1647825"/>
          </a:xfrm>
          <a:prstGeom prst="rect">
            <a:avLst/>
          </a:prstGeom>
        </p:spPr>
        <p:txBody>
          <a:bodyPr lIns="0" tIns="0" rIns="0" bIns="0" rtlCol="0" anchor="t">
            <a:spAutoFit/>
          </a:bodyPr>
          <a:lstStyle/>
          <a:p>
            <a:pPr algn="ctr">
              <a:lnSpc>
                <a:spcPts val="3239"/>
              </a:lnSpc>
            </a:pPr>
            <a:r>
              <a:rPr lang="en-US" sz="2699">
                <a:solidFill>
                  <a:srgbClr val="FFFFFF"/>
                </a:solidFill>
                <a:latin typeface="TT Supermolot Neue"/>
              </a:rPr>
              <a:t>3. Menata dan menjaga data yang awalnya ditulis manual dibuku menjadi disimpan di dalam database, disamping itu mempercepat pengerjaan pengurus desa</a:t>
            </a:r>
          </a:p>
        </p:txBody>
      </p:sp>
      <p:sp>
        <p:nvSpPr>
          <p:cNvPr id="19" name="Freeform 19"/>
          <p:cNvSpPr/>
          <p:nvPr/>
        </p:nvSpPr>
        <p:spPr>
          <a:xfrm>
            <a:off x="16720455" y="585982"/>
            <a:ext cx="3509877" cy="3509877"/>
          </a:xfrm>
          <a:custGeom>
            <a:avLst/>
            <a:gdLst/>
            <a:ahLst/>
            <a:cxnLst/>
            <a:rect l="l" t="t" r="r" b="b"/>
            <a:pathLst>
              <a:path w="3509877" h="3509877">
                <a:moveTo>
                  <a:pt x="0" y="0"/>
                </a:moveTo>
                <a:lnTo>
                  <a:pt x="3509877" y="0"/>
                </a:lnTo>
                <a:lnTo>
                  <a:pt x="3509877" y="3509877"/>
                </a:lnTo>
                <a:lnTo>
                  <a:pt x="0" y="3509877"/>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0" name="Freeform 20"/>
          <p:cNvSpPr/>
          <p:nvPr/>
        </p:nvSpPr>
        <p:spPr>
          <a:xfrm>
            <a:off x="-1506307" y="8121238"/>
            <a:ext cx="3509877" cy="3509877"/>
          </a:xfrm>
          <a:custGeom>
            <a:avLst/>
            <a:gdLst/>
            <a:ahLst/>
            <a:cxnLst/>
            <a:rect l="l" t="t" r="r" b="b"/>
            <a:pathLst>
              <a:path w="3509877" h="3509877">
                <a:moveTo>
                  <a:pt x="0" y="0"/>
                </a:moveTo>
                <a:lnTo>
                  <a:pt x="3509877" y="0"/>
                </a:lnTo>
                <a:lnTo>
                  <a:pt x="3509877" y="3509877"/>
                </a:lnTo>
                <a:lnTo>
                  <a:pt x="0" y="3509877"/>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21" name="Freeform 21"/>
          <p:cNvSpPr/>
          <p:nvPr/>
        </p:nvSpPr>
        <p:spPr>
          <a:xfrm rot="-992013">
            <a:off x="15295185" y="8550943"/>
            <a:ext cx="2850540" cy="1197227"/>
          </a:xfrm>
          <a:custGeom>
            <a:avLst/>
            <a:gdLst/>
            <a:ahLst/>
            <a:cxnLst/>
            <a:rect l="l" t="t" r="r" b="b"/>
            <a:pathLst>
              <a:path w="2850540" h="1197227">
                <a:moveTo>
                  <a:pt x="0" y="0"/>
                </a:moveTo>
                <a:lnTo>
                  <a:pt x="2850540" y="0"/>
                </a:lnTo>
                <a:lnTo>
                  <a:pt x="2850540" y="1197227"/>
                </a:lnTo>
                <a:lnTo>
                  <a:pt x="0" y="1197227"/>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22" name="Freeform 22"/>
          <p:cNvSpPr/>
          <p:nvPr/>
        </p:nvSpPr>
        <p:spPr>
          <a:xfrm rot="673435" flipH="1">
            <a:off x="892297" y="4123102"/>
            <a:ext cx="2060641" cy="1220930"/>
          </a:xfrm>
          <a:custGeom>
            <a:avLst/>
            <a:gdLst/>
            <a:ahLst/>
            <a:cxnLst/>
            <a:rect l="l" t="t" r="r" b="b"/>
            <a:pathLst>
              <a:path w="2060641" h="1220930">
                <a:moveTo>
                  <a:pt x="2060641" y="0"/>
                </a:moveTo>
                <a:lnTo>
                  <a:pt x="0" y="0"/>
                </a:lnTo>
                <a:lnTo>
                  <a:pt x="0" y="1220930"/>
                </a:lnTo>
                <a:lnTo>
                  <a:pt x="2060641" y="1220930"/>
                </a:lnTo>
                <a:lnTo>
                  <a:pt x="2060641"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23" name="TextBox 23"/>
          <p:cNvSpPr txBox="1"/>
          <p:nvPr/>
        </p:nvSpPr>
        <p:spPr>
          <a:xfrm>
            <a:off x="10154483" y="7244938"/>
            <a:ext cx="5677770" cy="1752600"/>
          </a:xfrm>
          <a:prstGeom prst="rect">
            <a:avLst/>
          </a:prstGeom>
        </p:spPr>
        <p:txBody>
          <a:bodyPr lIns="0" tIns="0" rIns="0" bIns="0" rtlCol="0" anchor="t">
            <a:spAutoFit/>
          </a:bodyPr>
          <a:lstStyle/>
          <a:p>
            <a:pPr algn="ctr">
              <a:lnSpc>
                <a:spcPts val="3479"/>
              </a:lnSpc>
            </a:pPr>
            <a:r>
              <a:rPr lang="en-US" sz="2899">
                <a:solidFill>
                  <a:srgbClr val="FFFFFF"/>
                </a:solidFill>
                <a:latin typeface="TT Supermolot Neue"/>
              </a:rPr>
              <a:t>4. Pembayaran bisa menggunakan digital, tanpa harus membayar secara manual, dan tidak ada biaya tambahan admin untuk pertransaksi</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a:off x="-695000" y="7469025"/>
            <a:ext cx="4826688" cy="4826688"/>
          </a:xfrm>
          <a:custGeom>
            <a:avLst/>
            <a:gdLst/>
            <a:ahLst/>
            <a:cxnLst/>
            <a:rect l="l" t="t" r="r" b="b"/>
            <a:pathLst>
              <a:path w="4826688" h="4826688">
                <a:moveTo>
                  <a:pt x="0" y="0"/>
                </a:moveTo>
                <a:lnTo>
                  <a:pt x="4826688" y="0"/>
                </a:lnTo>
                <a:lnTo>
                  <a:pt x="4826688" y="4826688"/>
                </a:lnTo>
                <a:lnTo>
                  <a:pt x="0" y="4826688"/>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a:off x="16872855" y="738382"/>
            <a:ext cx="3509877" cy="3509877"/>
          </a:xfrm>
          <a:custGeom>
            <a:avLst/>
            <a:gdLst/>
            <a:ahLst/>
            <a:cxnLst/>
            <a:rect l="l" t="t" r="r" b="b"/>
            <a:pathLst>
              <a:path w="3509877" h="3509877">
                <a:moveTo>
                  <a:pt x="0" y="0"/>
                </a:moveTo>
                <a:lnTo>
                  <a:pt x="3509877" y="0"/>
                </a:lnTo>
                <a:lnTo>
                  <a:pt x="3509877" y="3509877"/>
                </a:lnTo>
                <a:lnTo>
                  <a:pt x="0" y="3509877"/>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4" name="Freeform 4"/>
          <p:cNvSpPr/>
          <p:nvPr/>
        </p:nvSpPr>
        <p:spPr>
          <a:xfrm>
            <a:off x="417213" y="712453"/>
            <a:ext cx="3477515" cy="4980815"/>
          </a:xfrm>
          <a:custGeom>
            <a:avLst/>
            <a:gdLst/>
            <a:ahLst/>
            <a:cxnLst/>
            <a:rect l="l" t="t" r="r" b="b"/>
            <a:pathLst>
              <a:path w="3477515" h="4980815">
                <a:moveTo>
                  <a:pt x="0" y="0"/>
                </a:moveTo>
                <a:lnTo>
                  <a:pt x="3477514" y="0"/>
                </a:lnTo>
                <a:lnTo>
                  <a:pt x="3477514" y="4980815"/>
                </a:lnTo>
                <a:lnTo>
                  <a:pt x="0" y="4980815"/>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grpSp>
        <p:nvGrpSpPr>
          <p:cNvPr id="5" name="Group 5"/>
          <p:cNvGrpSpPr/>
          <p:nvPr/>
        </p:nvGrpSpPr>
        <p:grpSpPr>
          <a:xfrm>
            <a:off x="10342649" y="9882369"/>
            <a:ext cx="9480557" cy="5657850"/>
            <a:chOff x="0" y="0"/>
            <a:chExt cx="1361966" cy="812800"/>
          </a:xfrm>
        </p:grpSpPr>
        <p:sp>
          <p:nvSpPr>
            <p:cNvPr id="6" name="Freeform 6"/>
            <p:cNvSpPr/>
            <p:nvPr/>
          </p:nvSpPr>
          <p:spPr>
            <a:xfrm>
              <a:off x="0" y="0"/>
              <a:ext cx="1361966" cy="812800"/>
            </a:xfrm>
            <a:custGeom>
              <a:avLst/>
              <a:gdLst/>
              <a:ahLst/>
              <a:cxnLst/>
              <a:rect l="l" t="t" r="r" b="b"/>
              <a:pathLst>
                <a:path w="1361966" h="812800">
                  <a:moveTo>
                    <a:pt x="680983" y="0"/>
                  </a:moveTo>
                  <a:cubicBezTo>
                    <a:pt x="304886" y="0"/>
                    <a:pt x="0" y="181951"/>
                    <a:pt x="0" y="406400"/>
                  </a:cubicBezTo>
                  <a:cubicBezTo>
                    <a:pt x="0" y="630849"/>
                    <a:pt x="304886" y="812800"/>
                    <a:pt x="680983" y="812800"/>
                  </a:cubicBezTo>
                  <a:cubicBezTo>
                    <a:pt x="1057079" y="812800"/>
                    <a:pt x="1361966" y="630849"/>
                    <a:pt x="1361966" y="406400"/>
                  </a:cubicBezTo>
                  <a:cubicBezTo>
                    <a:pt x="1361966" y="181951"/>
                    <a:pt x="1057079" y="0"/>
                    <a:pt x="680983" y="0"/>
                  </a:cubicBezTo>
                  <a:close/>
                </a:path>
              </a:pathLst>
            </a:custGeom>
            <a:solidFill>
              <a:srgbClr val="E1B92E"/>
            </a:solidFill>
          </p:spPr>
        </p:sp>
        <p:sp>
          <p:nvSpPr>
            <p:cNvPr id="7" name="TextBox 7"/>
            <p:cNvSpPr txBox="1"/>
            <p:nvPr/>
          </p:nvSpPr>
          <p:spPr>
            <a:xfrm>
              <a:off x="76200" y="38100"/>
              <a:ext cx="1209566" cy="698500"/>
            </a:xfrm>
            <a:prstGeom prst="rect">
              <a:avLst/>
            </a:prstGeom>
          </p:spPr>
          <p:txBody>
            <a:bodyPr lIns="50800" tIns="50800" rIns="50800" bIns="50800" rtlCol="0" anchor="ctr"/>
            <a:lstStyle/>
            <a:p>
              <a:pPr algn="ctr">
                <a:lnSpc>
                  <a:spcPts val="2659"/>
                </a:lnSpc>
              </a:pPr>
              <a:endParaRPr/>
            </a:p>
          </p:txBody>
        </p:sp>
      </p:grpSp>
      <p:sp>
        <p:nvSpPr>
          <p:cNvPr id="8" name="Freeform 8"/>
          <p:cNvSpPr/>
          <p:nvPr/>
        </p:nvSpPr>
        <p:spPr>
          <a:xfrm>
            <a:off x="12023858" y="5216223"/>
            <a:ext cx="5810265" cy="5070777"/>
          </a:xfrm>
          <a:custGeom>
            <a:avLst/>
            <a:gdLst/>
            <a:ahLst/>
            <a:cxnLst/>
            <a:rect l="l" t="t" r="r" b="b"/>
            <a:pathLst>
              <a:path w="5810265" h="5070777">
                <a:moveTo>
                  <a:pt x="0" y="0"/>
                </a:moveTo>
                <a:lnTo>
                  <a:pt x="5810266" y="0"/>
                </a:lnTo>
                <a:lnTo>
                  <a:pt x="5810266" y="5070777"/>
                </a:lnTo>
                <a:lnTo>
                  <a:pt x="0" y="5070777"/>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9" name="TextBox 9"/>
          <p:cNvSpPr txBox="1"/>
          <p:nvPr/>
        </p:nvSpPr>
        <p:spPr>
          <a:xfrm>
            <a:off x="1718344" y="4534009"/>
            <a:ext cx="13686269" cy="3539490"/>
          </a:xfrm>
          <a:prstGeom prst="rect">
            <a:avLst/>
          </a:prstGeom>
        </p:spPr>
        <p:txBody>
          <a:bodyPr lIns="0" tIns="0" rIns="0" bIns="0" rtlCol="0" anchor="t">
            <a:spAutoFit/>
          </a:bodyPr>
          <a:lstStyle/>
          <a:p>
            <a:pPr algn="ctr">
              <a:lnSpc>
                <a:spcPts val="12960"/>
              </a:lnSpc>
            </a:pPr>
            <a:r>
              <a:rPr lang="en-US" sz="14400">
                <a:solidFill>
                  <a:srgbClr val="F5F5F5"/>
                </a:solidFill>
                <a:latin typeface="Abibas"/>
              </a:rPr>
              <a:t>TERIMA</a:t>
            </a:r>
          </a:p>
          <a:p>
            <a:pPr algn="ctr">
              <a:lnSpc>
                <a:spcPts val="12960"/>
              </a:lnSpc>
            </a:pPr>
            <a:r>
              <a:rPr lang="en-US" sz="14400">
                <a:solidFill>
                  <a:srgbClr val="F5F5F5"/>
                </a:solidFill>
                <a:latin typeface="Abibas"/>
              </a:rPr>
              <a:t>KASIH</a:t>
            </a:r>
          </a:p>
        </p:txBody>
      </p:sp>
      <p:sp>
        <p:nvSpPr>
          <p:cNvPr id="10" name="Freeform 10"/>
          <p:cNvSpPr/>
          <p:nvPr/>
        </p:nvSpPr>
        <p:spPr>
          <a:xfrm rot="673435" flipH="1">
            <a:off x="10820167" y="1041137"/>
            <a:ext cx="3586066" cy="2124744"/>
          </a:xfrm>
          <a:custGeom>
            <a:avLst/>
            <a:gdLst/>
            <a:ahLst/>
            <a:cxnLst/>
            <a:rect l="l" t="t" r="r" b="b"/>
            <a:pathLst>
              <a:path w="3586066" h="2124744">
                <a:moveTo>
                  <a:pt x="3586066" y="0"/>
                </a:moveTo>
                <a:lnTo>
                  <a:pt x="0" y="0"/>
                </a:lnTo>
                <a:lnTo>
                  <a:pt x="0" y="2124744"/>
                </a:lnTo>
                <a:lnTo>
                  <a:pt x="3586066" y="2124744"/>
                </a:lnTo>
                <a:lnTo>
                  <a:pt x="3586066" y="0"/>
                </a:lnTo>
                <a:close/>
              </a:path>
            </a:pathLst>
          </a:custGeom>
          <a:blipFill>
            <a:blip r:embed="rId8">
              <a:extLst>
                <a:ext uri="{96DAC541-7B7A-43D3-8B79-37D633B846F1}">
                  <asvg:svgBlip xmlns:asvg="http://schemas.microsoft.com/office/drawing/2016/SVG/main" xmlns="" r:embed="rId9"/>
                </a:ext>
              </a:extLst>
            </a:blip>
            <a:stretch>
              <a:fillRect/>
            </a:stretch>
          </a:blipFill>
        </p:spPr>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0"/>
        </a:gradFill>
        <a:effectLst/>
      </p:bgPr>
    </p:bg>
    <p:spTree>
      <p:nvGrpSpPr>
        <p:cNvPr id="1" name=""/>
        <p:cNvGrpSpPr/>
        <p:nvPr/>
      </p:nvGrpSpPr>
      <p:grpSpPr>
        <a:xfrm>
          <a:off x="0" y="0"/>
          <a:ext cx="0" cy="0"/>
          <a:chOff x="0" y="0"/>
          <a:chExt cx="0" cy="0"/>
        </a:xfrm>
      </p:grpSpPr>
      <p:sp>
        <p:nvSpPr>
          <p:cNvPr id="2" name="Freeform 2"/>
          <p:cNvSpPr/>
          <p:nvPr/>
        </p:nvSpPr>
        <p:spPr>
          <a:xfrm flipH="1">
            <a:off x="15510021" y="7556919"/>
            <a:ext cx="2153847" cy="1744616"/>
          </a:xfrm>
          <a:custGeom>
            <a:avLst/>
            <a:gdLst/>
            <a:ahLst/>
            <a:cxnLst/>
            <a:rect l="l" t="t" r="r" b="b"/>
            <a:pathLst>
              <a:path w="2153847" h="1744616">
                <a:moveTo>
                  <a:pt x="2153846" y="0"/>
                </a:moveTo>
                <a:lnTo>
                  <a:pt x="0" y="0"/>
                </a:lnTo>
                <a:lnTo>
                  <a:pt x="0" y="1744616"/>
                </a:lnTo>
                <a:lnTo>
                  <a:pt x="2153846" y="1744616"/>
                </a:lnTo>
                <a:lnTo>
                  <a:pt x="2153846" y="0"/>
                </a:lnTo>
                <a:close/>
              </a:path>
            </a:pathLst>
          </a:custGeom>
          <a:blipFill>
            <a:blip r:embed="rId2">
              <a:extLst>
                <a:ext uri="{96DAC541-7B7A-43D3-8B79-37D633B846F1}">
                  <asvg:svgBlip xmlns:asvg="http://schemas.microsoft.com/office/drawing/2016/SVG/main" xmlns="" r:embed="rId3"/>
                </a:ext>
              </a:extLst>
            </a:blip>
            <a:stretch>
              <a:fillRect/>
            </a:stretch>
          </a:blipFill>
        </p:spPr>
      </p:sp>
      <p:grpSp>
        <p:nvGrpSpPr>
          <p:cNvPr id="3" name="Group 3"/>
          <p:cNvGrpSpPr>
            <a:grpSpLocks noChangeAspect="1"/>
          </p:cNvGrpSpPr>
          <p:nvPr/>
        </p:nvGrpSpPr>
        <p:grpSpPr>
          <a:xfrm>
            <a:off x="12748298" y="3269180"/>
            <a:ext cx="2623195" cy="2623185"/>
            <a:chOff x="0" y="0"/>
            <a:chExt cx="6350000" cy="6349975"/>
          </a:xfrm>
        </p:grpSpPr>
        <p:sp>
          <p:nvSpPr>
            <p:cNvPr id="4" name="Freeform 4"/>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4"/>
              <a:stretch>
                <a:fillRect t="-16666" b="-16666"/>
              </a:stretch>
            </a:blipFill>
          </p:spPr>
        </p:sp>
      </p:grpSp>
      <p:sp>
        <p:nvSpPr>
          <p:cNvPr id="5" name="TextBox 5"/>
          <p:cNvSpPr txBox="1"/>
          <p:nvPr/>
        </p:nvSpPr>
        <p:spPr>
          <a:xfrm>
            <a:off x="6948831" y="3202505"/>
            <a:ext cx="4670901" cy="986155"/>
          </a:xfrm>
          <a:prstGeom prst="rect">
            <a:avLst/>
          </a:prstGeom>
        </p:spPr>
        <p:txBody>
          <a:bodyPr lIns="0" tIns="0" rIns="0" bIns="0" rtlCol="0" anchor="t">
            <a:spAutoFit/>
          </a:bodyPr>
          <a:lstStyle/>
          <a:p>
            <a:pPr algn="ctr">
              <a:lnSpc>
                <a:spcPts val="3919"/>
              </a:lnSpc>
            </a:pPr>
            <a:r>
              <a:rPr lang="en-US" sz="2799">
                <a:solidFill>
                  <a:srgbClr val="FFFFFF"/>
                </a:solidFill>
                <a:latin typeface="TT Supermolot Neue"/>
              </a:rPr>
              <a:t>Ketua </a:t>
            </a:r>
          </a:p>
          <a:p>
            <a:pPr algn="ctr">
              <a:lnSpc>
                <a:spcPts val="3919"/>
              </a:lnSpc>
            </a:pPr>
            <a:r>
              <a:rPr lang="en-US" sz="2799">
                <a:solidFill>
                  <a:srgbClr val="FFFFFF"/>
                </a:solidFill>
                <a:latin typeface="TT Supermolot Neue"/>
              </a:rPr>
              <a:t>MUCH. ICHSANUDDIN FANANI</a:t>
            </a:r>
          </a:p>
        </p:txBody>
      </p:sp>
      <p:sp>
        <p:nvSpPr>
          <p:cNvPr id="6" name="TextBox 6"/>
          <p:cNvSpPr txBox="1"/>
          <p:nvPr/>
        </p:nvSpPr>
        <p:spPr>
          <a:xfrm>
            <a:off x="2923643" y="5823859"/>
            <a:ext cx="2901238" cy="986155"/>
          </a:xfrm>
          <a:prstGeom prst="rect">
            <a:avLst/>
          </a:prstGeom>
        </p:spPr>
        <p:txBody>
          <a:bodyPr lIns="0" tIns="0" rIns="0" bIns="0" rtlCol="0" anchor="t">
            <a:spAutoFit/>
          </a:bodyPr>
          <a:lstStyle/>
          <a:p>
            <a:pPr algn="ctr">
              <a:lnSpc>
                <a:spcPts val="3919"/>
              </a:lnSpc>
            </a:pPr>
            <a:r>
              <a:rPr lang="en-US" sz="2799">
                <a:solidFill>
                  <a:srgbClr val="FFFFFF"/>
                </a:solidFill>
                <a:latin typeface="TT Supermolot Neue"/>
              </a:rPr>
              <a:t>Anggota 1</a:t>
            </a:r>
          </a:p>
          <a:p>
            <a:pPr algn="ctr">
              <a:lnSpc>
                <a:spcPts val="3919"/>
              </a:lnSpc>
            </a:pPr>
            <a:r>
              <a:rPr lang="en-US" sz="2799">
                <a:solidFill>
                  <a:srgbClr val="FFFFFF"/>
                </a:solidFill>
                <a:latin typeface="TT Supermolot Neue"/>
              </a:rPr>
              <a:t>MEIFREDI GIOVANI </a:t>
            </a:r>
          </a:p>
        </p:txBody>
      </p:sp>
      <p:grpSp>
        <p:nvGrpSpPr>
          <p:cNvPr id="7" name="Group 7"/>
          <p:cNvGrpSpPr>
            <a:grpSpLocks noChangeAspect="1"/>
          </p:cNvGrpSpPr>
          <p:nvPr/>
        </p:nvGrpSpPr>
        <p:grpSpPr>
          <a:xfrm>
            <a:off x="3145149" y="3269180"/>
            <a:ext cx="2623195" cy="2623185"/>
            <a:chOff x="0" y="0"/>
            <a:chExt cx="6350000" cy="6349975"/>
          </a:xfrm>
        </p:grpSpPr>
        <p:sp>
          <p:nvSpPr>
            <p:cNvPr id="8" name="Freeform 8"/>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5"/>
              <a:stretch>
                <a:fillRect t="-16628" b="-16628"/>
              </a:stretch>
            </a:blipFill>
          </p:spPr>
        </p:sp>
      </p:grpSp>
      <p:grpSp>
        <p:nvGrpSpPr>
          <p:cNvPr id="9" name="Group 9"/>
          <p:cNvGrpSpPr>
            <a:grpSpLocks noChangeAspect="1"/>
          </p:cNvGrpSpPr>
          <p:nvPr/>
        </p:nvGrpSpPr>
        <p:grpSpPr>
          <a:xfrm>
            <a:off x="7835905" y="645995"/>
            <a:ext cx="2623195" cy="2623185"/>
            <a:chOff x="0" y="0"/>
            <a:chExt cx="6350000" cy="6349975"/>
          </a:xfrm>
        </p:grpSpPr>
        <p:sp>
          <p:nvSpPr>
            <p:cNvPr id="10" name="Freeform 10"/>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6"/>
              <a:stretch>
                <a:fillRect t="-16666" b="-16666"/>
              </a:stretch>
            </a:blipFill>
          </p:spPr>
        </p:sp>
      </p:grpSp>
      <p:sp>
        <p:nvSpPr>
          <p:cNvPr id="11" name="TextBox 11"/>
          <p:cNvSpPr txBox="1"/>
          <p:nvPr/>
        </p:nvSpPr>
        <p:spPr>
          <a:xfrm>
            <a:off x="12619858" y="5823859"/>
            <a:ext cx="3112945" cy="986155"/>
          </a:xfrm>
          <a:prstGeom prst="rect">
            <a:avLst/>
          </a:prstGeom>
        </p:spPr>
        <p:txBody>
          <a:bodyPr lIns="0" tIns="0" rIns="0" bIns="0" rtlCol="0" anchor="t">
            <a:spAutoFit/>
          </a:bodyPr>
          <a:lstStyle/>
          <a:p>
            <a:pPr algn="ctr">
              <a:lnSpc>
                <a:spcPts val="3919"/>
              </a:lnSpc>
            </a:pPr>
            <a:r>
              <a:rPr lang="en-US" sz="2799">
                <a:solidFill>
                  <a:srgbClr val="FFFFFF"/>
                </a:solidFill>
                <a:latin typeface="TT Supermolot Neue"/>
              </a:rPr>
              <a:t>Anggota 2</a:t>
            </a:r>
          </a:p>
          <a:p>
            <a:pPr algn="ctr">
              <a:lnSpc>
                <a:spcPts val="3919"/>
              </a:lnSpc>
            </a:pPr>
            <a:r>
              <a:rPr lang="en-US" sz="2799">
                <a:solidFill>
                  <a:srgbClr val="FFFFFF"/>
                </a:solidFill>
                <a:latin typeface="TT Supermolot Neue"/>
              </a:rPr>
              <a:t>IVAN CANDRI Z. U. </a:t>
            </a:r>
          </a:p>
        </p:txBody>
      </p:sp>
      <p:sp>
        <p:nvSpPr>
          <p:cNvPr id="12" name="TextBox 12"/>
          <p:cNvSpPr txBox="1"/>
          <p:nvPr/>
        </p:nvSpPr>
        <p:spPr>
          <a:xfrm>
            <a:off x="6267910" y="8662472"/>
            <a:ext cx="6032744" cy="986155"/>
          </a:xfrm>
          <a:prstGeom prst="rect">
            <a:avLst/>
          </a:prstGeom>
        </p:spPr>
        <p:txBody>
          <a:bodyPr lIns="0" tIns="0" rIns="0" bIns="0" rtlCol="0" anchor="t">
            <a:spAutoFit/>
          </a:bodyPr>
          <a:lstStyle/>
          <a:p>
            <a:pPr algn="ctr">
              <a:lnSpc>
                <a:spcPts val="3919"/>
              </a:lnSpc>
            </a:pPr>
            <a:r>
              <a:rPr lang="en-US" sz="2799">
                <a:solidFill>
                  <a:srgbClr val="FFFFFF"/>
                </a:solidFill>
                <a:latin typeface="TT Supermolot Neue"/>
              </a:rPr>
              <a:t>Dosen Pendamping</a:t>
            </a:r>
          </a:p>
          <a:p>
            <a:pPr algn="ctr">
              <a:lnSpc>
                <a:spcPts val="3919"/>
              </a:lnSpc>
            </a:pPr>
            <a:r>
              <a:rPr lang="en-US" sz="2799">
                <a:solidFill>
                  <a:srgbClr val="FFFFFF"/>
                </a:solidFill>
                <a:latin typeface="TT Supermolot Neue"/>
              </a:rPr>
              <a:t>IKA RATNA INDRA ASTUTIK, S.Kom M.T</a:t>
            </a:r>
          </a:p>
        </p:txBody>
      </p:sp>
      <p:grpSp>
        <p:nvGrpSpPr>
          <p:cNvPr id="13" name="Group 13"/>
          <p:cNvGrpSpPr>
            <a:grpSpLocks noChangeAspect="1"/>
          </p:cNvGrpSpPr>
          <p:nvPr/>
        </p:nvGrpSpPr>
        <p:grpSpPr>
          <a:xfrm>
            <a:off x="7832402" y="5785587"/>
            <a:ext cx="2623195" cy="2623185"/>
            <a:chOff x="0" y="0"/>
            <a:chExt cx="6350000" cy="6349975"/>
          </a:xfrm>
        </p:grpSpPr>
        <p:sp>
          <p:nvSpPr>
            <p:cNvPr id="14" name="Freeform 14"/>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7"/>
              <a:stretch>
                <a:fillRect l="-1938" r="-1938"/>
              </a:stretch>
            </a:blipFill>
          </p:spPr>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2" name="Group 2"/>
          <p:cNvGrpSpPr/>
          <p:nvPr/>
        </p:nvGrpSpPr>
        <p:grpSpPr>
          <a:xfrm>
            <a:off x="2160843" y="4944766"/>
            <a:ext cx="6269564" cy="4313534"/>
            <a:chOff x="0" y="0"/>
            <a:chExt cx="1651243" cy="1136075"/>
          </a:xfrm>
        </p:grpSpPr>
        <p:sp>
          <p:nvSpPr>
            <p:cNvPr id="3" name="Freeform 3"/>
            <p:cNvSpPr/>
            <p:nvPr/>
          </p:nvSpPr>
          <p:spPr>
            <a:xfrm>
              <a:off x="0" y="0"/>
              <a:ext cx="1651243" cy="1136075"/>
            </a:xfrm>
            <a:custGeom>
              <a:avLst/>
              <a:gdLst/>
              <a:ahLst/>
              <a:cxnLst/>
              <a:rect l="l" t="t" r="r" b="b"/>
              <a:pathLst>
                <a:path w="1651243" h="1136075">
                  <a:moveTo>
                    <a:pt x="24697" y="0"/>
                  </a:moveTo>
                  <a:lnTo>
                    <a:pt x="1626547" y="0"/>
                  </a:lnTo>
                  <a:cubicBezTo>
                    <a:pt x="1633097" y="0"/>
                    <a:pt x="1639378" y="2602"/>
                    <a:pt x="1644010" y="7234"/>
                  </a:cubicBezTo>
                  <a:cubicBezTo>
                    <a:pt x="1648641" y="11865"/>
                    <a:pt x="1651243" y="18147"/>
                    <a:pt x="1651243" y="24697"/>
                  </a:cubicBezTo>
                  <a:lnTo>
                    <a:pt x="1651243" y="1111378"/>
                  </a:lnTo>
                  <a:cubicBezTo>
                    <a:pt x="1651243" y="1125018"/>
                    <a:pt x="1640186" y="1136075"/>
                    <a:pt x="1626547" y="1136075"/>
                  </a:cubicBezTo>
                  <a:lnTo>
                    <a:pt x="24697" y="1136075"/>
                  </a:lnTo>
                  <a:cubicBezTo>
                    <a:pt x="18147" y="1136075"/>
                    <a:pt x="11865" y="1133473"/>
                    <a:pt x="7234" y="1128841"/>
                  </a:cubicBezTo>
                  <a:cubicBezTo>
                    <a:pt x="2602" y="1124210"/>
                    <a:pt x="0" y="1117928"/>
                    <a:pt x="0" y="1111378"/>
                  </a:cubicBezTo>
                  <a:lnTo>
                    <a:pt x="0" y="24697"/>
                  </a:lnTo>
                  <a:cubicBezTo>
                    <a:pt x="0" y="18147"/>
                    <a:pt x="2602" y="11865"/>
                    <a:pt x="7234" y="7234"/>
                  </a:cubicBezTo>
                  <a:cubicBezTo>
                    <a:pt x="11865" y="2602"/>
                    <a:pt x="18147" y="0"/>
                    <a:pt x="24697" y="0"/>
                  </a:cubicBezTo>
                  <a:close/>
                </a:path>
              </a:pathLst>
            </a:custGeom>
            <a:solidFill>
              <a:srgbClr val="F5F5F5">
                <a:alpha val="19608"/>
              </a:srgbClr>
            </a:solidFill>
          </p:spPr>
        </p:sp>
        <p:sp>
          <p:nvSpPr>
            <p:cNvPr id="4" name="TextBox 4"/>
            <p:cNvSpPr txBox="1"/>
            <p:nvPr/>
          </p:nvSpPr>
          <p:spPr>
            <a:xfrm>
              <a:off x="0" y="-38100"/>
              <a:ext cx="1651243" cy="1174175"/>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5"/>
          <p:cNvGrpSpPr/>
          <p:nvPr/>
        </p:nvGrpSpPr>
        <p:grpSpPr>
          <a:xfrm>
            <a:off x="8493062" y="8465073"/>
            <a:ext cx="9480557" cy="5657850"/>
            <a:chOff x="0" y="0"/>
            <a:chExt cx="1361966" cy="812800"/>
          </a:xfrm>
        </p:grpSpPr>
        <p:sp>
          <p:nvSpPr>
            <p:cNvPr id="6" name="Freeform 6"/>
            <p:cNvSpPr/>
            <p:nvPr/>
          </p:nvSpPr>
          <p:spPr>
            <a:xfrm>
              <a:off x="0" y="0"/>
              <a:ext cx="1361966" cy="812800"/>
            </a:xfrm>
            <a:custGeom>
              <a:avLst/>
              <a:gdLst/>
              <a:ahLst/>
              <a:cxnLst/>
              <a:rect l="l" t="t" r="r" b="b"/>
              <a:pathLst>
                <a:path w="1361966" h="812800">
                  <a:moveTo>
                    <a:pt x="680983" y="0"/>
                  </a:moveTo>
                  <a:cubicBezTo>
                    <a:pt x="304886" y="0"/>
                    <a:pt x="0" y="181951"/>
                    <a:pt x="0" y="406400"/>
                  </a:cubicBezTo>
                  <a:cubicBezTo>
                    <a:pt x="0" y="630849"/>
                    <a:pt x="304886" y="812800"/>
                    <a:pt x="680983" y="812800"/>
                  </a:cubicBezTo>
                  <a:cubicBezTo>
                    <a:pt x="1057079" y="812800"/>
                    <a:pt x="1361966" y="630849"/>
                    <a:pt x="1361966" y="406400"/>
                  </a:cubicBezTo>
                  <a:cubicBezTo>
                    <a:pt x="1361966" y="181951"/>
                    <a:pt x="1057079" y="0"/>
                    <a:pt x="680983" y="0"/>
                  </a:cubicBezTo>
                  <a:close/>
                </a:path>
              </a:pathLst>
            </a:custGeom>
            <a:solidFill>
              <a:srgbClr val="E1B92E"/>
            </a:solidFill>
          </p:spPr>
        </p:sp>
        <p:sp>
          <p:nvSpPr>
            <p:cNvPr id="7" name="TextBox 7"/>
            <p:cNvSpPr txBox="1"/>
            <p:nvPr/>
          </p:nvSpPr>
          <p:spPr>
            <a:xfrm>
              <a:off x="76200" y="38100"/>
              <a:ext cx="1209566" cy="698500"/>
            </a:xfrm>
            <a:prstGeom prst="rect">
              <a:avLst/>
            </a:prstGeom>
          </p:spPr>
          <p:txBody>
            <a:bodyPr lIns="50800" tIns="50800" rIns="50800" bIns="50800" rtlCol="0" anchor="ctr"/>
            <a:lstStyle/>
            <a:p>
              <a:pPr algn="ctr">
                <a:lnSpc>
                  <a:spcPts val="2659"/>
                </a:lnSpc>
              </a:pPr>
              <a:endParaRPr/>
            </a:p>
          </p:txBody>
        </p:sp>
      </p:grpSp>
      <p:sp>
        <p:nvSpPr>
          <p:cNvPr id="8" name="Freeform 8"/>
          <p:cNvSpPr/>
          <p:nvPr/>
        </p:nvSpPr>
        <p:spPr>
          <a:xfrm>
            <a:off x="9456012" y="2100518"/>
            <a:ext cx="7554657" cy="6593155"/>
          </a:xfrm>
          <a:custGeom>
            <a:avLst/>
            <a:gdLst/>
            <a:ahLst/>
            <a:cxnLst/>
            <a:rect l="l" t="t" r="r" b="b"/>
            <a:pathLst>
              <a:path w="7554657" h="6593155">
                <a:moveTo>
                  <a:pt x="0" y="0"/>
                </a:moveTo>
                <a:lnTo>
                  <a:pt x="7554657" y="0"/>
                </a:lnTo>
                <a:lnTo>
                  <a:pt x="7554657" y="6593155"/>
                </a:lnTo>
                <a:lnTo>
                  <a:pt x="0" y="6593155"/>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9" name="TextBox 9"/>
          <p:cNvSpPr txBox="1"/>
          <p:nvPr/>
        </p:nvSpPr>
        <p:spPr>
          <a:xfrm>
            <a:off x="2160843" y="1878011"/>
            <a:ext cx="7543800" cy="2421256"/>
          </a:xfrm>
          <a:prstGeom prst="rect">
            <a:avLst/>
          </a:prstGeom>
        </p:spPr>
        <p:txBody>
          <a:bodyPr lIns="0" tIns="0" rIns="0" bIns="0" rtlCol="0" anchor="t">
            <a:spAutoFit/>
          </a:bodyPr>
          <a:lstStyle/>
          <a:p>
            <a:pPr>
              <a:lnSpc>
                <a:spcPts val="8820"/>
              </a:lnSpc>
            </a:pPr>
            <a:r>
              <a:rPr lang="en-US" sz="9800">
                <a:solidFill>
                  <a:srgbClr val="FFFFFF"/>
                </a:solidFill>
                <a:latin typeface="Abibas"/>
              </a:rPr>
              <a:t>Latar Belakang</a:t>
            </a:r>
          </a:p>
        </p:txBody>
      </p:sp>
      <p:sp>
        <p:nvSpPr>
          <p:cNvPr id="10" name="TextBox 10"/>
          <p:cNvSpPr txBox="1"/>
          <p:nvPr/>
        </p:nvSpPr>
        <p:spPr>
          <a:xfrm>
            <a:off x="2612381" y="5300667"/>
            <a:ext cx="5366488" cy="3582682"/>
          </a:xfrm>
          <a:prstGeom prst="rect">
            <a:avLst/>
          </a:prstGeom>
        </p:spPr>
        <p:txBody>
          <a:bodyPr lIns="0" tIns="0" rIns="0" bIns="0" rtlCol="0" anchor="t">
            <a:spAutoFit/>
          </a:bodyPr>
          <a:lstStyle/>
          <a:p>
            <a:pPr algn="just">
              <a:lnSpc>
                <a:spcPts val="2230"/>
              </a:lnSpc>
            </a:pPr>
            <a:r>
              <a:rPr lang="en-US" sz="1858">
                <a:solidFill>
                  <a:srgbClr val="FFFFFF"/>
                </a:solidFill>
                <a:latin typeface="TT Supermolot Neue"/>
              </a:rPr>
              <a:t>Latar belakang :</a:t>
            </a:r>
          </a:p>
          <a:p>
            <a:pPr algn="just">
              <a:lnSpc>
                <a:spcPts val="2230"/>
              </a:lnSpc>
            </a:pPr>
            <a:endParaRPr lang="en-US" sz="1858">
              <a:solidFill>
                <a:srgbClr val="FFFFFF"/>
              </a:solidFill>
              <a:latin typeface="TT Supermolot Neue"/>
            </a:endParaRPr>
          </a:p>
          <a:p>
            <a:pPr algn="just">
              <a:lnSpc>
                <a:spcPts val="2230"/>
              </a:lnSpc>
            </a:pPr>
            <a:r>
              <a:rPr lang="en-US" sz="1858">
                <a:solidFill>
                  <a:srgbClr val="FFFFFF"/>
                </a:solidFill>
                <a:latin typeface="TT Supermolot Neue"/>
              </a:rPr>
              <a:t>Ide pembuatan aplikasi Notifikasi Iuran Sampah Untuk Desa Berbasis Web dan WhatsApp berawal dari keluarga saya membagikan sebuah undangan atau pengumuman untuk tagihan iuran sampah. Begitu banyak undangan yang di sebar untuk di bagikan ke tiap-tiap rumah di RT tempat tinggal saya dan pada akhirnya saya mendapatkan sebuah ide untuk membuat pengumuman tersebut dapat dibagikan melalui online, agar dapat mengurangi penggunaan kertas dan tenaga saat membagikan undangan atau pengumuman tagihan iuran sampah.</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Freeform 2"/>
          <p:cNvSpPr/>
          <p:nvPr/>
        </p:nvSpPr>
        <p:spPr>
          <a:xfrm>
            <a:off x="15863251" y="1546085"/>
            <a:ext cx="4744306" cy="9028955"/>
          </a:xfrm>
          <a:custGeom>
            <a:avLst/>
            <a:gdLst/>
            <a:ahLst/>
            <a:cxnLst/>
            <a:rect l="l" t="t" r="r" b="b"/>
            <a:pathLst>
              <a:path w="4744306" h="9028955">
                <a:moveTo>
                  <a:pt x="0" y="0"/>
                </a:moveTo>
                <a:lnTo>
                  <a:pt x="4744305" y="0"/>
                </a:lnTo>
                <a:lnTo>
                  <a:pt x="4744305" y="9028955"/>
                </a:lnTo>
                <a:lnTo>
                  <a:pt x="0" y="9028955"/>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a:off x="1034027" y="3286413"/>
            <a:ext cx="4480787" cy="6417794"/>
          </a:xfrm>
          <a:custGeom>
            <a:avLst/>
            <a:gdLst/>
            <a:ahLst/>
            <a:cxnLst/>
            <a:rect l="l" t="t" r="r" b="b"/>
            <a:pathLst>
              <a:path w="4480787" h="6417794">
                <a:moveTo>
                  <a:pt x="0" y="0"/>
                </a:moveTo>
                <a:lnTo>
                  <a:pt x="4480787" y="0"/>
                </a:lnTo>
                <a:lnTo>
                  <a:pt x="4480787" y="6417795"/>
                </a:lnTo>
                <a:lnTo>
                  <a:pt x="0" y="6417795"/>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6452697" y="2095500"/>
            <a:ext cx="10995358" cy="7915434"/>
          </a:xfrm>
          <a:custGeom>
            <a:avLst/>
            <a:gdLst/>
            <a:ahLst/>
            <a:cxnLst/>
            <a:rect l="l" t="t" r="r" b="b"/>
            <a:pathLst>
              <a:path w="10995358" h="7915434">
                <a:moveTo>
                  <a:pt x="0" y="0"/>
                </a:moveTo>
                <a:lnTo>
                  <a:pt x="10995358" y="0"/>
                </a:lnTo>
                <a:lnTo>
                  <a:pt x="10995358" y="7915435"/>
                </a:lnTo>
                <a:lnTo>
                  <a:pt x="0" y="7915435"/>
                </a:lnTo>
                <a:lnTo>
                  <a:pt x="0" y="0"/>
                </a:lnTo>
                <a:close/>
              </a:path>
            </a:pathLst>
          </a:custGeom>
          <a:blipFill>
            <a:blip r:embed="rId6"/>
            <a:stretch>
              <a:fillRect l="-1437" t="-1529" b="-5206"/>
            </a:stretch>
          </a:blipFill>
        </p:spPr>
      </p:sp>
      <p:sp>
        <p:nvSpPr>
          <p:cNvPr id="5" name="TextBox 5"/>
          <p:cNvSpPr txBox="1"/>
          <p:nvPr/>
        </p:nvSpPr>
        <p:spPr>
          <a:xfrm>
            <a:off x="1028700" y="1162050"/>
            <a:ext cx="13365170" cy="2000251"/>
          </a:xfrm>
          <a:prstGeom prst="rect">
            <a:avLst/>
          </a:prstGeom>
        </p:spPr>
        <p:txBody>
          <a:bodyPr lIns="0" tIns="0" rIns="0" bIns="0" rtlCol="0" anchor="t">
            <a:spAutoFit/>
          </a:bodyPr>
          <a:lstStyle/>
          <a:p>
            <a:pPr>
              <a:lnSpc>
                <a:spcPts val="7200"/>
              </a:lnSpc>
            </a:pPr>
            <a:r>
              <a:rPr lang="en-US" sz="8000">
                <a:solidFill>
                  <a:srgbClr val="FFFFFF"/>
                </a:solidFill>
                <a:latin typeface="Abibas"/>
              </a:rPr>
              <a:t>Rincian Penelitihan </a:t>
            </a:r>
          </a:p>
          <a:p>
            <a:pPr>
              <a:lnSpc>
                <a:spcPts val="7200"/>
              </a:lnSpc>
            </a:pPr>
            <a:r>
              <a:rPr lang="en-US" sz="8000">
                <a:solidFill>
                  <a:srgbClr val="FFFFFF"/>
                </a:solidFill>
                <a:latin typeface="Abibas"/>
              </a:rPr>
              <a:t>Terdahulu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Freeform 2"/>
          <p:cNvSpPr/>
          <p:nvPr/>
        </p:nvSpPr>
        <p:spPr>
          <a:xfrm>
            <a:off x="1028700" y="3818157"/>
            <a:ext cx="3506157" cy="4845192"/>
          </a:xfrm>
          <a:custGeom>
            <a:avLst/>
            <a:gdLst/>
            <a:ahLst/>
            <a:cxnLst/>
            <a:rect l="l" t="t" r="r" b="b"/>
            <a:pathLst>
              <a:path w="3506157" h="4845192">
                <a:moveTo>
                  <a:pt x="0" y="0"/>
                </a:moveTo>
                <a:lnTo>
                  <a:pt x="3506157" y="0"/>
                </a:lnTo>
                <a:lnTo>
                  <a:pt x="3506157" y="4845193"/>
                </a:lnTo>
                <a:lnTo>
                  <a:pt x="0" y="4845193"/>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748149" flipH="1">
            <a:off x="15365471" y="1496969"/>
            <a:ext cx="2489278" cy="1474897"/>
          </a:xfrm>
          <a:custGeom>
            <a:avLst/>
            <a:gdLst/>
            <a:ahLst/>
            <a:cxnLst/>
            <a:rect l="l" t="t" r="r" b="b"/>
            <a:pathLst>
              <a:path w="2489278" h="1474897">
                <a:moveTo>
                  <a:pt x="2489277" y="0"/>
                </a:moveTo>
                <a:lnTo>
                  <a:pt x="0" y="0"/>
                </a:lnTo>
                <a:lnTo>
                  <a:pt x="0" y="1474897"/>
                </a:lnTo>
                <a:lnTo>
                  <a:pt x="2489277" y="1474897"/>
                </a:lnTo>
                <a:lnTo>
                  <a:pt x="2489277"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4977182" y="3437457"/>
            <a:ext cx="12213981" cy="5606594"/>
          </a:xfrm>
          <a:custGeom>
            <a:avLst/>
            <a:gdLst/>
            <a:ahLst/>
            <a:cxnLst/>
            <a:rect l="l" t="t" r="r" b="b"/>
            <a:pathLst>
              <a:path w="12213981" h="5606594">
                <a:moveTo>
                  <a:pt x="0" y="0"/>
                </a:moveTo>
                <a:lnTo>
                  <a:pt x="12213980" y="0"/>
                </a:lnTo>
                <a:lnTo>
                  <a:pt x="12213980" y="5606593"/>
                </a:lnTo>
                <a:lnTo>
                  <a:pt x="0" y="5606593"/>
                </a:lnTo>
                <a:lnTo>
                  <a:pt x="0" y="0"/>
                </a:lnTo>
                <a:close/>
              </a:path>
            </a:pathLst>
          </a:custGeom>
          <a:blipFill>
            <a:blip r:embed="rId6"/>
            <a:stretch>
              <a:fillRect/>
            </a:stretch>
          </a:blipFill>
        </p:spPr>
      </p:sp>
      <p:sp>
        <p:nvSpPr>
          <p:cNvPr id="5" name="TextBox 5"/>
          <p:cNvSpPr txBox="1"/>
          <p:nvPr/>
        </p:nvSpPr>
        <p:spPr>
          <a:xfrm>
            <a:off x="1028700" y="1171575"/>
            <a:ext cx="13365170" cy="1948814"/>
          </a:xfrm>
          <a:prstGeom prst="rect">
            <a:avLst/>
          </a:prstGeom>
        </p:spPr>
        <p:txBody>
          <a:bodyPr lIns="0" tIns="0" rIns="0" bIns="0" rtlCol="0" anchor="t">
            <a:spAutoFit/>
          </a:bodyPr>
          <a:lstStyle/>
          <a:p>
            <a:pPr>
              <a:lnSpc>
                <a:spcPts val="7109"/>
              </a:lnSpc>
            </a:pPr>
            <a:r>
              <a:rPr lang="en-US" sz="7899">
                <a:solidFill>
                  <a:srgbClr val="FFFFFF"/>
                </a:solidFill>
                <a:latin typeface="Abibas"/>
              </a:rPr>
              <a:t>Rincian Penelitihan </a:t>
            </a:r>
          </a:p>
          <a:p>
            <a:pPr>
              <a:lnSpc>
                <a:spcPts val="7109"/>
              </a:lnSpc>
            </a:pPr>
            <a:r>
              <a:rPr lang="en-US" sz="7899">
                <a:solidFill>
                  <a:srgbClr val="FFFFFF"/>
                </a:solidFill>
                <a:latin typeface="Abibas"/>
              </a:rPr>
              <a:t>Terdahulu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extBox 2"/>
          <p:cNvSpPr txBox="1"/>
          <p:nvPr/>
        </p:nvSpPr>
        <p:spPr>
          <a:xfrm>
            <a:off x="1028700" y="4152400"/>
            <a:ext cx="16388663" cy="3967241"/>
          </a:xfrm>
          <a:prstGeom prst="rect">
            <a:avLst/>
          </a:prstGeom>
        </p:spPr>
        <p:txBody>
          <a:bodyPr lIns="0" tIns="0" rIns="0" bIns="0" rtlCol="0" anchor="t">
            <a:spAutoFit/>
          </a:bodyPr>
          <a:lstStyle/>
          <a:p>
            <a:pPr algn="just">
              <a:lnSpc>
                <a:spcPts val="4024"/>
              </a:lnSpc>
            </a:pPr>
            <a:r>
              <a:rPr lang="en-US" sz="3353">
                <a:solidFill>
                  <a:srgbClr val="FFFFFF"/>
                </a:solidFill>
                <a:latin typeface="TT Supermolot Neue"/>
              </a:rPr>
              <a:t>Kesimpulan dari penelitian sebelumnya menunjukkan adanya peluang untuk meningkatkan efisiensi pengelolaan dana iuran dan transparansi di antara warga. Oleh karena itu, kami akan memanfaatkan kelebihan dari penelitian pertama, yaitu memudahkan pengurus dalam mengelola pemasukan dan pengeluaran iuran serta memberikan kemudahan kepada warga untuk memantau penggunaan dana iuran. Penelitian kedua akan mengintegrasikan notifikasi WhatsApp ke dalam aplikasi ANIS sebagai solusi untuk mengatasi kekurangan pada penelitian sebelumnya, sehingga informasi kewarga dapat lebih efisien dan terpercaya disampaikan.</a:t>
            </a:r>
          </a:p>
        </p:txBody>
      </p:sp>
      <p:grpSp>
        <p:nvGrpSpPr>
          <p:cNvPr id="3" name="Group 3"/>
          <p:cNvGrpSpPr/>
          <p:nvPr/>
        </p:nvGrpSpPr>
        <p:grpSpPr>
          <a:xfrm>
            <a:off x="-1049651" y="-2009775"/>
            <a:ext cx="20327099" cy="5657850"/>
            <a:chOff x="0" y="0"/>
            <a:chExt cx="2920167" cy="812800"/>
          </a:xfrm>
        </p:grpSpPr>
        <p:sp>
          <p:nvSpPr>
            <p:cNvPr id="4" name="Freeform 4"/>
            <p:cNvSpPr/>
            <p:nvPr/>
          </p:nvSpPr>
          <p:spPr>
            <a:xfrm>
              <a:off x="0" y="0"/>
              <a:ext cx="2920167" cy="812800"/>
            </a:xfrm>
            <a:custGeom>
              <a:avLst/>
              <a:gdLst/>
              <a:ahLst/>
              <a:cxnLst/>
              <a:rect l="l" t="t" r="r" b="b"/>
              <a:pathLst>
                <a:path w="2920167" h="812800">
                  <a:moveTo>
                    <a:pt x="1460083" y="0"/>
                  </a:moveTo>
                  <a:cubicBezTo>
                    <a:pt x="653702" y="0"/>
                    <a:pt x="0" y="181951"/>
                    <a:pt x="0" y="406400"/>
                  </a:cubicBezTo>
                  <a:cubicBezTo>
                    <a:pt x="0" y="630849"/>
                    <a:pt x="653702" y="812800"/>
                    <a:pt x="1460083" y="812800"/>
                  </a:cubicBezTo>
                  <a:cubicBezTo>
                    <a:pt x="2266465" y="812800"/>
                    <a:pt x="2920167" y="630849"/>
                    <a:pt x="2920167" y="406400"/>
                  </a:cubicBezTo>
                  <a:cubicBezTo>
                    <a:pt x="2920167" y="181951"/>
                    <a:pt x="2266465" y="0"/>
                    <a:pt x="1460083" y="0"/>
                  </a:cubicBezTo>
                  <a:close/>
                </a:path>
              </a:pathLst>
            </a:custGeom>
            <a:solidFill>
              <a:srgbClr val="E1B92E"/>
            </a:solidFill>
          </p:spPr>
        </p:sp>
        <p:sp>
          <p:nvSpPr>
            <p:cNvPr id="5" name="TextBox 5"/>
            <p:cNvSpPr txBox="1"/>
            <p:nvPr/>
          </p:nvSpPr>
          <p:spPr>
            <a:xfrm>
              <a:off x="76200" y="38100"/>
              <a:ext cx="2767767" cy="698500"/>
            </a:xfrm>
            <a:prstGeom prst="rect">
              <a:avLst/>
            </a:prstGeom>
          </p:spPr>
          <p:txBody>
            <a:bodyPr lIns="50800" tIns="50800" rIns="50800" bIns="50800" rtlCol="0" anchor="ctr"/>
            <a:lstStyle/>
            <a:p>
              <a:pPr algn="ctr">
                <a:lnSpc>
                  <a:spcPts val="2659"/>
                </a:lnSpc>
              </a:pPr>
              <a:endParaRPr/>
            </a:p>
          </p:txBody>
        </p:sp>
      </p:grpSp>
      <p:sp>
        <p:nvSpPr>
          <p:cNvPr id="6" name="TextBox 6"/>
          <p:cNvSpPr txBox="1"/>
          <p:nvPr/>
        </p:nvSpPr>
        <p:spPr>
          <a:xfrm>
            <a:off x="3274316" y="1856195"/>
            <a:ext cx="11679164" cy="1289685"/>
          </a:xfrm>
          <a:prstGeom prst="rect">
            <a:avLst/>
          </a:prstGeom>
        </p:spPr>
        <p:txBody>
          <a:bodyPr lIns="0" tIns="0" rIns="0" bIns="0" rtlCol="0" anchor="t">
            <a:spAutoFit/>
          </a:bodyPr>
          <a:lstStyle/>
          <a:p>
            <a:pPr algn="ctr">
              <a:lnSpc>
                <a:spcPts val="8640"/>
              </a:lnSpc>
            </a:pPr>
            <a:r>
              <a:rPr lang="en-US" sz="9600">
                <a:solidFill>
                  <a:srgbClr val="212123"/>
                </a:solidFill>
                <a:latin typeface="Abibas"/>
              </a:rPr>
              <a:t>Analisis GAP</a:t>
            </a:r>
          </a:p>
        </p:txBody>
      </p:sp>
      <p:sp>
        <p:nvSpPr>
          <p:cNvPr id="7" name="Freeform 7"/>
          <p:cNvSpPr/>
          <p:nvPr/>
        </p:nvSpPr>
        <p:spPr>
          <a:xfrm>
            <a:off x="4996543" y="8886219"/>
            <a:ext cx="8294914" cy="8294914"/>
          </a:xfrm>
          <a:custGeom>
            <a:avLst/>
            <a:gdLst/>
            <a:ahLst/>
            <a:cxnLst/>
            <a:rect l="l" t="t" r="r" b="b"/>
            <a:pathLst>
              <a:path w="8294914" h="8294914">
                <a:moveTo>
                  <a:pt x="0" y="0"/>
                </a:moveTo>
                <a:lnTo>
                  <a:pt x="8294914" y="0"/>
                </a:lnTo>
                <a:lnTo>
                  <a:pt x="8294914" y="8294914"/>
                </a:lnTo>
                <a:lnTo>
                  <a:pt x="0" y="8294914"/>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8" name="Freeform 8"/>
          <p:cNvSpPr/>
          <p:nvPr/>
        </p:nvSpPr>
        <p:spPr>
          <a:xfrm flipH="1">
            <a:off x="13493327" y="8633490"/>
            <a:ext cx="2060641" cy="1220930"/>
          </a:xfrm>
          <a:custGeom>
            <a:avLst/>
            <a:gdLst/>
            <a:ahLst/>
            <a:cxnLst/>
            <a:rect l="l" t="t" r="r" b="b"/>
            <a:pathLst>
              <a:path w="2060641" h="1220930">
                <a:moveTo>
                  <a:pt x="2060641" y="0"/>
                </a:moveTo>
                <a:lnTo>
                  <a:pt x="0" y="0"/>
                </a:lnTo>
                <a:lnTo>
                  <a:pt x="0" y="1220930"/>
                </a:lnTo>
                <a:lnTo>
                  <a:pt x="2060641" y="1220930"/>
                </a:lnTo>
                <a:lnTo>
                  <a:pt x="2060641"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9" name="Freeform 9"/>
          <p:cNvSpPr/>
          <p:nvPr/>
        </p:nvSpPr>
        <p:spPr>
          <a:xfrm>
            <a:off x="2734954" y="8633490"/>
            <a:ext cx="2060641" cy="1220930"/>
          </a:xfrm>
          <a:custGeom>
            <a:avLst/>
            <a:gdLst/>
            <a:ahLst/>
            <a:cxnLst/>
            <a:rect l="l" t="t" r="r" b="b"/>
            <a:pathLst>
              <a:path w="2060641" h="1220930">
                <a:moveTo>
                  <a:pt x="0" y="0"/>
                </a:moveTo>
                <a:lnTo>
                  <a:pt x="2060642" y="0"/>
                </a:lnTo>
                <a:lnTo>
                  <a:pt x="2060642" y="1220930"/>
                </a:lnTo>
                <a:lnTo>
                  <a:pt x="0" y="1220930"/>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p:spPr>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1028700" y="1028700"/>
            <a:ext cx="2383155" cy="1412019"/>
          </a:xfrm>
          <a:custGeom>
            <a:avLst/>
            <a:gdLst/>
            <a:ahLst/>
            <a:cxnLst/>
            <a:rect l="l" t="t" r="r" b="b"/>
            <a:pathLst>
              <a:path w="2383155" h="1412019">
                <a:moveTo>
                  <a:pt x="0" y="0"/>
                </a:moveTo>
                <a:lnTo>
                  <a:pt x="2383155" y="0"/>
                </a:lnTo>
                <a:lnTo>
                  <a:pt x="2383155" y="1412019"/>
                </a:lnTo>
                <a:lnTo>
                  <a:pt x="0" y="1412019"/>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flipH="1">
            <a:off x="15660815" y="2456018"/>
            <a:ext cx="2060641" cy="1220930"/>
          </a:xfrm>
          <a:custGeom>
            <a:avLst/>
            <a:gdLst/>
            <a:ahLst/>
            <a:cxnLst/>
            <a:rect l="l" t="t" r="r" b="b"/>
            <a:pathLst>
              <a:path w="2060641" h="1220930">
                <a:moveTo>
                  <a:pt x="2060641" y="0"/>
                </a:moveTo>
                <a:lnTo>
                  <a:pt x="0" y="0"/>
                </a:lnTo>
                <a:lnTo>
                  <a:pt x="0" y="1220930"/>
                </a:lnTo>
                <a:lnTo>
                  <a:pt x="2060641" y="1220930"/>
                </a:lnTo>
                <a:lnTo>
                  <a:pt x="2060641"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4" name="Freeform 4"/>
          <p:cNvSpPr/>
          <p:nvPr/>
        </p:nvSpPr>
        <p:spPr>
          <a:xfrm rot="658909" flipH="1">
            <a:off x="15930588" y="7183631"/>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5" name="Freeform 5"/>
          <p:cNvSpPr/>
          <p:nvPr/>
        </p:nvSpPr>
        <p:spPr>
          <a:xfrm>
            <a:off x="1028700" y="7276607"/>
            <a:ext cx="4718318" cy="1981693"/>
          </a:xfrm>
          <a:custGeom>
            <a:avLst/>
            <a:gdLst/>
            <a:ahLst/>
            <a:cxnLst/>
            <a:rect l="l" t="t" r="r" b="b"/>
            <a:pathLst>
              <a:path w="4718318" h="1981693">
                <a:moveTo>
                  <a:pt x="0" y="0"/>
                </a:moveTo>
                <a:lnTo>
                  <a:pt x="4718318" y="0"/>
                </a:lnTo>
                <a:lnTo>
                  <a:pt x="4718318" y="1981693"/>
                </a:lnTo>
                <a:lnTo>
                  <a:pt x="0" y="1981693"/>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p:spPr>
      </p:sp>
      <p:sp>
        <p:nvSpPr>
          <p:cNvPr id="6" name="Freeform 6"/>
          <p:cNvSpPr/>
          <p:nvPr/>
        </p:nvSpPr>
        <p:spPr>
          <a:xfrm>
            <a:off x="2371172" y="1734710"/>
            <a:ext cx="13545656" cy="7107580"/>
          </a:xfrm>
          <a:custGeom>
            <a:avLst/>
            <a:gdLst/>
            <a:ahLst/>
            <a:cxnLst/>
            <a:rect l="l" t="t" r="r" b="b"/>
            <a:pathLst>
              <a:path w="13545656" h="7107580">
                <a:moveTo>
                  <a:pt x="0" y="0"/>
                </a:moveTo>
                <a:lnTo>
                  <a:pt x="13545656" y="0"/>
                </a:lnTo>
                <a:lnTo>
                  <a:pt x="13545656" y="7107579"/>
                </a:lnTo>
                <a:lnTo>
                  <a:pt x="0" y="7107579"/>
                </a:lnTo>
                <a:lnTo>
                  <a:pt x="0" y="0"/>
                </a:lnTo>
                <a:close/>
              </a:path>
            </a:pathLst>
          </a:custGeom>
          <a:blipFill>
            <a:blip r:embed="rId8"/>
            <a:stretch>
              <a:fillRect t="-6454" b="-6454"/>
            </a:stretch>
          </a:blipFill>
        </p:spPr>
      </p:sp>
      <p:sp>
        <p:nvSpPr>
          <p:cNvPr id="7" name="TextBox 7"/>
          <p:cNvSpPr txBox="1"/>
          <p:nvPr/>
        </p:nvSpPr>
        <p:spPr>
          <a:xfrm>
            <a:off x="5278103" y="638468"/>
            <a:ext cx="7731793" cy="1486402"/>
          </a:xfrm>
          <a:prstGeom prst="rect">
            <a:avLst/>
          </a:prstGeom>
        </p:spPr>
        <p:txBody>
          <a:bodyPr lIns="0" tIns="0" rIns="0" bIns="0" rtlCol="0" anchor="t">
            <a:spAutoFit/>
          </a:bodyPr>
          <a:lstStyle/>
          <a:p>
            <a:pPr algn="ctr">
              <a:lnSpc>
                <a:spcPts val="5401"/>
              </a:lnSpc>
            </a:pPr>
            <a:r>
              <a:rPr lang="en-US" sz="6001">
                <a:solidFill>
                  <a:srgbClr val="FFFFFF"/>
                </a:solidFill>
                <a:latin typeface="Abibas"/>
              </a:rPr>
              <a:t>Web development life cycle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0000">
                <a:alpha val="100000"/>
              </a:srgbClr>
            </a:gs>
            <a:gs pos="100000">
              <a:srgbClr val="3533CD">
                <a:alpha val="100000"/>
              </a:srgbClr>
            </a:gs>
          </a:gsLst>
          <a:lin ang="2700000"/>
        </a:gradFill>
        <a:effectLst/>
      </p:bgPr>
    </p:bg>
    <p:spTree>
      <p:nvGrpSpPr>
        <p:cNvPr id="1" name=""/>
        <p:cNvGrpSpPr/>
        <p:nvPr/>
      </p:nvGrpSpPr>
      <p:grpSpPr>
        <a:xfrm>
          <a:off x="0" y="0"/>
          <a:ext cx="0" cy="0"/>
          <a:chOff x="0" y="0"/>
          <a:chExt cx="0" cy="0"/>
        </a:xfrm>
      </p:grpSpPr>
      <p:sp>
        <p:nvSpPr>
          <p:cNvPr id="2" name="Freeform 2"/>
          <p:cNvSpPr/>
          <p:nvPr/>
        </p:nvSpPr>
        <p:spPr>
          <a:xfrm>
            <a:off x="0" y="322690"/>
            <a:ext cx="2383155" cy="1412019"/>
          </a:xfrm>
          <a:custGeom>
            <a:avLst/>
            <a:gdLst/>
            <a:ahLst/>
            <a:cxnLst/>
            <a:rect l="l" t="t" r="r" b="b"/>
            <a:pathLst>
              <a:path w="2383155" h="1412019">
                <a:moveTo>
                  <a:pt x="0" y="0"/>
                </a:moveTo>
                <a:lnTo>
                  <a:pt x="2383155" y="0"/>
                </a:lnTo>
                <a:lnTo>
                  <a:pt x="2383155" y="1412020"/>
                </a:lnTo>
                <a:lnTo>
                  <a:pt x="0" y="1412020"/>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p:spPr>
      </p:sp>
      <p:sp>
        <p:nvSpPr>
          <p:cNvPr id="3" name="Freeform 3"/>
          <p:cNvSpPr/>
          <p:nvPr/>
        </p:nvSpPr>
        <p:spPr>
          <a:xfrm rot="658909" flipH="1">
            <a:off x="15930588" y="7312875"/>
            <a:ext cx="3581736" cy="2901206"/>
          </a:xfrm>
          <a:custGeom>
            <a:avLst/>
            <a:gdLst/>
            <a:ahLst/>
            <a:cxnLst/>
            <a:rect l="l" t="t" r="r" b="b"/>
            <a:pathLst>
              <a:path w="3581736" h="2901206">
                <a:moveTo>
                  <a:pt x="3581736" y="0"/>
                </a:moveTo>
                <a:lnTo>
                  <a:pt x="0" y="0"/>
                </a:lnTo>
                <a:lnTo>
                  <a:pt x="0" y="2901206"/>
                </a:lnTo>
                <a:lnTo>
                  <a:pt x="3581736" y="2901206"/>
                </a:lnTo>
                <a:lnTo>
                  <a:pt x="3581736" y="0"/>
                </a:lnTo>
                <a:close/>
              </a:path>
            </a:pathLst>
          </a:custGeom>
          <a:blipFill>
            <a:blip r:embed="rId4">
              <a:extLst>
                <a:ext uri="{96DAC541-7B7A-43D3-8B79-37D633B846F1}">
                  <asvg:svgBlip xmlns:asvg="http://schemas.microsoft.com/office/drawing/2016/SVG/main" xmlns="" r:embed="rId5"/>
                </a:ext>
              </a:extLst>
            </a:blip>
            <a:stretch>
              <a:fillRect/>
            </a:stretch>
          </a:blipFill>
        </p:spPr>
      </p:sp>
      <p:sp>
        <p:nvSpPr>
          <p:cNvPr id="4" name="Freeform 4"/>
          <p:cNvSpPr/>
          <p:nvPr/>
        </p:nvSpPr>
        <p:spPr>
          <a:xfrm>
            <a:off x="1191578" y="2522422"/>
            <a:ext cx="4462397" cy="5242156"/>
          </a:xfrm>
          <a:custGeom>
            <a:avLst/>
            <a:gdLst/>
            <a:ahLst/>
            <a:cxnLst/>
            <a:rect l="l" t="t" r="r" b="b"/>
            <a:pathLst>
              <a:path w="4462397" h="5242156">
                <a:moveTo>
                  <a:pt x="0" y="0"/>
                </a:moveTo>
                <a:lnTo>
                  <a:pt x="4462396" y="0"/>
                </a:lnTo>
                <a:lnTo>
                  <a:pt x="4462396" y="5242156"/>
                </a:lnTo>
                <a:lnTo>
                  <a:pt x="0" y="5242156"/>
                </a:lnTo>
                <a:lnTo>
                  <a:pt x="0" y="0"/>
                </a:lnTo>
                <a:close/>
              </a:path>
            </a:pathLst>
          </a:custGeom>
          <a:blipFill>
            <a:blip r:embed="rId6"/>
            <a:stretch>
              <a:fillRect t="-61991" b="-27351"/>
            </a:stretch>
          </a:blipFill>
        </p:spPr>
      </p:sp>
      <p:sp>
        <p:nvSpPr>
          <p:cNvPr id="5" name="TextBox 5"/>
          <p:cNvSpPr txBox="1"/>
          <p:nvPr/>
        </p:nvSpPr>
        <p:spPr>
          <a:xfrm>
            <a:off x="4631884" y="436990"/>
            <a:ext cx="9024232" cy="1486402"/>
          </a:xfrm>
          <a:prstGeom prst="rect">
            <a:avLst/>
          </a:prstGeom>
        </p:spPr>
        <p:txBody>
          <a:bodyPr lIns="0" tIns="0" rIns="0" bIns="0" rtlCol="0" anchor="t">
            <a:spAutoFit/>
          </a:bodyPr>
          <a:lstStyle/>
          <a:p>
            <a:pPr algn="ctr">
              <a:lnSpc>
                <a:spcPts val="5401"/>
              </a:lnSpc>
            </a:pPr>
            <a:r>
              <a:rPr lang="en-US" sz="6001">
                <a:solidFill>
                  <a:srgbClr val="FFFFFF"/>
                </a:solidFill>
                <a:latin typeface="Abibas"/>
              </a:rPr>
              <a:t>Gathering relevant information</a:t>
            </a:r>
          </a:p>
        </p:txBody>
      </p:sp>
      <p:sp>
        <p:nvSpPr>
          <p:cNvPr id="6" name="TextBox 6"/>
          <p:cNvSpPr txBox="1"/>
          <p:nvPr/>
        </p:nvSpPr>
        <p:spPr>
          <a:xfrm>
            <a:off x="6044042" y="2314819"/>
            <a:ext cx="11677415" cy="5549899"/>
          </a:xfrm>
          <a:prstGeom prst="rect">
            <a:avLst/>
          </a:prstGeom>
        </p:spPr>
        <p:txBody>
          <a:bodyPr lIns="0" tIns="0" rIns="0" bIns="0" rtlCol="0" anchor="t">
            <a:spAutoFit/>
          </a:bodyPr>
          <a:lstStyle/>
          <a:p>
            <a:pPr algn="just">
              <a:lnSpc>
                <a:spcPts val="4900"/>
              </a:lnSpc>
            </a:pPr>
            <a:r>
              <a:rPr lang="en-US" sz="3500">
                <a:solidFill>
                  <a:srgbClr val="FFFFFF"/>
                </a:solidFill>
                <a:latin typeface="Open Sans"/>
              </a:rPr>
              <a:t>pada tanggal 29 juni 2023 kami mewawancarai pengurus iuran sampah yang bertepatan di desa siwalanpanji, kami bertujuan untuk membuat suatu aplikasi notifikasi iuran sampah agar warga dan pengurus bisa lebih mudah untuk mengakses pembayaran iuran, fiktur utama yang kami buat yaitu notifikasi melalui WhatsApp, agar pengurus bisa mengurangi penggunaan kertas pada saat penagihan dan mengurangi tenaga.</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571</Words>
  <Application>Microsoft Office PowerPoint</Application>
  <PresentationFormat>Custom</PresentationFormat>
  <Paragraphs>81</Paragraphs>
  <Slides>23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TT Supermolot Neue</vt:lpstr>
      <vt:lpstr>RQND Pro UltraWide</vt:lpstr>
      <vt:lpstr>Open Sans</vt:lpstr>
      <vt:lpstr>Abibas</vt:lpstr>
      <vt:lpstr>Shrikhand</vt:lpstr>
      <vt:lpstr>Arial</vt:lpstr>
      <vt:lpstr>Open Sans Bold</vt:lpstr>
      <vt:lpstr>Calibri</vt:lpstr>
      <vt:lpstr>Canva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Biru Ilustrasi Flat Teknologi Presentasi Keamanan Cyber</dc:title>
  <cp:lastModifiedBy>Microsoft account</cp:lastModifiedBy>
  <cp:revision>4</cp:revision>
  <dcterms:created xsi:type="dcterms:W3CDTF">2006-08-16T00:00:00Z</dcterms:created>
  <dcterms:modified xsi:type="dcterms:W3CDTF">2023-10-20T03:59:27Z</dcterms:modified>
  <dc:identifier>DAFvSPbtDyQ</dc:identifier>
</cp:coreProperties>
</file>