
<file path=[Content_Types].xml><?xml version="1.0" encoding="utf-8"?>
<Types xmlns="http://schemas.openxmlformats.org/package/2006/content-types">
  <Default Extension="emf" ContentType="image/x-emf"/>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6" r:id="rId7"/>
    <p:sldId id="261" r:id="rId8"/>
    <p:sldId id="267" r:id="rId9"/>
    <p:sldId id="268" r:id="rId10"/>
    <p:sldId id="269" r:id="rId11"/>
    <p:sldId id="263" r:id="rId12"/>
    <p:sldId id="264" r:id="rId13"/>
    <p:sldId id="265" r:id="rId14"/>
  </p:sldIdLst>
  <p:sldSz cx="12192000" cy="6858000"/>
  <p:notesSz cx="9144000" cy="6858000"/>
  <p:embeddedFontLst>
    <p:embeddedFont>
      <p:font typeface="Calibri" panose="020F0502020204030204" pitchFamily="34" charset="0"/>
      <p:regular r:id="rId16"/>
      <p:bold r:id="rId17"/>
      <p:italic r:id="rId18"/>
      <p:boldItalic r:id="rId19"/>
    </p:embeddedFont>
    <p:embeddedFont>
      <p:font typeface="Century Gothic" panose="020B0502020202020204" pitchFamily="34" charset="0"/>
      <p:regular r:id="rId20"/>
      <p:bold r:id="rId21"/>
      <p:italic r:id="rId22"/>
      <p:boldItalic r:id="rId23"/>
    </p:embeddedFont>
    <p:embeddedFont>
      <p:font typeface="Exo" panose="020B060402020202020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8" roundtripDataSignature="AMtx7mgY2+DM/rwO2HkSTRKEfJ3qJmWL/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9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customschemas.google.com/relationships/presentationmetadata" Target="metadata"/><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4091"/>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79484" y="0"/>
            <a:ext cx="3962400" cy="344091"/>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13910"/>
            <a:ext cx="3962400" cy="34409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79484" y="6513910"/>
            <a:ext cx="3962400" cy="34409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1: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 name="Google Shape;38;p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9994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104f7abbb21_0_315: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 name="Google Shape;81;g104f7abbb21_0_31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04f7abbb21_0_61: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g104f7abbb21_0_6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04f7abbb21_0_95: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 name="Google Shape;93;g104f7abbb21_0_9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4f7abbb21_0_30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 name="Google Shape;44;g104f7abbb21_0_30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104f7abbb21_0_29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104f7abbb21_0_297: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 name="Google Shape;51;g104f7abbb21_0_297: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04f7abbb21_0_3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2" name="Google Shape;62;g104f7abbb21_0_3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04f7abbb21_0_3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2" name="Google Shape;62;g104f7abbb21_0_3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0204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33499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37107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0A2246"/>
            </a:gs>
            <a:gs pos="100000">
              <a:srgbClr val="1D4886"/>
            </a:gs>
          </a:gsLst>
          <a:lin ang="5400000" scaled="0"/>
        </a:gradFill>
        <a:effectLst/>
      </p:bgPr>
    </p:bg>
    <p:spTree>
      <p:nvGrpSpPr>
        <p:cNvPr id="1" name="Shape 15"/>
        <p:cNvGrpSpPr/>
        <p:nvPr/>
      </p:nvGrpSpPr>
      <p:grpSpPr>
        <a:xfrm>
          <a:off x="0" y="0"/>
          <a:ext cx="0" cy="0"/>
          <a:chOff x="0" y="0"/>
          <a:chExt cx="0" cy="0"/>
        </a:xfrm>
      </p:grpSpPr>
      <p:pic>
        <p:nvPicPr>
          <p:cNvPr id="16" name="Google Shape;16;p25"/>
          <p:cNvPicPr preferRelativeResize="0"/>
          <p:nvPr/>
        </p:nvPicPr>
        <p:blipFill rotWithShape="1">
          <a:blip r:embed="rId2">
            <a:alphaModFix amt="60000"/>
          </a:blip>
          <a:srcRect l="46601" t="2654" r="7599"/>
          <a:stretch/>
        </p:blipFill>
        <p:spPr>
          <a:xfrm>
            <a:off x="-1" y="3509963"/>
            <a:ext cx="3146679" cy="3358083"/>
          </a:xfrm>
          <a:prstGeom prst="rect">
            <a:avLst/>
          </a:prstGeom>
          <a:noFill/>
          <a:ln>
            <a:noFill/>
          </a:ln>
        </p:spPr>
      </p:pic>
      <p:pic>
        <p:nvPicPr>
          <p:cNvPr id="17" name="Google Shape;17;p25"/>
          <p:cNvPicPr preferRelativeResize="0"/>
          <p:nvPr/>
        </p:nvPicPr>
        <p:blipFill rotWithShape="1">
          <a:blip r:embed="rId3">
            <a:alphaModFix/>
          </a:blip>
          <a:srcRect l="21878" t="94162" r="21683" b="1155"/>
          <a:stretch/>
        </p:blipFill>
        <p:spPr>
          <a:xfrm>
            <a:off x="3510723" y="6456981"/>
            <a:ext cx="5170554" cy="321506"/>
          </a:xfrm>
          <a:prstGeom prst="rect">
            <a:avLst/>
          </a:prstGeom>
          <a:noFill/>
          <a:ln>
            <a:noFill/>
          </a:ln>
        </p:spPr>
      </p:pic>
      <p:sp>
        <p:nvSpPr>
          <p:cNvPr id="18" name="Google Shape;18;p25"/>
          <p:cNvSpPr txBox="1">
            <a:spLocks noGrp="1"/>
          </p:cNvSpPr>
          <p:nvPr>
            <p:ph type="ctrTitle"/>
          </p:nvPr>
        </p:nvSpPr>
        <p:spPr>
          <a:xfrm>
            <a:off x="914400" y="1537252"/>
            <a:ext cx="10363200" cy="19727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ubTitle" idx="1"/>
          </p:nvPr>
        </p:nvSpPr>
        <p:spPr>
          <a:xfrm>
            <a:off x="1524000" y="3750365"/>
            <a:ext cx="9144000" cy="150743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5"/>
          <p:cNvSpPr txBox="1">
            <a:spLocks noGrp="1"/>
          </p:cNvSpPr>
          <p:nvPr>
            <p:ph type="dt" idx="10"/>
          </p:nvPr>
        </p:nvSpPr>
        <p:spPr>
          <a:xfrm>
            <a:off x="767523" y="5653019"/>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ftr" idx="11"/>
          </p:nvPr>
        </p:nvSpPr>
        <p:spPr>
          <a:xfrm>
            <a:off x="4038600" y="565301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5"/>
          <p:cNvSpPr txBox="1">
            <a:spLocks noGrp="1"/>
          </p:cNvSpPr>
          <p:nvPr>
            <p:ph type="sldNum" idx="12"/>
          </p:nvPr>
        </p:nvSpPr>
        <p:spPr>
          <a:xfrm>
            <a:off x="8681277" y="5653019"/>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25"/>
          <p:cNvSpPr txBox="1"/>
          <p:nvPr/>
        </p:nvSpPr>
        <p:spPr>
          <a:xfrm>
            <a:off x="6852481" y="465853"/>
            <a:ext cx="2419627"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FFC000"/>
                </a:solidFill>
                <a:latin typeface="Exo"/>
                <a:ea typeface="Exo"/>
                <a:cs typeface="Exo"/>
                <a:sym typeface="Exo"/>
              </a:rPr>
              <a:t>UNIVERSITAS MUHAMMADIYAH SIDOARJO</a:t>
            </a:r>
            <a:endParaRPr sz="1400" b="0" i="0" u="none" strike="noStrike" cap="none">
              <a:solidFill>
                <a:srgbClr val="000000"/>
              </a:solidFill>
              <a:latin typeface="Arial"/>
              <a:ea typeface="Arial"/>
              <a:cs typeface="Arial"/>
              <a:sym typeface="Arial"/>
            </a:endParaRPr>
          </a:p>
        </p:txBody>
      </p:sp>
      <p:pic>
        <p:nvPicPr>
          <p:cNvPr id="24" name="Google Shape;24;p25"/>
          <p:cNvPicPr preferRelativeResize="0"/>
          <p:nvPr/>
        </p:nvPicPr>
        <p:blipFill rotWithShape="1">
          <a:blip r:embed="rId4">
            <a:alphaModFix/>
          </a:blip>
          <a:srcRect/>
          <a:stretch/>
        </p:blipFill>
        <p:spPr>
          <a:xfrm>
            <a:off x="9575247" y="226794"/>
            <a:ext cx="2187844" cy="1005222"/>
          </a:xfrm>
          <a:prstGeom prst="rect">
            <a:avLst/>
          </a:prstGeom>
          <a:noFill/>
          <a:ln>
            <a:noFill/>
          </a:ln>
        </p:spPr>
      </p:pic>
      <p:cxnSp>
        <p:nvCxnSpPr>
          <p:cNvPr id="25" name="Google Shape;25;p25"/>
          <p:cNvCxnSpPr/>
          <p:nvPr/>
        </p:nvCxnSpPr>
        <p:spPr>
          <a:xfrm>
            <a:off x="9372600" y="465853"/>
            <a:ext cx="0" cy="830997"/>
          </a:xfrm>
          <a:prstGeom prst="straightConnector1">
            <a:avLst/>
          </a:prstGeom>
          <a:noFill/>
          <a:ln w="28575" cap="flat" cmpd="sng">
            <a:solidFill>
              <a:srgbClr val="FFC000"/>
            </a:solidFill>
            <a:prstDash val="solid"/>
            <a:miter lim="800000"/>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
        <p:cNvGrpSpPr/>
        <p:nvPr/>
      </p:nvGrpSpPr>
      <p:grpSpPr>
        <a:xfrm>
          <a:off x="0" y="0"/>
          <a:ext cx="0" cy="0"/>
          <a:chOff x="0" y="0"/>
          <a:chExt cx="0" cy="0"/>
        </a:xfrm>
      </p:grpSpPr>
      <p:pic>
        <p:nvPicPr>
          <p:cNvPr id="27" name="Google Shape;27;p26"/>
          <p:cNvPicPr preferRelativeResize="0"/>
          <p:nvPr/>
        </p:nvPicPr>
        <p:blipFill rotWithShape="1">
          <a:blip r:embed="rId2">
            <a:alphaModFix/>
          </a:blip>
          <a:srcRect t="23661"/>
          <a:stretch/>
        </p:blipFill>
        <p:spPr>
          <a:xfrm>
            <a:off x="144674" y="314231"/>
            <a:ext cx="11830877" cy="6466395"/>
          </a:xfrm>
          <a:prstGeom prst="rect">
            <a:avLst/>
          </a:prstGeom>
          <a:noFill/>
          <a:ln>
            <a:noFill/>
          </a:ln>
        </p:spPr>
      </p:pic>
      <p:sp>
        <p:nvSpPr>
          <p:cNvPr id="28" name="Google Shape;28;p26"/>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6"/>
          <p:cNvSpPr txBox="1">
            <a:spLocks noGrp="1"/>
          </p:cNvSpPr>
          <p:nvPr>
            <p:ph type="dt" idx="10"/>
          </p:nvPr>
        </p:nvSpPr>
        <p:spPr>
          <a:xfrm>
            <a:off x="10323511" y="6341719"/>
            <a:ext cx="117937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ftr" idx="11"/>
          </p:nvPr>
        </p:nvSpPr>
        <p:spPr>
          <a:xfrm>
            <a:off x="4024796" y="5963342"/>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6"/>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marL="914400" lvl="1" indent="-381000" algn="l">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marL="1371600" lvl="2" indent="-355600" algn="l">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marL="1828800" lvl="3"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marL="2286000" lvl="4"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6"/>
          <p:cNvSpPr txBox="1"/>
          <p:nvPr/>
        </p:nvSpPr>
        <p:spPr>
          <a:xfrm>
            <a:off x="11427239" y="6332228"/>
            <a:ext cx="522356"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88888"/>
                </a:solidFill>
                <a:latin typeface="Calibri"/>
                <a:ea typeface="Calibri"/>
                <a:cs typeface="Calibri"/>
                <a:sym typeface="Calibri"/>
              </a:rPr>
              <a:t>‹#›</a:t>
            </a:fld>
            <a:endParaRPr sz="1200" b="0" i="0" u="none" strike="noStrike" cap="none">
              <a:solidFill>
                <a:srgbClr val="888888"/>
              </a:solidFill>
              <a:latin typeface="Calibri"/>
              <a:ea typeface="Calibri"/>
              <a:cs typeface="Calibri"/>
              <a:sym typeface="Calibri"/>
            </a:endParaRPr>
          </a:p>
        </p:txBody>
      </p:sp>
      <p:pic>
        <p:nvPicPr>
          <p:cNvPr id="33" name="Google Shape;33;p26"/>
          <p:cNvPicPr preferRelativeResize="0"/>
          <p:nvPr/>
        </p:nvPicPr>
        <p:blipFill rotWithShape="1">
          <a:blip r:embed="rId3">
            <a:alphaModFix/>
          </a:blip>
          <a:srcRect l="47997" t="2654" r="7599"/>
          <a:stretch/>
        </p:blipFill>
        <p:spPr>
          <a:xfrm flipH="1">
            <a:off x="10198953" y="4248292"/>
            <a:ext cx="1993047" cy="253896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0A2246"/>
        </a:solidFill>
        <a:effectLst/>
      </p:bgPr>
    </p:bg>
    <p:spTree>
      <p:nvGrpSpPr>
        <p:cNvPr id="1" name="Shape 34"/>
        <p:cNvGrpSpPr/>
        <p:nvPr/>
      </p:nvGrpSpPr>
      <p:grpSpPr>
        <a:xfrm>
          <a:off x="0" y="0"/>
          <a:ext cx="0" cy="0"/>
          <a:chOff x="0" y="0"/>
          <a:chExt cx="0" cy="0"/>
        </a:xfrm>
      </p:grpSpPr>
      <p:pic>
        <p:nvPicPr>
          <p:cNvPr id="35" name="Google Shape;35;p27"/>
          <p:cNvPicPr preferRelativeResize="0"/>
          <p:nvPr/>
        </p:nvPicPr>
        <p:blipFill rotWithShape="1">
          <a:blip r:embed="rId2">
            <a:alphaModFix/>
          </a:blip>
          <a:srcRect/>
          <a:stretch/>
        </p:blipFill>
        <p:spPr>
          <a:xfrm>
            <a:off x="4106779" y="2515037"/>
            <a:ext cx="3978442" cy="18279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Exo"/>
              <a:buNone/>
              <a:defRPr sz="4400" b="0" i="0" u="none" strike="noStrike" cap="none">
                <a:solidFill>
                  <a:schemeClr val="dk1"/>
                </a:solidFill>
                <a:latin typeface="Exo"/>
                <a:ea typeface="Exo"/>
                <a:cs typeface="Exo"/>
                <a:sym typeface="Ex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A2246"/>
            </a:gs>
            <a:gs pos="31000">
              <a:srgbClr val="0A2246"/>
            </a:gs>
            <a:gs pos="100000">
              <a:srgbClr val="1B4685"/>
            </a:gs>
          </a:gsLst>
          <a:lin ang="5400000" scaled="0"/>
        </a:gradFill>
        <a:effectLst/>
      </p:bgPr>
    </p:bg>
    <p:spTree>
      <p:nvGrpSpPr>
        <p:cNvPr id="1" name="Shape 39"/>
        <p:cNvGrpSpPr/>
        <p:nvPr/>
      </p:nvGrpSpPr>
      <p:grpSpPr>
        <a:xfrm>
          <a:off x="0" y="0"/>
          <a:ext cx="0" cy="0"/>
          <a:chOff x="0" y="0"/>
          <a:chExt cx="0" cy="0"/>
        </a:xfrm>
      </p:grpSpPr>
      <p:sp>
        <p:nvSpPr>
          <p:cNvPr id="40" name="Google Shape;40;p1"/>
          <p:cNvSpPr txBox="1">
            <a:spLocks noGrp="1"/>
          </p:cNvSpPr>
          <p:nvPr>
            <p:ph type="ctrTitle"/>
          </p:nvPr>
        </p:nvSpPr>
        <p:spPr>
          <a:xfrm>
            <a:off x="727522" y="1204686"/>
            <a:ext cx="10736956" cy="2489009"/>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6000"/>
              <a:buFont typeface="Exo"/>
              <a:buNone/>
            </a:pPr>
            <a:r>
              <a:rPr lang="id-ID" sz="4400" dirty="0">
                <a:latin typeface="Exo"/>
                <a:ea typeface="Exo"/>
                <a:cs typeface="Exo"/>
                <a:sym typeface="Exo"/>
              </a:rPr>
              <a:t>PENGARUH JUMLAH LILITAN TERHADAP TORSI DAN DAYA MOTOR LISTRIK 250Watt PADA SEPEDA LISTRIK</a:t>
            </a:r>
            <a:endParaRPr sz="4400" dirty="0">
              <a:latin typeface="Exo"/>
              <a:ea typeface="Exo"/>
              <a:cs typeface="Exo"/>
              <a:sym typeface="Exo"/>
            </a:endParaRPr>
          </a:p>
        </p:txBody>
      </p:sp>
      <p:sp>
        <p:nvSpPr>
          <p:cNvPr id="41" name="Google Shape;41;p1"/>
          <p:cNvSpPr txBox="1">
            <a:spLocks noGrp="1"/>
          </p:cNvSpPr>
          <p:nvPr>
            <p:ph type="subTitle" idx="1"/>
          </p:nvPr>
        </p:nvSpPr>
        <p:spPr>
          <a:xfrm>
            <a:off x="1714500" y="3693695"/>
            <a:ext cx="8763000" cy="108504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2F2F2"/>
              </a:buClr>
              <a:buSzPts val="2400"/>
              <a:buNone/>
            </a:pPr>
            <a:r>
              <a:rPr lang="en-US" dirty="0">
                <a:solidFill>
                  <a:srgbClr val="F2F2F2"/>
                </a:solidFill>
                <a:latin typeface="Exo"/>
                <a:ea typeface="Exo"/>
                <a:cs typeface="Exo"/>
                <a:sym typeface="Exo"/>
              </a:rPr>
              <a:t>Oleh:</a:t>
            </a:r>
            <a:endParaRPr dirty="0"/>
          </a:p>
          <a:p>
            <a:pPr marL="0" lvl="0" indent="0" algn="ctr" rtl="0">
              <a:lnSpc>
                <a:spcPct val="90000"/>
              </a:lnSpc>
              <a:spcBef>
                <a:spcPts val="1000"/>
              </a:spcBef>
              <a:spcAft>
                <a:spcPts val="0"/>
              </a:spcAft>
              <a:buClr>
                <a:schemeClr val="lt1"/>
              </a:buClr>
              <a:buSzPts val="2400"/>
              <a:buNone/>
            </a:pPr>
            <a:r>
              <a:rPr lang="id-ID" dirty="0"/>
              <a:t>Ajitiyo Dananjoyo</a:t>
            </a:r>
            <a:r>
              <a:rPr lang="en-US" dirty="0"/>
              <a:t>, </a:t>
            </a:r>
            <a:endParaRPr dirty="0"/>
          </a:p>
          <a:p>
            <a:pPr marL="0" lvl="0" indent="0" algn="ctr" rtl="0">
              <a:lnSpc>
                <a:spcPct val="90000"/>
              </a:lnSpc>
              <a:spcBef>
                <a:spcPts val="1000"/>
              </a:spcBef>
              <a:spcAft>
                <a:spcPts val="0"/>
              </a:spcAft>
              <a:buClr>
                <a:schemeClr val="lt1"/>
              </a:buClr>
              <a:buSzPts val="2400"/>
              <a:buNone/>
            </a:pPr>
            <a:r>
              <a:rPr lang="id-ID" dirty="0"/>
              <a:t>A’rasy Fahruddin</a:t>
            </a:r>
          </a:p>
          <a:p>
            <a:pPr marL="0" lvl="0" indent="0" algn="ctr" rtl="0">
              <a:lnSpc>
                <a:spcPct val="90000"/>
              </a:lnSpc>
              <a:spcBef>
                <a:spcPts val="1000"/>
              </a:spcBef>
              <a:spcAft>
                <a:spcPts val="0"/>
              </a:spcAft>
              <a:buClr>
                <a:schemeClr val="lt1"/>
              </a:buClr>
              <a:buSzPts val="2400"/>
              <a:buNone/>
            </a:pPr>
            <a:r>
              <a:rPr lang="id-ID" dirty="0"/>
              <a:t>Teknik Mesin</a:t>
            </a:r>
            <a:endParaRPr dirty="0"/>
          </a:p>
          <a:p>
            <a:pPr marL="0" lvl="0" indent="0" algn="ctr" rtl="0">
              <a:lnSpc>
                <a:spcPct val="90000"/>
              </a:lnSpc>
              <a:spcBef>
                <a:spcPts val="1000"/>
              </a:spcBef>
              <a:spcAft>
                <a:spcPts val="0"/>
              </a:spcAft>
              <a:buClr>
                <a:srgbClr val="F2F2F2"/>
              </a:buClr>
              <a:buSzPts val="2400"/>
              <a:buNone/>
            </a:pPr>
            <a:r>
              <a:rPr lang="en-US" dirty="0">
                <a:solidFill>
                  <a:srgbClr val="F2F2F2"/>
                </a:solidFill>
                <a:latin typeface="Exo"/>
                <a:ea typeface="Exo"/>
                <a:cs typeface="Exo"/>
                <a:sym typeface="Exo"/>
              </a:rPr>
              <a:t>Universitas Muhammadiyah </a:t>
            </a:r>
            <a:r>
              <a:rPr lang="en-US" dirty="0" err="1">
                <a:solidFill>
                  <a:srgbClr val="F2F2F2"/>
                </a:solidFill>
                <a:latin typeface="Exo"/>
                <a:ea typeface="Exo"/>
                <a:cs typeface="Exo"/>
                <a:sym typeface="Exo"/>
              </a:rPr>
              <a:t>Sidoarjo</a:t>
            </a:r>
            <a:r>
              <a:rPr lang="en-US" dirty="0">
                <a:solidFill>
                  <a:srgbClr val="F2F2F2"/>
                </a:solidFill>
                <a:latin typeface="Exo"/>
                <a:ea typeface="Exo"/>
                <a:cs typeface="Exo"/>
                <a:sym typeface="Exo"/>
              </a:rPr>
              <a:t> </a:t>
            </a:r>
            <a:endParaRPr dirty="0">
              <a:solidFill>
                <a:srgbClr val="F2F2F2"/>
              </a:solidFill>
              <a:latin typeface="Exo"/>
              <a:ea typeface="Exo"/>
              <a:cs typeface="Exo"/>
              <a:sym typeface="Exo"/>
            </a:endParaRPr>
          </a:p>
          <a:p>
            <a:pPr marL="0" lvl="0" indent="0" algn="ctr" rtl="0">
              <a:lnSpc>
                <a:spcPct val="90000"/>
              </a:lnSpc>
              <a:spcBef>
                <a:spcPts val="1000"/>
              </a:spcBef>
              <a:spcAft>
                <a:spcPts val="0"/>
              </a:spcAft>
              <a:buClr>
                <a:srgbClr val="F2F2F2"/>
              </a:buClr>
              <a:buSzPts val="2400"/>
              <a:buNone/>
            </a:pPr>
            <a:r>
              <a:rPr lang="id-ID" dirty="0">
                <a:solidFill>
                  <a:srgbClr val="F2F2F2"/>
                </a:solidFill>
              </a:rPr>
              <a:t>Desember 2023</a:t>
            </a:r>
            <a:endParaRPr dirty="0">
              <a:solidFill>
                <a:srgbClr val="F2F2F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6555544" y="1226808"/>
            <a:ext cx="5106573" cy="5089734"/>
          </a:xfrm>
          <a:prstGeom prst="rect">
            <a:avLst/>
          </a:prstGeom>
          <a:noFill/>
          <a:ln>
            <a:noFill/>
          </a:ln>
        </p:spPr>
        <p:txBody>
          <a:bodyPr spcFirstLastPara="1" wrap="square" lIns="91425" tIns="45700" rIns="91425" bIns="45700" numCol="1" anchor="t" anchorCtr="0">
            <a:normAutofit/>
          </a:bodyPr>
          <a:lstStyle/>
          <a:p>
            <a:pPr marL="457200" lvl="0" indent="-228600" algn="just" rtl="0">
              <a:lnSpc>
                <a:spcPct val="90000"/>
              </a:lnSpc>
              <a:spcBef>
                <a:spcPts val="1000"/>
              </a:spcBef>
              <a:spcAft>
                <a:spcPts val="0"/>
              </a:spcAft>
              <a:buClr>
                <a:schemeClr val="dk1"/>
              </a:buClr>
              <a:buSzPts val="2800"/>
              <a:buNone/>
            </a:pPr>
            <a:r>
              <a:rPr lang="id-ID" sz="1800" dirty="0"/>
              <a:t>	Dari tabel diatas dapat dilihat bahwa RPM tertinggi pada lilitan standart adalah 103,8. Setelah dilakukan penambahn lilitan RPM tertinggi mencapai 81,4. Setelah itu lilitan di kutrangi dan mendapatkan hasil bahwa RPM tertinggi mencapai 137,2.</a:t>
            </a:r>
          </a:p>
          <a:p>
            <a:pPr marL="457200" lvl="0" indent="-228600" algn="just" rtl="0">
              <a:lnSpc>
                <a:spcPct val="90000"/>
              </a:lnSpc>
              <a:spcBef>
                <a:spcPts val="1000"/>
              </a:spcBef>
              <a:spcAft>
                <a:spcPts val="0"/>
              </a:spcAft>
              <a:buClr>
                <a:schemeClr val="dk1"/>
              </a:buClr>
              <a:buSzPts val="2800"/>
              <a:buNone/>
            </a:pPr>
            <a:endParaRPr sz="1800" dirty="0"/>
          </a:p>
        </p:txBody>
      </p:sp>
      <p:pic>
        <p:nvPicPr>
          <p:cNvPr id="2" name="Picture 1">
            <a:extLst>
              <a:ext uri="{FF2B5EF4-FFF2-40B4-BE49-F238E27FC236}">
                <a16:creationId xmlns:a16="http://schemas.microsoft.com/office/drawing/2014/main" id="{F87B2E7C-5620-5D00-6F23-A6623CAECFCB}"/>
              </a:ext>
            </a:extLst>
          </p:cNvPr>
          <p:cNvPicPr>
            <a:picLocks noChangeAspect="1"/>
          </p:cNvPicPr>
          <p:nvPr/>
        </p:nvPicPr>
        <p:blipFill>
          <a:blip r:embed="rId3"/>
          <a:stretch>
            <a:fillRect/>
          </a:stretch>
        </p:blipFill>
        <p:spPr>
          <a:xfrm>
            <a:off x="166758" y="1439193"/>
            <a:ext cx="6789596" cy="4664964"/>
          </a:xfrm>
          <a:prstGeom prst="rect">
            <a:avLst/>
          </a:prstGeom>
        </p:spPr>
      </p:pic>
    </p:spTree>
    <p:extLst>
      <p:ext uri="{BB962C8B-B14F-4D97-AF65-F5344CB8AC3E}">
        <p14:creationId xmlns:p14="http://schemas.microsoft.com/office/powerpoint/2010/main" val="37211479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g104f7abbb21_0_315"/>
          <p:cNvSpPr txBox="1">
            <a:spLocks noGrp="1"/>
          </p:cNvSpPr>
          <p:nvPr>
            <p:ph type="title"/>
          </p:nvPr>
        </p:nvSpPr>
        <p:spPr>
          <a:xfrm>
            <a:off x="180561" y="8472"/>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id-ID" dirty="0"/>
              <a:t>Kesimpulan</a:t>
            </a:r>
            <a:endParaRPr dirty="0"/>
          </a:p>
        </p:txBody>
      </p:sp>
      <p:sp>
        <p:nvSpPr>
          <p:cNvPr id="84" name="Google Shape;84;g104f7abbb21_0_315"/>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457200" lvl="0" indent="-228600" algn="just" rtl="0">
              <a:lnSpc>
                <a:spcPct val="90000"/>
              </a:lnSpc>
              <a:spcBef>
                <a:spcPts val="1000"/>
              </a:spcBef>
              <a:spcAft>
                <a:spcPts val="0"/>
              </a:spcAft>
              <a:buClr>
                <a:schemeClr val="dk1"/>
              </a:buClr>
              <a:buSzPts val="2800"/>
              <a:buNone/>
            </a:pPr>
            <a:r>
              <a:rPr lang="id-ID" dirty="0"/>
              <a:t>	Gulungan tersebut berdampak pada rpm, torsi, dan tenaga motor listrik, menurut data total. Ketika RPM mencapai 100,4 pada awal pengujian Lilitan tipikal, torsinya 0,55 dan tenaganya 5,7. Saat rpm mencapai 77,8, penambahan kumparan menghasilkan torsi 0,55 dan daya 4. Saat rpm mencapai 131,3 dan torsi 5,5, tenaga menjadi 7,5 setelah kumparan dikurangi. Dengan demikian, rpm dan daya yang dihasilkan menurun seiring dengan jumlah Lilitan. Baik rpm yang dihasilkan maupun daya yang dikeluarkan berbanding terbalik dengan berkurangnya Lilitan.</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104f7abbb21_0_61"/>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Referensi</a:t>
            </a:r>
            <a:endParaRPr/>
          </a:p>
        </p:txBody>
      </p:sp>
      <p:sp>
        <p:nvSpPr>
          <p:cNvPr id="90" name="Google Shape;90;g104f7abbb21_0_61"/>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fontScale="55000" lnSpcReduction="20000"/>
          </a:bodyPr>
          <a:lstStyle/>
          <a:p>
            <a:pPr marL="457200" lvl="0" indent="-228600" algn="just" rtl="0">
              <a:lnSpc>
                <a:spcPct val="90000"/>
              </a:lnSpc>
              <a:spcBef>
                <a:spcPts val="1000"/>
              </a:spcBef>
              <a:spcAft>
                <a:spcPts val="0"/>
              </a:spcAft>
              <a:buClr>
                <a:schemeClr val="dk1"/>
              </a:buClr>
              <a:buSzPts val="2800"/>
              <a:buNone/>
            </a:pPr>
            <a:r>
              <a:rPr lang="id-ID" dirty="0"/>
              <a:t>[1]	J. T. Elektro, F. Teknik, and U. Jember, “Digital Digital Repository Repository Universitas Universitas Jember Jember Digital Digital Repository Repository Universitas Universitas Jember,” 2019.</a:t>
            </a:r>
          </a:p>
          <a:p>
            <a:pPr marL="457200" lvl="0" indent="-228600" algn="just" rtl="0">
              <a:lnSpc>
                <a:spcPct val="90000"/>
              </a:lnSpc>
              <a:spcBef>
                <a:spcPts val="1000"/>
              </a:spcBef>
              <a:spcAft>
                <a:spcPts val="0"/>
              </a:spcAft>
              <a:buClr>
                <a:schemeClr val="dk1"/>
              </a:buClr>
              <a:buSzPts val="2800"/>
              <a:buNone/>
            </a:pPr>
            <a:r>
              <a:rPr lang="id-ID" dirty="0"/>
              <a:t>[2]	D. T. Arsari, “Legalitas Penggunaan Sepeda Listrik Sebagai Alat Transportasi Menurut Perspektif Hukum Pengangkutan Di Indonesia,” Jurist-Diction, vol. 3, no. 3, p. 903, 2020, doi: 10.20473/jd.v3i3.18629.</a:t>
            </a:r>
          </a:p>
          <a:p>
            <a:pPr marL="457200" lvl="0" indent="-228600" algn="just" rtl="0">
              <a:lnSpc>
                <a:spcPct val="90000"/>
              </a:lnSpc>
              <a:spcBef>
                <a:spcPts val="1000"/>
              </a:spcBef>
              <a:spcAft>
                <a:spcPts val="0"/>
              </a:spcAft>
              <a:buClr>
                <a:schemeClr val="dk1"/>
              </a:buClr>
              <a:buSzPts val="2800"/>
              <a:buNone/>
            </a:pPr>
            <a:r>
              <a:rPr lang="id-ID" dirty="0"/>
              <a:t>[3]	M. D. Rahman, D. M. Dewi, and I. Wicaksono, “Analisis Pengaruh Variasi Jumlah lilitan Terhadap Efektivitas Kinerja Pompa Air DC Tenaga Surya,” vol. 9, no. 1, pp. 1–7, 2019.</a:t>
            </a:r>
          </a:p>
          <a:p>
            <a:pPr marL="457200" lvl="0" indent="-228600" algn="just" rtl="0">
              <a:lnSpc>
                <a:spcPct val="90000"/>
              </a:lnSpc>
              <a:spcBef>
                <a:spcPts val="1000"/>
              </a:spcBef>
              <a:spcAft>
                <a:spcPts val="0"/>
              </a:spcAft>
              <a:buClr>
                <a:schemeClr val="dk1"/>
              </a:buClr>
              <a:buSzPts val="2800"/>
              <a:buNone/>
            </a:pPr>
            <a:r>
              <a:rPr lang="id-ID" dirty="0"/>
              <a:t>[4]	S. Buyung, “ANALISIS PERBANDINGAN DAYA DAN TORSI PADA ALAT PEMOTONG RUMPUT ELEKTRIK ( APRE ),” vol. 3, no. 1, pp. 1–4, 2018.</a:t>
            </a:r>
          </a:p>
          <a:p>
            <a:pPr marL="457200" lvl="0" indent="-228600" algn="just" rtl="0">
              <a:lnSpc>
                <a:spcPct val="90000"/>
              </a:lnSpc>
              <a:spcBef>
                <a:spcPts val="1000"/>
              </a:spcBef>
              <a:spcAft>
                <a:spcPts val="0"/>
              </a:spcAft>
              <a:buClr>
                <a:schemeClr val="dk1"/>
              </a:buClr>
              <a:buSzPts val="2800"/>
              <a:buNone/>
            </a:pPr>
            <a:r>
              <a:rPr lang="id-ID" dirty="0"/>
              <a:t>[5]	S. T. Mesin, F. Teknik, U. N. Surabaya, J. T. Mesin, F. Teknik, and U. N. Surabaya, “PENGARUH JUMLAH LILITAN KAWAT PADA KUMPARAN GENERATOR LINIER TERHADAP PERFORMA GENERATOR LINIER Sentanu Herman Dimasrozaq Aris Ansori Abstrak,” pp. 1–6, 2000.</a:t>
            </a:r>
          </a:p>
          <a:p>
            <a:pPr marL="457200" lvl="0" indent="-228600" algn="just" rtl="0">
              <a:lnSpc>
                <a:spcPct val="90000"/>
              </a:lnSpc>
              <a:spcBef>
                <a:spcPts val="1000"/>
              </a:spcBef>
              <a:spcAft>
                <a:spcPts val="0"/>
              </a:spcAft>
              <a:buClr>
                <a:schemeClr val="dk1"/>
              </a:buClr>
              <a:buSzPts val="2800"/>
              <a:buNone/>
            </a:pPr>
            <a:r>
              <a:rPr lang="id-ID" dirty="0"/>
              <a:t>[6]	H. Putra, S. Jie, and A. Djohar, ““ PERANCANGAN SEPEDA LISTRIK DENGAN MENGGUNAKAN MOTOR DC SERI “ Key Words : Electric Bike , Designing , DC series Motor , DC permanent magnet Generator.”</a:t>
            </a:r>
          </a:p>
          <a:p>
            <a:pPr marL="457200" lvl="0" indent="-228600" algn="just" rtl="0">
              <a:lnSpc>
                <a:spcPct val="90000"/>
              </a:lnSpc>
              <a:spcBef>
                <a:spcPts val="1000"/>
              </a:spcBef>
              <a:spcAft>
                <a:spcPts val="0"/>
              </a:spcAft>
              <a:buClr>
                <a:schemeClr val="dk1"/>
              </a:buClr>
              <a:buSzPts val="2800"/>
              <a:buNone/>
            </a:pPr>
            <a:r>
              <a:rPr lang="id-ID" dirty="0"/>
              <a:t>[7]	M. F. Yusron and . J. ., “Pengereman Dinamik Motor Induksi 3 Fase 220V/380V,” Ina.  Indones. J. Electr. Eletronics Eng., vol. 1, no. 1, p. 19, 2018, doi: 10.26740/inajeee.v1n1.p19-23.</a:t>
            </a:r>
          </a:p>
          <a:p>
            <a:pPr marL="457200" lvl="0" indent="-228600" algn="just" rtl="0">
              <a:lnSpc>
                <a:spcPct val="90000"/>
              </a:lnSpc>
              <a:spcBef>
                <a:spcPts val="1000"/>
              </a:spcBef>
              <a:spcAft>
                <a:spcPts val="0"/>
              </a:spcAft>
              <a:buClr>
                <a:schemeClr val="dk1"/>
              </a:buClr>
              <a:buSzPts val="2800"/>
              <a:buNone/>
            </a:pPr>
            <a:r>
              <a:rPr lang="id-ID" dirty="0"/>
              <a:t>[8]	A. Jaya, E. Wahjono, D. Ainii, S. Khodijah, P. Elektronika, and N. Surabaya, “Sistem Pengereman Regenerative Menggunakan Kapasitor Pada Motor Listrik Berpenggerak Motor Induksi Tiga Fasa,” 2014.</a:t>
            </a:r>
          </a:p>
          <a:p>
            <a:pPr marL="457200" lvl="0" indent="-228600" algn="just" rtl="0">
              <a:lnSpc>
                <a:spcPct val="90000"/>
              </a:lnSpc>
              <a:spcBef>
                <a:spcPts val="1000"/>
              </a:spcBef>
              <a:spcAft>
                <a:spcPts val="0"/>
              </a:spcAft>
              <a:buClr>
                <a:schemeClr val="dk1"/>
              </a:buClr>
              <a:buSzPts val="2800"/>
              <a:buNone/>
            </a:pPr>
            <a:r>
              <a:rPr lang="id-ID" dirty="0"/>
              <a:t>[9]	B. T. PUTRA and T. RIJANTO, “Pengembangan Media Trainer Dan Jobsheet Pengasutan Dan Pengereman Motor Listrik AC 3 Fasa Pada Mata Pelajaran Instalasi Motor Listrik Di SMK Muhammadiyah 2 Taman Sidoarjo,” J. Pendidik. Tek. Elektro, vol. 7, no. 3, pp. 327–331, 2018.</a:t>
            </a:r>
          </a:p>
          <a:p>
            <a:pPr marL="457200" lvl="0" indent="-228600" algn="just" rtl="0">
              <a:lnSpc>
                <a:spcPct val="90000"/>
              </a:lnSpc>
              <a:spcBef>
                <a:spcPts val="1000"/>
              </a:spcBef>
              <a:spcAft>
                <a:spcPts val="0"/>
              </a:spcAft>
              <a:buClr>
                <a:schemeClr val="dk1"/>
              </a:buClr>
              <a:buSzPts val="2800"/>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104f7abbb21_0_30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err="1"/>
              <a:t>Pendahuluan</a:t>
            </a:r>
            <a:endParaRPr dirty="0"/>
          </a:p>
        </p:txBody>
      </p:sp>
      <p:pic>
        <p:nvPicPr>
          <p:cNvPr id="4" name="Picture 3">
            <a:extLst>
              <a:ext uri="{FF2B5EF4-FFF2-40B4-BE49-F238E27FC236}">
                <a16:creationId xmlns:a16="http://schemas.microsoft.com/office/drawing/2014/main" id="{18701B4B-D6F1-4FEC-40C2-E5DED873D48C}"/>
              </a:ext>
            </a:extLst>
          </p:cNvPr>
          <p:cNvPicPr>
            <a:picLocks noChangeAspect="1"/>
          </p:cNvPicPr>
          <p:nvPr/>
        </p:nvPicPr>
        <p:blipFill>
          <a:blip r:embed="rId3"/>
          <a:stretch>
            <a:fillRect/>
          </a:stretch>
        </p:blipFill>
        <p:spPr>
          <a:xfrm>
            <a:off x="685755" y="1155459"/>
            <a:ext cx="11833362" cy="5090601"/>
          </a:xfrm>
          <a:prstGeom prst="rect">
            <a:avLst/>
          </a:prstGeom>
        </p:spPr>
      </p:pic>
      <p:sp>
        <p:nvSpPr>
          <p:cNvPr id="6" name="TextBox 5">
            <a:extLst>
              <a:ext uri="{FF2B5EF4-FFF2-40B4-BE49-F238E27FC236}">
                <a16:creationId xmlns:a16="http://schemas.microsoft.com/office/drawing/2014/main" id="{A5F84A02-6F8B-7386-D0A5-BDE9F625F75A}"/>
              </a:ext>
            </a:extLst>
          </p:cNvPr>
          <p:cNvSpPr txBox="1"/>
          <p:nvPr/>
        </p:nvSpPr>
        <p:spPr>
          <a:xfrm>
            <a:off x="166758" y="1155459"/>
            <a:ext cx="11665677" cy="4770537"/>
          </a:xfrm>
          <a:prstGeom prst="rect">
            <a:avLst/>
          </a:prstGeom>
          <a:noFill/>
        </p:spPr>
        <p:txBody>
          <a:bodyPr wrap="square">
            <a:spAutoFit/>
          </a:bodyPr>
          <a:lstStyle/>
          <a:p>
            <a:pPr algn="just"/>
            <a:r>
              <a:rPr lang="id-ID" sz="1600" dirty="0">
                <a:latin typeface="Century Gothic" panose="020B0502020202020204" pitchFamily="34" charset="0"/>
              </a:rPr>
              <a:t>Alat transportasi merupakan sarana yang digunakan setiap orang untuk menuju ke suatu wilayang atau tempat tertentu. Alat transportasi sendiri dibagi menjadi tiga yaitu alat transportasi darat, laut, udara. Untuk sehari-hari dan pergi kekantor bisanya orang-orang cenderung menggunakan alat tranportasi darat seperti bis, mobil, dan sepeda karena cenderung lebih mudah dan cepat untuk digunakan bepergian[1]. Seiring perkembangan jaman alat transportasi mulai di kembangkan, dari alat transportasi yang menggunaan bahan bakar yang tidak ramah lingkungan atau manual hingga menjadi alat transportasi yang moderen tetapi ramah lingkungan. Berdasarkan google trends di indonesia sendiri mengalami peningkatan sebanyak 300% untuk penggunaan kendaraan berbahan bakar listrik. Menurut catatan dari kemenhub kendaraan listrik yang sudah mendapatkan Sertifikat Regristrasi Uji Tipe  sebanyak 19.698 unit sepeda motor, sebanyak 2.654 unit mobil. Dari data di atas tentunya minat dari massyarakat sangat besar asalkan sarana dan prasarananya memadai[2]. Saat ini kendaraan yang terus di kembangkan  salah satunya adalah sepeda listrik. Sepeda listrik perlu di kembangkan karena mudah dan untuk pengembangannya relatif lebih murah. Dalam sepeda listrik tentunya membutuhkan motor sebagai penggerak sepeda. Untuk menghasilkan energi mekanik, motor DC memerlukan tegangan yang masuk secara searah pada kumparan medan. Kumparan medan menghasilkan megan magnet, dan kumparan jangkar menghasilkan gaya gerak listrik[3]. Torsi (T) yang menggerakkan motor terjadi ketika arus kumparan jangkar berinteraksi dengan medan magnet. Didalam motor DC terdapat sebuah lilitan dimana jumlah lilitan tersebut dapat mempengaruhi torsi dan daya dari motor listrik[4]. Pada penelitian ini penulis menggunakan motor DC, akan dilakukan perubahan lilitan dengan cara di tambah jumlah lilitan dan mengurangi jumlah lilitan pada motor DC[5]. Tujuannya untuk mengetahui pengaruh jumlah lilitan pada torsi dan daya motor listrik 250W[6].</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104f7abbb21_0_297"/>
          <p:cNvSpPr txBox="1">
            <a:spLocks noGrp="1"/>
          </p:cNvSpPr>
          <p:nvPr>
            <p:ph type="title"/>
          </p:nvPr>
        </p:nvSpPr>
        <p:spPr>
          <a:xfrm>
            <a:off x="166758" y="6761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err="1"/>
              <a:t>Rumusan</a:t>
            </a:r>
            <a:r>
              <a:rPr lang="en-US" dirty="0"/>
              <a:t> </a:t>
            </a:r>
            <a:r>
              <a:rPr lang="en-US" dirty="0" err="1"/>
              <a:t>Masalah</a:t>
            </a:r>
            <a:endParaRPr dirty="0"/>
          </a:p>
        </p:txBody>
      </p:sp>
      <p:sp>
        <p:nvSpPr>
          <p:cNvPr id="3" name="TextBox 2">
            <a:extLst>
              <a:ext uri="{FF2B5EF4-FFF2-40B4-BE49-F238E27FC236}">
                <a16:creationId xmlns:a16="http://schemas.microsoft.com/office/drawing/2014/main" id="{E5B2718D-D879-668F-9EA9-4E8DEDC93C7A}"/>
              </a:ext>
            </a:extLst>
          </p:cNvPr>
          <p:cNvSpPr txBox="1"/>
          <p:nvPr/>
        </p:nvSpPr>
        <p:spPr>
          <a:xfrm>
            <a:off x="166758" y="1448972"/>
            <a:ext cx="11830800" cy="1880451"/>
          </a:xfrm>
          <a:prstGeom prst="rect">
            <a:avLst/>
          </a:prstGeom>
          <a:noFill/>
        </p:spPr>
        <p:txBody>
          <a:bodyPr wrap="square">
            <a:spAutoFit/>
          </a:bodyPr>
          <a:lstStyle/>
          <a:p>
            <a:pPr marL="342900" lvl="0" indent="-342900" algn="just">
              <a:lnSpc>
                <a:spcPct val="150000"/>
              </a:lnSpc>
              <a:buFont typeface="+mj-lt"/>
              <a:buAutoNum type="arabicPeriod"/>
            </a:pPr>
            <a:r>
              <a:rPr lang="id-ID" sz="2000" dirty="0">
                <a:effectLst/>
                <a:latin typeface="Century Gothic" panose="020B0502020202020204" pitchFamily="34" charset="0"/>
                <a:ea typeface="Calibri" panose="020F0502020204030204" pitchFamily="34" charset="0"/>
                <a:cs typeface="Times New Roman" panose="02020603050405020304" pitchFamily="18" charset="0"/>
              </a:rPr>
              <a:t>Apakah jumlah lilitan mempengaruhi daya yang di hasilkn pada motor listrik DC 250 watt ?</a:t>
            </a:r>
          </a:p>
          <a:p>
            <a:pPr marL="342900" lvl="0" indent="-342900" algn="just">
              <a:lnSpc>
                <a:spcPct val="150000"/>
              </a:lnSpc>
              <a:buFont typeface="+mj-lt"/>
              <a:buAutoNum type="arabicPeriod"/>
            </a:pPr>
            <a:r>
              <a:rPr lang="id-ID" sz="2000" dirty="0">
                <a:effectLst/>
                <a:latin typeface="Century Gothic" panose="020B0502020202020204" pitchFamily="34" charset="0"/>
                <a:ea typeface="Calibri" panose="020F0502020204030204" pitchFamily="34" charset="0"/>
                <a:cs typeface="Times New Roman" panose="02020603050405020304" pitchFamily="18" charset="0"/>
              </a:rPr>
              <a:t>Apakah jumlah lilitan mempengaruhi torsi yang di hasilkan pada motor listrik DC 250 watt ?</a:t>
            </a:r>
          </a:p>
          <a:p>
            <a:pPr marL="342900" lvl="0" indent="-342900" algn="just">
              <a:lnSpc>
                <a:spcPct val="150000"/>
              </a:lnSpc>
              <a:spcAft>
                <a:spcPts val="800"/>
              </a:spcAft>
              <a:buFont typeface="+mj-lt"/>
              <a:buAutoNum type="arabicPeriod"/>
            </a:pPr>
            <a:r>
              <a:rPr lang="id-ID" sz="2000" dirty="0">
                <a:effectLst/>
                <a:latin typeface="Century Gothic" panose="020B0502020202020204" pitchFamily="34" charset="0"/>
                <a:ea typeface="Calibri" panose="020F0502020204030204" pitchFamily="34" charset="0"/>
                <a:cs typeface="Times New Roman" panose="02020603050405020304" pitchFamily="18" charset="0"/>
              </a:rPr>
              <a:t>Apakah beban pengereman berpengaruh terhadap torsi dan daya motor listrik DC 250 watt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Metode</a:t>
            </a:r>
            <a:endParaRPr/>
          </a:p>
        </p:txBody>
      </p:sp>
      <p:sp>
        <p:nvSpPr>
          <p:cNvPr id="59" name="Google Shape;59;g104f7abbb21_0_303"/>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457200" lvl="0" indent="-228600" algn="just" rtl="0">
              <a:lnSpc>
                <a:spcPct val="90000"/>
              </a:lnSpc>
              <a:spcBef>
                <a:spcPts val="1000"/>
              </a:spcBef>
              <a:spcAft>
                <a:spcPts val="0"/>
              </a:spcAft>
              <a:buClr>
                <a:schemeClr val="dk1"/>
              </a:buClr>
              <a:buSzPts val="2800"/>
              <a:buNone/>
            </a:pPr>
            <a:r>
              <a:rPr lang="id-ID" dirty="0"/>
              <a:t>	Pada penelitian ini menggunakan metode experimen yaitu melakukan peelitian dengan menggunkan sistem penggerak sepeda listrik dengan motor listrik 250 Watt sebagai penggerak[7]. Dengan memodifikasi pada motor listrik yang digunakan Modifikasi alat kerja pada peneitian ini berfokus pada jumlah lilitan pada motor listrik[8]. Untuk modifikasi motor listrik ini dengan membandigkan lilitan standart kemudian mengurangi jumlah lilitan kemudian menambah jumlah lilitan pada motor listrik yang digunakan sebagai penggerak sepeda listrik[9].</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g104f7abbb21_0_3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Hasil</a:t>
            </a:r>
            <a:endParaRPr/>
          </a:p>
        </p:txBody>
      </p:sp>
      <p:pic>
        <p:nvPicPr>
          <p:cNvPr id="3" name="Picture 2">
            <a:extLst>
              <a:ext uri="{FF2B5EF4-FFF2-40B4-BE49-F238E27FC236}">
                <a16:creationId xmlns:a16="http://schemas.microsoft.com/office/drawing/2014/main" id="{2A2E1F80-D0F0-56B2-ED7D-A6754CA3337D}"/>
              </a:ext>
            </a:extLst>
          </p:cNvPr>
          <p:cNvPicPr>
            <a:picLocks noChangeAspect="1"/>
          </p:cNvPicPr>
          <p:nvPr/>
        </p:nvPicPr>
        <p:blipFill rotWithShape="1">
          <a:blip r:embed="rId3"/>
          <a:srcRect l="2342" t="5900"/>
          <a:stretch/>
        </p:blipFill>
        <p:spPr>
          <a:xfrm>
            <a:off x="2419643" y="1561513"/>
            <a:ext cx="7610622" cy="430622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g104f7abbb21_0_3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Hasil</a:t>
            </a:r>
            <a:endParaRPr/>
          </a:p>
        </p:txBody>
      </p:sp>
      <p:sp>
        <p:nvSpPr>
          <p:cNvPr id="8" name="TextBox 7">
            <a:extLst>
              <a:ext uri="{FF2B5EF4-FFF2-40B4-BE49-F238E27FC236}">
                <a16:creationId xmlns:a16="http://schemas.microsoft.com/office/drawing/2014/main" id="{667D2CD8-CA29-0EC2-AB29-5F1BCB88B077}"/>
              </a:ext>
            </a:extLst>
          </p:cNvPr>
          <p:cNvSpPr txBox="1"/>
          <p:nvPr/>
        </p:nvSpPr>
        <p:spPr>
          <a:xfrm>
            <a:off x="166758" y="1155459"/>
            <a:ext cx="12025242" cy="1569660"/>
          </a:xfrm>
          <a:prstGeom prst="rect">
            <a:avLst/>
          </a:prstGeom>
          <a:noFill/>
        </p:spPr>
        <p:txBody>
          <a:bodyPr wrap="square">
            <a:spAutoFit/>
          </a:bodyPr>
          <a:lstStyle/>
          <a:p>
            <a:pPr algn="just"/>
            <a:r>
              <a:rPr lang="id-ID" sz="2400" dirty="0">
                <a:latin typeface="Century Gothic" panose="020B0502020202020204" pitchFamily="34" charset="0"/>
              </a:rPr>
              <a:t>Pada alat uji diatas, menggunakan Motor DC sebagai penggerak alat uji, motor dc yang digunakan memiliki spesifikasi standrart 250Watt. Dihubungkan dengan rantai ke roda alat uji. Alat uji ini memeiliki beban pengereman berupa beban yang telah ditentukan, dengan didasari beban timbangan digital.</a:t>
            </a:r>
          </a:p>
        </p:txBody>
      </p:sp>
    </p:spTree>
    <p:extLst>
      <p:ext uri="{BB962C8B-B14F-4D97-AF65-F5344CB8AC3E}">
        <p14:creationId xmlns:p14="http://schemas.microsoft.com/office/powerpoint/2010/main" val="1584447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457200" lvl="0" indent="-228600" algn="just" rtl="0">
              <a:lnSpc>
                <a:spcPct val="90000"/>
              </a:lnSpc>
              <a:spcBef>
                <a:spcPts val="1000"/>
              </a:spcBef>
              <a:spcAft>
                <a:spcPts val="0"/>
              </a:spcAft>
              <a:buClr>
                <a:schemeClr val="dk1"/>
              </a:buClr>
              <a:buSzPts val="2800"/>
              <a:buNone/>
            </a:pPr>
            <a:r>
              <a:rPr lang="id-ID" sz="2000" dirty="0"/>
              <a:t>	Pada penelitian ini menggunakan 3 fariasi jumlah lilitan dan juga fariasi pengereman pada motor listrik 250W. Pada penelitian awal yang dilakukn adalah melakukan pengambilan data pada lilitan standart lalu di berikan fariasi pada pengereman. Pengereman dilakukan sebanyak tiga kali, yang pertama tidak di beribeban pengereman lalu diberi beban pengereman 1 kg, kemudian diberi beban 2,8kg. Setelah pengambilan data lilitan setandart dilakukan maka selanjutnya dilakukan pengurangan pada lilitan, dilanjutkan dengan penambahan liitan. Data yang dibutuhkan adalah RPM dan pemberian beban pada motor listrik untuk menghitung torsi dan daya pada motor listrik. </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457200" lvl="0" indent="-228600" algn="just" rtl="0">
              <a:lnSpc>
                <a:spcPct val="90000"/>
              </a:lnSpc>
              <a:spcBef>
                <a:spcPts val="1000"/>
              </a:spcBef>
              <a:spcAft>
                <a:spcPts val="0"/>
              </a:spcAft>
              <a:buClr>
                <a:schemeClr val="dk1"/>
              </a:buClr>
              <a:buSzPts val="2800"/>
              <a:buNone/>
            </a:pPr>
            <a:r>
              <a:rPr lang="id-ID" sz="2000" dirty="0"/>
              <a:t>Untuk perhitungan  rumus yang di gunakan adalah :</a:t>
            </a:r>
          </a:p>
          <a:p>
            <a:pPr marL="457200" lvl="0" indent="-228600" algn="just" rtl="0">
              <a:lnSpc>
                <a:spcPct val="90000"/>
              </a:lnSpc>
              <a:spcBef>
                <a:spcPts val="1000"/>
              </a:spcBef>
              <a:spcAft>
                <a:spcPts val="0"/>
              </a:spcAft>
              <a:buClr>
                <a:schemeClr val="dk1"/>
              </a:buClr>
              <a:buSzPts val="2800"/>
              <a:buNone/>
            </a:pPr>
            <a:endParaRPr lang="id-ID" sz="2000" dirty="0"/>
          </a:p>
          <a:p>
            <a:pPr marL="457200" lvl="0" indent="-228600" algn="just" rtl="0">
              <a:lnSpc>
                <a:spcPct val="90000"/>
              </a:lnSpc>
              <a:spcBef>
                <a:spcPts val="1000"/>
              </a:spcBef>
              <a:spcAft>
                <a:spcPts val="0"/>
              </a:spcAft>
              <a:buClr>
                <a:schemeClr val="dk1"/>
              </a:buClr>
              <a:buSzPts val="2800"/>
              <a:buNone/>
            </a:pPr>
            <a:r>
              <a:rPr lang="id-ID" sz="2000" dirty="0"/>
              <a:t>T = F X L     (1)</a:t>
            </a:r>
          </a:p>
          <a:p>
            <a:pPr marL="457200" lvl="0" indent="-228600" algn="just" rtl="0">
              <a:lnSpc>
                <a:spcPct val="90000"/>
              </a:lnSpc>
              <a:spcBef>
                <a:spcPts val="1000"/>
              </a:spcBef>
              <a:spcAft>
                <a:spcPts val="0"/>
              </a:spcAft>
              <a:buClr>
                <a:schemeClr val="dk1"/>
              </a:buClr>
              <a:buSzPts val="2800"/>
              <a:buNone/>
            </a:pPr>
            <a:r>
              <a:rPr lang="id-ID" sz="2000" dirty="0"/>
              <a:t>T = Torsi (N/M)</a:t>
            </a:r>
          </a:p>
          <a:p>
            <a:pPr marL="457200" lvl="0" indent="-228600" algn="just" rtl="0">
              <a:lnSpc>
                <a:spcPct val="90000"/>
              </a:lnSpc>
              <a:spcBef>
                <a:spcPts val="1000"/>
              </a:spcBef>
              <a:spcAft>
                <a:spcPts val="0"/>
              </a:spcAft>
              <a:buClr>
                <a:schemeClr val="dk1"/>
              </a:buClr>
              <a:buSzPts val="2800"/>
              <a:buNone/>
            </a:pPr>
            <a:r>
              <a:rPr lang="id-ID" sz="2000" dirty="0"/>
              <a:t>F = Beban yang diberikan (N)</a:t>
            </a:r>
          </a:p>
          <a:p>
            <a:pPr marL="457200" lvl="0" indent="-228600" algn="just" rtl="0">
              <a:lnSpc>
                <a:spcPct val="90000"/>
              </a:lnSpc>
              <a:spcBef>
                <a:spcPts val="1000"/>
              </a:spcBef>
              <a:spcAft>
                <a:spcPts val="0"/>
              </a:spcAft>
              <a:buClr>
                <a:schemeClr val="dk1"/>
              </a:buClr>
              <a:buSzPts val="2800"/>
              <a:buNone/>
            </a:pPr>
            <a:r>
              <a:rPr lang="id-ID" sz="2000" dirty="0"/>
              <a:t>L = Panjang Lengan (M)</a:t>
            </a:r>
          </a:p>
          <a:p>
            <a:pPr marL="457200" lvl="0" indent="-228600" algn="just" rtl="0">
              <a:lnSpc>
                <a:spcPct val="90000"/>
              </a:lnSpc>
              <a:spcBef>
                <a:spcPts val="1000"/>
              </a:spcBef>
              <a:spcAft>
                <a:spcPts val="0"/>
              </a:spcAft>
              <a:buClr>
                <a:schemeClr val="dk1"/>
              </a:buClr>
              <a:buSzPts val="2800"/>
              <a:buNone/>
            </a:pPr>
            <a:r>
              <a:rPr lang="id-ID" sz="2000" dirty="0"/>
              <a:t>P = (2</a:t>
            </a:r>
            <a:r>
              <a:rPr lang="el-GR" sz="2000" dirty="0"/>
              <a:t>π.</a:t>
            </a:r>
            <a:r>
              <a:rPr lang="id-ID" sz="2000" dirty="0"/>
              <a:t>N.T)/60       (2)</a:t>
            </a:r>
          </a:p>
          <a:p>
            <a:pPr marL="457200" lvl="0" indent="-228600" algn="just" rtl="0">
              <a:lnSpc>
                <a:spcPct val="90000"/>
              </a:lnSpc>
              <a:spcBef>
                <a:spcPts val="1000"/>
              </a:spcBef>
              <a:spcAft>
                <a:spcPts val="0"/>
              </a:spcAft>
              <a:buClr>
                <a:schemeClr val="dk1"/>
              </a:buClr>
              <a:buSzPts val="2800"/>
              <a:buNone/>
            </a:pPr>
            <a:endParaRPr lang="id-ID" sz="2000" dirty="0"/>
          </a:p>
          <a:p>
            <a:pPr marL="457200" lvl="0" indent="-228600" algn="just" rtl="0">
              <a:lnSpc>
                <a:spcPct val="90000"/>
              </a:lnSpc>
              <a:spcBef>
                <a:spcPts val="1000"/>
              </a:spcBef>
              <a:spcAft>
                <a:spcPts val="0"/>
              </a:spcAft>
              <a:buClr>
                <a:schemeClr val="dk1"/>
              </a:buClr>
              <a:buSzPts val="2800"/>
              <a:buNone/>
            </a:pPr>
            <a:r>
              <a:rPr lang="id-ID" sz="2000" dirty="0"/>
              <a:t>P = Daya (Watt)</a:t>
            </a:r>
          </a:p>
          <a:p>
            <a:pPr marL="457200" lvl="0" indent="-228600" algn="just" rtl="0">
              <a:lnSpc>
                <a:spcPct val="90000"/>
              </a:lnSpc>
              <a:spcBef>
                <a:spcPts val="1000"/>
              </a:spcBef>
              <a:spcAft>
                <a:spcPts val="0"/>
              </a:spcAft>
              <a:buClr>
                <a:schemeClr val="dk1"/>
              </a:buClr>
              <a:buSzPts val="2800"/>
              <a:buNone/>
            </a:pPr>
            <a:r>
              <a:rPr lang="id-ID" sz="2000" dirty="0"/>
              <a:t>N = Perputaran (RPM )</a:t>
            </a:r>
          </a:p>
          <a:p>
            <a:pPr marL="457200" lvl="0" indent="-228600" algn="just" rtl="0">
              <a:lnSpc>
                <a:spcPct val="90000"/>
              </a:lnSpc>
              <a:spcBef>
                <a:spcPts val="1000"/>
              </a:spcBef>
              <a:spcAft>
                <a:spcPts val="0"/>
              </a:spcAft>
              <a:buClr>
                <a:schemeClr val="dk1"/>
              </a:buClr>
              <a:buSzPts val="2800"/>
              <a:buNone/>
            </a:pPr>
            <a:r>
              <a:rPr lang="id-ID" sz="2000" dirty="0"/>
              <a:t>T = Torsi (N.M)</a:t>
            </a:r>
          </a:p>
          <a:p>
            <a:pPr marL="457200" lvl="0" indent="-228600" algn="just" rtl="0">
              <a:lnSpc>
                <a:spcPct val="90000"/>
              </a:lnSpc>
              <a:spcBef>
                <a:spcPts val="1000"/>
              </a:spcBef>
              <a:spcAft>
                <a:spcPts val="0"/>
              </a:spcAft>
              <a:buClr>
                <a:schemeClr val="dk1"/>
              </a:buClr>
              <a:buSzPts val="2800"/>
              <a:buNone/>
            </a:pPr>
            <a:endParaRPr dirty="0"/>
          </a:p>
        </p:txBody>
      </p:sp>
    </p:spTree>
    <p:extLst>
      <p:ext uri="{BB962C8B-B14F-4D97-AF65-F5344CB8AC3E}">
        <p14:creationId xmlns:p14="http://schemas.microsoft.com/office/powerpoint/2010/main" val="23967509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1" name="Google Shape;71;g104f7abbb21_0_70"/>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numCol="2" anchor="t" anchorCtr="0">
            <a:normAutofit fontScale="32500" lnSpcReduction="20000"/>
          </a:bodyPr>
          <a:lstStyle/>
          <a:p>
            <a:pPr marL="457200" lvl="0" indent="-228600" algn="just" rtl="0">
              <a:lnSpc>
                <a:spcPct val="90000"/>
              </a:lnSpc>
              <a:spcBef>
                <a:spcPts val="1000"/>
              </a:spcBef>
              <a:spcAft>
                <a:spcPts val="0"/>
              </a:spcAft>
              <a:buClr>
                <a:schemeClr val="dk1"/>
              </a:buClr>
              <a:buSzPts val="2800"/>
              <a:buNone/>
            </a:pPr>
            <a:r>
              <a:rPr lang="id-ID" sz="6400" dirty="0"/>
              <a:t>Hasil Perhitungan Keseluruhan</a:t>
            </a:r>
          </a:p>
          <a:p>
            <a:pPr marL="457200" lvl="0" indent="-228600" algn="just" rtl="0">
              <a:lnSpc>
                <a:spcPct val="90000"/>
              </a:lnSpc>
              <a:spcBef>
                <a:spcPts val="1000"/>
              </a:spcBef>
              <a:spcAft>
                <a:spcPts val="0"/>
              </a:spcAft>
              <a:buClr>
                <a:schemeClr val="dk1"/>
              </a:buClr>
              <a:buSzPts val="2800"/>
              <a:buNone/>
            </a:pPr>
            <a:r>
              <a:rPr lang="id-ID" sz="6400" dirty="0"/>
              <a:t>	Berikut adalah contoh perhitungan daya dan torsi pada motor listrik pada pengurangan lilitan dengan jumlah lilitan sebanyak 22 lilitan,saat di berikan beban 2.8 KG Dan Saat berada pada RPM 125,2. Adapun hasil dari perhitungan :</a:t>
            </a:r>
          </a:p>
          <a:p>
            <a:pPr marL="457200" lvl="0" indent="-228600" algn="just" rtl="0">
              <a:lnSpc>
                <a:spcPct val="90000"/>
              </a:lnSpc>
              <a:spcBef>
                <a:spcPts val="1000"/>
              </a:spcBef>
              <a:spcAft>
                <a:spcPts val="0"/>
              </a:spcAft>
              <a:buClr>
                <a:schemeClr val="dk1"/>
              </a:buClr>
              <a:buSzPts val="2800"/>
              <a:buNone/>
            </a:pPr>
            <a:r>
              <a:rPr lang="id-ID" sz="6400" dirty="0"/>
              <a:t>Diketahui : </a:t>
            </a:r>
          </a:p>
          <a:p>
            <a:pPr marL="457200" lvl="0" indent="-228600" algn="just" rtl="0">
              <a:lnSpc>
                <a:spcPct val="90000"/>
              </a:lnSpc>
              <a:spcBef>
                <a:spcPts val="1000"/>
              </a:spcBef>
              <a:spcAft>
                <a:spcPts val="0"/>
              </a:spcAft>
              <a:buClr>
                <a:schemeClr val="dk1"/>
              </a:buClr>
              <a:buSzPts val="2800"/>
              <a:buNone/>
            </a:pPr>
            <a:r>
              <a:rPr lang="id-ID" sz="6400" dirty="0"/>
              <a:t>F = 2,8 kg</a:t>
            </a:r>
          </a:p>
          <a:p>
            <a:pPr marL="457200" lvl="0" indent="-228600" algn="just" rtl="0">
              <a:lnSpc>
                <a:spcPct val="90000"/>
              </a:lnSpc>
              <a:spcBef>
                <a:spcPts val="1000"/>
              </a:spcBef>
              <a:spcAft>
                <a:spcPts val="0"/>
              </a:spcAft>
              <a:buClr>
                <a:schemeClr val="dk1"/>
              </a:buClr>
              <a:buSzPts val="2800"/>
              <a:buNone/>
            </a:pPr>
            <a:r>
              <a:rPr lang="id-ID" sz="6400" dirty="0"/>
              <a:t>F = 2,8 x 10</a:t>
            </a:r>
          </a:p>
          <a:p>
            <a:pPr marL="457200" lvl="0" indent="-228600" algn="just" rtl="0">
              <a:lnSpc>
                <a:spcPct val="90000"/>
              </a:lnSpc>
              <a:spcBef>
                <a:spcPts val="1000"/>
              </a:spcBef>
              <a:spcAft>
                <a:spcPts val="0"/>
              </a:spcAft>
              <a:buClr>
                <a:schemeClr val="dk1"/>
              </a:buClr>
              <a:buSzPts val="2800"/>
              <a:buNone/>
            </a:pPr>
            <a:r>
              <a:rPr lang="id-ID" sz="6400" dirty="0"/>
              <a:t>F = 28 Newton</a:t>
            </a:r>
          </a:p>
          <a:p>
            <a:pPr marL="457200" lvl="0" indent="-228600" algn="just" rtl="0">
              <a:lnSpc>
                <a:spcPct val="90000"/>
              </a:lnSpc>
              <a:spcBef>
                <a:spcPts val="1000"/>
              </a:spcBef>
              <a:spcAft>
                <a:spcPts val="0"/>
              </a:spcAft>
              <a:buClr>
                <a:schemeClr val="dk1"/>
              </a:buClr>
              <a:buSzPts val="2800"/>
              <a:buNone/>
            </a:pPr>
            <a:r>
              <a:rPr lang="id-ID" sz="6400" dirty="0"/>
              <a:t>N = 125,2 RPM</a:t>
            </a:r>
          </a:p>
          <a:p>
            <a:pPr marL="457200" lvl="0" indent="-228600" algn="just" rtl="0">
              <a:lnSpc>
                <a:spcPct val="90000"/>
              </a:lnSpc>
              <a:spcBef>
                <a:spcPts val="1000"/>
              </a:spcBef>
              <a:spcAft>
                <a:spcPts val="0"/>
              </a:spcAft>
              <a:buClr>
                <a:schemeClr val="dk1"/>
              </a:buClr>
              <a:buSzPts val="2800"/>
              <a:buNone/>
            </a:pPr>
            <a:r>
              <a:rPr lang="id-ID" sz="6400" dirty="0"/>
              <a:t>L = 5,5 cm</a:t>
            </a:r>
          </a:p>
          <a:p>
            <a:pPr marL="457200" lvl="0" indent="-228600" algn="just" rtl="0">
              <a:lnSpc>
                <a:spcPct val="90000"/>
              </a:lnSpc>
              <a:spcBef>
                <a:spcPts val="1000"/>
              </a:spcBef>
              <a:spcAft>
                <a:spcPts val="0"/>
              </a:spcAft>
              <a:buClr>
                <a:schemeClr val="dk1"/>
              </a:buClr>
              <a:buSzPts val="2800"/>
              <a:buNone/>
            </a:pPr>
            <a:r>
              <a:rPr lang="id-ID" sz="6400" dirty="0"/>
              <a:t>L = 5,5 : 100</a:t>
            </a:r>
          </a:p>
          <a:p>
            <a:pPr marL="457200" lvl="0" indent="-228600" algn="just" rtl="0">
              <a:lnSpc>
                <a:spcPct val="90000"/>
              </a:lnSpc>
              <a:spcBef>
                <a:spcPts val="1000"/>
              </a:spcBef>
              <a:spcAft>
                <a:spcPts val="0"/>
              </a:spcAft>
              <a:buClr>
                <a:schemeClr val="dk1"/>
              </a:buClr>
              <a:buSzPts val="2800"/>
              <a:buNone/>
            </a:pPr>
            <a:r>
              <a:rPr lang="id-ID" sz="6400" dirty="0"/>
              <a:t>L = 0,055 Meter</a:t>
            </a:r>
          </a:p>
          <a:p>
            <a:pPr marL="457200" lvl="0" indent="-228600" algn="just" rtl="0">
              <a:lnSpc>
                <a:spcPct val="90000"/>
              </a:lnSpc>
              <a:spcBef>
                <a:spcPts val="1000"/>
              </a:spcBef>
              <a:spcAft>
                <a:spcPts val="0"/>
              </a:spcAft>
              <a:buClr>
                <a:schemeClr val="dk1"/>
              </a:buClr>
              <a:buSzPts val="2800"/>
              <a:buNone/>
            </a:pPr>
            <a:endParaRPr lang="id-ID" sz="6400" dirty="0"/>
          </a:p>
          <a:p>
            <a:pPr marL="457200" lvl="0" indent="-228600" algn="just" rtl="0">
              <a:lnSpc>
                <a:spcPct val="90000"/>
              </a:lnSpc>
              <a:spcBef>
                <a:spcPts val="1000"/>
              </a:spcBef>
              <a:spcAft>
                <a:spcPts val="0"/>
              </a:spcAft>
              <a:buClr>
                <a:schemeClr val="dk1"/>
              </a:buClr>
              <a:buSzPts val="2800"/>
              <a:buNone/>
            </a:pPr>
            <a:r>
              <a:rPr lang="id-ID" sz="6400" dirty="0"/>
              <a:t>Perhitungan Torsi :</a:t>
            </a:r>
          </a:p>
          <a:p>
            <a:pPr marL="457200" lvl="0" indent="-228600" algn="just" rtl="0">
              <a:lnSpc>
                <a:spcPct val="90000"/>
              </a:lnSpc>
              <a:spcBef>
                <a:spcPts val="1000"/>
              </a:spcBef>
              <a:spcAft>
                <a:spcPts val="0"/>
              </a:spcAft>
              <a:buClr>
                <a:schemeClr val="dk1"/>
              </a:buClr>
              <a:buSzPts val="2800"/>
              <a:buNone/>
            </a:pPr>
            <a:r>
              <a:rPr lang="id-ID" sz="6400" dirty="0"/>
              <a:t>T = F X L</a:t>
            </a:r>
          </a:p>
          <a:p>
            <a:pPr marL="457200" lvl="0" indent="-228600" algn="just" rtl="0">
              <a:lnSpc>
                <a:spcPct val="90000"/>
              </a:lnSpc>
              <a:spcBef>
                <a:spcPts val="1000"/>
              </a:spcBef>
              <a:spcAft>
                <a:spcPts val="0"/>
              </a:spcAft>
              <a:buClr>
                <a:schemeClr val="dk1"/>
              </a:buClr>
              <a:buSzPts val="2800"/>
              <a:buNone/>
            </a:pPr>
            <a:r>
              <a:rPr lang="id-ID" sz="6400" dirty="0"/>
              <a:t>T = 28 N X 0,055</a:t>
            </a:r>
          </a:p>
          <a:p>
            <a:pPr marL="457200" lvl="0" indent="-228600" algn="just" rtl="0">
              <a:lnSpc>
                <a:spcPct val="90000"/>
              </a:lnSpc>
              <a:spcBef>
                <a:spcPts val="1000"/>
              </a:spcBef>
              <a:spcAft>
                <a:spcPts val="0"/>
              </a:spcAft>
              <a:buClr>
                <a:schemeClr val="dk1"/>
              </a:buClr>
              <a:buSzPts val="2800"/>
              <a:buNone/>
            </a:pPr>
            <a:r>
              <a:rPr lang="id-ID" sz="6400" dirty="0"/>
              <a:t>T = 1,54 N.M</a:t>
            </a:r>
          </a:p>
          <a:p>
            <a:pPr marL="457200" lvl="0" indent="-228600" algn="just" rtl="0">
              <a:lnSpc>
                <a:spcPct val="90000"/>
              </a:lnSpc>
              <a:spcBef>
                <a:spcPts val="1000"/>
              </a:spcBef>
              <a:spcAft>
                <a:spcPts val="0"/>
              </a:spcAft>
              <a:buClr>
                <a:schemeClr val="dk1"/>
              </a:buClr>
              <a:buSzPts val="2800"/>
              <a:buNone/>
            </a:pPr>
            <a:r>
              <a:rPr lang="id-ID" sz="6400" dirty="0"/>
              <a:t>Perhitungan Daya</a:t>
            </a:r>
          </a:p>
          <a:p>
            <a:pPr marL="457200" lvl="0" indent="-228600" algn="just" rtl="0">
              <a:lnSpc>
                <a:spcPct val="90000"/>
              </a:lnSpc>
              <a:spcBef>
                <a:spcPts val="1000"/>
              </a:spcBef>
              <a:spcAft>
                <a:spcPts val="0"/>
              </a:spcAft>
              <a:buClr>
                <a:schemeClr val="dk1"/>
              </a:buClr>
              <a:buSzPts val="2800"/>
              <a:buNone/>
            </a:pPr>
            <a:r>
              <a:rPr lang="id-ID" sz="6400" dirty="0"/>
              <a:t>P = (2</a:t>
            </a:r>
            <a:r>
              <a:rPr lang="el-GR" sz="6400" dirty="0"/>
              <a:t>π.</a:t>
            </a:r>
            <a:r>
              <a:rPr lang="id-ID" sz="6400" dirty="0"/>
              <a:t>N.T)/60</a:t>
            </a:r>
          </a:p>
          <a:p>
            <a:pPr marL="457200" lvl="0" indent="-228600" algn="just" rtl="0">
              <a:lnSpc>
                <a:spcPct val="90000"/>
              </a:lnSpc>
              <a:spcBef>
                <a:spcPts val="1000"/>
              </a:spcBef>
              <a:spcAft>
                <a:spcPts val="0"/>
              </a:spcAft>
              <a:buClr>
                <a:schemeClr val="dk1"/>
              </a:buClr>
              <a:buSzPts val="2800"/>
              <a:buNone/>
            </a:pPr>
            <a:r>
              <a:rPr lang="id-ID" sz="6400" dirty="0"/>
              <a:t>P = 6,28x125,2x1,54/60</a:t>
            </a:r>
          </a:p>
          <a:p>
            <a:pPr marL="457200" lvl="0" indent="-228600" algn="just" rtl="0">
              <a:lnSpc>
                <a:spcPct val="90000"/>
              </a:lnSpc>
              <a:spcBef>
                <a:spcPts val="1000"/>
              </a:spcBef>
              <a:spcAft>
                <a:spcPts val="0"/>
              </a:spcAft>
              <a:buClr>
                <a:schemeClr val="dk1"/>
              </a:buClr>
              <a:buSzPts val="2800"/>
              <a:buNone/>
            </a:pPr>
            <a:r>
              <a:rPr lang="id-ID" sz="6400" dirty="0"/>
              <a:t>P = 1210,83/60</a:t>
            </a:r>
          </a:p>
          <a:p>
            <a:pPr marL="457200" lvl="0" indent="-228600" algn="just" rtl="0">
              <a:lnSpc>
                <a:spcPct val="90000"/>
              </a:lnSpc>
              <a:spcBef>
                <a:spcPts val="1000"/>
              </a:spcBef>
              <a:spcAft>
                <a:spcPts val="0"/>
              </a:spcAft>
              <a:buClr>
                <a:schemeClr val="dk1"/>
              </a:buClr>
              <a:buSzPts val="2800"/>
              <a:buNone/>
            </a:pPr>
            <a:r>
              <a:rPr lang="id-ID" sz="6400" dirty="0"/>
              <a:t>P = 20,1 Watt</a:t>
            </a:r>
          </a:p>
          <a:p>
            <a:pPr marL="457200" lvl="0" indent="-228600" algn="just" rtl="0">
              <a:lnSpc>
                <a:spcPct val="90000"/>
              </a:lnSpc>
              <a:spcBef>
                <a:spcPts val="1000"/>
              </a:spcBef>
              <a:spcAft>
                <a:spcPts val="0"/>
              </a:spcAft>
              <a:buClr>
                <a:schemeClr val="dk1"/>
              </a:buClr>
              <a:buSzPts val="2800"/>
              <a:buNone/>
            </a:pPr>
            <a:endParaRPr dirty="0"/>
          </a:p>
        </p:txBody>
      </p:sp>
    </p:spTree>
    <p:extLst>
      <p:ext uri="{BB962C8B-B14F-4D97-AF65-F5344CB8AC3E}">
        <p14:creationId xmlns:p14="http://schemas.microsoft.com/office/powerpoint/2010/main" val="2125831855"/>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1384</Words>
  <Application>Microsoft Office PowerPoint</Application>
  <PresentationFormat>Widescreen</PresentationFormat>
  <Paragraphs>68</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Calibri</vt:lpstr>
      <vt:lpstr>Arial</vt:lpstr>
      <vt:lpstr>Exo</vt:lpstr>
      <vt:lpstr>Century Gothic</vt:lpstr>
      <vt:lpstr>Office Theme</vt:lpstr>
      <vt:lpstr>PENGARUH JUMLAH LILITAN TERHADAP TORSI DAN DAYA MOTOR LISTRIK 250Watt PADA SEPEDA LISTRIK</vt:lpstr>
      <vt:lpstr>Pendahuluan</vt:lpstr>
      <vt:lpstr>Rumusan Masalah</vt:lpstr>
      <vt:lpstr>Metode</vt:lpstr>
      <vt:lpstr>Hasil</vt:lpstr>
      <vt:lpstr>Hasil</vt:lpstr>
      <vt:lpstr>Pembahasan</vt:lpstr>
      <vt:lpstr>Pembahasan</vt:lpstr>
      <vt:lpstr>Pembahasan</vt:lpstr>
      <vt:lpstr>Pembahasan</vt:lpstr>
      <vt:lpstr>Kesimpulan</vt:lpstr>
      <vt:lpstr>Referensi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Judul Artikel</dc:title>
  <dc:creator>Umsida</dc:creator>
  <cp:lastModifiedBy>Acer</cp:lastModifiedBy>
  <cp:revision>2</cp:revision>
  <dcterms:created xsi:type="dcterms:W3CDTF">2020-02-15T07:43:00Z</dcterms:created>
  <dcterms:modified xsi:type="dcterms:W3CDTF">2023-12-23T14:00:48Z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1033-11.2.0.9031</vt:lpwstr>
  </property>
</Properties>
</file>