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67" r:id="rId5"/>
    <p:sldId id="268" r:id="rId6"/>
    <p:sldId id="259" r:id="rId7"/>
    <p:sldId id="271" r:id="rId8"/>
    <p:sldId id="270" r:id="rId9"/>
    <p:sldId id="272" r:id="rId10"/>
    <p:sldId id="273" r:id="rId11"/>
    <p:sldId id="274" r:id="rId12"/>
    <p:sldId id="265" r:id="rId13"/>
  </p:sldIdLst>
  <p:sldSz cx="12192000" cy="6858000"/>
  <p:notesSz cx="9144000" cy="6858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Century Gothic" panose="020B0502020202020204" pitchFamily="34" charset="0"/>
      <p:regular r:id="rId19"/>
      <p:bold r:id="rId20"/>
      <p:italic r:id="rId21"/>
      <p:boldItalic r:id="rId22"/>
    </p:embeddedFont>
    <p:embeddedFont>
      <p:font typeface="Exo" panose="020B0604020202020204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4" roundtripDataSignature="AMtx7mgY2+DM/rwO2HkSTRKEfJ3qJmWL/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191" autoAdjust="0"/>
  </p:normalViewPr>
  <p:slideViewPr>
    <p:cSldViewPr snapToGrid="0">
      <p:cViewPr varScale="1">
        <p:scale>
          <a:sx n="70" d="100"/>
          <a:sy n="70" d="100"/>
        </p:scale>
        <p:origin x="714" y="-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34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4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179484" y="0"/>
            <a:ext cx="3962400" cy="344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513910"/>
            <a:ext cx="3962400" cy="34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0301212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38" name="Google Shape;3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417749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104f7abbb21_0_309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g104f7abbb21_0_3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820146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104f7abbb21_0_2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" name="Google Shape;50;g104f7abbb21_0_297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1" name="Google Shape;51;g104f7abbb21_0_297:notes"/>
          <p:cNvSpPr txBox="1">
            <a:spLocks noGrp="1"/>
          </p:cNvSpPr>
          <p:nvPr>
            <p:ph type="sldNum" idx="12"/>
          </p:nvPr>
        </p:nvSpPr>
        <p:spPr>
          <a:xfrm>
            <a:off x="5179484" y="6513910"/>
            <a:ext cx="39624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339128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104f7abbb21_0_303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g104f7abbb21_0_3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555501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04f7abbb21_0_95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3" name="Google Shape;93;g104f7abbb21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435687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gradFill>
          <a:gsLst>
            <a:gs pos="0">
              <a:srgbClr val="0A2246"/>
            </a:gs>
            <a:gs pos="100000">
              <a:srgbClr val="1D4886"/>
            </a:gs>
          </a:gsLst>
          <a:lin ang="5400000" scaled="0"/>
        </a:gra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25"/>
          <p:cNvPicPr preferRelativeResize="0"/>
          <p:nvPr/>
        </p:nvPicPr>
        <p:blipFill rotWithShape="1">
          <a:blip r:embed="rId2">
            <a:alphaModFix amt="60000"/>
          </a:blip>
          <a:srcRect l="46601" t="2654" r="7599"/>
          <a:stretch/>
        </p:blipFill>
        <p:spPr>
          <a:xfrm>
            <a:off x="-1" y="3509963"/>
            <a:ext cx="3146679" cy="33580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25"/>
          <p:cNvPicPr preferRelativeResize="0"/>
          <p:nvPr/>
        </p:nvPicPr>
        <p:blipFill rotWithShape="1">
          <a:blip r:embed="rId3">
            <a:alphaModFix/>
          </a:blip>
          <a:srcRect l="21878" t="94162" r="21683" b="1155"/>
          <a:stretch/>
        </p:blipFill>
        <p:spPr>
          <a:xfrm>
            <a:off x="3510723" y="6456981"/>
            <a:ext cx="5170554" cy="321506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25"/>
          <p:cNvSpPr txBox="1">
            <a:spLocks noGrp="1"/>
          </p:cNvSpPr>
          <p:nvPr>
            <p:ph type="ctrTitle"/>
          </p:nvPr>
        </p:nvSpPr>
        <p:spPr>
          <a:xfrm>
            <a:off x="914400" y="1537252"/>
            <a:ext cx="10363200" cy="1972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Exo"/>
              <a:buNone/>
              <a:defRPr sz="6000">
                <a:solidFill>
                  <a:schemeClr val="lt1"/>
                </a:solidFill>
                <a:latin typeface="Exo"/>
                <a:ea typeface="Exo"/>
                <a:cs typeface="Exo"/>
                <a:sym typeface="Ex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5"/>
          <p:cNvSpPr txBox="1">
            <a:spLocks noGrp="1"/>
          </p:cNvSpPr>
          <p:nvPr>
            <p:ph type="subTitle" idx="1"/>
          </p:nvPr>
        </p:nvSpPr>
        <p:spPr>
          <a:xfrm>
            <a:off x="1524000" y="3750365"/>
            <a:ext cx="9144000" cy="1507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  <a:latin typeface="Exo"/>
                <a:ea typeface="Exo"/>
                <a:cs typeface="Exo"/>
                <a:sym typeface="Exo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25"/>
          <p:cNvSpPr txBox="1">
            <a:spLocks noGrp="1"/>
          </p:cNvSpPr>
          <p:nvPr>
            <p:ph type="dt" idx="10"/>
          </p:nvPr>
        </p:nvSpPr>
        <p:spPr>
          <a:xfrm>
            <a:off x="767523" y="565301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5"/>
          <p:cNvSpPr txBox="1">
            <a:spLocks noGrp="1"/>
          </p:cNvSpPr>
          <p:nvPr>
            <p:ph type="ftr" idx="11"/>
          </p:nvPr>
        </p:nvSpPr>
        <p:spPr>
          <a:xfrm>
            <a:off x="4038600" y="5653019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5"/>
          <p:cNvSpPr txBox="1">
            <a:spLocks noGrp="1"/>
          </p:cNvSpPr>
          <p:nvPr>
            <p:ph type="sldNum" idx="12"/>
          </p:nvPr>
        </p:nvSpPr>
        <p:spPr>
          <a:xfrm>
            <a:off x="8681277" y="565301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3" name="Google Shape;23;p25"/>
          <p:cNvSpPr txBox="1"/>
          <p:nvPr/>
        </p:nvSpPr>
        <p:spPr>
          <a:xfrm>
            <a:off x="6852481" y="465853"/>
            <a:ext cx="2419627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FFC000"/>
                </a:solidFill>
                <a:latin typeface="Exo"/>
                <a:ea typeface="Exo"/>
                <a:cs typeface="Exo"/>
                <a:sym typeface="Exo"/>
              </a:rPr>
              <a:t>UNIVERSITAS MUHAMMADIYAH SIDOARJO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" name="Google Shape;24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575247" y="226794"/>
            <a:ext cx="2187844" cy="100522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" name="Google Shape;25;p25"/>
          <p:cNvCxnSpPr/>
          <p:nvPr/>
        </p:nvCxnSpPr>
        <p:spPr>
          <a:xfrm>
            <a:off x="9372600" y="465853"/>
            <a:ext cx="0" cy="830997"/>
          </a:xfrm>
          <a:prstGeom prst="straightConnector1">
            <a:avLst/>
          </a:prstGeom>
          <a:noFill/>
          <a:ln w="28575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26"/>
          <p:cNvPicPr preferRelativeResize="0"/>
          <p:nvPr/>
        </p:nvPicPr>
        <p:blipFill rotWithShape="1">
          <a:blip r:embed="rId2">
            <a:alphaModFix/>
          </a:blip>
          <a:srcRect t="23661"/>
          <a:stretch/>
        </p:blipFill>
        <p:spPr>
          <a:xfrm>
            <a:off x="144674" y="314231"/>
            <a:ext cx="11830877" cy="6466395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Exo"/>
              <a:buNone/>
              <a:defRPr>
                <a:solidFill>
                  <a:schemeClr val="lt1"/>
                </a:solidFill>
                <a:latin typeface="Exo"/>
                <a:ea typeface="Exo"/>
                <a:cs typeface="Exo"/>
                <a:sym typeface="Ex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dt" idx="10"/>
          </p:nvPr>
        </p:nvSpPr>
        <p:spPr>
          <a:xfrm>
            <a:off x="10323511" y="6341719"/>
            <a:ext cx="11793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ftr" idx="11"/>
          </p:nvPr>
        </p:nvSpPr>
        <p:spPr>
          <a:xfrm>
            <a:off x="4024796" y="596334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body" idx="1"/>
          </p:nvPr>
        </p:nvSpPr>
        <p:spPr>
          <a:xfrm>
            <a:off x="166758" y="1238732"/>
            <a:ext cx="11830877" cy="5089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/>
          <p:nvPr/>
        </p:nvSpPr>
        <p:spPr>
          <a:xfrm>
            <a:off x="11427239" y="6332228"/>
            <a:ext cx="52235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" name="Google Shape;33;p26"/>
          <p:cNvPicPr preferRelativeResize="0"/>
          <p:nvPr/>
        </p:nvPicPr>
        <p:blipFill rotWithShape="1">
          <a:blip r:embed="rId3">
            <a:alphaModFix/>
          </a:blip>
          <a:srcRect l="47997" t="2654" r="7599"/>
          <a:stretch/>
        </p:blipFill>
        <p:spPr>
          <a:xfrm flipH="1">
            <a:off x="10198953" y="4248292"/>
            <a:ext cx="1993047" cy="25389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bg>
      <p:bgPr>
        <a:solidFill>
          <a:srgbClr val="0A2246"/>
        </a:solid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106779" y="2515037"/>
            <a:ext cx="3978442" cy="18279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4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Exo"/>
              <a:buNone/>
              <a:defRPr sz="4400" b="0" i="0" u="none" strike="noStrike" cap="none">
                <a:solidFill>
                  <a:schemeClr val="dk1"/>
                </a:solidFill>
                <a:latin typeface="Exo"/>
                <a:ea typeface="Exo"/>
                <a:cs typeface="Exo"/>
                <a:sym typeface="Ex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4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4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4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A2246"/>
            </a:gs>
            <a:gs pos="31000">
              <a:srgbClr val="0A2246"/>
            </a:gs>
            <a:gs pos="100000">
              <a:srgbClr val="1B4685"/>
            </a:gs>
          </a:gsLst>
          <a:lin ang="5400000" scaled="0"/>
        </a:gradFill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"/>
          <p:cNvSpPr txBox="1">
            <a:spLocks noGrp="1"/>
          </p:cNvSpPr>
          <p:nvPr>
            <p:ph type="ctrTitle"/>
          </p:nvPr>
        </p:nvSpPr>
        <p:spPr>
          <a:xfrm>
            <a:off x="787482" y="1633928"/>
            <a:ext cx="10215298" cy="12891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Exo"/>
              <a:buNone/>
            </a:pPr>
            <a:r>
              <a:rPr lang="en-US" sz="3800" b="1" dirty="0">
                <a:latin typeface="Times New Roman" panose="02020603050405020304" pitchFamily="18" charset="0"/>
                <a:cs typeface="Times New Roman" panose="02020603050405020304" pitchFamily="18" charset="0"/>
                <a:sym typeface="Exo"/>
              </a:rPr>
              <a:t>Strategi </a:t>
            </a:r>
            <a:r>
              <a:rPr lang="en-US" sz="38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Exo"/>
              </a:rPr>
              <a:t>Promosi</a:t>
            </a:r>
            <a:r>
              <a:rPr lang="en-US" sz="3800" b="1" dirty="0">
                <a:latin typeface="Times New Roman" panose="02020603050405020304" pitchFamily="18" charset="0"/>
                <a:cs typeface="Times New Roman" panose="02020603050405020304" pitchFamily="18" charset="0"/>
                <a:sym typeface="Exo"/>
              </a:rPr>
              <a:t> </a:t>
            </a:r>
            <a:r>
              <a:rPr lang="en-US" sz="38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Exo"/>
              </a:rPr>
              <a:t>Dengan</a:t>
            </a:r>
            <a:r>
              <a:rPr lang="en-US" sz="3800" b="1" dirty="0">
                <a:latin typeface="Times New Roman" panose="02020603050405020304" pitchFamily="18" charset="0"/>
                <a:cs typeface="Times New Roman" panose="02020603050405020304" pitchFamily="18" charset="0"/>
                <a:sym typeface="Exo"/>
              </a:rPr>
              <a:t> Model K-pop </a:t>
            </a:r>
            <a:r>
              <a:rPr lang="en-US" sz="38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Exo"/>
              </a:rPr>
              <a:t>untuk</a:t>
            </a:r>
            <a:r>
              <a:rPr lang="en-US" sz="3800" b="1" dirty="0">
                <a:latin typeface="Times New Roman" panose="02020603050405020304" pitchFamily="18" charset="0"/>
                <a:cs typeface="Times New Roman" panose="02020603050405020304" pitchFamily="18" charset="0"/>
                <a:sym typeface="Exo"/>
              </a:rPr>
              <a:t> </a:t>
            </a:r>
            <a:r>
              <a:rPr lang="en-US" sz="38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Exo"/>
              </a:rPr>
              <a:t>Meningkatkan</a:t>
            </a:r>
            <a:r>
              <a:rPr lang="en-US" sz="3800" b="1" dirty="0">
                <a:latin typeface="Times New Roman" panose="02020603050405020304" pitchFamily="18" charset="0"/>
                <a:cs typeface="Times New Roman" panose="02020603050405020304" pitchFamily="18" charset="0"/>
                <a:sym typeface="Exo"/>
              </a:rPr>
              <a:t> </a:t>
            </a:r>
            <a:r>
              <a:rPr lang="en-US" sz="38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Exo"/>
              </a:rPr>
              <a:t>Penjualan</a:t>
            </a:r>
            <a:r>
              <a:rPr lang="en-US" sz="3800" b="1" dirty="0">
                <a:latin typeface="Times New Roman" panose="02020603050405020304" pitchFamily="18" charset="0"/>
                <a:cs typeface="Times New Roman" panose="02020603050405020304" pitchFamily="18" charset="0"/>
                <a:sym typeface="Exo"/>
              </a:rPr>
              <a:t> pada E-commerce Tokopedia</a:t>
            </a:r>
          </a:p>
        </p:txBody>
      </p:sp>
      <p:sp>
        <p:nvSpPr>
          <p:cNvPr id="41" name="Google Shape;41;p1"/>
          <p:cNvSpPr txBox="1">
            <a:spLocks noGrp="1"/>
          </p:cNvSpPr>
          <p:nvPr>
            <p:ph type="subTitle" idx="1"/>
          </p:nvPr>
        </p:nvSpPr>
        <p:spPr>
          <a:xfrm>
            <a:off x="1469035" y="3132943"/>
            <a:ext cx="9009088" cy="3207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2400"/>
              <a:buNone/>
            </a:pPr>
            <a:r>
              <a:rPr lang="en-US" sz="1800" b="1" dirty="0" err="1">
                <a:solidFill>
                  <a:srgbClr val="F2F2F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Exo"/>
              </a:rPr>
              <a:t>Oleh</a:t>
            </a:r>
            <a:r>
              <a:rPr lang="en-US" sz="1800" b="1" dirty="0">
                <a:solidFill>
                  <a:srgbClr val="F2F2F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Exo"/>
              </a:rPr>
              <a:t>:</a:t>
            </a:r>
            <a:endParaRPr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Gilang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Aryogy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Surya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Prayoga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S.Ikom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ID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Poppy </a:t>
            </a:r>
            <a:r>
              <a:rPr lang="en-ID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Febriana</a:t>
            </a:r>
            <a:r>
              <a:rPr lang="en-ID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M. </a:t>
            </a:r>
            <a:r>
              <a:rPr lang="en-ID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Med.Kom</a:t>
            </a:r>
            <a:endParaRPr lang="en-ID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endParaRPr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Progam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Studi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Ilmu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Komunikasi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Fakultas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Bisnis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Hukum, dan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Ilmu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Sosial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2F2F2"/>
              </a:buClr>
              <a:buSzPts val="2400"/>
              <a:buNone/>
            </a:pPr>
            <a:r>
              <a:rPr lang="en-US" sz="2000" b="1" dirty="0" err="1">
                <a:solidFill>
                  <a:srgbClr val="F2F2F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Exo"/>
              </a:rPr>
              <a:t>Universitas</a:t>
            </a:r>
            <a:r>
              <a:rPr lang="en-US" sz="2000" b="1" dirty="0">
                <a:solidFill>
                  <a:srgbClr val="F2F2F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Exo"/>
              </a:rPr>
              <a:t> </a:t>
            </a:r>
            <a:r>
              <a:rPr lang="en-US" sz="2000" b="1" dirty="0" err="1">
                <a:solidFill>
                  <a:srgbClr val="F2F2F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Exo"/>
              </a:rPr>
              <a:t>Muhammadiyah</a:t>
            </a:r>
            <a:r>
              <a:rPr lang="en-US" sz="2000" b="1" dirty="0">
                <a:solidFill>
                  <a:srgbClr val="F2F2F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Exo"/>
              </a:rPr>
              <a:t> </a:t>
            </a:r>
            <a:r>
              <a:rPr lang="en-US" sz="2000" b="1" dirty="0" err="1">
                <a:solidFill>
                  <a:srgbClr val="F2F2F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Exo"/>
              </a:rPr>
              <a:t>Sidoarjo</a:t>
            </a:r>
            <a:r>
              <a:rPr lang="en-US" sz="2000" b="1" dirty="0">
                <a:solidFill>
                  <a:srgbClr val="F2F2F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Exo"/>
              </a:rPr>
              <a:t> </a:t>
            </a:r>
            <a:endParaRPr sz="2000" b="1" dirty="0">
              <a:solidFill>
                <a:srgbClr val="F2F2F2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Exo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2F2F2"/>
              </a:buClr>
              <a:buSzPts val="2400"/>
              <a:buNone/>
            </a:pPr>
            <a:r>
              <a:rPr lang="id-ID" sz="2000" b="1" dirty="0">
                <a:solidFill>
                  <a:srgbClr val="F2F2F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Januari</a:t>
            </a:r>
            <a:r>
              <a:rPr lang="en-US" sz="2000" b="1" dirty="0">
                <a:solidFill>
                  <a:srgbClr val="F2F2F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id-ID" sz="2000" b="1" dirty="0">
                <a:solidFill>
                  <a:srgbClr val="F2F2F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sz="2000" b="1" dirty="0">
              <a:solidFill>
                <a:srgbClr val="F2F2F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104f7abbb21_0_309"/>
          <p:cNvSpPr txBox="1">
            <a:spLocks noGrp="1"/>
          </p:cNvSpPr>
          <p:nvPr>
            <p:ph type="title"/>
          </p:nvPr>
        </p:nvSpPr>
        <p:spPr>
          <a:xfrm>
            <a:off x="151767" y="0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Exo"/>
              <a:buNone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Latar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Belakang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Google Shape;84;g104f7abbb21_0_315">
            <a:extLst>
              <a:ext uri="{FF2B5EF4-FFF2-40B4-BE49-F238E27FC236}">
                <a16:creationId xmlns:a16="http://schemas.microsoft.com/office/drawing/2014/main" id="{A338E10C-550F-450E-365F-D419B1A0005B}"/>
              </a:ext>
            </a:extLst>
          </p:cNvPr>
          <p:cNvSpPr txBox="1">
            <a:spLocks/>
          </p:cNvSpPr>
          <p:nvPr/>
        </p:nvSpPr>
        <p:spPr>
          <a:xfrm>
            <a:off x="269823" y="1035883"/>
            <a:ext cx="11810453" cy="5087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l"/>
            <a:r>
              <a:rPr lang="en-US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Semakin</a:t>
            </a: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majunya</a:t>
            </a: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zaman </a:t>
            </a:r>
            <a:r>
              <a:rPr lang="en-US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teknologi</a:t>
            </a: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juga </a:t>
            </a:r>
            <a:r>
              <a:rPr lang="en-US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semakin</a:t>
            </a: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canggih</a:t>
            </a: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kebiasaan</a:t>
            </a: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lama pun </a:t>
            </a:r>
            <a:r>
              <a:rPr lang="en-US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ditinggal</a:t>
            </a: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beralih</a:t>
            </a: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</a:t>
            </a: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kebiasaan</a:t>
            </a: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baru</a:t>
            </a: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Salah </a:t>
            </a:r>
            <a:r>
              <a:rPr lang="en-US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satunya</a:t>
            </a: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yakni</a:t>
            </a: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kebiasaan</a:t>
            </a: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berbelanja</a:t>
            </a: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sejak</a:t>
            </a: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diperkenalkannya</a:t>
            </a: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internet dan android </a:t>
            </a:r>
            <a:r>
              <a:rPr lang="en-US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kegiatan</a:t>
            </a: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jual</a:t>
            </a: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beli</a:t>
            </a: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lebih</a:t>
            </a: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mudah</a:t>
            </a: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adanya</a:t>
            </a: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e-commerce </a:t>
            </a:r>
            <a:r>
              <a:rPr lang="en-US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konsumen</a:t>
            </a: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dapat</a:t>
            </a: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membeli</a:t>
            </a: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produk</a:t>
            </a: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atau</a:t>
            </a: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jasa</a:t>
            </a: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secara</a:t>
            </a: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online.</a:t>
            </a:r>
          </a:p>
          <a:p>
            <a:pPr algn="l"/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E-commerce </a:t>
            </a:r>
            <a:r>
              <a:rPr lang="en-US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merupakan</a:t>
            </a: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kegiatan</a:t>
            </a: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berbelanja</a:t>
            </a: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dapat</a:t>
            </a: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dijangkau</a:t>
            </a: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menggunakan</a:t>
            </a: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jaringan</a:t>
            </a: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internet yang </a:t>
            </a:r>
            <a:r>
              <a:rPr lang="en-US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berbasis</a:t>
            </a: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online dan </a:t>
            </a:r>
            <a:r>
              <a:rPr lang="en-US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tinggal</a:t>
            </a: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en-US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klik</a:t>
            </a: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en-US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jadi</a:t>
            </a: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pembeli</a:t>
            </a: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tidak</a:t>
            </a: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perlu</a:t>
            </a: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datang</a:t>
            </a: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</a:t>
            </a: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tempat</a:t>
            </a: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04f7abbb21_0_297"/>
          <p:cNvSpPr txBox="1">
            <a:spLocks noGrp="1"/>
          </p:cNvSpPr>
          <p:nvPr>
            <p:ph type="title"/>
          </p:nvPr>
        </p:nvSpPr>
        <p:spPr>
          <a:xfrm>
            <a:off x="136778" y="157557"/>
            <a:ext cx="11830800" cy="1042200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Tujuan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Penelitian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E34DDD9-3CAF-D4B8-EA00-63E9FB06F601}"/>
              </a:ext>
            </a:extLst>
          </p:cNvPr>
          <p:cNvSpPr txBox="1"/>
          <p:nvPr/>
        </p:nvSpPr>
        <p:spPr>
          <a:xfrm>
            <a:off x="1008089" y="1469039"/>
            <a:ext cx="10414416" cy="786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</a:pPr>
            <a:r>
              <a:rPr lang="en-US" sz="1600" b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1600" b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Tujuan</a:t>
            </a:r>
            <a:r>
              <a:rPr lang="en-US" sz="1600" b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dilakukannya</a:t>
            </a:r>
            <a:r>
              <a:rPr lang="en-US" sz="1600" b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penelitian</a:t>
            </a:r>
            <a:r>
              <a:rPr lang="en-US" sz="1600" b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ini</a:t>
            </a:r>
            <a:r>
              <a:rPr lang="en-US" sz="1600" b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1600" b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mengetahui</a:t>
            </a:r>
            <a:r>
              <a:rPr lang="en-US" sz="1600" b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sebuah</a:t>
            </a:r>
            <a:r>
              <a:rPr lang="en-US" sz="1600" b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fenomena</a:t>
            </a:r>
            <a:r>
              <a:rPr lang="en-US" sz="1600" b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ketertarikan</a:t>
            </a:r>
            <a:r>
              <a:rPr lang="en-US" sz="1600" b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manusia</a:t>
            </a:r>
            <a:r>
              <a:rPr lang="en-US" sz="1600" b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sz="1600" b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mengikuti</a:t>
            </a:r>
            <a:r>
              <a:rPr lang="en-US" sz="1600" b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sebuah</a:t>
            </a:r>
            <a:r>
              <a:rPr lang="en-US" sz="1600" b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arus</a:t>
            </a:r>
            <a:r>
              <a:rPr lang="en-US" sz="1600" b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budaya</a:t>
            </a:r>
            <a:r>
              <a:rPr lang="en-US" sz="1600" b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juga </a:t>
            </a:r>
            <a:r>
              <a:rPr lang="en-US" sz="1600" b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1600" b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menentukan</a:t>
            </a:r>
            <a:r>
              <a:rPr lang="en-US" sz="1600" b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strategi </a:t>
            </a:r>
            <a:r>
              <a:rPr lang="en-US" sz="1600" b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pemasaran</a:t>
            </a:r>
            <a:r>
              <a:rPr lang="en-US" sz="1600" b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Tokopedia yang </a:t>
            </a:r>
            <a:r>
              <a:rPr lang="en-US" sz="1600" b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dapat</a:t>
            </a:r>
            <a:r>
              <a:rPr lang="en-US" sz="1600" b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menarik</a:t>
            </a:r>
            <a:r>
              <a:rPr lang="en-US" sz="1600" b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perhatian</a:t>
            </a:r>
            <a:r>
              <a:rPr lang="en-US" sz="1600" b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minat</a:t>
            </a:r>
            <a:r>
              <a:rPr lang="en-US" sz="1600" b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beli</a:t>
            </a:r>
            <a:endParaRPr lang="en-US" sz="1600" b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EB33F-3B72-428D-7613-93FF84F4F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Metode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Penelitian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F2A213-54BB-46D5-8F6F-0103FAF8C2B1}"/>
              </a:ext>
            </a:extLst>
          </p:cNvPr>
          <p:cNvSpPr txBox="1"/>
          <p:nvPr/>
        </p:nvSpPr>
        <p:spPr>
          <a:xfrm>
            <a:off x="1068046" y="1425103"/>
            <a:ext cx="10324477" cy="17045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Penelitian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menggunakan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penelitian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kualitatif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pendekatan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fenomenologi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Metode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digunakan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dikarenakan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fokus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penelitian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adalah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budaya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korea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hal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strategi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promoso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meningkatkan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penjualan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e-commerce.</a:t>
            </a:r>
          </a:p>
          <a:p>
            <a:pPr algn="l">
              <a:lnSpc>
                <a:spcPct val="150000"/>
              </a:lnSpc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83853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93074-1C8E-94A8-69E0-5BF85D23C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0" name="Picture 169">
            <a:extLst>
              <a:ext uri="{FF2B5EF4-FFF2-40B4-BE49-F238E27FC236}">
                <a16:creationId xmlns:a16="http://schemas.microsoft.com/office/drawing/2014/main" id="{062CE5C8-4A95-1253-8D96-0348B4FF76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257" y="1657263"/>
            <a:ext cx="10321486" cy="4716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9177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04f7abbb21_0_303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Exo"/>
              <a:buNone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Subjek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Objek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Penelitian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166688" y="1238250"/>
            <a:ext cx="11831637" cy="9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0800" indent="0" algn="ctr">
              <a:buNone/>
            </a:pPr>
            <a:endParaRPr lang="en-ID" sz="2300" dirty="0">
              <a:latin typeface="Century Gothic" panose="020B0502020202020204" pitchFamily="34" charset="0"/>
              <a:ea typeface="Times New Roman" panose="02020603050405020304" pitchFamily="18" charset="0"/>
            </a:endParaRPr>
          </a:p>
          <a:p>
            <a:pPr marL="50800" indent="0" algn="ctr">
              <a:buNone/>
            </a:pPr>
            <a:r>
              <a:rPr lang="en-ID" sz="2300" dirty="0">
                <a:latin typeface="Century Gothic" panose="020B0502020202020204" pitchFamily="34" charset="0"/>
                <a:ea typeface="Times New Roman" panose="02020603050405020304" pitchFamily="18" charset="0"/>
              </a:rPr>
              <a:t>.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9459D0B-329F-15D0-F325-E6C9CC310E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5006" y="1449254"/>
            <a:ext cx="7014380" cy="395949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CD083-AF16-3371-590A-363BB2DA5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Hasil dan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Pembahasan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BB625D1-6B4F-179E-7506-678E1E11D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758" y="1279973"/>
            <a:ext cx="7827732" cy="5109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8425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B00CC-E643-61CA-A2D6-B29085CB6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720" y="143316"/>
            <a:ext cx="11830877" cy="1042123"/>
          </a:xfrm>
        </p:spPr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3FE921D-5EA9-6A6E-EFFF-0FF2A5BF89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720" y="1335378"/>
            <a:ext cx="8664794" cy="4565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082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03A61-D1E1-0A6C-FEC2-23BDF96AE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Kesimpulan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A2942-A1D3-D324-F25B-294A4504E74A}"/>
              </a:ext>
            </a:extLst>
          </p:cNvPr>
          <p:cNvSpPr txBox="1"/>
          <p:nvPr/>
        </p:nvSpPr>
        <p:spPr>
          <a:xfrm>
            <a:off x="518558" y="1833463"/>
            <a:ext cx="976983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1800" dirty="0"/>
              <a:t>Tokopedia </a:t>
            </a:r>
            <a:r>
              <a:rPr lang="en-US" sz="1800" dirty="0" err="1"/>
              <a:t>menggunakan</a:t>
            </a:r>
            <a:r>
              <a:rPr lang="en-US" sz="1800" dirty="0"/>
              <a:t> </a:t>
            </a:r>
            <a:r>
              <a:rPr lang="en-US" sz="1800" dirty="0" err="1"/>
              <a:t>komunikasi</a:t>
            </a:r>
            <a:r>
              <a:rPr lang="en-US" sz="1800" dirty="0"/>
              <a:t> </a:t>
            </a:r>
            <a:r>
              <a:rPr lang="en-US" sz="1800" dirty="0" err="1"/>
              <a:t>pemasaran</a:t>
            </a:r>
            <a:r>
              <a:rPr lang="en-US" sz="1800" dirty="0"/>
              <a:t>, program </a:t>
            </a:r>
            <a:r>
              <a:rPr lang="en-US" sz="1800" dirty="0" err="1"/>
              <a:t>iklan</a:t>
            </a:r>
            <a:r>
              <a:rPr lang="en-US" sz="1800" dirty="0"/>
              <a:t> </a:t>
            </a:r>
            <a:r>
              <a:rPr lang="en-US" sz="1800" dirty="0" err="1"/>
              <a:t>serta</a:t>
            </a:r>
            <a:r>
              <a:rPr lang="en-US" sz="1800" dirty="0"/>
              <a:t>, </a:t>
            </a:r>
            <a:r>
              <a:rPr lang="en-US" sz="1800" dirty="0" err="1"/>
              <a:t>kampanye</a:t>
            </a:r>
            <a:r>
              <a:rPr lang="en-US" sz="1800" dirty="0"/>
              <a:t> yang </a:t>
            </a:r>
            <a:r>
              <a:rPr lang="en-US" sz="1800" dirty="0" err="1"/>
              <a:t>menggunakan</a:t>
            </a:r>
            <a:r>
              <a:rPr lang="en-US" sz="1800" dirty="0"/>
              <a:t> artis </a:t>
            </a:r>
            <a:r>
              <a:rPr lang="en-US" sz="1800" dirty="0" err="1"/>
              <a:t>maupun</a:t>
            </a:r>
            <a:r>
              <a:rPr lang="en-US" sz="1800" dirty="0"/>
              <a:t> group band </a:t>
            </a:r>
            <a:r>
              <a:rPr lang="en-US" sz="1800" dirty="0" err="1"/>
              <a:t>korea</a:t>
            </a:r>
            <a:r>
              <a:rPr lang="en-US" sz="1800" dirty="0"/>
              <a:t> </a:t>
            </a:r>
            <a:r>
              <a:rPr lang="en-US" sz="1800" dirty="0" err="1"/>
              <a:t>sebagai</a:t>
            </a:r>
            <a:r>
              <a:rPr lang="en-US" sz="1800" dirty="0"/>
              <a:t> brand ambassador </a:t>
            </a:r>
            <a:r>
              <a:rPr lang="en-US" sz="1800" dirty="0" err="1"/>
              <a:t>serta</a:t>
            </a:r>
            <a:r>
              <a:rPr lang="en-US" sz="1800" dirty="0"/>
              <a:t> </a:t>
            </a:r>
            <a:r>
              <a:rPr lang="en-US" sz="1800" dirty="0" err="1"/>
              <a:t>sebagai</a:t>
            </a:r>
            <a:r>
              <a:rPr lang="en-US" sz="1800" dirty="0"/>
              <a:t> </a:t>
            </a:r>
            <a:r>
              <a:rPr lang="en-US" sz="1800" dirty="0" err="1"/>
              <a:t>bintang</a:t>
            </a:r>
            <a:r>
              <a:rPr lang="en-US" sz="1800" dirty="0"/>
              <a:t> </a:t>
            </a:r>
            <a:r>
              <a:rPr lang="en-US" sz="1800" dirty="0" err="1"/>
              <a:t>tamu</a:t>
            </a:r>
            <a:r>
              <a:rPr lang="en-US" sz="1800" dirty="0"/>
              <a:t> pada </a:t>
            </a:r>
            <a:r>
              <a:rPr lang="en-US" sz="1800" dirty="0" err="1"/>
              <a:t>suatu</a:t>
            </a:r>
            <a:r>
              <a:rPr lang="en-US" sz="1800" dirty="0"/>
              <a:t> event </a:t>
            </a:r>
            <a:r>
              <a:rPr lang="en-US" sz="1800" dirty="0" err="1"/>
              <a:t>seperti</a:t>
            </a:r>
            <a:r>
              <a:rPr lang="en-US" sz="1800" dirty="0"/>
              <a:t> (WIB) Waktu Indonesia </a:t>
            </a:r>
            <a:r>
              <a:rPr lang="en-US" sz="1800" dirty="0" err="1"/>
              <a:t>belanja</a:t>
            </a:r>
            <a:r>
              <a:rPr lang="en-US" sz="1800" dirty="0"/>
              <a:t> yang </a:t>
            </a:r>
            <a:r>
              <a:rPr lang="en-US" sz="1800" dirty="0" err="1"/>
              <a:t>menggunakan</a:t>
            </a:r>
            <a:r>
              <a:rPr lang="en-US" sz="1800" dirty="0"/>
              <a:t> </a:t>
            </a:r>
            <a:r>
              <a:rPr lang="en-US" sz="1800" dirty="0" err="1"/>
              <a:t>Blackpink</a:t>
            </a:r>
            <a:r>
              <a:rPr lang="en-US" sz="1800" dirty="0"/>
              <a:t> dan BTS. </a:t>
            </a:r>
            <a:r>
              <a:rPr lang="en-US" sz="1800" dirty="0" err="1"/>
              <a:t>hal</a:t>
            </a:r>
            <a:r>
              <a:rPr lang="en-US" sz="1800" dirty="0"/>
              <a:t> </a:t>
            </a:r>
            <a:r>
              <a:rPr lang="en-US" sz="1800" dirty="0" err="1"/>
              <a:t>tersebut</a:t>
            </a:r>
            <a:r>
              <a:rPr lang="en-US" sz="1800" dirty="0"/>
              <a:t> </a:t>
            </a:r>
            <a:r>
              <a:rPr lang="en-US" sz="1800" dirty="0" err="1"/>
              <a:t>mempunyai</a:t>
            </a:r>
            <a:r>
              <a:rPr lang="en-US" sz="1800" dirty="0"/>
              <a:t> </a:t>
            </a:r>
            <a:r>
              <a:rPr lang="en-US" sz="1800" dirty="0" err="1"/>
              <a:t>tujuan</a:t>
            </a:r>
            <a:r>
              <a:rPr lang="en-US" sz="1800" dirty="0"/>
              <a:t> agar para </a:t>
            </a:r>
            <a:r>
              <a:rPr lang="en-US" sz="1800" dirty="0" err="1"/>
              <a:t>calon</a:t>
            </a:r>
            <a:r>
              <a:rPr lang="en-US" sz="1800" dirty="0"/>
              <a:t> </a:t>
            </a:r>
            <a:r>
              <a:rPr lang="en-US" sz="1800" dirty="0" err="1"/>
              <a:t>pengguna</a:t>
            </a:r>
            <a:r>
              <a:rPr lang="en-US" sz="1800" dirty="0"/>
              <a:t> </a:t>
            </a:r>
            <a:r>
              <a:rPr lang="en-US" sz="1800" dirty="0" err="1"/>
              <a:t>sadar</a:t>
            </a:r>
            <a:r>
              <a:rPr lang="en-US" sz="1800" dirty="0"/>
              <a:t> </a:t>
            </a:r>
            <a:r>
              <a:rPr lang="en-US" sz="1800" dirty="0" err="1"/>
              <a:t>akan</a:t>
            </a:r>
            <a:r>
              <a:rPr lang="en-US" sz="1800" dirty="0"/>
              <a:t> </a:t>
            </a:r>
            <a:r>
              <a:rPr lang="en-US" sz="1800" dirty="0" err="1"/>
              <a:t>merek</a:t>
            </a:r>
            <a:r>
              <a:rPr lang="en-US" sz="1800" dirty="0"/>
              <a:t> </a:t>
            </a:r>
            <a:r>
              <a:rPr lang="en-US" sz="1800" dirty="0" err="1"/>
              <a:t>atau</a:t>
            </a:r>
            <a:r>
              <a:rPr lang="en-US" sz="1800" dirty="0"/>
              <a:t> brand awareness dan </a:t>
            </a:r>
            <a:r>
              <a:rPr lang="en-US" sz="1800" dirty="0" err="1"/>
              <a:t>menggunakan</a:t>
            </a:r>
            <a:r>
              <a:rPr lang="en-US" sz="1800" dirty="0"/>
              <a:t> program Tokopedia. Hal </a:t>
            </a:r>
            <a:r>
              <a:rPr lang="en-US" sz="1800" dirty="0" err="1"/>
              <a:t>tersebut</a:t>
            </a:r>
            <a:r>
              <a:rPr lang="en-US" sz="1800" dirty="0"/>
              <a:t> </a:t>
            </a:r>
            <a:r>
              <a:rPr lang="en-US" sz="1800" dirty="0" err="1"/>
              <a:t>mempunyai</a:t>
            </a:r>
            <a:r>
              <a:rPr lang="en-US" sz="1800" dirty="0"/>
              <a:t> </a:t>
            </a:r>
            <a:r>
              <a:rPr lang="en-US" sz="1800" dirty="0" err="1"/>
              <a:t>tujuan</a:t>
            </a:r>
            <a:r>
              <a:rPr lang="en-US" sz="1800" dirty="0"/>
              <a:t> agar para </a:t>
            </a:r>
            <a:r>
              <a:rPr lang="en-US" sz="1800" dirty="0" err="1"/>
              <a:t>calon</a:t>
            </a:r>
            <a:r>
              <a:rPr lang="en-US" sz="1800" dirty="0"/>
              <a:t> </a:t>
            </a:r>
            <a:r>
              <a:rPr lang="en-US" sz="1800" dirty="0" err="1"/>
              <a:t>pengguna</a:t>
            </a:r>
            <a:r>
              <a:rPr lang="en-US" sz="1800" dirty="0"/>
              <a:t> </a:t>
            </a:r>
            <a:r>
              <a:rPr lang="en-US" sz="1800" dirty="0" err="1"/>
              <a:t>sadar</a:t>
            </a:r>
            <a:r>
              <a:rPr lang="en-US" sz="1800" dirty="0"/>
              <a:t> </a:t>
            </a:r>
            <a:r>
              <a:rPr lang="en-US" sz="1800" dirty="0" err="1"/>
              <a:t>akan</a:t>
            </a:r>
            <a:r>
              <a:rPr lang="en-US" sz="1800" dirty="0"/>
              <a:t> </a:t>
            </a:r>
            <a:r>
              <a:rPr lang="en-US" sz="1800" dirty="0" err="1"/>
              <a:t>merek</a:t>
            </a:r>
            <a:r>
              <a:rPr lang="en-US" sz="1800" dirty="0"/>
              <a:t> </a:t>
            </a:r>
            <a:r>
              <a:rPr lang="en-US" sz="1800" dirty="0" err="1"/>
              <a:t>atau</a:t>
            </a:r>
            <a:r>
              <a:rPr lang="en-US" sz="1800" dirty="0"/>
              <a:t> brand awareness </a:t>
            </a:r>
            <a:r>
              <a:rPr lang="en-US" sz="1800" dirty="0" err="1"/>
              <a:t>akan</a:t>
            </a:r>
            <a:r>
              <a:rPr lang="en-US" sz="1800" dirty="0"/>
              <a:t> Tokopedia yang </a:t>
            </a:r>
            <a:r>
              <a:rPr lang="en-US" sz="1800" dirty="0" err="1"/>
              <a:t>sering</a:t>
            </a:r>
            <a:r>
              <a:rPr lang="en-US" sz="1800" dirty="0"/>
              <a:t> </a:t>
            </a:r>
            <a:r>
              <a:rPr lang="en-US" sz="1800" dirty="0" err="1"/>
              <a:t>menggunakan</a:t>
            </a:r>
            <a:r>
              <a:rPr lang="en-US" sz="1800" dirty="0"/>
              <a:t> artis dan group band </a:t>
            </a:r>
            <a:r>
              <a:rPr lang="en-US" sz="1800" dirty="0" err="1"/>
              <a:t>korea</a:t>
            </a:r>
            <a:r>
              <a:rPr lang="en-US" sz="1800" dirty="0"/>
              <a:t> dan juga agar </a:t>
            </a:r>
            <a:r>
              <a:rPr lang="en-US" sz="1800" dirty="0" err="1"/>
              <a:t>calon</a:t>
            </a:r>
            <a:r>
              <a:rPr lang="en-US" sz="1800" dirty="0"/>
              <a:t> </a:t>
            </a:r>
            <a:r>
              <a:rPr lang="en-US" sz="1800" dirty="0" err="1"/>
              <a:t>pengguna</a:t>
            </a:r>
            <a:r>
              <a:rPr lang="en-US" sz="1800" dirty="0"/>
              <a:t> </a:t>
            </a:r>
            <a:r>
              <a:rPr lang="en-US" sz="1800" dirty="0" err="1"/>
              <a:t>memakai</a:t>
            </a:r>
            <a:r>
              <a:rPr lang="en-US" sz="1800" dirty="0"/>
              <a:t> </a:t>
            </a:r>
            <a:r>
              <a:rPr lang="en-US" sz="1800" dirty="0" err="1"/>
              <a:t>aplikasi</a:t>
            </a:r>
            <a:r>
              <a:rPr lang="en-US" sz="1800" dirty="0"/>
              <a:t> Tokopedia.</a:t>
            </a:r>
          </a:p>
        </p:txBody>
      </p:sp>
    </p:spTree>
    <p:extLst>
      <p:ext uri="{BB962C8B-B14F-4D97-AF65-F5344CB8AC3E}">
        <p14:creationId xmlns:p14="http://schemas.microsoft.com/office/powerpoint/2010/main" val="32924388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03A61-D1E1-0A6C-FEC2-23BDF96AE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Refrensi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A2942-A1D3-D324-F25B-294A4504E74A}"/>
              </a:ext>
            </a:extLst>
          </p:cNvPr>
          <p:cNvSpPr txBox="1"/>
          <p:nvPr/>
        </p:nvSpPr>
        <p:spPr>
          <a:xfrm>
            <a:off x="518558" y="1833463"/>
            <a:ext cx="9769839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endParaRPr lang="en-US" sz="1800" dirty="0"/>
          </a:p>
          <a:p>
            <a:pPr lvl="0"/>
            <a:endParaRPr lang="en-US" sz="1800" dirty="0"/>
          </a:p>
          <a:p>
            <a:pPr lvl="0"/>
            <a:r>
              <a:rPr lang="en-US" sz="1800" dirty="0"/>
              <a:t>[1] 	K. </a:t>
            </a:r>
            <a:r>
              <a:rPr lang="en-US" sz="1800" dirty="0" err="1"/>
              <a:t>Hermawan</a:t>
            </a:r>
            <a:r>
              <a:rPr lang="en-US" sz="1800" dirty="0"/>
              <a:t>, Mark Plus on Strategy, Jakarta: Gramedia Pustaka Utama, 2002. </a:t>
            </a:r>
          </a:p>
          <a:p>
            <a:pPr lvl="0"/>
            <a:r>
              <a:rPr lang="en-US" sz="1800" dirty="0"/>
              <a:t>[2] 	I. d. Elissa, “</a:t>
            </a:r>
            <a:r>
              <a:rPr lang="en-US" sz="1800" dirty="0" err="1"/>
              <a:t>Analisis</a:t>
            </a:r>
            <a:r>
              <a:rPr lang="en-US" sz="1800" dirty="0"/>
              <a:t> </a:t>
            </a:r>
            <a:r>
              <a:rPr lang="en-US" sz="1800" dirty="0" err="1"/>
              <a:t>Faktor-Faktor</a:t>
            </a:r>
            <a:r>
              <a:rPr lang="en-US" sz="1800" dirty="0"/>
              <a:t> yang </a:t>
            </a:r>
            <a:r>
              <a:rPr lang="en-US" sz="1800" dirty="0" err="1"/>
              <a:t>Mempengaruhi</a:t>
            </a:r>
            <a:r>
              <a:rPr lang="en-US" sz="1800" dirty="0"/>
              <a:t> Keputusan </a:t>
            </a:r>
            <a:r>
              <a:rPr lang="en-US" sz="1800" dirty="0" err="1"/>
              <a:t>Pembelian</a:t>
            </a:r>
            <a:r>
              <a:rPr lang="en-US" sz="1800" dirty="0"/>
              <a:t> Via Internet pada </a:t>
            </a:r>
            <a:r>
              <a:rPr lang="en-US" sz="1800" dirty="0" err="1"/>
              <a:t>Toko</a:t>
            </a:r>
            <a:r>
              <a:rPr lang="en-US" sz="1800" dirty="0"/>
              <a:t> Online,” </a:t>
            </a:r>
            <a:r>
              <a:rPr lang="en-US" sz="1800" dirty="0" err="1"/>
              <a:t>Jurnal</a:t>
            </a:r>
            <a:r>
              <a:rPr lang="en-US" sz="1800" dirty="0"/>
              <a:t> Ekonomi </a:t>
            </a:r>
            <a:r>
              <a:rPr lang="en-US" sz="1800" dirty="0" err="1"/>
              <a:t>Manajemen</a:t>
            </a:r>
            <a:r>
              <a:rPr lang="en-US" sz="1800" dirty="0"/>
              <a:t>, 2013. </a:t>
            </a:r>
          </a:p>
          <a:p>
            <a:pPr lvl="0"/>
            <a:r>
              <a:rPr lang="en-US" sz="1800" dirty="0"/>
              <a:t>[3] 	</a:t>
            </a:r>
            <a:r>
              <a:rPr lang="en-US" sz="1800" dirty="0" err="1"/>
              <a:t>Mumtahana</a:t>
            </a:r>
            <a:r>
              <a:rPr lang="en-US" sz="1800" dirty="0"/>
              <a:t>., “</a:t>
            </a:r>
            <a:r>
              <a:rPr lang="en-US" sz="1800" dirty="0" err="1"/>
              <a:t>Pemanfaatan</a:t>
            </a:r>
            <a:r>
              <a:rPr lang="en-US" sz="1800" dirty="0"/>
              <a:t> Web Ecommerce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Meningkatkan</a:t>
            </a:r>
            <a:r>
              <a:rPr lang="en-US" sz="1800" dirty="0"/>
              <a:t> Strategi </a:t>
            </a:r>
            <a:r>
              <a:rPr lang="en-US" sz="1800" dirty="0" err="1"/>
              <a:t>Pemasaran</a:t>
            </a:r>
            <a:r>
              <a:rPr lang="en-US" sz="1800" dirty="0"/>
              <a:t> </a:t>
            </a:r>
            <a:r>
              <a:rPr lang="en-US" sz="1800" dirty="0" err="1"/>
              <a:t>Jurnal</a:t>
            </a:r>
            <a:r>
              <a:rPr lang="en-US" sz="1800" dirty="0"/>
              <a:t> </a:t>
            </a:r>
            <a:r>
              <a:rPr lang="en-US" sz="1800" dirty="0" err="1"/>
              <a:t>Ilmu</a:t>
            </a:r>
            <a:r>
              <a:rPr lang="en-US" sz="1800" dirty="0"/>
              <a:t> </a:t>
            </a:r>
            <a:r>
              <a:rPr lang="en-US" sz="1800" dirty="0" err="1"/>
              <a:t>Komputer</a:t>
            </a:r>
            <a:r>
              <a:rPr lang="en-US" sz="1800" dirty="0"/>
              <a:t> Dan </a:t>
            </a:r>
            <a:r>
              <a:rPr lang="en-US" sz="1800" dirty="0" err="1"/>
              <a:t>Informatika</a:t>
            </a:r>
            <a:r>
              <a:rPr lang="en-US" sz="1800" dirty="0"/>
              <a:t>,” </a:t>
            </a:r>
            <a:r>
              <a:rPr lang="en-US" sz="1800" dirty="0" err="1"/>
              <a:t>Jurnal</a:t>
            </a:r>
            <a:r>
              <a:rPr lang="en-US" sz="1800" dirty="0"/>
              <a:t> </a:t>
            </a:r>
            <a:r>
              <a:rPr lang="en-US" sz="1800" dirty="0" err="1"/>
              <a:t>Ilmu</a:t>
            </a:r>
            <a:r>
              <a:rPr lang="en-US" sz="1800" dirty="0"/>
              <a:t> </a:t>
            </a:r>
            <a:r>
              <a:rPr lang="en-US" sz="1800" dirty="0" err="1"/>
              <a:t>Komputer</a:t>
            </a:r>
            <a:r>
              <a:rPr lang="en-US" sz="1800" dirty="0"/>
              <a:t> Dan </a:t>
            </a:r>
            <a:r>
              <a:rPr lang="en-US" sz="1800" dirty="0" err="1"/>
              <a:t>Informatika</a:t>
            </a:r>
            <a:r>
              <a:rPr lang="en-US" sz="1800" dirty="0"/>
              <a:t>, pp. 6-15, 2017. </a:t>
            </a:r>
          </a:p>
          <a:p>
            <a:pPr lvl="0"/>
            <a:r>
              <a:rPr lang="en-US" sz="1800" dirty="0"/>
              <a:t>[4] 	S. M. Maulana, “</a:t>
            </a:r>
            <a:r>
              <a:rPr lang="en-US" sz="1800" dirty="0" err="1"/>
              <a:t>Implementasi</a:t>
            </a:r>
            <a:r>
              <a:rPr lang="en-US" sz="1800" dirty="0"/>
              <a:t> E-commerce </a:t>
            </a:r>
            <a:r>
              <a:rPr lang="en-US" sz="1800" dirty="0" err="1"/>
              <a:t>Sebagai</a:t>
            </a:r>
            <a:r>
              <a:rPr lang="en-US" sz="1800" dirty="0"/>
              <a:t> Media </a:t>
            </a:r>
            <a:r>
              <a:rPr lang="en-US" sz="1800" dirty="0" err="1"/>
              <a:t>Penjualan</a:t>
            </a:r>
            <a:r>
              <a:rPr lang="en-US" sz="1800" dirty="0"/>
              <a:t> Online (</a:t>
            </a:r>
            <a:r>
              <a:rPr lang="en-US" sz="1800" dirty="0" err="1"/>
              <a:t>Studi</a:t>
            </a:r>
            <a:r>
              <a:rPr lang="en-US" sz="1800" dirty="0"/>
              <a:t> </a:t>
            </a:r>
            <a:r>
              <a:rPr lang="en-US" sz="1800" dirty="0" err="1"/>
              <a:t>Kasus</a:t>
            </a:r>
            <a:r>
              <a:rPr lang="en-US" sz="1800" dirty="0"/>
              <a:t> Pada </a:t>
            </a:r>
            <a:r>
              <a:rPr lang="en-US" sz="1800" dirty="0" err="1"/>
              <a:t>Toko</a:t>
            </a:r>
            <a:r>
              <a:rPr lang="en-US" sz="1800" dirty="0"/>
              <a:t> </a:t>
            </a:r>
            <a:r>
              <a:rPr lang="en-US" sz="1800" dirty="0" err="1"/>
              <a:t>Pastbrik</a:t>
            </a:r>
            <a:r>
              <a:rPr lang="en-US" sz="1800" dirty="0"/>
              <a:t> Kota Malang),” </a:t>
            </a:r>
            <a:r>
              <a:rPr lang="en-US" sz="1800" dirty="0" err="1"/>
              <a:t>Jurnal</a:t>
            </a:r>
            <a:r>
              <a:rPr lang="en-US" sz="1800" dirty="0"/>
              <a:t> </a:t>
            </a:r>
            <a:r>
              <a:rPr lang="en-US" sz="1800" dirty="0" err="1"/>
              <a:t>Administrasi</a:t>
            </a:r>
            <a:r>
              <a:rPr lang="en-US" sz="1800" dirty="0"/>
              <a:t> </a:t>
            </a:r>
            <a:r>
              <a:rPr lang="en-US" sz="1800" dirty="0" err="1"/>
              <a:t>Bisnis</a:t>
            </a:r>
            <a:r>
              <a:rPr lang="en-US" sz="1800" dirty="0"/>
              <a:t> (JAB), p. 2, 2015. </a:t>
            </a:r>
          </a:p>
          <a:p>
            <a:pPr lvl="0"/>
            <a:r>
              <a:rPr lang="en-US" sz="1800" dirty="0"/>
              <a:t>[5] 	A. F. </a:t>
            </a:r>
            <a:r>
              <a:rPr lang="en-US" sz="1800" dirty="0" err="1"/>
              <a:t>Yulianto</a:t>
            </a:r>
            <a:r>
              <a:rPr lang="en-US" sz="1800" dirty="0"/>
              <a:t>, “Analisa </a:t>
            </a:r>
            <a:r>
              <a:rPr lang="en-US" sz="1800" dirty="0" err="1"/>
              <a:t>Peranan</a:t>
            </a:r>
            <a:r>
              <a:rPr lang="en-US" sz="1800" dirty="0"/>
              <a:t> </a:t>
            </a:r>
            <a:r>
              <a:rPr lang="en-US" sz="1800" dirty="0" err="1"/>
              <a:t>Teknologi</a:t>
            </a:r>
            <a:r>
              <a:rPr lang="en-US" sz="1800" dirty="0"/>
              <a:t> Internet </a:t>
            </a:r>
            <a:r>
              <a:rPr lang="en-US" sz="1800" dirty="0" err="1"/>
              <a:t>sebagai</a:t>
            </a:r>
            <a:r>
              <a:rPr lang="en-US" sz="1800" dirty="0"/>
              <a:t> Media </a:t>
            </a:r>
            <a:r>
              <a:rPr lang="en-US" sz="1800" dirty="0" err="1"/>
              <a:t>Transaksi</a:t>
            </a:r>
            <a:r>
              <a:rPr lang="en-US" sz="1800" dirty="0"/>
              <a:t> E-commerce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Meningkatkan</a:t>
            </a:r>
            <a:r>
              <a:rPr lang="en-US" sz="1800" dirty="0"/>
              <a:t> </a:t>
            </a:r>
            <a:r>
              <a:rPr lang="en-US" sz="1800" dirty="0" err="1"/>
              <a:t>Perkembangan</a:t>
            </a:r>
            <a:r>
              <a:rPr lang="en-US" sz="1800" dirty="0"/>
              <a:t> Ekonomi,” </a:t>
            </a:r>
            <a:r>
              <a:rPr lang="en-US" sz="1800" dirty="0" err="1"/>
              <a:t>Makalah</a:t>
            </a:r>
            <a:r>
              <a:rPr lang="en-US" sz="1800" dirty="0"/>
              <a:t> Seminar Nasional </a:t>
            </a:r>
            <a:r>
              <a:rPr lang="en-US" sz="1800" dirty="0" err="1"/>
              <a:t>Teknologi</a:t>
            </a:r>
            <a:r>
              <a:rPr lang="en-US" sz="1800" dirty="0"/>
              <a:t> </a:t>
            </a:r>
            <a:r>
              <a:rPr lang="en-US" sz="1800" dirty="0" err="1"/>
              <a:t>Informasi</a:t>
            </a:r>
            <a:r>
              <a:rPr lang="en-US" sz="1800" dirty="0"/>
              <a:t> Dan Multimedia, 2015. </a:t>
            </a:r>
          </a:p>
          <a:p>
            <a:pPr lvl="0"/>
            <a:r>
              <a:rPr lang="en-US" sz="1800" dirty="0"/>
              <a:t>[6] 	S. &amp;. Z. Putri, “</a:t>
            </a:r>
            <a:r>
              <a:rPr lang="en-US" sz="1800" dirty="0" err="1"/>
              <a:t>Analisis</a:t>
            </a:r>
            <a:r>
              <a:rPr lang="en-US" sz="1800" dirty="0"/>
              <a:t> </a:t>
            </a:r>
            <a:r>
              <a:rPr lang="en-US" sz="1800" dirty="0" err="1"/>
              <a:t>Pemetaan</a:t>
            </a:r>
            <a:r>
              <a:rPr lang="en-US" sz="1800" dirty="0"/>
              <a:t> E-commerce </a:t>
            </a:r>
            <a:r>
              <a:rPr lang="en-US" sz="1800" dirty="0" err="1"/>
              <a:t>Terbesar</a:t>
            </a:r>
            <a:r>
              <a:rPr lang="en-US" sz="1800" dirty="0"/>
              <a:t> di Indonesia </a:t>
            </a:r>
            <a:r>
              <a:rPr lang="en-US" sz="1800" dirty="0" err="1"/>
              <a:t>Berdasarkan</a:t>
            </a:r>
            <a:r>
              <a:rPr lang="en-US" sz="1800" dirty="0"/>
              <a:t> Model </a:t>
            </a:r>
            <a:r>
              <a:rPr lang="en-US" sz="1800" dirty="0" err="1"/>
              <a:t>Kekuatan</a:t>
            </a:r>
            <a:r>
              <a:rPr lang="en-US" sz="1800" dirty="0"/>
              <a:t> Ekonomi Digital,” Seminar dan </a:t>
            </a:r>
            <a:r>
              <a:rPr lang="en-US" sz="1800" dirty="0" err="1"/>
              <a:t>Konferensi</a:t>
            </a:r>
            <a:r>
              <a:rPr lang="en-US" sz="1800" dirty="0"/>
              <a:t> Nasional IDEC 2020, 2020. </a:t>
            </a:r>
          </a:p>
          <a:p>
            <a:pPr lvl="0"/>
            <a:endParaRPr lang="en-US" sz="1800" dirty="0"/>
          </a:p>
          <a:p>
            <a:pPr lvl="0"/>
            <a:endParaRPr lang="en-US" sz="1800" dirty="0"/>
          </a:p>
          <a:p>
            <a:pPr lvl="0"/>
            <a:endParaRPr lang="en-US" sz="1800" dirty="0"/>
          </a:p>
          <a:p>
            <a:pPr lvl="0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9139932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03A61-D1E1-0A6C-FEC2-23BDF96AE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Refrensi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A2942-A1D3-D324-F25B-294A4504E74A}"/>
              </a:ext>
            </a:extLst>
          </p:cNvPr>
          <p:cNvSpPr txBox="1"/>
          <p:nvPr/>
        </p:nvSpPr>
        <p:spPr>
          <a:xfrm>
            <a:off x="518558" y="1155459"/>
            <a:ext cx="9769839" cy="6463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1800" dirty="0"/>
              <a:t>[7] 	A. M. </a:t>
            </a:r>
            <a:r>
              <a:rPr lang="en-US" sz="1800" dirty="0" err="1"/>
              <a:t>Rekanita</a:t>
            </a:r>
            <a:r>
              <a:rPr lang="en-US" sz="1800" dirty="0"/>
              <a:t>, “</a:t>
            </a:r>
            <a:r>
              <a:rPr lang="en-US" sz="1800" dirty="0" err="1"/>
              <a:t>Pemanfaatan</a:t>
            </a:r>
            <a:r>
              <a:rPr lang="en-US" sz="1800" dirty="0"/>
              <a:t> ECommerce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Meningkatkan</a:t>
            </a:r>
            <a:r>
              <a:rPr lang="en-US" sz="1800" dirty="0"/>
              <a:t> Daya </a:t>
            </a:r>
            <a:r>
              <a:rPr lang="en-US" sz="1800" dirty="0" err="1"/>
              <a:t>Saing</a:t>
            </a:r>
            <a:r>
              <a:rPr lang="en-US" sz="1800" dirty="0"/>
              <a:t> di </a:t>
            </a:r>
            <a:r>
              <a:rPr lang="en-US" sz="1800" dirty="0" err="1"/>
              <a:t>Desa</a:t>
            </a:r>
            <a:r>
              <a:rPr lang="en-US" sz="1800" dirty="0"/>
              <a:t> </a:t>
            </a:r>
            <a:r>
              <a:rPr lang="en-US" sz="1800" dirty="0" err="1"/>
              <a:t>Karangsari</a:t>
            </a:r>
            <a:r>
              <a:rPr lang="en-US" sz="1800" dirty="0"/>
              <a:t> </a:t>
            </a:r>
            <a:r>
              <a:rPr lang="en-US" sz="1800" dirty="0" err="1"/>
              <a:t>Kecamatan</a:t>
            </a:r>
            <a:r>
              <a:rPr lang="en-US" sz="1800" dirty="0"/>
              <a:t> </a:t>
            </a:r>
            <a:r>
              <a:rPr lang="en-US" sz="1800" dirty="0" err="1"/>
              <a:t>Karangtengah</a:t>
            </a:r>
            <a:r>
              <a:rPr lang="en-US" sz="1800" dirty="0"/>
              <a:t> </a:t>
            </a:r>
            <a:r>
              <a:rPr lang="en-US" sz="1800" dirty="0" err="1"/>
              <a:t>Kabupaten</a:t>
            </a:r>
            <a:r>
              <a:rPr lang="en-US" sz="1800" dirty="0"/>
              <a:t> </a:t>
            </a:r>
            <a:r>
              <a:rPr lang="en-US" sz="1800" dirty="0" err="1"/>
              <a:t>Demak</a:t>
            </a:r>
            <a:r>
              <a:rPr lang="en-US" sz="1800" dirty="0"/>
              <a:t>,” </a:t>
            </a:r>
            <a:r>
              <a:rPr lang="en-US" sz="1800" dirty="0" err="1"/>
              <a:t>Jurnal</a:t>
            </a:r>
            <a:r>
              <a:rPr lang="en-US" sz="1800" dirty="0"/>
              <a:t> EKBIS, 2019. </a:t>
            </a:r>
          </a:p>
          <a:p>
            <a:pPr lvl="0"/>
            <a:r>
              <a:rPr lang="en-US" sz="1800" dirty="0"/>
              <a:t>[8] 	I. T. </a:t>
            </a:r>
            <a:r>
              <a:rPr lang="en-US" sz="1800" dirty="0" err="1"/>
              <a:t>Ningrum</a:t>
            </a:r>
            <a:r>
              <a:rPr lang="en-US" sz="1800" dirty="0"/>
              <a:t>, “</a:t>
            </a:r>
            <a:r>
              <a:rPr lang="en-US" sz="1800" dirty="0" err="1"/>
              <a:t>Pengaruh</a:t>
            </a:r>
            <a:r>
              <a:rPr lang="en-US" sz="1800" dirty="0"/>
              <a:t> Event Dan Brand Image </a:t>
            </a:r>
            <a:r>
              <a:rPr lang="en-US" sz="1800" dirty="0" err="1"/>
              <a:t>Terhadap</a:t>
            </a:r>
            <a:r>
              <a:rPr lang="en-US" sz="1800" dirty="0"/>
              <a:t> </a:t>
            </a:r>
            <a:r>
              <a:rPr lang="en-US" sz="1800" dirty="0" err="1"/>
              <a:t>Minat</a:t>
            </a:r>
            <a:r>
              <a:rPr lang="en-US" sz="1800" dirty="0"/>
              <a:t> </a:t>
            </a:r>
            <a:r>
              <a:rPr lang="en-US" sz="1800" dirty="0" err="1"/>
              <a:t>Beli</a:t>
            </a:r>
            <a:r>
              <a:rPr lang="en-US" sz="1800" dirty="0"/>
              <a:t> </a:t>
            </a:r>
            <a:r>
              <a:rPr lang="en-US" sz="1800" dirty="0" err="1"/>
              <a:t>Produk</a:t>
            </a:r>
            <a:r>
              <a:rPr lang="en-US" sz="1800" dirty="0"/>
              <a:t> </a:t>
            </a:r>
            <a:r>
              <a:rPr lang="en-US" sz="1800" dirty="0" err="1"/>
              <a:t>Rokok</a:t>
            </a:r>
            <a:r>
              <a:rPr lang="en-US" sz="1800" dirty="0"/>
              <a:t> </a:t>
            </a:r>
            <a:r>
              <a:rPr lang="en-US" sz="1800" dirty="0" err="1"/>
              <a:t>Sampoerna</a:t>
            </a:r>
            <a:r>
              <a:rPr lang="en-US" sz="1800" dirty="0"/>
              <a:t> A Mild Pada Pt. Hm </a:t>
            </a:r>
            <a:r>
              <a:rPr lang="en-US" sz="1800" dirty="0" err="1"/>
              <a:t>Sampoerna</a:t>
            </a:r>
            <a:r>
              <a:rPr lang="en-US" sz="1800" dirty="0"/>
              <a:t> Area Marketing Surabaya,” </a:t>
            </a:r>
            <a:r>
              <a:rPr lang="en-US" sz="1800" dirty="0" err="1"/>
              <a:t>Jurnal</a:t>
            </a:r>
            <a:r>
              <a:rPr lang="en-US" sz="1800" dirty="0"/>
              <a:t> </a:t>
            </a:r>
            <a:r>
              <a:rPr lang="en-US" sz="1800" dirty="0" err="1"/>
              <a:t>Manajemen</a:t>
            </a:r>
            <a:r>
              <a:rPr lang="en-US" sz="1800" dirty="0"/>
              <a:t> Kinerja Universitas </a:t>
            </a:r>
            <a:r>
              <a:rPr lang="en-US" sz="1800" dirty="0" err="1"/>
              <a:t>Narotama</a:t>
            </a:r>
            <a:r>
              <a:rPr lang="en-US" sz="1800" dirty="0"/>
              <a:t> Surabaya, pp. 57-69, 2016. </a:t>
            </a:r>
          </a:p>
          <a:p>
            <a:pPr lvl="0"/>
            <a:r>
              <a:rPr lang="en-US" sz="1800" dirty="0"/>
              <a:t>[9] 	B. Alma, </a:t>
            </a:r>
            <a:r>
              <a:rPr lang="en-US" sz="1800" dirty="0" err="1"/>
              <a:t>Manajemen</a:t>
            </a:r>
            <a:r>
              <a:rPr lang="en-US" sz="1800" dirty="0"/>
              <a:t> </a:t>
            </a:r>
            <a:r>
              <a:rPr lang="en-US" sz="1800" dirty="0" err="1"/>
              <a:t>Pemasaran</a:t>
            </a:r>
            <a:r>
              <a:rPr lang="en-US" sz="1800" dirty="0"/>
              <a:t> Dan </a:t>
            </a:r>
            <a:r>
              <a:rPr lang="en-US" sz="1800" dirty="0" err="1"/>
              <a:t>Pemasaran</a:t>
            </a:r>
            <a:r>
              <a:rPr lang="en-US" sz="1800" dirty="0"/>
              <a:t> Jasa, Bandung: </a:t>
            </a:r>
            <a:r>
              <a:rPr lang="en-US" sz="1800" dirty="0" err="1"/>
              <a:t>Alfabeta</a:t>
            </a:r>
            <a:r>
              <a:rPr lang="en-US" sz="1800" dirty="0"/>
              <a:t>, 2007. </a:t>
            </a:r>
          </a:p>
          <a:p>
            <a:pPr lvl="0"/>
            <a:r>
              <a:rPr lang="en-US" sz="1800" dirty="0"/>
              <a:t>[10] 	F. </a:t>
            </a:r>
            <a:r>
              <a:rPr lang="en-US" sz="1800" dirty="0" err="1"/>
              <a:t>Tjiptono</a:t>
            </a:r>
            <a:r>
              <a:rPr lang="en-US" sz="1800" dirty="0"/>
              <a:t>, </a:t>
            </a:r>
            <a:r>
              <a:rPr lang="en-US" sz="1800" dirty="0" err="1"/>
              <a:t>Pemasaran</a:t>
            </a:r>
            <a:r>
              <a:rPr lang="en-US" sz="1800" dirty="0"/>
              <a:t> Jasa, </a:t>
            </a:r>
            <a:r>
              <a:rPr lang="en-US" sz="1800" dirty="0" err="1"/>
              <a:t>Prinsip</a:t>
            </a:r>
            <a:r>
              <a:rPr lang="en-US" sz="1800" dirty="0"/>
              <a:t>, </a:t>
            </a:r>
            <a:r>
              <a:rPr lang="en-US" sz="1800" dirty="0" err="1"/>
              <a:t>Penerapan</a:t>
            </a:r>
            <a:r>
              <a:rPr lang="en-US" sz="1800" dirty="0"/>
              <a:t> dan </a:t>
            </a:r>
            <a:r>
              <a:rPr lang="en-US" sz="1800" dirty="0" err="1"/>
              <a:t>Penelitian</a:t>
            </a:r>
            <a:r>
              <a:rPr lang="en-US" sz="1800" dirty="0"/>
              <a:t>, Yogyakarta: ANDI, 2014. </a:t>
            </a:r>
          </a:p>
          <a:p>
            <a:pPr lvl="0"/>
            <a:r>
              <a:rPr lang="en-US" sz="1800" dirty="0"/>
              <a:t>[11] 	F. </a:t>
            </a:r>
            <a:r>
              <a:rPr lang="en-US" sz="1800" dirty="0" err="1"/>
              <a:t>Tjiptono</a:t>
            </a:r>
            <a:r>
              <a:rPr lang="en-US" sz="1800" dirty="0"/>
              <a:t>, Strategi </a:t>
            </a:r>
            <a:r>
              <a:rPr lang="en-US" sz="1800" dirty="0" err="1"/>
              <a:t>Pemasaran</a:t>
            </a:r>
            <a:r>
              <a:rPr lang="en-US" sz="1800" dirty="0"/>
              <a:t>, Yogyakarta: Andi Offset, 1995. </a:t>
            </a:r>
          </a:p>
          <a:p>
            <a:pPr lvl="0"/>
            <a:r>
              <a:rPr lang="en-US" sz="1800" dirty="0"/>
              <a:t>[12] 	</a:t>
            </a:r>
            <a:r>
              <a:rPr lang="en-US" sz="1800" dirty="0" err="1"/>
              <a:t>Sugiyono</a:t>
            </a:r>
            <a:r>
              <a:rPr lang="en-US" sz="1800" dirty="0"/>
              <a:t>, </a:t>
            </a:r>
            <a:r>
              <a:rPr lang="en-US" sz="1800" dirty="0" err="1"/>
              <a:t>Metode</a:t>
            </a:r>
            <a:r>
              <a:rPr lang="en-US" sz="1800" dirty="0"/>
              <a:t> </a:t>
            </a:r>
            <a:r>
              <a:rPr lang="en-US" sz="1800" dirty="0" err="1"/>
              <a:t>Penelitian</a:t>
            </a:r>
            <a:r>
              <a:rPr lang="en-US" sz="1800" dirty="0"/>
              <a:t> </a:t>
            </a:r>
            <a:r>
              <a:rPr lang="en-US" sz="1800" dirty="0" err="1"/>
              <a:t>Kuantitatif</a:t>
            </a:r>
            <a:r>
              <a:rPr lang="en-US" sz="1800" dirty="0"/>
              <a:t>, </a:t>
            </a:r>
            <a:r>
              <a:rPr lang="en-US" sz="1800" dirty="0" err="1"/>
              <a:t>Kualitatif</a:t>
            </a:r>
            <a:r>
              <a:rPr lang="en-US" sz="1800" dirty="0"/>
              <a:t>, dan </a:t>
            </a:r>
            <a:r>
              <a:rPr lang="en-US" sz="1800" dirty="0" err="1"/>
              <a:t>Kombinasi</a:t>
            </a:r>
            <a:r>
              <a:rPr lang="en-US" sz="1800" dirty="0"/>
              <a:t> (Mixed Methods), Bandung: </a:t>
            </a:r>
            <a:r>
              <a:rPr lang="en-US" sz="1800" dirty="0" err="1"/>
              <a:t>Alfabeta</a:t>
            </a:r>
            <a:r>
              <a:rPr lang="en-US" sz="1800" dirty="0"/>
              <a:t>, 2016. </a:t>
            </a:r>
          </a:p>
          <a:p>
            <a:pPr lvl="0"/>
            <a:r>
              <a:rPr lang="en-US" sz="1800" dirty="0"/>
              <a:t>[13] 	D. J. </a:t>
            </a:r>
            <a:r>
              <a:rPr lang="en-US" sz="1800" dirty="0" err="1"/>
              <a:t>Priansa</a:t>
            </a:r>
            <a:r>
              <a:rPr lang="en-US" sz="1800" dirty="0"/>
              <a:t>, “</a:t>
            </a:r>
            <a:r>
              <a:rPr lang="en-US" sz="1800" dirty="0" err="1"/>
              <a:t>Analisis</a:t>
            </a:r>
            <a:r>
              <a:rPr lang="en-US" sz="1800" dirty="0"/>
              <a:t> </a:t>
            </a:r>
            <a:r>
              <a:rPr lang="en-US" sz="1800" dirty="0" err="1"/>
              <a:t>Faktor-Faktor</a:t>
            </a:r>
            <a:r>
              <a:rPr lang="en-US" sz="1800" dirty="0"/>
              <a:t> yang </a:t>
            </a:r>
            <a:r>
              <a:rPr lang="en-US" sz="1800" dirty="0" err="1"/>
              <a:t>Mempengaruhi</a:t>
            </a:r>
            <a:r>
              <a:rPr lang="en-US" sz="1800" dirty="0"/>
              <a:t> Keputusan </a:t>
            </a:r>
            <a:r>
              <a:rPr lang="en-US" sz="1800" dirty="0" err="1"/>
              <a:t>Pembelian</a:t>
            </a:r>
            <a:r>
              <a:rPr lang="en-US" sz="1800" dirty="0"/>
              <a:t> Via Internet pada </a:t>
            </a:r>
            <a:r>
              <a:rPr lang="en-US" sz="1800" dirty="0" err="1"/>
              <a:t>Toko</a:t>
            </a:r>
            <a:r>
              <a:rPr lang="en-US" sz="1800" dirty="0"/>
              <a:t> Online,” </a:t>
            </a:r>
            <a:r>
              <a:rPr lang="en-US" sz="1800" dirty="0" err="1"/>
              <a:t>Jurnal</a:t>
            </a:r>
            <a:r>
              <a:rPr lang="en-US" sz="1800" dirty="0"/>
              <a:t> Ekonomi </a:t>
            </a:r>
            <a:r>
              <a:rPr lang="en-US" sz="1800" dirty="0" err="1"/>
              <a:t>Manajemen</a:t>
            </a:r>
            <a:r>
              <a:rPr lang="en-US" sz="1800" dirty="0"/>
              <a:t>, 2013. </a:t>
            </a:r>
          </a:p>
          <a:p>
            <a:pPr lvl="0"/>
            <a:r>
              <a:rPr lang="en-US" sz="1800" dirty="0"/>
              <a:t>[14] 	[Online]. </a:t>
            </a:r>
          </a:p>
          <a:p>
            <a:pPr lvl="0"/>
            <a:r>
              <a:rPr lang="en-US" sz="1800" dirty="0"/>
              <a:t>[15] 	X. &amp;. C. G. Zhang, “Educational Structure of Resident , E-commerce Transactions and Residents ’ Consumption- Empirical Analysis based on Synergistic and Mediating Effects,” Educational Sciences: Theory &amp; Practice, 2018. </a:t>
            </a:r>
          </a:p>
          <a:p>
            <a:pPr lvl="0"/>
            <a:r>
              <a:rPr lang="en-US" sz="1800" dirty="0"/>
              <a:t>[16] 	F. Dewi, </a:t>
            </a:r>
            <a:r>
              <a:rPr lang="en-US" sz="1800" dirty="0" err="1"/>
              <a:t>Merek</a:t>
            </a:r>
            <a:r>
              <a:rPr lang="en-US" sz="1800" dirty="0"/>
              <a:t> &amp; </a:t>
            </a:r>
            <a:r>
              <a:rPr lang="en-US" sz="1800" dirty="0" err="1"/>
              <a:t>Psikologi</a:t>
            </a:r>
            <a:r>
              <a:rPr lang="en-US" sz="1800" dirty="0"/>
              <a:t> </a:t>
            </a:r>
            <a:r>
              <a:rPr lang="en-US" sz="1800" dirty="0" err="1"/>
              <a:t>Konsumen</a:t>
            </a:r>
            <a:r>
              <a:rPr lang="en-US" sz="1800" dirty="0"/>
              <a:t>, Yogyakarta: </a:t>
            </a:r>
            <a:r>
              <a:rPr lang="en-US" sz="1800" dirty="0" err="1"/>
              <a:t>Graha</a:t>
            </a:r>
            <a:r>
              <a:rPr lang="en-US" sz="1800" dirty="0"/>
              <a:t> </a:t>
            </a:r>
            <a:r>
              <a:rPr lang="en-US" sz="1800" dirty="0" err="1"/>
              <a:t>Ilmu</a:t>
            </a:r>
            <a:r>
              <a:rPr lang="en-US" sz="1800" dirty="0"/>
              <a:t>, 2008. </a:t>
            </a:r>
          </a:p>
          <a:p>
            <a:pPr lvl="0"/>
            <a:endParaRPr lang="en-US" sz="1800" dirty="0"/>
          </a:p>
          <a:p>
            <a:pPr lvl="0"/>
            <a:endParaRPr lang="en-US" sz="1800" dirty="0"/>
          </a:p>
          <a:p>
            <a:pPr lvl="0"/>
            <a:endParaRPr lang="en-US" sz="1800" dirty="0"/>
          </a:p>
          <a:p>
            <a:pPr lvl="0"/>
            <a:endParaRPr lang="en-US" sz="1800" dirty="0"/>
          </a:p>
          <a:p>
            <a:pPr lvl="0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0886169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412</TotalTime>
  <Words>733</Words>
  <Application>Microsoft Office PowerPoint</Application>
  <PresentationFormat>Widescreen</PresentationFormat>
  <Paragraphs>48</Paragraphs>
  <Slides>12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Exo</vt:lpstr>
      <vt:lpstr>Times New Roman</vt:lpstr>
      <vt:lpstr>Century Gothic</vt:lpstr>
      <vt:lpstr>Arial</vt:lpstr>
      <vt:lpstr>Calibri</vt:lpstr>
      <vt:lpstr>Office Theme</vt:lpstr>
      <vt:lpstr>Strategi Promosi Dengan Model K-pop untuk Meningkatkan Penjualan pada E-commerce Tokopedia</vt:lpstr>
      <vt:lpstr>Latar Belakang</vt:lpstr>
      <vt:lpstr>Tujuan Penelitian</vt:lpstr>
      <vt:lpstr>Metode Penelitian</vt:lpstr>
      <vt:lpstr>PowerPoint Presentation</vt:lpstr>
      <vt:lpstr>Subjek dan Objek Penelitian</vt:lpstr>
      <vt:lpstr>Hasil dan Pembahasan</vt:lpstr>
      <vt:lpstr>PowerPoint Presentation</vt:lpstr>
      <vt:lpstr>Kesimpulan</vt:lpstr>
      <vt:lpstr>Refrensi</vt:lpstr>
      <vt:lpstr>Refrensi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Pemanfaatan Instagram Sebagai Media Promosi Penerbit Lovrinz Dalam Akun Instagram</dc:title>
  <dc:creator>Umsida</dc:creator>
  <cp:lastModifiedBy>Reza Andhika</cp:lastModifiedBy>
  <cp:revision>16</cp:revision>
  <dcterms:created xsi:type="dcterms:W3CDTF">2020-02-15T07:43:00Z</dcterms:created>
  <dcterms:modified xsi:type="dcterms:W3CDTF">2023-02-18T08:50:16Z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1033-11.2.0.9031</vt:lpwstr>
  </property>
</Properties>
</file>