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8" r:id="rId6"/>
    <p:sldId id="259" r:id="rId7"/>
    <p:sldId id="271" r:id="rId8"/>
    <p:sldId id="270" r:id="rId9"/>
    <p:sldId id="272" r:id="rId10"/>
    <p:sldId id="273" r:id="rId11"/>
    <p:sldId id="274" r:id="rId12"/>
    <p:sldId id="265" r:id="rId13"/>
  </p:sldIdLst>
  <p:sldSz cx="12192000" cy="6858000"/>
  <p:notesSz cx="9144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Ex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1" autoAdjust="0"/>
  </p:normalViewPr>
  <p:slideViewPr>
    <p:cSldViewPr snapToGrid="0">
      <p:cViewPr varScale="1">
        <p:scale>
          <a:sx n="70" d="100"/>
          <a:sy n="70" d="100"/>
        </p:scale>
        <p:origin x="71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0121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177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201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91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55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356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87482" y="1633928"/>
            <a:ext cx="10215298" cy="128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Strategi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Promosi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Dengan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 Model K-pop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untuk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Meningkatkan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Penjualan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 pada E-commerce Tokopedia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469035" y="3132943"/>
            <a:ext cx="9009088" cy="32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1800" b="1" dirty="0" err="1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Oleh</a:t>
            </a:r>
            <a:r>
              <a:rPr lang="en-US" sz="18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: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Gilang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Aryogy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Surya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Prayoga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S.Ikom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Poppy </a:t>
            </a:r>
            <a:r>
              <a:rPr lang="en-ID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Febriana</a:t>
            </a: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ID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Med.Kom</a:t>
            </a:r>
            <a:endParaRPr lang="en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Progam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Hukum, dan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2000" b="1" dirty="0" err="1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Universitas</a:t>
            </a:r>
            <a:r>
              <a:rPr lang="en-US" sz="20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 </a:t>
            </a:r>
            <a:r>
              <a:rPr lang="en-US" sz="2000" b="1" dirty="0" err="1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Muhammadiyah</a:t>
            </a:r>
            <a:r>
              <a:rPr lang="en-US" sz="20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 </a:t>
            </a:r>
            <a:r>
              <a:rPr lang="en-US" sz="2000" b="1" dirty="0" err="1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Sidoarjo</a:t>
            </a:r>
            <a:r>
              <a:rPr lang="en-US" sz="20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 </a:t>
            </a:r>
            <a:endParaRPr sz="20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id-ID" sz="20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Januari</a:t>
            </a:r>
            <a:r>
              <a:rPr lang="en-US" sz="20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0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0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3A61-D1E1-0A6C-FEC2-23BDF96A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Refrensi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A2942-A1D3-D324-F25B-294A4504E74A}"/>
              </a:ext>
            </a:extLst>
          </p:cNvPr>
          <p:cNvSpPr txBox="1"/>
          <p:nvPr/>
        </p:nvSpPr>
        <p:spPr>
          <a:xfrm>
            <a:off x="518558" y="1833463"/>
            <a:ext cx="976983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[1] 	K. </a:t>
            </a:r>
            <a:r>
              <a:rPr lang="en-US" sz="1800" dirty="0" err="1"/>
              <a:t>Hermawan</a:t>
            </a:r>
            <a:r>
              <a:rPr lang="en-US" sz="1800" dirty="0"/>
              <a:t>, Mark Plus on Strategy, Jakarta: Gramedia Pustaka Utama, 2002. </a:t>
            </a:r>
          </a:p>
          <a:p>
            <a:pPr lvl="0"/>
            <a:r>
              <a:rPr lang="en-US" sz="1800" dirty="0"/>
              <a:t>[2] 	I. d. Elissa, “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Faktor-Faktor</a:t>
            </a:r>
            <a:r>
              <a:rPr lang="en-US" sz="1800" dirty="0"/>
              <a:t> yang </a:t>
            </a:r>
            <a:r>
              <a:rPr lang="en-US" sz="1800" dirty="0" err="1"/>
              <a:t>Mempengaruhi</a:t>
            </a:r>
            <a:r>
              <a:rPr lang="en-US" sz="1800" dirty="0"/>
              <a:t> Keputusan </a:t>
            </a:r>
            <a:r>
              <a:rPr lang="en-US" sz="1800" dirty="0" err="1"/>
              <a:t>Pembelian</a:t>
            </a:r>
            <a:r>
              <a:rPr lang="en-US" sz="1800" dirty="0"/>
              <a:t> Via Internet pada </a:t>
            </a:r>
            <a:r>
              <a:rPr lang="en-US" sz="1800" dirty="0" err="1"/>
              <a:t>Toko</a:t>
            </a:r>
            <a:r>
              <a:rPr lang="en-US" sz="1800" dirty="0"/>
              <a:t> Online,” </a:t>
            </a:r>
            <a:r>
              <a:rPr lang="en-US" sz="1800" dirty="0" err="1"/>
              <a:t>Jurnal</a:t>
            </a:r>
            <a:r>
              <a:rPr lang="en-US" sz="1800" dirty="0"/>
              <a:t> Ekonomi </a:t>
            </a:r>
            <a:r>
              <a:rPr lang="en-US" sz="1800" dirty="0" err="1"/>
              <a:t>Manajemen</a:t>
            </a:r>
            <a:r>
              <a:rPr lang="en-US" sz="1800" dirty="0"/>
              <a:t>, 2013. </a:t>
            </a:r>
          </a:p>
          <a:p>
            <a:pPr lvl="0"/>
            <a:r>
              <a:rPr lang="en-US" sz="1800" dirty="0"/>
              <a:t>[3] 	</a:t>
            </a:r>
            <a:r>
              <a:rPr lang="en-US" sz="1800" dirty="0" err="1"/>
              <a:t>Mumtahana</a:t>
            </a:r>
            <a:r>
              <a:rPr lang="en-US" sz="1800" dirty="0"/>
              <a:t>., “</a:t>
            </a:r>
            <a:r>
              <a:rPr lang="en-US" sz="1800" dirty="0" err="1"/>
              <a:t>Pemanfaatan</a:t>
            </a:r>
            <a:r>
              <a:rPr lang="en-US" sz="1800" dirty="0"/>
              <a:t> Web Ecommerce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Strategi </a:t>
            </a:r>
            <a:r>
              <a:rPr lang="en-US" sz="1800" dirty="0" err="1"/>
              <a:t>Pemasaran</a:t>
            </a:r>
            <a:r>
              <a:rPr lang="en-US" sz="1800" dirty="0"/>
              <a:t> </a:t>
            </a:r>
            <a:r>
              <a:rPr lang="en-US" sz="1800" dirty="0" err="1"/>
              <a:t>Jurnal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 </a:t>
            </a:r>
            <a:r>
              <a:rPr lang="en-US" sz="1800" dirty="0" err="1"/>
              <a:t>Komputer</a:t>
            </a:r>
            <a:r>
              <a:rPr lang="en-US" sz="1800" dirty="0"/>
              <a:t> Dan </a:t>
            </a:r>
            <a:r>
              <a:rPr lang="en-US" sz="1800" dirty="0" err="1"/>
              <a:t>Informatika</a:t>
            </a:r>
            <a:r>
              <a:rPr lang="en-US" sz="1800" dirty="0"/>
              <a:t>,” </a:t>
            </a:r>
            <a:r>
              <a:rPr lang="en-US" sz="1800" dirty="0" err="1"/>
              <a:t>Jurnal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 </a:t>
            </a:r>
            <a:r>
              <a:rPr lang="en-US" sz="1800" dirty="0" err="1"/>
              <a:t>Komputer</a:t>
            </a:r>
            <a:r>
              <a:rPr lang="en-US" sz="1800" dirty="0"/>
              <a:t> Dan </a:t>
            </a:r>
            <a:r>
              <a:rPr lang="en-US" sz="1800" dirty="0" err="1"/>
              <a:t>Informatika</a:t>
            </a:r>
            <a:r>
              <a:rPr lang="en-US" sz="1800" dirty="0"/>
              <a:t>, pp. 6-15, 2017. </a:t>
            </a:r>
          </a:p>
          <a:p>
            <a:pPr lvl="0"/>
            <a:r>
              <a:rPr lang="en-US" sz="1800" dirty="0"/>
              <a:t>[4] 	S. M. Maulana, “</a:t>
            </a:r>
            <a:r>
              <a:rPr lang="en-US" sz="1800" dirty="0" err="1"/>
              <a:t>Implementasi</a:t>
            </a:r>
            <a:r>
              <a:rPr lang="en-US" sz="1800" dirty="0"/>
              <a:t> E-commerce </a:t>
            </a:r>
            <a:r>
              <a:rPr lang="en-US" sz="1800" dirty="0" err="1"/>
              <a:t>Sebagai</a:t>
            </a:r>
            <a:r>
              <a:rPr lang="en-US" sz="1800" dirty="0"/>
              <a:t> Media </a:t>
            </a:r>
            <a:r>
              <a:rPr lang="en-US" sz="1800" dirty="0" err="1"/>
              <a:t>Penjualan</a:t>
            </a:r>
            <a:r>
              <a:rPr lang="en-US" sz="1800" dirty="0"/>
              <a:t> Online (</a:t>
            </a:r>
            <a:r>
              <a:rPr lang="en-US" sz="1800" dirty="0" err="1"/>
              <a:t>Studi</a:t>
            </a:r>
            <a:r>
              <a:rPr lang="en-US" sz="1800" dirty="0"/>
              <a:t> </a:t>
            </a:r>
            <a:r>
              <a:rPr lang="en-US" sz="1800" dirty="0" err="1"/>
              <a:t>Kasus</a:t>
            </a:r>
            <a:r>
              <a:rPr lang="en-US" sz="1800" dirty="0"/>
              <a:t> Pada </a:t>
            </a:r>
            <a:r>
              <a:rPr lang="en-US" sz="1800" dirty="0" err="1"/>
              <a:t>Toko</a:t>
            </a:r>
            <a:r>
              <a:rPr lang="en-US" sz="1800" dirty="0"/>
              <a:t> </a:t>
            </a:r>
            <a:r>
              <a:rPr lang="en-US" sz="1800" dirty="0" err="1"/>
              <a:t>Pastbrik</a:t>
            </a:r>
            <a:r>
              <a:rPr lang="en-US" sz="1800" dirty="0"/>
              <a:t> Kota Malang),” </a:t>
            </a:r>
            <a:r>
              <a:rPr lang="en-US" sz="1800" dirty="0" err="1"/>
              <a:t>Jurnal</a:t>
            </a:r>
            <a:r>
              <a:rPr lang="en-US" sz="1800" dirty="0"/>
              <a:t> </a:t>
            </a:r>
            <a:r>
              <a:rPr lang="en-US" sz="1800" dirty="0" err="1"/>
              <a:t>Administrasi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(JAB), p. 2, 2015. </a:t>
            </a:r>
          </a:p>
          <a:p>
            <a:pPr lvl="0"/>
            <a:r>
              <a:rPr lang="en-US" sz="1800" dirty="0"/>
              <a:t>[5] 	A. F. </a:t>
            </a:r>
            <a:r>
              <a:rPr lang="en-US" sz="1800" dirty="0" err="1"/>
              <a:t>Yulianto</a:t>
            </a:r>
            <a:r>
              <a:rPr lang="en-US" sz="1800" dirty="0"/>
              <a:t>, “Analisa </a:t>
            </a:r>
            <a:r>
              <a:rPr lang="en-US" sz="1800" dirty="0" err="1"/>
              <a:t>Peranan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Internet </a:t>
            </a:r>
            <a:r>
              <a:rPr lang="en-US" sz="1800" dirty="0" err="1"/>
              <a:t>sebagai</a:t>
            </a:r>
            <a:r>
              <a:rPr lang="en-US" sz="1800" dirty="0"/>
              <a:t> Media </a:t>
            </a:r>
            <a:r>
              <a:rPr lang="en-US" sz="1800" dirty="0" err="1"/>
              <a:t>Transaksi</a:t>
            </a:r>
            <a:r>
              <a:rPr lang="en-US" sz="1800" dirty="0"/>
              <a:t> E-commerce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Perkembangan</a:t>
            </a:r>
            <a:r>
              <a:rPr lang="en-US" sz="1800" dirty="0"/>
              <a:t> Ekonomi,” </a:t>
            </a:r>
            <a:r>
              <a:rPr lang="en-US" sz="1800" dirty="0" err="1"/>
              <a:t>Makalah</a:t>
            </a:r>
            <a:r>
              <a:rPr lang="en-US" sz="1800" dirty="0"/>
              <a:t> Seminar Nasional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Dan Multimedia, 2015. </a:t>
            </a:r>
          </a:p>
          <a:p>
            <a:pPr lvl="0"/>
            <a:r>
              <a:rPr lang="en-US" sz="1800" dirty="0"/>
              <a:t>[6] 	S. &amp;. Z. Putri, “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Pemetaan</a:t>
            </a:r>
            <a:r>
              <a:rPr lang="en-US" sz="1800" dirty="0"/>
              <a:t> E-commerce </a:t>
            </a:r>
            <a:r>
              <a:rPr lang="en-US" sz="1800" dirty="0" err="1"/>
              <a:t>Terbesar</a:t>
            </a:r>
            <a:r>
              <a:rPr lang="en-US" sz="1800" dirty="0"/>
              <a:t> di Indonesia </a:t>
            </a:r>
            <a:r>
              <a:rPr lang="en-US" sz="1800" dirty="0" err="1"/>
              <a:t>Berdasarkan</a:t>
            </a:r>
            <a:r>
              <a:rPr lang="en-US" sz="1800" dirty="0"/>
              <a:t> Model </a:t>
            </a:r>
            <a:r>
              <a:rPr lang="en-US" sz="1800" dirty="0" err="1"/>
              <a:t>Kekuatan</a:t>
            </a:r>
            <a:r>
              <a:rPr lang="en-US" sz="1800" dirty="0"/>
              <a:t> Ekonomi Digital,” Seminar dan </a:t>
            </a:r>
            <a:r>
              <a:rPr lang="en-US" sz="1800" dirty="0" err="1"/>
              <a:t>Konferensi</a:t>
            </a:r>
            <a:r>
              <a:rPr lang="en-US" sz="1800" dirty="0"/>
              <a:t> Nasional IDEC 2020, 2020. </a:t>
            </a:r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399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3A61-D1E1-0A6C-FEC2-23BDF96A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Refrensi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A2942-A1D3-D324-F25B-294A4504E74A}"/>
              </a:ext>
            </a:extLst>
          </p:cNvPr>
          <p:cNvSpPr txBox="1"/>
          <p:nvPr/>
        </p:nvSpPr>
        <p:spPr>
          <a:xfrm>
            <a:off x="518558" y="1155459"/>
            <a:ext cx="976983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/>
              <a:t>[7] 	A. M. </a:t>
            </a:r>
            <a:r>
              <a:rPr lang="en-US" sz="1800" dirty="0" err="1"/>
              <a:t>Rekanita</a:t>
            </a:r>
            <a:r>
              <a:rPr lang="en-US" sz="1800" dirty="0"/>
              <a:t>, “</a:t>
            </a:r>
            <a:r>
              <a:rPr lang="en-US" sz="1800" dirty="0" err="1"/>
              <a:t>Pemanfaatan</a:t>
            </a:r>
            <a:r>
              <a:rPr lang="en-US" sz="1800" dirty="0"/>
              <a:t> ECommerce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Daya </a:t>
            </a:r>
            <a:r>
              <a:rPr lang="en-US" sz="1800" dirty="0" err="1"/>
              <a:t>Saing</a:t>
            </a:r>
            <a:r>
              <a:rPr lang="en-US" sz="1800" dirty="0"/>
              <a:t> di </a:t>
            </a:r>
            <a:r>
              <a:rPr lang="en-US" sz="1800" dirty="0" err="1"/>
              <a:t>Desa</a:t>
            </a:r>
            <a:r>
              <a:rPr lang="en-US" sz="1800" dirty="0"/>
              <a:t> </a:t>
            </a:r>
            <a:r>
              <a:rPr lang="en-US" sz="1800" dirty="0" err="1"/>
              <a:t>Karangsari</a:t>
            </a:r>
            <a:r>
              <a:rPr lang="en-US" sz="1800" dirty="0"/>
              <a:t> </a:t>
            </a:r>
            <a:r>
              <a:rPr lang="en-US" sz="1800" dirty="0" err="1"/>
              <a:t>Kecamatan</a:t>
            </a:r>
            <a:r>
              <a:rPr lang="en-US" sz="1800" dirty="0"/>
              <a:t> </a:t>
            </a:r>
            <a:r>
              <a:rPr lang="en-US" sz="1800" dirty="0" err="1"/>
              <a:t>Karangtengah</a:t>
            </a:r>
            <a:r>
              <a:rPr lang="en-US" sz="1800" dirty="0"/>
              <a:t> </a:t>
            </a:r>
            <a:r>
              <a:rPr lang="en-US" sz="1800" dirty="0" err="1"/>
              <a:t>Kabupaten</a:t>
            </a:r>
            <a:r>
              <a:rPr lang="en-US" sz="1800" dirty="0"/>
              <a:t> </a:t>
            </a:r>
            <a:r>
              <a:rPr lang="en-US" sz="1800" dirty="0" err="1"/>
              <a:t>Demak</a:t>
            </a:r>
            <a:r>
              <a:rPr lang="en-US" sz="1800" dirty="0"/>
              <a:t>,” </a:t>
            </a:r>
            <a:r>
              <a:rPr lang="en-US" sz="1800" dirty="0" err="1"/>
              <a:t>Jurnal</a:t>
            </a:r>
            <a:r>
              <a:rPr lang="en-US" sz="1800" dirty="0"/>
              <a:t> EKBIS, 2019. </a:t>
            </a:r>
          </a:p>
          <a:p>
            <a:pPr lvl="0"/>
            <a:r>
              <a:rPr lang="en-US" sz="1800" dirty="0"/>
              <a:t>[8] 	I. T. </a:t>
            </a:r>
            <a:r>
              <a:rPr lang="en-US" sz="1800" dirty="0" err="1"/>
              <a:t>Ningrum</a:t>
            </a:r>
            <a:r>
              <a:rPr lang="en-US" sz="1800" dirty="0"/>
              <a:t>, “</a:t>
            </a:r>
            <a:r>
              <a:rPr lang="en-US" sz="1800" dirty="0" err="1"/>
              <a:t>Pengaruh</a:t>
            </a:r>
            <a:r>
              <a:rPr lang="en-US" sz="1800" dirty="0"/>
              <a:t> Event Dan Brand Image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Minat</a:t>
            </a:r>
            <a:r>
              <a:rPr lang="en-US" sz="1800" dirty="0"/>
              <a:t> </a:t>
            </a:r>
            <a:r>
              <a:rPr lang="en-US" sz="1800" dirty="0" err="1"/>
              <a:t>Beli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Rokok</a:t>
            </a:r>
            <a:r>
              <a:rPr lang="en-US" sz="1800" dirty="0"/>
              <a:t> </a:t>
            </a:r>
            <a:r>
              <a:rPr lang="en-US" sz="1800" dirty="0" err="1"/>
              <a:t>Sampoerna</a:t>
            </a:r>
            <a:r>
              <a:rPr lang="en-US" sz="1800" dirty="0"/>
              <a:t> A Mild Pada Pt. Hm </a:t>
            </a:r>
            <a:r>
              <a:rPr lang="en-US" sz="1800" dirty="0" err="1"/>
              <a:t>Sampoerna</a:t>
            </a:r>
            <a:r>
              <a:rPr lang="en-US" sz="1800" dirty="0"/>
              <a:t> Area Marketing Surabaya,” </a:t>
            </a:r>
            <a:r>
              <a:rPr lang="en-US" sz="1800" dirty="0" err="1"/>
              <a:t>Jurnal</a:t>
            </a:r>
            <a:r>
              <a:rPr lang="en-US" sz="1800" dirty="0"/>
              <a:t> </a:t>
            </a:r>
            <a:r>
              <a:rPr lang="en-US" sz="1800" dirty="0" err="1"/>
              <a:t>Manajemen</a:t>
            </a:r>
            <a:r>
              <a:rPr lang="en-US" sz="1800" dirty="0"/>
              <a:t> Kinerja Universitas </a:t>
            </a:r>
            <a:r>
              <a:rPr lang="en-US" sz="1800" dirty="0" err="1"/>
              <a:t>Narotama</a:t>
            </a:r>
            <a:r>
              <a:rPr lang="en-US" sz="1800" dirty="0"/>
              <a:t> Surabaya, pp. 57-69, 2016. </a:t>
            </a:r>
          </a:p>
          <a:p>
            <a:pPr lvl="0"/>
            <a:r>
              <a:rPr lang="en-US" sz="1800" dirty="0"/>
              <a:t>[9] 	B. Alma, </a:t>
            </a:r>
            <a:r>
              <a:rPr lang="en-US" sz="1800" dirty="0" err="1"/>
              <a:t>Manajemen</a:t>
            </a:r>
            <a:r>
              <a:rPr lang="en-US" sz="1800" dirty="0"/>
              <a:t> </a:t>
            </a:r>
            <a:r>
              <a:rPr lang="en-US" sz="1800" dirty="0" err="1"/>
              <a:t>Pemasaran</a:t>
            </a:r>
            <a:r>
              <a:rPr lang="en-US" sz="1800" dirty="0"/>
              <a:t> Dan </a:t>
            </a:r>
            <a:r>
              <a:rPr lang="en-US" sz="1800" dirty="0" err="1"/>
              <a:t>Pemasaran</a:t>
            </a:r>
            <a:r>
              <a:rPr lang="en-US" sz="1800" dirty="0"/>
              <a:t> Jasa, Bandung: </a:t>
            </a:r>
            <a:r>
              <a:rPr lang="en-US" sz="1800" dirty="0" err="1"/>
              <a:t>Alfabeta</a:t>
            </a:r>
            <a:r>
              <a:rPr lang="en-US" sz="1800" dirty="0"/>
              <a:t>, 2007. </a:t>
            </a:r>
          </a:p>
          <a:p>
            <a:pPr lvl="0"/>
            <a:r>
              <a:rPr lang="en-US" sz="1800" dirty="0"/>
              <a:t>[10] 	F. </a:t>
            </a:r>
            <a:r>
              <a:rPr lang="en-US" sz="1800" dirty="0" err="1"/>
              <a:t>Tjiptono</a:t>
            </a:r>
            <a:r>
              <a:rPr lang="en-US" sz="1800" dirty="0"/>
              <a:t>, </a:t>
            </a:r>
            <a:r>
              <a:rPr lang="en-US" sz="1800" dirty="0" err="1"/>
              <a:t>Pemasaran</a:t>
            </a:r>
            <a:r>
              <a:rPr lang="en-US" sz="1800" dirty="0"/>
              <a:t> Jasa, </a:t>
            </a:r>
            <a:r>
              <a:rPr lang="en-US" sz="1800" dirty="0" err="1"/>
              <a:t>Prinsip</a:t>
            </a:r>
            <a:r>
              <a:rPr lang="en-US" sz="1800" dirty="0"/>
              <a:t>, </a:t>
            </a:r>
            <a:r>
              <a:rPr lang="en-US" sz="1800" dirty="0" err="1"/>
              <a:t>Penerapan</a:t>
            </a:r>
            <a:r>
              <a:rPr lang="en-US" sz="1800" dirty="0"/>
              <a:t> dan </a:t>
            </a:r>
            <a:r>
              <a:rPr lang="en-US" sz="1800" dirty="0" err="1"/>
              <a:t>Penelitian</a:t>
            </a:r>
            <a:r>
              <a:rPr lang="en-US" sz="1800" dirty="0"/>
              <a:t>, Yogyakarta: ANDI, 2014. </a:t>
            </a:r>
          </a:p>
          <a:p>
            <a:pPr lvl="0"/>
            <a:r>
              <a:rPr lang="en-US" sz="1800" dirty="0"/>
              <a:t>[11] 	F. </a:t>
            </a:r>
            <a:r>
              <a:rPr lang="en-US" sz="1800" dirty="0" err="1"/>
              <a:t>Tjiptono</a:t>
            </a:r>
            <a:r>
              <a:rPr lang="en-US" sz="1800" dirty="0"/>
              <a:t>, Strategi </a:t>
            </a:r>
            <a:r>
              <a:rPr lang="en-US" sz="1800" dirty="0" err="1"/>
              <a:t>Pemasaran</a:t>
            </a:r>
            <a:r>
              <a:rPr lang="en-US" sz="1800" dirty="0"/>
              <a:t>, Yogyakarta: Andi Offset, 1995. </a:t>
            </a:r>
          </a:p>
          <a:p>
            <a:pPr lvl="0"/>
            <a:r>
              <a:rPr lang="en-US" sz="1800" dirty="0"/>
              <a:t>[12] 	</a:t>
            </a:r>
            <a:r>
              <a:rPr lang="en-US" sz="1800" dirty="0" err="1"/>
              <a:t>Sugiyono</a:t>
            </a:r>
            <a:r>
              <a:rPr lang="en-US" sz="1800" dirty="0"/>
              <a:t>,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/>
              <a:t>Kuantitatif</a:t>
            </a:r>
            <a:r>
              <a:rPr lang="en-US" sz="1800" dirty="0"/>
              <a:t>, </a:t>
            </a:r>
            <a:r>
              <a:rPr lang="en-US" sz="1800" dirty="0" err="1"/>
              <a:t>Kualitatif</a:t>
            </a:r>
            <a:r>
              <a:rPr lang="en-US" sz="1800" dirty="0"/>
              <a:t>, dan </a:t>
            </a:r>
            <a:r>
              <a:rPr lang="en-US" sz="1800" dirty="0" err="1"/>
              <a:t>Kombinasi</a:t>
            </a:r>
            <a:r>
              <a:rPr lang="en-US" sz="1800" dirty="0"/>
              <a:t> (Mixed Methods), Bandung: </a:t>
            </a:r>
            <a:r>
              <a:rPr lang="en-US" sz="1800" dirty="0" err="1"/>
              <a:t>Alfabeta</a:t>
            </a:r>
            <a:r>
              <a:rPr lang="en-US" sz="1800" dirty="0"/>
              <a:t>, 2016. </a:t>
            </a:r>
          </a:p>
          <a:p>
            <a:pPr lvl="0"/>
            <a:r>
              <a:rPr lang="en-US" sz="1800" dirty="0"/>
              <a:t>[13] 	D. J. </a:t>
            </a:r>
            <a:r>
              <a:rPr lang="en-US" sz="1800" dirty="0" err="1"/>
              <a:t>Priansa</a:t>
            </a:r>
            <a:r>
              <a:rPr lang="en-US" sz="1800" dirty="0"/>
              <a:t>, “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Faktor-Faktor</a:t>
            </a:r>
            <a:r>
              <a:rPr lang="en-US" sz="1800" dirty="0"/>
              <a:t> yang </a:t>
            </a:r>
            <a:r>
              <a:rPr lang="en-US" sz="1800" dirty="0" err="1"/>
              <a:t>Mempengaruhi</a:t>
            </a:r>
            <a:r>
              <a:rPr lang="en-US" sz="1800" dirty="0"/>
              <a:t> Keputusan </a:t>
            </a:r>
            <a:r>
              <a:rPr lang="en-US" sz="1800" dirty="0" err="1"/>
              <a:t>Pembelian</a:t>
            </a:r>
            <a:r>
              <a:rPr lang="en-US" sz="1800" dirty="0"/>
              <a:t> Via Internet pada </a:t>
            </a:r>
            <a:r>
              <a:rPr lang="en-US" sz="1800" dirty="0" err="1"/>
              <a:t>Toko</a:t>
            </a:r>
            <a:r>
              <a:rPr lang="en-US" sz="1800" dirty="0"/>
              <a:t> Online,” </a:t>
            </a:r>
            <a:r>
              <a:rPr lang="en-US" sz="1800" dirty="0" err="1"/>
              <a:t>Jurnal</a:t>
            </a:r>
            <a:r>
              <a:rPr lang="en-US" sz="1800" dirty="0"/>
              <a:t> Ekonomi </a:t>
            </a:r>
            <a:r>
              <a:rPr lang="en-US" sz="1800" dirty="0" err="1"/>
              <a:t>Manajemen</a:t>
            </a:r>
            <a:r>
              <a:rPr lang="en-US" sz="1800" dirty="0"/>
              <a:t>, 2013. </a:t>
            </a:r>
          </a:p>
          <a:p>
            <a:pPr lvl="0"/>
            <a:r>
              <a:rPr lang="en-US" sz="1800" dirty="0"/>
              <a:t>[14] 	[Online]. </a:t>
            </a:r>
          </a:p>
          <a:p>
            <a:pPr lvl="0"/>
            <a:r>
              <a:rPr lang="en-US" sz="1800" dirty="0"/>
              <a:t>[15] 	X. &amp;. C. G. Zhang, “Educational Structure of Resident , E-commerce Transactions and Residents ’ Consumption- Empirical Analysis based on Synergistic and Mediating Effects,” Educational Sciences: Theory &amp; Practice, 2018. </a:t>
            </a:r>
          </a:p>
          <a:p>
            <a:pPr lvl="0"/>
            <a:r>
              <a:rPr lang="en-US" sz="1800" dirty="0"/>
              <a:t>[16] 	F. Dewi, </a:t>
            </a:r>
            <a:r>
              <a:rPr lang="en-US" sz="1800" dirty="0" err="1"/>
              <a:t>Merek</a:t>
            </a:r>
            <a:r>
              <a:rPr lang="en-US" sz="1800" dirty="0"/>
              <a:t> &amp; </a:t>
            </a:r>
            <a:r>
              <a:rPr lang="en-US" sz="1800" dirty="0" err="1"/>
              <a:t>Psikologi</a:t>
            </a:r>
            <a:r>
              <a:rPr lang="en-US" sz="1800" dirty="0"/>
              <a:t> </a:t>
            </a:r>
            <a:r>
              <a:rPr lang="en-US" sz="1800" dirty="0" err="1"/>
              <a:t>Konsumen</a:t>
            </a:r>
            <a:r>
              <a:rPr lang="en-US" sz="1800" dirty="0"/>
              <a:t>, Yogyakarta: </a:t>
            </a:r>
            <a:r>
              <a:rPr lang="en-US" sz="1800" dirty="0" err="1"/>
              <a:t>Graha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, 2008. </a:t>
            </a:r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861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51767" y="0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84;g104f7abbb21_0_315">
            <a:extLst>
              <a:ext uri="{FF2B5EF4-FFF2-40B4-BE49-F238E27FC236}">
                <a16:creationId xmlns:a16="http://schemas.microsoft.com/office/drawing/2014/main" id="{A338E10C-550F-450E-365F-D419B1A0005B}"/>
              </a:ext>
            </a:extLst>
          </p:cNvPr>
          <p:cNvSpPr txBox="1">
            <a:spLocks/>
          </p:cNvSpPr>
          <p:nvPr/>
        </p:nvSpPr>
        <p:spPr>
          <a:xfrm>
            <a:off x="269823" y="1035883"/>
            <a:ext cx="11810453" cy="50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majunya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zaman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canggih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lama pun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ditinggal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beralih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Salah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yakni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berbelanja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diperkenalkannya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dan android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e-commerce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online.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E-commerce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berbelanja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dijangkau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yang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dan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tinggal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klik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pembeli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36778" y="157557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4DDD9-3CAF-D4B8-EA00-63E9FB06F601}"/>
              </a:ext>
            </a:extLst>
          </p:cNvPr>
          <p:cNvSpPr txBox="1"/>
          <p:nvPr/>
        </p:nvSpPr>
        <p:spPr>
          <a:xfrm>
            <a:off x="1008089" y="1469039"/>
            <a:ext cx="10414416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dilakukannya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fenomena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ketertarikan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juga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Tokopedia yang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minat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</a:t>
            </a:r>
            <a:endParaRPr lang="en-US" sz="1600" b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B33F-3B72-428D-7613-93FF84F4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2A213-54BB-46D5-8F6F-0103FAF8C2B1}"/>
              </a:ext>
            </a:extLst>
          </p:cNvPr>
          <p:cNvSpPr txBox="1"/>
          <p:nvPr/>
        </p:nvSpPr>
        <p:spPr>
          <a:xfrm>
            <a:off x="1068046" y="1425103"/>
            <a:ext cx="10324477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kualitatif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fenomenologi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promoso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e-commerce.</a:t>
            </a:r>
          </a:p>
          <a:p>
            <a:pPr algn="l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8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3074-1C8E-94A8-69E0-5BF85D23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062CE5C8-4A95-1253-8D96-0348B4FF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57" y="1657263"/>
            <a:ext cx="10321486" cy="47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1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6688" y="1238250"/>
            <a:ext cx="11831637" cy="9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 algn="ctr">
              <a:buNone/>
            </a:pPr>
            <a:endParaRPr lang="en-ID" sz="23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50800" indent="0" algn="ctr">
              <a:buNone/>
            </a:pPr>
            <a:r>
              <a:rPr lang="en-ID" sz="2300" dirty="0"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59D0B-329F-15D0-F325-E6C9CC310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006" y="1449254"/>
            <a:ext cx="7014380" cy="39594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D083-AF16-3371-590A-363BB2DA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Hasil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B625D1-6B4F-179E-7506-678E1E11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8" y="1279973"/>
            <a:ext cx="7827732" cy="51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4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00CC-E643-61CA-A2D6-B29085CB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20" y="143316"/>
            <a:ext cx="11830877" cy="104212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FE921D-5EA9-6A6E-EFFF-0FF2A5BF8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0" y="1335378"/>
            <a:ext cx="8664794" cy="45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3A61-D1E1-0A6C-FEC2-23BDF96A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A2942-A1D3-D324-F25B-294A4504E74A}"/>
              </a:ext>
            </a:extLst>
          </p:cNvPr>
          <p:cNvSpPr txBox="1"/>
          <p:nvPr/>
        </p:nvSpPr>
        <p:spPr>
          <a:xfrm>
            <a:off x="518558" y="1833463"/>
            <a:ext cx="97698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/>
              <a:t>Tokopedia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pemasaran</a:t>
            </a:r>
            <a:r>
              <a:rPr lang="en-US" sz="1800" dirty="0"/>
              <a:t>, program </a:t>
            </a:r>
            <a:r>
              <a:rPr lang="en-US" sz="1800" dirty="0" err="1"/>
              <a:t>iklan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, </a:t>
            </a:r>
            <a:r>
              <a:rPr lang="en-US" sz="1800" dirty="0" err="1"/>
              <a:t>kampanye</a:t>
            </a:r>
            <a:r>
              <a:rPr lang="en-US" sz="1800" dirty="0"/>
              <a:t> yang </a:t>
            </a:r>
            <a:r>
              <a:rPr lang="en-US" sz="1800" dirty="0" err="1"/>
              <a:t>menggunakan</a:t>
            </a:r>
            <a:r>
              <a:rPr lang="en-US" sz="1800" dirty="0"/>
              <a:t> artis </a:t>
            </a:r>
            <a:r>
              <a:rPr lang="en-US" sz="1800" dirty="0" err="1"/>
              <a:t>maupun</a:t>
            </a:r>
            <a:r>
              <a:rPr lang="en-US" sz="1800" dirty="0"/>
              <a:t> group band </a:t>
            </a:r>
            <a:r>
              <a:rPr lang="en-US" sz="1800" dirty="0" err="1"/>
              <a:t>korea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brand ambassador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bintang</a:t>
            </a:r>
            <a:r>
              <a:rPr lang="en-US" sz="1800" dirty="0"/>
              <a:t> </a:t>
            </a:r>
            <a:r>
              <a:rPr lang="en-US" sz="1800" dirty="0" err="1"/>
              <a:t>tamu</a:t>
            </a:r>
            <a:r>
              <a:rPr lang="en-US" sz="1800" dirty="0"/>
              <a:t> pada </a:t>
            </a:r>
            <a:r>
              <a:rPr lang="en-US" sz="1800" dirty="0" err="1"/>
              <a:t>suatu</a:t>
            </a:r>
            <a:r>
              <a:rPr lang="en-US" sz="1800" dirty="0"/>
              <a:t> event </a:t>
            </a:r>
            <a:r>
              <a:rPr lang="en-US" sz="1800" dirty="0" err="1"/>
              <a:t>seperti</a:t>
            </a:r>
            <a:r>
              <a:rPr lang="en-US" sz="1800" dirty="0"/>
              <a:t> (WIB) Waktu Indonesia </a:t>
            </a:r>
            <a:r>
              <a:rPr lang="en-US" sz="1800" dirty="0" err="1"/>
              <a:t>belanja</a:t>
            </a:r>
            <a:r>
              <a:rPr lang="en-US" sz="1800" dirty="0"/>
              <a:t> yang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Blackpink</a:t>
            </a:r>
            <a:r>
              <a:rPr lang="en-US" sz="1800" dirty="0"/>
              <a:t> dan BTS.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agar para </a:t>
            </a:r>
            <a:r>
              <a:rPr lang="en-US" sz="1800" dirty="0" err="1"/>
              <a:t>calon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sadar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merek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brand awareness dan </a:t>
            </a:r>
            <a:r>
              <a:rPr lang="en-US" sz="1800" dirty="0" err="1"/>
              <a:t>menggunakan</a:t>
            </a:r>
            <a:r>
              <a:rPr lang="en-US" sz="1800" dirty="0"/>
              <a:t> program Tokopedia. Hal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agar para </a:t>
            </a:r>
            <a:r>
              <a:rPr lang="en-US" sz="1800" dirty="0" err="1"/>
              <a:t>calon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sadar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merek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brand awareness </a:t>
            </a:r>
            <a:r>
              <a:rPr lang="en-US" sz="1800" dirty="0" err="1"/>
              <a:t>akan</a:t>
            </a:r>
            <a:r>
              <a:rPr lang="en-US" sz="1800" dirty="0"/>
              <a:t> Tokopedia yang </a:t>
            </a:r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artis dan group band </a:t>
            </a:r>
            <a:r>
              <a:rPr lang="en-US" sz="1800" dirty="0" err="1"/>
              <a:t>korea</a:t>
            </a:r>
            <a:r>
              <a:rPr lang="en-US" sz="1800" dirty="0"/>
              <a:t> dan juga agar </a:t>
            </a:r>
            <a:r>
              <a:rPr lang="en-US" sz="1800" dirty="0" err="1"/>
              <a:t>calon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memakai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Tokopedia.</a:t>
            </a:r>
          </a:p>
        </p:txBody>
      </p:sp>
    </p:spTree>
    <p:extLst>
      <p:ext uri="{BB962C8B-B14F-4D97-AF65-F5344CB8AC3E}">
        <p14:creationId xmlns:p14="http://schemas.microsoft.com/office/powerpoint/2010/main" val="3292438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733</Words>
  <Application>Microsoft Office PowerPoint</Application>
  <PresentationFormat>Widescreen</PresentationFormat>
  <Paragraphs>48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Exo</vt:lpstr>
      <vt:lpstr>Times New Roman</vt:lpstr>
      <vt:lpstr>Century Gothic</vt:lpstr>
      <vt:lpstr>Arial</vt:lpstr>
      <vt:lpstr>Calibri</vt:lpstr>
      <vt:lpstr>Office Theme</vt:lpstr>
      <vt:lpstr>Strategi Promosi Dengan Model K-pop untuk Meningkatkan Penjualan pada E-commerce Tokopedia</vt:lpstr>
      <vt:lpstr>Latar Belakang</vt:lpstr>
      <vt:lpstr>Tujuan Penelitian</vt:lpstr>
      <vt:lpstr>Metode Penelitian</vt:lpstr>
      <vt:lpstr>PowerPoint Presentation</vt:lpstr>
      <vt:lpstr>Subjek dan Objek Penelitian</vt:lpstr>
      <vt:lpstr>Hasil dan Pembahasan</vt:lpstr>
      <vt:lpstr>PowerPoint Presentation</vt:lpstr>
      <vt:lpstr>Kesimpulan</vt:lpstr>
      <vt:lpstr>Refrensi</vt:lpstr>
      <vt:lpstr>Refrensi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Pemanfaatan Instagram Sebagai Media Promosi Penerbit Lovrinz Dalam Akun Instagram</dc:title>
  <dc:creator>Umsida</dc:creator>
  <cp:lastModifiedBy>Reza Andhika</cp:lastModifiedBy>
  <cp:revision>16</cp:revision>
  <dcterms:created xsi:type="dcterms:W3CDTF">2020-02-15T07:43:00Z</dcterms:created>
  <dcterms:modified xsi:type="dcterms:W3CDTF">2023-02-18T08:50:16Z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