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6" r:id="rId6"/>
    <p:sldId id="260" r:id="rId7"/>
    <p:sldId id="268" r:id="rId8"/>
    <p:sldId id="269" r:id="rId9"/>
    <p:sldId id="264" r:id="rId10"/>
    <p:sldId id="265" r:id="rId11"/>
  </p:sldIdLst>
  <p:sldSz cx="12192000" cy="6858000"/>
  <p:notesSz cx="9144000" cy="6858000"/>
  <p:embeddedFontLst>
    <p:embeddedFont>
      <p:font typeface="Century Gothic" pitchFamily="34" charset="0"/>
      <p:regular r:id="rId13"/>
      <p:bold r:id="rId14"/>
      <p:italic r:id="rId15"/>
      <p:boldItalic r:id="rId16"/>
    </p:embeddedFont>
    <p:embeddedFont>
      <p:font typeface="Exo" charset="0"/>
      <p:regular r:id="rId17"/>
      <p:bold r:id="rId18"/>
      <p:italic r:id="rId19"/>
      <p:boldItalic r:id="rId20"/>
    </p:embeddedFont>
    <p:embeddedFont>
      <p:font typeface="Calibri" pitchFamily="3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6" roundtripDataSignature="AMtx7mgY2+DM/rwO2HkSTRKEfJ3qJmWL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392" y="-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400" cy="34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179484" y="0"/>
            <a:ext cx="3962400" cy="34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030069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" name="Google Shape;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104f7abbb21_0_309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g104f7abbb21_0_3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04f7abbb21_0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" name="Google Shape;50;g104f7abbb21_0_297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" name="Google Shape;51;g104f7abbb21_0_297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04f7abbb21_0_303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g104f7abbb21_0_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04f7abbb21_0_39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g104f7abbb21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04f7abbb21_0_39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g104f7abbb21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04f7abbb21_0_39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g104f7abbb21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04f7abbb21_0_61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104f7abbb21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04f7abbb21_0_95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3" name="Google Shape;93;g104f7abbb21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gradFill>
          <a:gsLst>
            <a:gs pos="0">
              <a:srgbClr val="0A2246"/>
            </a:gs>
            <a:gs pos="100000">
              <a:srgbClr val="1D4886"/>
            </a:gs>
          </a:gsLst>
          <a:lin ang="5400000" scaled="0"/>
        </a:gra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5"/>
          <p:cNvPicPr preferRelativeResize="0"/>
          <p:nvPr/>
        </p:nvPicPr>
        <p:blipFill rotWithShape="1">
          <a:blip r:embed="rId2">
            <a:alphaModFix amt="60000"/>
          </a:blip>
          <a:srcRect l="46601" t="2654" r="7599"/>
          <a:stretch/>
        </p:blipFill>
        <p:spPr>
          <a:xfrm>
            <a:off x="-1" y="3509963"/>
            <a:ext cx="3146679" cy="33580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25"/>
          <p:cNvPicPr preferRelativeResize="0"/>
          <p:nvPr/>
        </p:nvPicPr>
        <p:blipFill rotWithShape="1">
          <a:blip r:embed="rId3">
            <a:alphaModFix/>
          </a:blip>
          <a:srcRect l="21878" t="94162" r="21683" b="1155"/>
          <a:stretch/>
        </p:blipFill>
        <p:spPr>
          <a:xfrm>
            <a:off x="3510723" y="6456981"/>
            <a:ext cx="5170554" cy="321506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5"/>
          <p:cNvSpPr txBox="1">
            <a:spLocks noGrp="1"/>
          </p:cNvSpPr>
          <p:nvPr>
            <p:ph type="ctrTitle"/>
          </p:nvPr>
        </p:nvSpPr>
        <p:spPr>
          <a:xfrm>
            <a:off x="914400" y="1537252"/>
            <a:ext cx="10363200" cy="1972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Exo"/>
              <a:buNone/>
              <a:defRPr sz="60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5"/>
          <p:cNvSpPr txBox="1">
            <a:spLocks noGrp="1"/>
          </p:cNvSpPr>
          <p:nvPr>
            <p:ph type="subTitle" idx="1"/>
          </p:nvPr>
        </p:nvSpPr>
        <p:spPr>
          <a:xfrm>
            <a:off x="1524000" y="3750365"/>
            <a:ext cx="9144000" cy="1507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25"/>
          <p:cNvSpPr txBox="1">
            <a:spLocks noGrp="1"/>
          </p:cNvSpPr>
          <p:nvPr>
            <p:ph type="dt" idx="10"/>
          </p:nvPr>
        </p:nvSpPr>
        <p:spPr>
          <a:xfrm>
            <a:off x="767523" y="565301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5"/>
          <p:cNvSpPr txBox="1">
            <a:spLocks noGrp="1"/>
          </p:cNvSpPr>
          <p:nvPr>
            <p:ph type="ftr" idx="11"/>
          </p:nvPr>
        </p:nvSpPr>
        <p:spPr>
          <a:xfrm>
            <a:off x="4038600" y="5653019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5"/>
          <p:cNvSpPr txBox="1">
            <a:spLocks noGrp="1"/>
          </p:cNvSpPr>
          <p:nvPr>
            <p:ph type="sldNum" idx="12"/>
          </p:nvPr>
        </p:nvSpPr>
        <p:spPr>
          <a:xfrm>
            <a:off x="8681277" y="565301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" name="Google Shape;23;p25"/>
          <p:cNvSpPr txBox="1"/>
          <p:nvPr/>
        </p:nvSpPr>
        <p:spPr>
          <a:xfrm>
            <a:off x="6852481" y="465853"/>
            <a:ext cx="2419627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C000"/>
                </a:solidFill>
                <a:latin typeface="Exo"/>
                <a:ea typeface="Exo"/>
                <a:cs typeface="Exo"/>
                <a:sym typeface="Exo"/>
              </a:rPr>
              <a:t>UNIVERSITAS MUHAMMADIYAH SIDOARJO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75247" y="226794"/>
            <a:ext cx="2187844" cy="10052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" name="Google Shape;25;p25"/>
          <p:cNvCxnSpPr/>
          <p:nvPr/>
        </p:nvCxnSpPr>
        <p:spPr>
          <a:xfrm>
            <a:off x="9372600" y="465853"/>
            <a:ext cx="0" cy="830997"/>
          </a:xfrm>
          <a:prstGeom prst="straightConnector1">
            <a:avLst/>
          </a:prstGeom>
          <a:noFill/>
          <a:ln w="28575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26"/>
          <p:cNvPicPr preferRelativeResize="0"/>
          <p:nvPr/>
        </p:nvPicPr>
        <p:blipFill rotWithShape="1">
          <a:blip r:embed="rId2">
            <a:alphaModFix/>
          </a:blip>
          <a:srcRect t="23661"/>
          <a:stretch/>
        </p:blipFill>
        <p:spPr>
          <a:xfrm>
            <a:off x="144674" y="314231"/>
            <a:ext cx="11830877" cy="6466395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26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  <a:defRPr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6"/>
          <p:cNvSpPr txBox="1">
            <a:spLocks noGrp="1"/>
          </p:cNvSpPr>
          <p:nvPr>
            <p:ph type="dt" idx="10"/>
          </p:nvPr>
        </p:nvSpPr>
        <p:spPr>
          <a:xfrm>
            <a:off x="10323511" y="6341719"/>
            <a:ext cx="11793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6"/>
          <p:cNvSpPr txBox="1">
            <a:spLocks noGrp="1"/>
          </p:cNvSpPr>
          <p:nvPr>
            <p:ph type="ftr" idx="11"/>
          </p:nvPr>
        </p:nvSpPr>
        <p:spPr>
          <a:xfrm>
            <a:off x="4024796" y="596334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6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26"/>
          <p:cNvSpPr txBox="1"/>
          <p:nvPr/>
        </p:nvSpPr>
        <p:spPr>
          <a:xfrm>
            <a:off x="11427239" y="6332228"/>
            <a:ext cx="5223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" name="Google Shape;33;p26"/>
          <p:cNvPicPr preferRelativeResize="0"/>
          <p:nvPr/>
        </p:nvPicPr>
        <p:blipFill rotWithShape="1">
          <a:blip r:embed="rId3">
            <a:alphaModFix/>
          </a:blip>
          <a:srcRect l="47997" t="2654" r="7599"/>
          <a:stretch/>
        </p:blipFill>
        <p:spPr>
          <a:xfrm flipH="1">
            <a:off x="10198953" y="4248292"/>
            <a:ext cx="1993047" cy="2538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bg>
      <p:bgPr>
        <a:solidFill>
          <a:srgbClr val="0A2246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06779" y="2515037"/>
            <a:ext cx="3978442" cy="1827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4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Exo"/>
              <a:buNone/>
              <a:defRPr sz="4400" b="0" i="0" u="none" strike="noStrike" cap="none">
                <a:solidFill>
                  <a:schemeClr val="dk1"/>
                </a:solidFill>
                <a:latin typeface="Exo"/>
                <a:ea typeface="Exo"/>
                <a:cs typeface="Exo"/>
                <a:sym typeface="Ex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4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4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4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A2246"/>
            </a:gs>
            <a:gs pos="31000">
              <a:srgbClr val="0A2246"/>
            </a:gs>
            <a:gs pos="100000">
              <a:srgbClr val="1B4685"/>
            </a:gs>
          </a:gsLst>
          <a:lin ang="5400000" scaled="0"/>
        </a:gra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"/>
          <p:cNvSpPr txBox="1">
            <a:spLocks noGrp="1"/>
          </p:cNvSpPr>
          <p:nvPr>
            <p:ph type="ctrTitle"/>
          </p:nvPr>
        </p:nvSpPr>
        <p:spPr>
          <a:xfrm>
            <a:off x="479376" y="1484784"/>
            <a:ext cx="11057110" cy="9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Exo"/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PENGARUH MEDIA PEMBEAJARAN VIDEO BERBASIS KEARIFAN LOKAL TERHADAP HASIL BELAJAR KOGNITIF IPS SISWA SEKOLAH DASAR</a:t>
            </a:r>
            <a:endParaRPr sz="2400" b="1" dirty="0">
              <a:latin typeface="Times New Roman" pitchFamily="18" charset="0"/>
              <a:cs typeface="Times New Roman" pitchFamily="18" charset="0"/>
              <a:sym typeface="Exo"/>
            </a:endParaRPr>
          </a:p>
        </p:txBody>
      </p:sp>
      <p:sp>
        <p:nvSpPr>
          <p:cNvPr id="41" name="Google Shape;41;p1"/>
          <p:cNvSpPr txBox="1">
            <a:spLocks noGrp="1"/>
          </p:cNvSpPr>
          <p:nvPr>
            <p:ph type="subTitle" idx="1"/>
          </p:nvPr>
        </p:nvSpPr>
        <p:spPr>
          <a:xfrm>
            <a:off x="1703512" y="2780928"/>
            <a:ext cx="8763000" cy="2831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400"/>
              <a:buNone/>
            </a:pPr>
            <a:r>
              <a:rPr lang="en-US" dirty="0" err="1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  <a:sym typeface="Exo"/>
              </a:rPr>
              <a:t>Oleh</a:t>
            </a:r>
            <a:r>
              <a:rPr lang="en-US" dirty="0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  <a:sym typeface="Exo"/>
              </a:rPr>
              <a:t>: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Akhmad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Samsul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Arifin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Kemil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Wachidah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M.Pd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Pedidikan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Guru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Sekolah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Dasar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F2F2"/>
              </a:buClr>
              <a:buSzPts val="2400"/>
              <a:buNone/>
            </a:pPr>
            <a:r>
              <a:rPr lang="en-US" dirty="0" err="1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  <a:sym typeface="Exo"/>
              </a:rPr>
              <a:t>Universitas</a:t>
            </a:r>
            <a:r>
              <a:rPr lang="en-US" dirty="0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  <a:sym typeface="Exo"/>
              </a:rPr>
              <a:t> </a:t>
            </a:r>
            <a:r>
              <a:rPr lang="en-US" dirty="0" err="1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  <a:sym typeface="Exo"/>
              </a:rPr>
              <a:t>Muhammadiyah</a:t>
            </a:r>
            <a:r>
              <a:rPr lang="en-US" dirty="0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  <a:sym typeface="Exo"/>
              </a:rPr>
              <a:t> </a:t>
            </a:r>
            <a:r>
              <a:rPr lang="en-US" dirty="0" err="1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  <a:sym typeface="Exo"/>
              </a:rPr>
              <a:t>Sidoarjo</a:t>
            </a:r>
            <a:r>
              <a:rPr lang="en-US" dirty="0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  <a:sym typeface="Exo"/>
              </a:rPr>
              <a:t> </a:t>
            </a:r>
            <a:endParaRPr dirty="0">
              <a:solidFill>
                <a:srgbClr val="F2F2F2"/>
              </a:solidFill>
              <a:latin typeface="Times New Roman" pitchFamily="18" charset="0"/>
              <a:cs typeface="Times New Roman" pitchFamily="18" charset="0"/>
              <a:sym typeface="Exo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F2F2"/>
              </a:buClr>
              <a:buSzPts val="2400"/>
              <a:buNone/>
            </a:pPr>
            <a:r>
              <a:rPr lang="en-US" dirty="0" err="1" smtClean="0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</a:rPr>
              <a:t>Agustus</a:t>
            </a:r>
            <a:r>
              <a:rPr lang="en-US" dirty="0" smtClean="0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</a:rPr>
              <a:t>, 2023</a:t>
            </a:r>
            <a:endParaRPr dirty="0">
              <a:solidFill>
                <a:srgbClr val="F2F2F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04f7abbb21_0_309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 dirty="0" err="1"/>
              <a:t>Pendahuluan</a:t>
            </a:r>
            <a:endParaRPr dirty="0"/>
          </a:p>
        </p:txBody>
      </p:sp>
      <p:sp>
        <p:nvSpPr>
          <p:cNvPr id="47" name="Google Shape;47;g104f7abbb21_0_309"/>
          <p:cNvSpPr txBox="1">
            <a:spLocks noGrp="1"/>
          </p:cNvSpPr>
          <p:nvPr>
            <p:ph type="body" idx="1"/>
          </p:nvPr>
        </p:nvSpPr>
        <p:spPr>
          <a:xfrm>
            <a:off x="166759" y="1238732"/>
            <a:ext cx="11689881" cy="4494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685800" lvl="0" indent="-4572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itchFamily="2" charset="2"/>
              <a:buChar char="q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Pada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pelajaran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IPS di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kelas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IV,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Hasil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belajar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diraih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siswa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cukup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rendah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85800" lvl="0" indent="-4572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itchFamily="2" charset="2"/>
              <a:buChar char="q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Berdasarkan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hasil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observasi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wawancara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guru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wali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kelas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IV SDN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Rangkah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Kidul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bahwa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pembelajaran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hanya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menggunakan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buku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paket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Lembar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Kerja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Siswa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juga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metode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ceramah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85800" lvl="0" indent="-4572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itchFamily="2" charset="2"/>
              <a:buChar char="q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Berdasarkan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hasil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observasi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wawancara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guru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wali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kelas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siswa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kelas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IV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mengenai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kearifan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lokal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siswa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kurang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mengetahui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85800" lvl="0" indent="-4572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itchFamily="2" charset="2"/>
              <a:buChar char="q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pembelajaran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IPS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membutuhkan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media yang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tepat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agar proses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belajar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mengajar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lenih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menarik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sehingga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optimal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meningkatkan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hasil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belajar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siswa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yaitu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menggunakan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media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pembelajaran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berbasis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video.</a:t>
            </a:r>
            <a:endParaRPr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104f7abbb21_0_297"/>
          <p:cNvSpPr txBox="1">
            <a:spLocks noGrp="1"/>
          </p:cNvSpPr>
          <p:nvPr>
            <p:ph type="title"/>
          </p:nvPr>
        </p:nvSpPr>
        <p:spPr>
          <a:xfrm>
            <a:off x="166758" y="67616"/>
            <a:ext cx="11830800" cy="1042200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 dirty="0" err="1"/>
              <a:t>Pertanyaan</a:t>
            </a:r>
            <a:r>
              <a:rPr lang="en-US" dirty="0"/>
              <a:t> </a:t>
            </a:r>
            <a:r>
              <a:rPr lang="en-US" dirty="0" err="1"/>
              <a:t>Penelitian</a:t>
            </a:r>
            <a:r>
              <a:rPr lang="en-US" dirty="0"/>
              <a:t> (</a:t>
            </a:r>
            <a:r>
              <a:rPr lang="en-US" dirty="0" err="1"/>
              <a:t>Rumusan</a:t>
            </a:r>
            <a:r>
              <a:rPr lang="en-US" dirty="0"/>
              <a:t> </a:t>
            </a:r>
            <a:r>
              <a:rPr lang="en-US" dirty="0" err="1"/>
              <a:t>Masalah</a:t>
            </a:r>
            <a:r>
              <a:rPr lang="en-US" dirty="0"/>
              <a:t>)</a:t>
            </a:r>
            <a:endParaRPr dirty="0"/>
          </a:p>
        </p:txBody>
      </p:sp>
      <p:sp>
        <p:nvSpPr>
          <p:cNvPr id="3" name="Google Shape;53;g104f7abbb21_0_297"/>
          <p:cNvSpPr txBox="1">
            <a:spLocks/>
          </p:cNvSpPr>
          <p:nvPr/>
        </p:nvSpPr>
        <p:spPr>
          <a:xfrm>
            <a:off x="839416" y="1484784"/>
            <a:ext cx="10585176" cy="180020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  <a:defRPr sz="4400" b="0" i="0" u="none" strike="noStrike" cap="non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/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Apakah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ada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pengaruh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penggunaan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media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pembelajaran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video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berbasis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kearifan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lokal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terhadap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hasil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belajar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kognitif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IPS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siswa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sekolah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dasar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04f7abbb21_0_30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 dirty="0" err="1"/>
              <a:t>Metode</a:t>
            </a:r>
            <a:endParaRPr dirty="0"/>
          </a:p>
        </p:txBody>
      </p:sp>
      <p:sp>
        <p:nvSpPr>
          <p:cNvPr id="59" name="Google Shape;59;g104f7abbb21_0_30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 indent="-4572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itchFamily="2" charset="2"/>
              <a:buChar char="q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Jenis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Penelitian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: </a:t>
            </a:r>
          </a:p>
          <a:p>
            <a:pPr marL="446088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Kuantitatif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jenis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penelitian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Pre-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Eksperiment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desain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penelitian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One Group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Pretes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Postest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46088" lvl="0" indent="-446088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itchFamily="2" charset="2"/>
              <a:buChar char="q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Populasi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: </a:t>
            </a:r>
          </a:p>
          <a:p>
            <a:pPr marL="446088" lvl="0" indent="-446088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Siswa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Kelas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IV SDN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Rangkah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Kidul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Sebanyak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20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siswa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46088" lvl="0" indent="-446088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itchFamily="2" charset="2"/>
              <a:buChar char="q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Teknik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Sampling :</a:t>
            </a:r>
          </a:p>
          <a:p>
            <a:pPr marL="446088" lvl="0" indent="-446088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Teknik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sampling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jenuh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-4572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itchFamily="2" charset="2"/>
              <a:buChar char="q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Teknik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Pengumpulan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Data :</a:t>
            </a:r>
          </a:p>
          <a:p>
            <a:pPr marL="531813" lvl="0" indent="-85725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+mj-lt"/>
              <a:buAutoNum type="arabicPeriod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Teknik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pengumpulam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data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menggunakan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tes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893763" lvl="0" indent="-447675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+mj-lt"/>
              <a:buAutoNum type="arabicPeriod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diberikan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kepada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siswa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SDN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Rangkah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Kidul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Berupa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Pretest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Posttest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Metode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508" y="1128243"/>
            <a:ext cx="11830877" cy="5089734"/>
          </a:xfrm>
        </p:spPr>
        <p:txBody>
          <a:bodyPr/>
          <a:lstStyle/>
          <a:p>
            <a:pPr marL="50800" indent="0" algn="ctr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Teknik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Analisis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Data</a:t>
            </a:r>
          </a:p>
          <a:p>
            <a:pPr marL="50800" indent="0" algn="ctr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803440" y="2088934"/>
            <a:ext cx="2977674" cy="316835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361950" indent="-361950" algn="ctr">
              <a:buFont typeface="+mj-lt"/>
              <a:buAutoNum type="arabicPeriod"/>
            </a:pPr>
            <a:r>
              <a:rPr lang="en-US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Uji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Normalitas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menggunakan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One Sample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Kolmogrorov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-Smirnov Test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taraf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0,05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871864" y="2067631"/>
            <a:ext cx="2664296" cy="316835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Uji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Hipotesis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menggunakan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Uji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Paired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Sample </a:t>
            </a: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t-test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taraf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0,05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8739220" y="2067631"/>
            <a:ext cx="2685372" cy="316835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Uji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Eta Square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menggunakan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Chi Square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taraf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0,01 </a:t>
            </a:r>
            <a:r>
              <a:rPr lang="en-US" sz="2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2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0,14 </a:t>
            </a:r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123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04f7abbb21_0_39"/>
          <p:cNvSpPr txBox="1">
            <a:spLocks noGrp="1"/>
          </p:cNvSpPr>
          <p:nvPr>
            <p:ph type="title"/>
          </p:nvPr>
        </p:nvSpPr>
        <p:spPr>
          <a:xfrm>
            <a:off x="166758" y="113337"/>
            <a:ext cx="11830877" cy="939400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Pembahasan</a:t>
            </a:r>
            <a:endParaRPr dirty="0"/>
          </a:p>
        </p:txBody>
      </p:sp>
      <p:sp>
        <p:nvSpPr>
          <p:cNvPr id="65" name="Google Shape;65;g104f7abbb21_0_39"/>
          <p:cNvSpPr txBox="1">
            <a:spLocks noGrp="1"/>
          </p:cNvSpPr>
          <p:nvPr>
            <p:ph type="body" idx="1"/>
          </p:nvPr>
        </p:nvSpPr>
        <p:spPr>
          <a:xfrm>
            <a:off x="144557" y="1003562"/>
            <a:ext cx="11830877" cy="5377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Uji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Normalitas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62865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Dari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data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hasil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perhitungan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di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atas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disimpulkan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bahwa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nilai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adalah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0.070, yang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berarti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nilai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sig &gt; 0,05,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maka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nilai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residual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dinyatakan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berdistribusi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normal.</a:t>
            </a: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8" y="1484784"/>
            <a:ext cx="7732662" cy="3772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04f7abbb21_0_39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Pembahasan</a:t>
            </a:r>
            <a:endParaRPr dirty="0"/>
          </a:p>
        </p:txBody>
      </p:sp>
      <p:sp>
        <p:nvSpPr>
          <p:cNvPr id="65" name="Google Shape;65;g104f7abbb21_0_39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Uji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Hipotesis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361950" algn="just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Dari data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hasil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perhitungan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di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atas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disimpulkan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bahwa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nilainya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adalah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0,001 , yang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berarti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nilai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sig &lt; 0,05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maka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terdapat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pengaruh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variable X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terhadap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Y.</a:t>
            </a: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798" y="1754560"/>
            <a:ext cx="8064896" cy="3186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0289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04f7abbb21_0_39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Pembahasan</a:t>
            </a:r>
            <a:endParaRPr dirty="0"/>
          </a:p>
        </p:txBody>
      </p:sp>
      <p:sp>
        <p:nvSpPr>
          <p:cNvPr id="65" name="Google Shape;65;g104f7abbb21_0_39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Uji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Eta Square (Chi Square)</a:t>
            </a: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361950" algn="just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Dari data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hasil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perhitungan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diatas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disimpulkan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bahwa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nilainya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adalah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0,010, yang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berarti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nilai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sig &gt; t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0,14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maka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terdapat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pengaruh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sedang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010" y="1700808"/>
            <a:ext cx="6840760" cy="3321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7408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04f7abbb21_0_61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 dirty="0" err="1" smtClean="0"/>
              <a:t>Kesimpulan</a:t>
            </a:r>
            <a:endParaRPr dirty="0"/>
          </a:p>
        </p:txBody>
      </p:sp>
      <p:sp>
        <p:nvSpPr>
          <p:cNvPr id="90" name="Google Shape;90;g104f7abbb21_0_61"/>
          <p:cNvSpPr txBox="1">
            <a:spLocks noGrp="1"/>
          </p:cNvSpPr>
          <p:nvPr>
            <p:ph type="body" idx="1"/>
          </p:nvPr>
        </p:nvSpPr>
        <p:spPr>
          <a:xfrm>
            <a:off x="767408" y="1768266"/>
            <a:ext cx="10537754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66700" lvl="0" indent="0" algn="just"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Berdasarkan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hasil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penelitian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analisis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data yang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telah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dilakukan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mengenai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pengaruh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media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pembelajaran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video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berbasis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kearifan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lokal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terhadap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hasil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belajar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kognitif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IPS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siswa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kelas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IV SDN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Rangkah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Kidul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ditarik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kesimpulan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bahwa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penggunaan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media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pembelajaran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video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berbasis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kearifan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lokal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nilai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posttest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menunjukkan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adanya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peningkatan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setelah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menerapkan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media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pembelajaran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video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berbasis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kearifan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lokal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dibandingkan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nilai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pretest yang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belum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menerapkan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media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pembelajaran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video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berbasis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kearifan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lokal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382</Words>
  <Application>Microsoft Office PowerPoint</Application>
  <PresentationFormat>Custom</PresentationFormat>
  <Paragraphs>73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Century Gothic</vt:lpstr>
      <vt:lpstr>Wingdings</vt:lpstr>
      <vt:lpstr>Exo</vt:lpstr>
      <vt:lpstr>Times New Roman</vt:lpstr>
      <vt:lpstr>Calibri</vt:lpstr>
      <vt:lpstr>Office Theme</vt:lpstr>
      <vt:lpstr>PENGARUH MEDIA PEMBEAJARAN VIDEO BERBASIS KEARIFAN LOKAL TERHADAP HASIL BELAJAR KOGNITIF IPS SISWA SEKOLAH DASAR</vt:lpstr>
      <vt:lpstr>Pendahuluan</vt:lpstr>
      <vt:lpstr>Pertanyaan Penelitian (Rumusan Masalah)</vt:lpstr>
      <vt:lpstr>Metode</vt:lpstr>
      <vt:lpstr>Metode</vt:lpstr>
      <vt:lpstr>Hasil dan Pembahasan</vt:lpstr>
      <vt:lpstr>Hasil dan Pembahasan</vt:lpstr>
      <vt:lpstr>Hasil dan Pembahasan</vt:lpstr>
      <vt:lpstr>Kesimpulan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PENGARUH MEDIA PEMBEAJARAN VIDEO BERBASIS KEARIFAN LOKAL TERHADAP HASIL BELAJAR KOGNITIF IPS SISWA SEKOLAH DASAR</dc:title>
  <dc:creator>Umsida</dc:creator>
  <cp:lastModifiedBy>Mitra080 Sidoarjo</cp:lastModifiedBy>
  <cp:revision>9</cp:revision>
  <dcterms:created xsi:type="dcterms:W3CDTF">2020-02-15T07:43:00Z</dcterms:created>
  <dcterms:modified xsi:type="dcterms:W3CDTF">2023-09-03T16:38:36Z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1033-11.2.0.9031</vt:lpwstr>
  </property>
</Properties>
</file>