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66" r:id="rId5"/>
    <p:sldId id="259" r:id="rId6"/>
    <p:sldId id="267" r:id="rId7"/>
    <p:sldId id="260" r:id="rId8"/>
    <p:sldId id="275" r:id="rId9"/>
    <p:sldId id="269" r:id="rId10"/>
    <p:sldId id="276" r:id="rId11"/>
    <p:sldId id="261" r:id="rId12"/>
    <p:sldId id="272" r:id="rId13"/>
    <p:sldId id="277" r:id="rId14"/>
    <p:sldId id="263" r:id="rId15"/>
    <p:sldId id="264" r:id="rId16"/>
    <p:sldId id="265" r:id="rId17"/>
  </p:sldIdLst>
  <p:sldSz cx="12192000" cy="6858000"/>
  <p:notesSz cx="9144000" cy="6858000"/>
  <p:embeddedFontLst>
    <p:embeddedFont>
      <p:font typeface="Exo" charset="0"/>
      <p:regular r:id="rId19"/>
      <p:bold r:id="rId20"/>
      <p:italic r:id="rId21"/>
      <p:boldItalic r:id="rId22"/>
    </p:embeddedFont>
    <p:embeddedFont>
      <p:font typeface="Century Gothic" pitchFamily="34" charset="0"/>
      <p:regular r:id="rId23"/>
      <p:bold r:id="rId24"/>
      <p:italic r:id="rId25"/>
      <p:boldItalic r:id="rId26"/>
    </p:embeddedFont>
    <p:embeddedFont>
      <p:font typeface="Calibri"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876" y="-10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166646" y="1428736"/>
            <a:ext cx="11787270" cy="1357322"/>
          </a:xfrm>
          <a:prstGeom prst="rect">
            <a:avLst/>
          </a:prstGeom>
          <a:noFill/>
          <a:ln>
            <a:noFill/>
          </a:ln>
        </p:spPr>
        <p:txBody>
          <a:bodyPr spcFirstLastPara="1" wrap="square" lIns="91425" tIns="45700" rIns="91425" bIns="45700" anchor="b" anchorCtr="0">
            <a:normAutofit fontScale="90000"/>
          </a:bodyPr>
          <a:lstStyle/>
          <a:p>
            <a:pPr lvl="0"/>
            <a:r>
              <a:rPr lang="id-ID" sz="3600" b="1" dirty="0" smtClean="0"/>
              <a:t>Perencanaan Ulang Tata Letak Fasilitas Produksi Dengan Menggunakan Metode </a:t>
            </a:r>
            <a:r>
              <a:rPr lang="id-ID" sz="3600" b="1" i="1" dirty="0" smtClean="0"/>
              <a:t>Activity Realition Chart </a:t>
            </a:r>
            <a:r>
              <a:rPr lang="id-ID" sz="3600" b="1" dirty="0" smtClean="0"/>
              <a:t>(ARC) </a:t>
            </a:r>
            <a:r>
              <a:rPr lang="id-ID" sz="3600" b="1" dirty="0" smtClean="0"/>
              <a:t/>
            </a:r>
            <a:br>
              <a:rPr lang="id-ID" sz="3600" b="1" dirty="0" smtClean="0"/>
            </a:br>
            <a:r>
              <a:rPr lang="id-ID" sz="3600" b="1" dirty="0" smtClean="0"/>
              <a:t>Di </a:t>
            </a:r>
            <a:r>
              <a:rPr lang="id-ID" sz="3600" b="1" dirty="0" smtClean="0"/>
              <a:t>PT. Betts Indonesia</a:t>
            </a:r>
            <a:endParaRPr sz="3600">
              <a:latin typeface="Exo"/>
              <a:ea typeface="Exo"/>
              <a:cs typeface="Exo"/>
              <a:sym typeface="Exo"/>
            </a:endParaRPr>
          </a:p>
        </p:txBody>
      </p:sp>
      <p:sp>
        <p:nvSpPr>
          <p:cNvPr id="41" name="Google Shape;41;p1"/>
          <p:cNvSpPr txBox="1">
            <a:spLocks noGrp="1"/>
          </p:cNvSpPr>
          <p:nvPr>
            <p:ph type="subTitle" idx="1"/>
          </p:nvPr>
        </p:nvSpPr>
        <p:spPr>
          <a:xfrm>
            <a:off x="1738282" y="3429000"/>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err="1">
                <a:solidFill>
                  <a:srgbClr val="F2F2F2"/>
                </a:solidFill>
                <a:latin typeface="Exo"/>
                <a:ea typeface="Exo"/>
                <a:cs typeface="Exo"/>
                <a:sym typeface="Exo"/>
              </a:rPr>
              <a:t>Oleh</a:t>
            </a:r>
            <a:r>
              <a:rPr lang="en-US" dirty="0">
                <a:solidFill>
                  <a:srgbClr val="F2F2F2"/>
                </a:solidFill>
                <a:latin typeface="Exo"/>
                <a:ea typeface="Exo"/>
                <a:cs typeface="Exo"/>
                <a:sym typeface="Exo"/>
              </a:rPr>
              <a:t>:</a:t>
            </a:r>
            <a:endParaRPr/>
          </a:p>
          <a:p>
            <a:pPr marL="0" lvl="0" indent="0" algn="ctr" rtl="0">
              <a:lnSpc>
                <a:spcPct val="90000"/>
              </a:lnSpc>
              <a:spcBef>
                <a:spcPts val="1000"/>
              </a:spcBef>
              <a:spcAft>
                <a:spcPts val="0"/>
              </a:spcAft>
              <a:buClr>
                <a:schemeClr val="lt1"/>
              </a:buClr>
              <a:buSzPts val="2400"/>
              <a:buNone/>
            </a:pPr>
            <a:r>
              <a:rPr lang="id-ID" dirty="0" smtClean="0"/>
              <a:t>Fransiscus Pradana Chrisanto Putra</a:t>
            </a:r>
            <a:endParaRPr/>
          </a:p>
          <a:p>
            <a:pPr marL="0" lvl="0" indent="0" algn="ctr" rtl="0">
              <a:lnSpc>
                <a:spcPct val="90000"/>
              </a:lnSpc>
              <a:spcBef>
                <a:spcPts val="1000"/>
              </a:spcBef>
              <a:spcAft>
                <a:spcPts val="0"/>
              </a:spcAft>
              <a:buClr>
                <a:schemeClr val="lt1"/>
              </a:buClr>
              <a:buSzPts val="2400"/>
              <a:buNone/>
            </a:pPr>
            <a:r>
              <a:rPr lang="id-ID" dirty="0" smtClean="0"/>
              <a:t>Boy Isma Putra</a:t>
            </a:r>
            <a:endParaRPr lang="id-ID" dirty="0" smtClean="0"/>
          </a:p>
          <a:p>
            <a:pPr marL="0" lvl="0" indent="0" algn="ctr" rtl="0">
              <a:lnSpc>
                <a:spcPct val="90000"/>
              </a:lnSpc>
              <a:spcBef>
                <a:spcPts val="1000"/>
              </a:spcBef>
              <a:spcAft>
                <a:spcPts val="0"/>
              </a:spcAft>
              <a:buClr>
                <a:schemeClr val="lt1"/>
              </a:buClr>
              <a:buSzPts val="2400"/>
              <a:buNone/>
            </a:pPr>
            <a:endParaRPr/>
          </a:p>
          <a:p>
            <a:pPr marL="0" lvl="0" indent="0" algn="ctr" rtl="0">
              <a:lnSpc>
                <a:spcPct val="90000"/>
              </a:lnSpc>
              <a:spcBef>
                <a:spcPts val="1000"/>
              </a:spcBef>
              <a:spcAft>
                <a:spcPts val="0"/>
              </a:spcAft>
              <a:buClr>
                <a:schemeClr val="lt1"/>
              </a:buClr>
              <a:buSzPts val="2400"/>
              <a:buNone/>
            </a:pPr>
            <a:r>
              <a:rPr lang="id-ID" dirty="0" smtClean="0"/>
              <a:t>Teknik </a:t>
            </a:r>
            <a:r>
              <a:rPr lang="id-ID" dirty="0" smtClean="0"/>
              <a:t>Industri</a:t>
            </a:r>
            <a:endParaRPr/>
          </a:p>
          <a:p>
            <a:pPr marL="0" lvl="0" indent="0" algn="ctr" rtl="0">
              <a:lnSpc>
                <a:spcPct val="90000"/>
              </a:lnSpc>
              <a:spcBef>
                <a:spcPts val="1000"/>
              </a:spcBef>
              <a:spcAft>
                <a:spcPts val="0"/>
              </a:spcAft>
              <a:buClr>
                <a:srgbClr val="F2F2F2"/>
              </a:buClr>
              <a:buSzPts val="2400"/>
              <a:buNone/>
            </a:pPr>
            <a:r>
              <a:rPr lang="en-US" dirty="0" err="1">
                <a:solidFill>
                  <a:srgbClr val="F2F2F2"/>
                </a:solidFill>
                <a:latin typeface="Exo"/>
                <a:ea typeface="Exo"/>
                <a:cs typeface="Exo"/>
                <a:sym typeface="Exo"/>
              </a:rPr>
              <a:t>Universitas</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Muhammadiyah</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id-ID" dirty="0" smtClean="0">
                <a:solidFill>
                  <a:srgbClr val="F2F2F2"/>
                </a:solidFill>
              </a:rPr>
              <a:t>Agustus</a:t>
            </a:r>
            <a:r>
              <a:rPr lang="en-US" dirty="0" smtClean="0">
                <a:solidFill>
                  <a:srgbClr val="F2F2F2"/>
                </a:solidFill>
              </a:rPr>
              <a:t> </a:t>
            </a:r>
            <a:r>
              <a:rPr lang="id-ID" dirty="0" smtClean="0">
                <a:solidFill>
                  <a:srgbClr val="F2F2F2"/>
                </a:solidFill>
              </a:rPr>
              <a:t>2023</a:t>
            </a:r>
            <a:endParaRPr>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a:t>
            </a:r>
            <a:endParaRPr lang="id-ID" dirty="0"/>
          </a:p>
        </p:txBody>
      </p:sp>
      <p:sp>
        <p:nvSpPr>
          <p:cNvPr id="3" name="Text Placeholder 2"/>
          <p:cNvSpPr>
            <a:spLocks noGrp="1"/>
          </p:cNvSpPr>
          <p:nvPr>
            <p:ph type="body" idx="1"/>
          </p:nvPr>
        </p:nvSpPr>
        <p:spPr/>
        <p:txBody>
          <a:bodyPr>
            <a:normAutofit/>
          </a:bodyPr>
          <a:lstStyle/>
          <a:p>
            <a:pPr marL="7938" indent="-7938" algn="just">
              <a:buNone/>
            </a:pPr>
            <a:r>
              <a:rPr lang="id-ID" sz="2400" dirty="0" smtClean="0">
                <a:latin typeface="Times New Roman" pitchFamily="18" charset="0"/>
                <a:cs typeface="Times New Roman" pitchFamily="18" charset="0"/>
              </a:rPr>
              <a:t>Dalam layout usulan proses produksi di atas dapat dijelaskan proses mekanisme aliran material dari bahan baku menjadi barang jadi,sebagai berikut </a:t>
            </a:r>
            <a:r>
              <a:rPr lang="id-ID" sz="2400" dirty="0" smtClean="0">
                <a:latin typeface="Times New Roman" pitchFamily="18" charset="0"/>
                <a:cs typeface="Times New Roman" pitchFamily="18" charset="0"/>
              </a:rPr>
              <a:t>:</a:t>
            </a:r>
          </a:p>
          <a:p>
            <a:pPr marL="7938" indent="-7938" algn="just">
              <a:buNone/>
            </a:pPr>
            <a:endParaRPr lang="id-ID" sz="2400" dirty="0" smtClean="0">
              <a:latin typeface="Times New Roman" pitchFamily="18" charset="0"/>
              <a:cs typeface="Times New Roman" pitchFamily="18" charset="0"/>
            </a:endParaRPr>
          </a:p>
          <a:p>
            <a:pPr marL="7938" indent="-7938" algn="just">
              <a:buNone/>
            </a:pPr>
            <a:endParaRPr lang="id-ID" sz="2400" dirty="0" smtClean="0">
              <a:latin typeface="Times New Roman" pitchFamily="18" charset="0"/>
              <a:cs typeface="Times New Roman" pitchFamily="18" charset="0"/>
            </a:endParaRPr>
          </a:p>
          <a:p>
            <a:pPr marL="7938" indent="-7938" algn="just">
              <a:buNone/>
            </a:pPr>
            <a:endParaRPr lang="id-ID" sz="2400" dirty="0" smtClean="0">
              <a:latin typeface="Times New Roman" pitchFamily="18" charset="0"/>
              <a:cs typeface="Times New Roman" pitchFamily="18" charset="0"/>
            </a:endParaRPr>
          </a:p>
          <a:p>
            <a:pPr marL="7938" indent="-7938" algn="just">
              <a:buNone/>
            </a:pPr>
            <a:endParaRPr lang="id-ID" sz="2400" dirty="0" smtClean="0">
              <a:latin typeface="Times New Roman" pitchFamily="18" charset="0"/>
              <a:cs typeface="Times New Roman" pitchFamily="18" charset="0"/>
            </a:endParaRPr>
          </a:p>
          <a:p>
            <a:pPr marL="7938" indent="-7938" algn="just">
              <a:buNone/>
            </a:pPr>
            <a:endParaRPr lang="id-ID" sz="2400" dirty="0" smtClean="0">
              <a:latin typeface="Times New Roman" pitchFamily="18" charset="0"/>
              <a:cs typeface="Times New Roman" pitchFamily="18" charset="0"/>
            </a:endParaRPr>
          </a:p>
          <a:p>
            <a:pPr algn="just">
              <a:buNone/>
            </a:pPr>
            <a:r>
              <a:rPr lang="id-ID" sz="2400" dirty="0" smtClean="0">
                <a:latin typeface="Times New Roman" pitchFamily="18" charset="0"/>
                <a:cs typeface="Times New Roman" pitchFamily="18" charset="0"/>
              </a:rPr>
              <a:t>Pada </a:t>
            </a:r>
            <a:r>
              <a:rPr lang="id-ID" sz="2400" dirty="0" smtClean="0">
                <a:latin typeface="Times New Roman" pitchFamily="18" charset="0"/>
                <a:cs typeface="Times New Roman" pitchFamily="18" charset="0"/>
              </a:rPr>
              <a:t>tabel layout awal di atas diperolah jarak total sebesar 265m. </a:t>
            </a:r>
          </a:p>
          <a:p>
            <a:pPr marL="7938" indent="-7938" algn="just">
              <a:buNone/>
            </a:pPr>
            <a:r>
              <a:rPr lang="id-ID" sz="2400" dirty="0" smtClean="0">
                <a:latin typeface="Times New Roman" pitchFamily="18" charset="0"/>
                <a:cs typeface="Times New Roman" pitchFamily="18" charset="0"/>
              </a:rPr>
              <a:t>Dengan </a:t>
            </a:r>
            <a:r>
              <a:rPr lang="id-ID" sz="2400" dirty="0" smtClean="0">
                <a:latin typeface="Times New Roman" pitchFamily="18" charset="0"/>
                <a:cs typeface="Times New Roman" pitchFamily="18" charset="0"/>
              </a:rPr>
              <a:t>menukar posisi ruang proses injection 1 dengan ruang proses tubing 2 didapatkan total jarak 265m. Dari data di atas dapat dilihat bahwa memindahkan dan menukar ruang proses produksi akan membuat jarak tempuh lebih cepat dan efisien.</a:t>
            </a:r>
          </a:p>
          <a:p>
            <a:pPr marL="7938" indent="-7938" algn="just">
              <a:buNone/>
            </a:pPr>
            <a:endParaRPr lang="id-ID" sz="2400" dirty="0" smtClean="0">
              <a:latin typeface="Times New Roman" pitchFamily="18" charset="0"/>
              <a:cs typeface="Times New Roman" pitchFamily="18" charset="0"/>
            </a:endParaRPr>
          </a:p>
          <a:p>
            <a:pPr marL="7938" indent="-7938" algn="just">
              <a:buNone/>
            </a:pPr>
            <a:endParaRPr lang="id-ID" sz="2400" dirty="0" smtClean="0">
              <a:latin typeface="Times New Roman" pitchFamily="18" charset="0"/>
              <a:cs typeface="Times New Roman" pitchFamily="18" charset="0"/>
            </a:endParaRPr>
          </a:p>
          <a:p>
            <a:pPr marL="7938" indent="-7938" algn="just">
              <a:buNone/>
            </a:pPr>
            <a:endParaRPr lang="id-ID"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l="28184" t="38086" r="39971" b="33594"/>
          <a:stretch>
            <a:fillRect/>
          </a:stretch>
        </p:blipFill>
        <p:spPr bwMode="auto">
          <a:xfrm>
            <a:off x="666712" y="2214554"/>
            <a:ext cx="5715040" cy="207170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Pembahasan</a:t>
            </a:r>
            <a:endParaRPr/>
          </a:p>
        </p:txBody>
      </p:sp>
      <p:sp>
        <p:nvSpPr>
          <p:cNvPr id="71" name="Google Shape;71;g104f7abbb21_0_7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7938" indent="-7938" algn="just">
              <a:buNone/>
            </a:pPr>
            <a:r>
              <a:rPr lang="id-ID" dirty="0" smtClean="0">
                <a:latin typeface="Times New Roman" pitchFamily="18" charset="0"/>
                <a:cs typeface="Times New Roman" pitchFamily="18" charset="0"/>
              </a:rPr>
              <a:t>Setelah mendapatkan data dari jarak perbandingan antara layout awal dan layout usulan, maka dapat dilakukan perhitungan untuk mengetahui seberapa besar efisiensi yang didapatkan setelah dilakukannya perpindahan fasilitas-fasilitas produksi. Rumus Perhitungan Efisiensi dapat disajikan sebagai berikut:</a:t>
            </a:r>
            <a:endParaRPr lang="id-ID" b="1" dirty="0" smtClean="0">
              <a:latin typeface="Times New Roman" pitchFamily="18" charset="0"/>
              <a:cs typeface="Times New Roman" pitchFamily="18" charset="0"/>
            </a:endParaRPr>
          </a:p>
          <a:p>
            <a:pPr marL="7938" indent="-7938" algn="just">
              <a:buNone/>
            </a:pPr>
            <a:endParaRPr lang="id-ID" dirty="0" smtClean="0">
              <a:latin typeface="Times New Roman" pitchFamily="18" charset="0"/>
              <a:cs typeface="Times New Roman" pitchFamily="18" charset="0"/>
            </a:endParaRPr>
          </a:p>
          <a:p>
            <a:pPr marL="7938" indent="-7938" algn="just">
              <a:buNone/>
            </a:pPr>
            <a:endParaRPr lang="id-ID" dirty="0" smtClean="0">
              <a:latin typeface="Times New Roman" pitchFamily="18" charset="0"/>
              <a:cs typeface="Times New Roman" pitchFamily="18" charset="0"/>
            </a:endParaRPr>
          </a:p>
          <a:p>
            <a:pPr marL="7938" indent="-7938" algn="just">
              <a:buNone/>
            </a:pPr>
            <a:r>
              <a:rPr lang="id-ID" dirty="0" smtClean="0">
                <a:latin typeface="Times New Roman" pitchFamily="18" charset="0"/>
                <a:cs typeface="Times New Roman" pitchFamily="18" charset="0"/>
              </a:rPr>
              <a:t>Dengan </a:t>
            </a:r>
            <a:r>
              <a:rPr lang="id-ID" dirty="0" smtClean="0">
                <a:latin typeface="Times New Roman" pitchFamily="18" charset="0"/>
                <a:cs typeface="Times New Roman" pitchFamily="18" charset="0"/>
              </a:rPr>
              <a:t>memasukan data, sebagai berikut</a:t>
            </a:r>
            <a:r>
              <a:rPr lang="id-ID" dirty="0" smtClean="0">
                <a:latin typeface="Times New Roman" pitchFamily="18" charset="0"/>
                <a:cs typeface="Times New Roman" pitchFamily="18" charset="0"/>
              </a:rPr>
              <a:t>:</a:t>
            </a:r>
          </a:p>
          <a:p>
            <a:pPr marL="7938" indent="-7938" algn="just">
              <a:buNone/>
            </a:pPr>
            <a:endParaRPr lang="id-ID" dirty="0" smtClean="0">
              <a:latin typeface="Times New Roman" pitchFamily="18" charset="0"/>
              <a:cs typeface="Times New Roman" pitchFamily="18" charset="0"/>
            </a:endParaRPr>
          </a:p>
          <a:p>
            <a:pPr marL="7938" lvl="0" indent="-7938" algn="just" rtl="0">
              <a:lnSpc>
                <a:spcPct val="90000"/>
              </a:lnSpc>
              <a:spcBef>
                <a:spcPts val="1000"/>
              </a:spcBef>
              <a:spcAft>
                <a:spcPts val="0"/>
              </a:spcAft>
              <a:buClr>
                <a:schemeClr val="dk1"/>
              </a:buClr>
              <a:buSzPts val="2800"/>
              <a:buNone/>
            </a:pPr>
            <a:endParaRPr>
              <a:latin typeface="Times New Roman" pitchFamily="18" charset="0"/>
              <a:cs typeface="Times New Roman" pitchFamily="18" charset="0"/>
            </a:endParaRPr>
          </a:p>
        </p:txBody>
      </p:sp>
      <p:pic>
        <p:nvPicPr>
          <p:cNvPr id="9" name="Picture 8"/>
          <p:cNvPicPr/>
          <p:nvPr/>
        </p:nvPicPr>
        <p:blipFill>
          <a:blip r:embed="rId3"/>
          <a:srcRect l="25400" t="55732" r="49155" b="35669"/>
          <a:stretch>
            <a:fillRect/>
          </a:stretch>
        </p:blipFill>
        <p:spPr bwMode="auto">
          <a:xfrm>
            <a:off x="309522" y="3143248"/>
            <a:ext cx="5000660" cy="857256"/>
          </a:xfrm>
          <a:prstGeom prst="rect">
            <a:avLst/>
          </a:prstGeom>
          <a:noFill/>
          <a:ln w="9525">
            <a:noFill/>
            <a:miter lim="800000"/>
            <a:headEnd/>
            <a:tailEnd/>
          </a:ln>
        </p:spPr>
      </p:pic>
      <p:pic>
        <p:nvPicPr>
          <p:cNvPr id="10" name="Picture 9"/>
          <p:cNvPicPr/>
          <p:nvPr/>
        </p:nvPicPr>
        <p:blipFill>
          <a:blip r:embed="rId3"/>
          <a:srcRect l="27040" t="67516" r="52344" b="24522"/>
          <a:stretch>
            <a:fillRect/>
          </a:stretch>
        </p:blipFill>
        <p:spPr bwMode="auto">
          <a:xfrm>
            <a:off x="523836" y="4572008"/>
            <a:ext cx="4608943" cy="1000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Pembahasan</a:t>
            </a:r>
            <a:endParaRPr lang="id-ID" dirty="0"/>
          </a:p>
        </p:txBody>
      </p:sp>
      <p:sp>
        <p:nvSpPr>
          <p:cNvPr id="3" name="Text Placeholder 2"/>
          <p:cNvSpPr>
            <a:spLocks noGrp="1"/>
          </p:cNvSpPr>
          <p:nvPr>
            <p:ph type="body" idx="1"/>
          </p:nvPr>
        </p:nvSpPr>
        <p:spPr/>
        <p:txBody>
          <a:bodyPr/>
          <a:lstStyle/>
          <a:p>
            <a:pPr>
              <a:buNone/>
            </a:pPr>
            <a:r>
              <a:rPr lang="id-ID" dirty="0" smtClean="0"/>
              <a:t>Diagram Activity Realition Chart</a:t>
            </a:r>
          </a:p>
          <a:p>
            <a:pPr>
              <a:buNone/>
            </a:pPr>
            <a:endParaRPr lang="id-ID" dirty="0"/>
          </a:p>
        </p:txBody>
      </p:sp>
      <p:pic>
        <p:nvPicPr>
          <p:cNvPr id="8" name="Picture 7" descr="E:\SIDANG PROPOSAL FRANS\ARC.jpg"/>
          <p:cNvPicPr/>
          <p:nvPr/>
        </p:nvPicPr>
        <p:blipFill>
          <a:blip r:embed="rId2"/>
          <a:srcRect/>
          <a:stretch>
            <a:fillRect/>
          </a:stretch>
        </p:blipFill>
        <p:spPr bwMode="auto">
          <a:xfrm>
            <a:off x="2595538" y="2071678"/>
            <a:ext cx="6359074" cy="376656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Pembahasan</a:t>
            </a:r>
            <a:endParaRPr lang="id-ID" dirty="0"/>
          </a:p>
        </p:txBody>
      </p:sp>
      <p:sp>
        <p:nvSpPr>
          <p:cNvPr id="3" name="Text Placeholder 2"/>
          <p:cNvSpPr>
            <a:spLocks noGrp="1"/>
          </p:cNvSpPr>
          <p:nvPr>
            <p:ph type="body" idx="1"/>
          </p:nvPr>
        </p:nvSpPr>
        <p:spPr/>
        <p:txBody>
          <a:bodyPr/>
          <a:lstStyle/>
          <a:p>
            <a:pPr indent="-7938" algn="just">
              <a:buNone/>
            </a:pPr>
            <a:r>
              <a:rPr lang="id-ID" dirty="0" smtClean="0"/>
              <a:t>	</a:t>
            </a:r>
            <a:endParaRPr lang="id-ID" dirty="0" smtClean="0"/>
          </a:p>
          <a:p>
            <a:pPr indent="-7938" algn="just">
              <a:buNone/>
            </a:pPr>
            <a:endParaRPr lang="id-ID" dirty="0" smtClean="0"/>
          </a:p>
          <a:p>
            <a:pPr indent="-7938" algn="just">
              <a:buNone/>
            </a:pPr>
            <a:endParaRPr lang="id-ID" dirty="0" smtClean="0"/>
          </a:p>
          <a:p>
            <a:pPr indent="-7938" algn="just">
              <a:buNone/>
            </a:pPr>
            <a:r>
              <a:rPr lang="id-ID" dirty="0" smtClean="0"/>
              <a:t>Berdasarkan </a:t>
            </a:r>
            <a:r>
              <a:rPr lang="id-ID" dirty="0" smtClean="0"/>
              <a:t>data tabel perbandingan diatas, didapatkan hasil bahwa proses aliran material dalam proses produksi dapat dilakukan lebih cepat dan efisien dengan layout usulan karena jarak yang ditempuh lebih pendek dibanding layout awal PT. Betts Indonesia. Perhitungan efisiensi didapatkan pada jarak sebanyak 25,31%</a:t>
            </a:r>
          </a:p>
          <a:p>
            <a:pPr indent="-7938" algn="just">
              <a:buNone/>
            </a:pPr>
            <a:endParaRPr lang="id-ID" dirty="0"/>
          </a:p>
        </p:txBody>
      </p:sp>
      <p:pic>
        <p:nvPicPr>
          <p:cNvPr id="4098" name="Picture 2"/>
          <p:cNvPicPr>
            <a:picLocks noChangeAspect="1" noChangeArrowheads="1"/>
          </p:cNvPicPr>
          <p:nvPr/>
        </p:nvPicPr>
        <p:blipFill>
          <a:blip r:embed="rId2"/>
          <a:srcRect l="25439" t="40039" r="36127" b="51172"/>
          <a:stretch>
            <a:fillRect/>
          </a:stretch>
        </p:blipFill>
        <p:spPr bwMode="auto">
          <a:xfrm>
            <a:off x="523836" y="1500174"/>
            <a:ext cx="8890062" cy="114300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Manfaat Penelitian</a:t>
            </a:r>
            <a:endParaRPr/>
          </a:p>
        </p:txBody>
      </p:sp>
      <p:sp>
        <p:nvSpPr>
          <p:cNvPr id="84" name="Google Shape;84;g104f7abbb21_0_315"/>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7938" indent="-7938" algn="just">
              <a:buNone/>
            </a:pPr>
            <a:r>
              <a:rPr lang="en-US" sz="2000" dirty="0" err="1" smtClean="0">
                <a:latin typeface="Times New Roman" pitchFamily="18" charset="0"/>
                <a:cs typeface="Times New Roman" pitchFamily="18" charset="0"/>
              </a:rPr>
              <a:t>Adapun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manfaat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dari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penelitian</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Perencanaa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Ulang</a:t>
            </a:r>
            <a:r>
              <a:rPr lang="id-ID" sz="2000" dirty="0" smtClean="0">
                <a:latin typeface="Times New Roman" pitchFamily="18" charset="0"/>
                <a:cs typeface="Times New Roman" pitchFamily="18" charset="0"/>
              </a:rPr>
              <a:t> Tata Letak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Fasilitas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Produksi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dengan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Menggunakan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Metode</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Activity </a:t>
            </a:r>
            <a:r>
              <a:rPr lang="en-US" sz="2000" i="1" dirty="0" err="1" smtClean="0">
                <a:latin typeface="Times New Roman" pitchFamily="18" charset="0"/>
                <a:cs typeface="Times New Roman" pitchFamily="18" charset="0"/>
              </a:rPr>
              <a:t>Realition</a:t>
            </a:r>
            <a:r>
              <a:rPr lang="en-US" sz="2000" i="1" dirty="0" smtClean="0">
                <a:latin typeface="Times New Roman" pitchFamily="18" charset="0"/>
                <a:cs typeface="Times New Roman" pitchFamily="18" charset="0"/>
              </a:rPr>
              <a:t> Chart </a:t>
            </a:r>
            <a:r>
              <a:rPr lang="en-US" sz="2000" dirty="0" smtClean="0">
                <a:latin typeface="Times New Roman" pitchFamily="18" charset="0"/>
                <a:cs typeface="Times New Roman" pitchFamily="18" charset="0"/>
              </a:rPr>
              <a:t>(ARC) </a:t>
            </a:r>
            <a:r>
              <a:rPr lang="en-US" sz="2000" dirty="0" err="1" smtClean="0">
                <a:latin typeface="Times New Roman" pitchFamily="18" charset="0"/>
                <a:cs typeface="Times New Roman" pitchFamily="18" charset="0"/>
              </a:rPr>
              <a:t>di</a:t>
            </a:r>
            <a:r>
              <a:rPr lang="en-US" sz="2000" dirty="0" smtClean="0">
                <a:latin typeface="Times New Roman" pitchFamily="18" charset="0"/>
                <a:cs typeface="Times New Roman" pitchFamily="18" charset="0"/>
              </a:rPr>
              <a:t> PT. Betts Indonesia, </a:t>
            </a:r>
            <a:r>
              <a:rPr lang="en-US" sz="2000" dirty="0" err="1" smtClean="0">
                <a:latin typeface="Times New Roman" pitchFamily="18" charset="0"/>
                <a:cs typeface="Times New Roman" pitchFamily="18" charset="0"/>
              </a:rPr>
              <a:t>sebagai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berikut</a:t>
            </a:r>
            <a:r>
              <a:rPr lang="en-US" sz="2000" dirty="0" smtClean="0">
                <a:latin typeface="Times New Roman" pitchFamily="18" charset="0"/>
                <a:cs typeface="Times New Roman" pitchFamily="18" charset="0"/>
              </a:rPr>
              <a:t>:</a:t>
            </a:r>
            <a:endParaRPr lang="id-ID" sz="2000" dirty="0" smtClean="0">
              <a:latin typeface="Times New Roman" pitchFamily="18" charset="0"/>
              <a:cs typeface="Times New Roman" pitchFamily="18" charset="0"/>
            </a:endParaRPr>
          </a:p>
          <a:p>
            <a:pPr indent="-457200" algn="just">
              <a:buFont typeface="+mj-lt"/>
              <a:buAutoNum type="arabicPeriod"/>
            </a:pPr>
            <a:r>
              <a:rPr lang="en-US" sz="2000" dirty="0" err="1" smtClean="0">
                <a:latin typeface="Times New Roman" pitchFamily="18" charset="0"/>
                <a:cs typeface="Times New Roman" pitchFamily="18" charset="0"/>
              </a:rPr>
              <a:t>Dapat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memperbaiki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metode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aliran</a:t>
            </a:r>
            <a:r>
              <a:rPr lang="en-US" sz="2000" dirty="0" smtClean="0">
                <a:latin typeface="Times New Roman" pitchFamily="18" charset="0"/>
                <a:cs typeface="Times New Roman" pitchFamily="18" charset="0"/>
              </a:rPr>
              <a:t> material </a:t>
            </a:r>
            <a:r>
              <a:rPr lang="en-US" sz="2000" dirty="0" err="1" smtClean="0">
                <a:latin typeface="Times New Roman" pitchFamily="18" charset="0"/>
                <a:cs typeface="Times New Roman" pitchFamily="18" charset="0"/>
              </a:rPr>
              <a:t>pada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perusahaan</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telah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dijalankan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ini</a:t>
            </a:r>
            <a:r>
              <a:rPr lang="en-US" sz="2000" dirty="0" smtClean="0">
                <a:latin typeface="Times New Roman" pitchFamily="18" charset="0"/>
                <a:cs typeface="Times New Roman" pitchFamily="18" charset="0"/>
              </a:rPr>
              <a:t>.</a:t>
            </a:r>
            <a:endParaRPr lang="id-ID" sz="2000" dirty="0" smtClean="0">
              <a:latin typeface="Times New Roman" pitchFamily="18" charset="0"/>
              <a:cs typeface="Times New Roman" pitchFamily="18" charset="0"/>
            </a:endParaRPr>
          </a:p>
          <a:p>
            <a:pPr indent="-457200" algn="just">
              <a:buFont typeface="+mj-lt"/>
              <a:buAutoNum type="arabicPeriod"/>
            </a:pPr>
            <a:r>
              <a:rPr lang="en-US" sz="2000" dirty="0" err="1" smtClean="0">
                <a:latin typeface="Times New Roman" pitchFamily="18" charset="0"/>
                <a:cs typeface="Times New Roman" pitchFamily="18" charset="0"/>
              </a:rPr>
              <a:t>Dapat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menerapkan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perbaikan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sistem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aliran</a:t>
            </a:r>
            <a:r>
              <a:rPr lang="en-US" sz="2000" dirty="0" smtClean="0">
                <a:latin typeface="Times New Roman" pitchFamily="18" charset="0"/>
                <a:cs typeface="Times New Roman" pitchFamily="18" charset="0"/>
              </a:rPr>
              <a:t> material</a:t>
            </a:r>
            <a:r>
              <a:rPr lang="en-US" sz="2000" i="1"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dimasa</a:t>
            </a:r>
            <a:r>
              <a:rPr lang="en-US" sz="2000" dirty="0" smtClean="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akan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mendatang</a:t>
            </a:r>
            <a:r>
              <a:rPr lang="en-US" sz="2000" dirty="0" smtClean="0">
                <a:latin typeface="Times New Roman" pitchFamily="18" charset="0"/>
                <a:cs typeface="Times New Roman" pitchFamily="18" charset="0"/>
              </a:rPr>
              <a:t>.</a:t>
            </a:r>
          </a:p>
          <a:p>
            <a:pPr marL="7938" lvl="0" indent="-7938" algn="just">
              <a:buNone/>
            </a:pPr>
            <a:endParaRPr lang="en-US" sz="2000" b="1" dirty="0" smtClean="0">
              <a:latin typeface="Times New Roman" pitchFamily="18" charset="0"/>
              <a:cs typeface="Times New Roman" pitchFamily="18" charset="0"/>
            </a:endParaRPr>
          </a:p>
          <a:p>
            <a:pPr indent="-457200" algn="just">
              <a:buFont typeface="+mj-lt"/>
              <a:buAutoNum type="arabicPeriod"/>
            </a:pPr>
            <a:endParaRPr lang="id-ID" sz="2000" dirty="0" smtClean="0">
              <a:latin typeface="Times New Roman" pitchFamily="18" charset="0"/>
              <a:cs typeface="Times New Roman" pitchFamily="18" charset="0"/>
            </a:endParaRPr>
          </a:p>
          <a:p>
            <a:pPr indent="-457200" algn="just">
              <a:buFont typeface="+mj-lt"/>
              <a:buAutoNum type="arabicPeriod"/>
            </a:pPr>
            <a:endParaRPr lang="id-ID" sz="2000" dirty="0" smtClean="0">
              <a:latin typeface="Times New Roman" pitchFamily="18" charset="0"/>
              <a:cs typeface="Times New Roman" pitchFamily="18" charset="0"/>
            </a:endParaRPr>
          </a:p>
          <a:p>
            <a:pPr marL="7938" indent="-7938" algn="just">
              <a:buNone/>
            </a:pPr>
            <a:endParaRPr sz="2000" b="1" smtClean="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Autofit/>
          </a:bodyPr>
          <a:lstStyle/>
          <a:p>
            <a:pPr>
              <a:lnSpc>
                <a:spcPct val="100000"/>
              </a:lnSpc>
              <a:buNone/>
            </a:pPr>
            <a:r>
              <a:rPr lang="id-ID" sz="1800" dirty="0" smtClean="0">
                <a:latin typeface="Times New Roman" pitchFamily="18" charset="0"/>
                <a:cs typeface="Times New Roman" pitchFamily="18" charset="0"/>
              </a:rPr>
              <a:t>[1</a:t>
            </a:r>
            <a:r>
              <a:rPr lang="id-ID" sz="1800" dirty="0" smtClean="0">
                <a:latin typeface="Times New Roman" pitchFamily="18" charset="0"/>
                <a:cs typeface="Times New Roman" pitchFamily="18" charset="0"/>
              </a:rPr>
              <a:t>]</a:t>
            </a:r>
            <a:r>
              <a:rPr lang="en-US" sz="1800" dirty="0" smtClean="0"/>
              <a:t> </a:t>
            </a:r>
            <a:r>
              <a:rPr lang="en-US" sz="1800" dirty="0" err="1" smtClean="0"/>
              <a:t>Duwila</a:t>
            </a:r>
            <a:r>
              <a:rPr lang="en-US" sz="1800" dirty="0" smtClean="0"/>
              <a:t>, U. (2015). </a:t>
            </a:r>
            <a:r>
              <a:rPr lang="en-US" sz="1800" dirty="0" err="1" smtClean="0"/>
              <a:t>Pengaruh</a:t>
            </a:r>
            <a:r>
              <a:rPr lang="en-US" sz="1800" dirty="0" smtClean="0"/>
              <a:t> </a:t>
            </a:r>
            <a:r>
              <a:rPr lang="en-US" sz="1800" dirty="0" err="1" smtClean="0"/>
              <a:t>Produksi</a:t>
            </a:r>
            <a:r>
              <a:rPr lang="en-US" sz="1800" dirty="0" smtClean="0"/>
              <a:t> </a:t>
            </a:r>
            <a:r>
              <a:rPr lang="en-US" sz="1800" dirty="0" err="1" smtClean="0"/>
              <a:t>Padi</a:t>
            </a:r>
            <a:r>
              <a:rPr lang="en-US" sz="1800" dirty="0" smtClean="0"/>
              <a:t> </a:t>
            </a:r>
            <a:r>
              <a:rPr lang="en-US" sz="1800" dirty="0" err="1" smtClean="0"/>
              <a:t>Terhadap</a:t>
            </a:r>
            <a:r>
              <a:rPr lang="en-US" sz="1800" dirty="0" smtClean="0"/>
              <a:t> Tingkat </a:t>
            </a:r>
            <a:r>
              <a:rPr lang="en-US" sz="1800" dirty="0" err="1" smtClean="0"/>
              <a:t>Kesejahteraan</a:t>
            </a:r>
            <a:r>
              <a:rPr lang="en-US" sz="1800" dirty="0" smtClean="0"/>
              <a:t> </a:t>
            </a:r>
            <a:r>
              <a:rPr lang="en-US" sz="1800" dirty="0" err="1" smtClean="0"/>
              <a:t>Masyarakat</a:t>
            </a:r>
            <a:r>
              <a:rPr lang="en-US" sz="1800" dirty="0" smtClean="0"/>
              <a:t> </a:t>
            </a:r>
            <a:r>
              <a:rPr lang="en-US" sz="1800" dirty="0" err="1" smtClean="0"/>
              <a:t>Kecamatan</a:t>
            </a:r>
            <a:r>
              <a:rPr lang="en-US" sz="1800" dirty="0" smtClean="0"/>
              <a:t> </a:t>
            </a:r>
            <a:r>
              <a:rPr lang="en-US" sz="1800" dirty="0" err="1" smtClean="0"/>
              <a:t>Waeapo</a:t>
            </a:r>
            <a:r>
              <a:rPr lang="en-US" sz="1800" dirty="0" smtClean="0"/>
              <a:t> </a:t>
            </a:r>
            <a:r>
              <a:rPr lang="en-US" sz="1800" dirty="0" err="1" smtClean="0"/>
              <a:t>Kabupaten</a:t>
            </a:r>
            <a:r>
              <a:rPr lang="en-US" sz="1800" dirty="0" smtClean="0"/>
              <a:t> Buru. </a:t>
            </a:r>
            <a:r>
              <a:rPr lang="en-US" sz="1800" i="1" dirty="0" err="1" smtClean="0"/>
              <a:t>Cita</a:t>
            </a:r>
            <a:r>
              <a:rPr lang="en-US" sz="1800" i="1" dirty="0" smtClean="0"/>
              <a:t> </a:t>
            </a:r>
            <a:r>
              <a:rPr lang="en-US" sz="1800" i="1" dirty="0" err="1" smtClean="0"/>
              <a:t>Ekonomika</a:t>
            </a:r>
            <a:r>
              <a:rPr lang="en-US" sz="1800" i="1" dirty="0" smtClean="0"/>
              <a:t> </a:t>
            </a:r>
            <a:r>
              <a:rPr lang="en-US" sz="1800" i="1" dirty="0" err="1" smtClean="0"/>
              <a:t>Jurnal</a:t>
            </a:r>
            <a:r>
              <a:rPr lang="en-US" sz="1800" i="1" dirty="0" smtClean="0"/>
              <a:t> </a:t>
            </a:r>
            <a:r>
              <a:rPr lang="en-US" sz="1800" i="1" dirty="0" err="1" smtClean="0"/>
              <a:t>Ekonomi</a:t>
            </a:r>
            <a:r>
              <a:rPr lang="en-US" sz="1800" dirty="0" smtClean="0"/>
              <a:t>, </a:t>
            </a:r>
            <a:r>
              <a:rPr lang="en-US" sz="1800" i="1" dirty="0" smtClean="0"/>
              <a:t>IX</a:t>
            </a:r>
            <a:r>
              <a:rPr lang="en-US" sz="1800" dirty="0" smtClean="0"/>
              <a:t>(2), 149–158</a:t>
            </a:r>
            <a:r>
              <a:rPr lang="en-US" sz="1800" dirty="0" smtClean="0"/>
              <a:t>.</a:t>
            </a:r>
            <a:endParaRPr lang="id-ID" sz="1800" dirty="0" smtClean="0"/>
          </a:p>
          <a:p>
            <a:pPr>
              <a:lnSpc>
                <a:spcPct val="100000"/>
              </a:lnSpc>
              <a:buNone/>
            </a:pPr>
            <a:r>
              <a:rPr lang="id-ID" sz="1800" dirty="0" smtClean="0">
                <a:latin typeface="Times New Roman" pitchFamily="18" charset="0"/>
                <a:cs typeface="Times New Roman" pitchFamily="18" charset="0"/>
              </a:rPr>
              <a:t>[2] </a:t>
            </a:r>
            <a:r>
              <a:rPr lang="en-US" sz="1800" dirty="0" err="1" smtClean="0"/>
              <a:t>Rochman</a:t>
            </a:r>
            <a:r>
              <a:rPr lang="en-US" sz="1800" dirty="0" smtClean="0"/>
              <a:t>, T., </a:t>
            </a:r>
            <a:r>
              <a:rPr lang="en-US" sz="1800" dirty="0" err="1" smtClean="0"/>
              <a:t>Astuti</a:t>
            </a:r>
            <a:r>
              <a:rPr lang="en-US" sz="1800" dirty="0" smtClean="0"/>
              <a:t>, R. D., &amp; </a:t>
            </a:r>
            <a:r>
              <a:rPr lang="en-US" sz="1800" dirty="0" err="1" smtClean="0"/>
              <a:t>Patriansyah</a:t>
            </a:r>
            <a:r>
              <a:rPr lang="en-US" sz="1800" dirty="0" smtClean="0"/>
              <a:t>, R. (2010). </a:t>
            </a:r>
            <a:r>
              <a:rPr lang="en-US" sz="1800" dirty="0" err="1" smtClean="0"/>
              <a:t>Peningkatan</a:t>
            </a:r>
            <a:r>
              <a:rPr lang="en-US" sz="1800" dirty="0" smtClean="0"/>
              <a:t> </a:t>
            </a:r>
            <a:r>
              <a:rPr lang="en-US" sz="1800" dirty="0" err="1" smtClean="0"/>
              <a:t>Produktivitas</a:t>
            </a:r>
            <a:r>
              <a:rPr lang="en-US" sz="1800" dirty="0" smtClean="0"/>
              <a:t> </a:t>
            </a:r>
            <a:r>
              <a:rPr lang="en-US" sz="1800" dirty="0" err="1" smtClean="0"/>
              <a:t>Kerja</a:t>
            </a:r>
            <a:r>
              <a:rPr lang="en-US" sz="1800" dirty="0" smtClean="0"/>
              <a:t> Operator </a:t>
            </a:r>
            <a:r>
              <a:rPr lang="en-US" sz="1800" dirty="0" err="1" smtClean="0"/>
              <a:t>melalui</a:t>
            </a:r>
            <a:r>
              <a:rPr lang="en-US" sz="1800" dirty="0" smtClean="0"/>
              <a:t> </a:t>
            </a:r>
            <a:r>
              <a:rPr lang="en-US" sz="1800" dirty="0" err="1" smtClean="0"/>
              <a:t>Perbaikan</a:t>
            </a:r>
            <a:r>
              <a:rPr lang="en-US" sz="1800" dirty="0" smtClean="0"/>
              <a:t> </a:t>
            </a:r>
            <a:r>
              <a:rPr lang="en-US" sz="1800" dirty="0" err="1" smtClean="0"/>
              <a:t>Alat</a:t>
            </a:r>
            <a:r>
              <a:rPr lang="en-US" sz="1800" dirty="0" smtClean="0"/>
              <a:t> Material Handling </a:t>
            </a:r>
            <a:r>
              <a:rPr lang="en-US" sz="1800" dirty="0" err="1" smtClean="0"/>
              <a:t>dengan</a:t>
            </a:r>
            <a:r>
              <a:rPr lang="en-US" sz="1800" dirty="0" smtClean="0"/>
              <a:t> </a:t>
            </a:r>
            <a:r>
              <a:rPr lang="en-US" sz="1800" dirty="0" err="1" smtClean="0"/>
              <a:t>Pendekatan</a:t>
            </a:r>
            <a:r>
              <a:rPr lang="en-US" sz="1800" dirty="0" smtClean="0"/>
              <a:t> </a:t>
            </a:r>
            <a:r>
              <a:rPr lang="en-US" sz="1800" dirty="0" err="1" smtClean="0"/>
              <a:t>Ergonomi</a:t>
            </a:r>
            <a:r>
              <a:rPr lang="en-US" sz="1800" dirty="0" smtClean="0"/>
              <a:t>. </a:t>
            </a:r>
            <a:r>
              <a:rPr lang="en-US" sz="1800" i="1" dirty="0" smtClean="0"/>
              <a:t>Performa: Media </a:t>
            </a:r>
            <a:r>
              <a:rPr lang="en-US" sz="1800" i="1" dirty="0" err="1" smtClean="0"/>
              <a:t>Ilmiah</a:t>
            </a:r>
            <a:r>
              <a:rPr lang="en-US" sz="1800" i="1" dirty="0" smtClean="0"/>
              <a:t> </a:t>
            </a:r>
            <a:r>
              <a:rPr lang="en-US" sz="1800" i="1" dirty="0" err="1" smtClean="0"/>
              <a:t>Teknik</a:t>
            </a:r>
            <a:r>
              <a:rPr lang="en-US" sz="1800" i="1" dirty="0" smtClean="0"/>
              <a:t> </a:t>
            </a:r>
            <a:r>
              <a:rPr lang="en-US" sz="1800" i="1" dirty="0" err="1" smtClean="0"/>
              <a:t>Industri</a:t>
            </a:r>
            <a:r>
              <a:rPr lang="en-US" sz="1800" dirty="0" smtClean="0"/>
              <a:t>, </a:t>
            </a:r>
            <a:r>
              <a:rPr lang="en-US" sz="1800" i="1" dirty="0" smtClean="0"/>
              <a:t>9</a:t>
            </a:r>
            <a:r>
              <a:rPr lang="en-US" sz="1800" dirty="0" smtClean="0"/>
              <a:t>(1), 1–10</a:t>
            </a:r>
            <a:r>
              <a:rPr lang="en-US" sz="1800" dirty="0" smtClean="0"/>
              <a:t>.</a:t>
            </a:r>
            <a:endParaRPr lang="id-ID" sz="1800" dirty="0" smtClean="0"/>
          </a:p>
          <a:p>
            <a:pPr>
              <a:lnSpc>
                <a:spcPct val="100000"/>
              </a:lnSpc>
              <a:buNone/>
            </a:pPr>
            <a:r>
              <a:rPr lang="id-ID" sz="1800" dirty="0" smtClean="0">
                <a:latin typeface="Times New Roman" pitchFamily="18" charset="0"/>
                <a:cs typeface="Times New Roman" pitchFamily="18" charset="0"/>
              </a:rPr>
              <a:t>[3] </a:t>
            </a:r>
            <a:r>
              <a:rPr lang="en-US" sz="1800" dirty="0" err="1" smtClean="0"/>
              <a:t>Tahir</a:t>
            </a:r>
            <a:r>
              <a:rPr lang="en-US" sz="1800" dirty="0" smtClean="0"/>
              <a:t>, S., &amp; </a:t>
            </a:r>
            <a:r>
              <a:rPr lang="en-US" sz="1800" dirty="0" err="1" smtClean="0"/>
              <a:t>dan</a:t>
            </a:r>
            <a:r>
              <a:rPr lang="en-US" sz="1800" dirty="0" smtClean="0"/>
              <a:t> </a:t>
            </a:r>
            <a:r>
              <a:rPr lang="en-US" sz="1800" dirty="0" err="1" smtClean="0"/>
              <a:t>Sayed</a:t>
            </a:r>
            <a:r>
              <a:rPr lang="en-US" sz="1800" dirty="0" smtClean="0"/>
              <a:t> </a:t>
            </a:r>
            <a:r>
              <a:rPr lang="en-US" sz="1800" dirty="0" err="1" smtClean="0"/>
              <a:t>Baidhawi</a:t>
            </a:r>
            <a:r>
              <a:rPr lang="en-US" sz="1800" dirty="0" smtClean="0"/>
              <a:t>, S. (2015). </a:t>
            </a:r>
            <a:r>
              <a:rPr lang="en-US" sz="1800" dirty="0" err="1" smtClean="0"/>
              <a:t>Usulan</a:t>
            </a:r>
            <a:r>
              <a:rPr lang="en-US" sz="1800" dirty="0" smtClean="0"/>
              <a:t> </a:t>
            </a:r>
            <a:r>
              <a:rPr lang="en-US" sz="1800" dirty="0" err="1" smtClean="0"/>
              <a:t>Perbaikan</a:t>
            </a:r>
            <a:r>
              <a:rPr lang="en-US" sz="1800" dirty="0" smtClean="0"/>
              <a:t> Tata </a:t>
            </a:r>
            <a:r>
              <a:rPr lang="en-US" sz="1800" dirty="0" err="1" smtClean="0"/>
              <a:t>Letak</a:t>
            </a:r>
            <a:r>
              <a:rPr lang="en-US" sz="1800" dirty="0" smtClean="0"/>
              <a:t> </a:t>
            </a:r>
            <a:r>
              <a:rPr lang="en-US" sz="1800" dirty="0" err="1" smtClean="0"/>
              <a:t>Fasilitas</a:t>
            </a:r>
            <a:r>
              <a:rPr lang="en-US" sz="1800" dirty="0" smtClean="0"/>
              <a:t> </a:t>
            </a:r>
            <a:r>
              <a:rPr lang="en-US" sz="1800" dirty="0" err="1" smtClean="0"/>
              <a:t>dengan</a:t>
            </a:r>
            <a:r>
              <a:rPr lang="en-US" sz="1800" dirty="0" smtClean="0"/>
              <a:t> </a:t>
            </a:r>
            <a:r>
              <a:rPr lang="en-US" sz="1800" dirty="0" err="1" smtClean="0"/>
              <a:t>Menggunakan</a:t>
            </a:r>
            <a:r>
              <a:rPr lang="en-US" sz="1800" dirty="0" smtClean="0"/>
              <a:t> </a:t>
            </a:r>
            <a:r>
              <a:rPr lang="en-US" sz="1800" dirty="0" err="1" smtClean="0"/>
              <a:t>Algoritma</a:t>
            </a:r>
            <a:r>
              <a:rPr lang="en-US" sz="1800" dirty="0" smtClean="0"/>
              <a:t> CRAFT. </a:t>
            </a:r>
            <a:r>
              <a:rPr lang="en-US" sz="1800" i="1" dirty="0" err="1" smtClean="0"/>
              <a:t>Malikussaleh</a:t>
            </a:r>
            <a:r>
              <a:rPr lang="en-US" sz="1800" i="1" dirty="0" smtClean="0"/>
              <a:t> Industrial Engineering Journal</a:t>
            </a:r>
            <a:r>
              <a:rPr lang="en-US" sz="1800" dirty="0" smtClean="0"/>
              <a:t>, </a:t>
            </a:r>
            <a:r>
              <a:rPr lang="en-US" sz="1800" i="1" dirty="0" smtClean="0"/>
              <a:t>4</a:t>
            </a:r>
            <a:r>
              <a:rPr lang="en-US" sz="1800" dirty="0" smtClean="0"/>
              <a:t>(2), 36–41</a:t>
            </a:r>
            <a:r>
              <a:rPr lang="en-US" sz="1800" dirty="0" smtClean="0"/>
              <a:t>.</a:t>
            </a:r>
            <a:endParaRPr lang="id-ID" sz="1800" dirty="0" smtClean="0"/>
          </a:p>
          <a:p>
            <a:pPr>
              <a:lnSpc>
                <a:spcPct val="100000"/>
              </a:lnSpc>
              <a:buNone/>
            </a:pPr>
            <a:r>
              <a:rPr lang="id-ID" sz="1800" dirty="0" smtClean="0">
                <a:latin typeface="Times New Roman" pitchFamily="18" charset="0"/>
                <a:cs typeface="Times New Roman" pitchFamily="18" charset="0"/>
              </a:rPr>
              <a:t>[4] </a:t>
            </a:r>
            <a:r>
              <a:rPr lang="en-US" sz="1800" dirty="0" err="1" smtClean="0"/>
              <a:t>Wattimena</a:t>
            </a:r>
            <a:r>
              <a:rPr lang="en-US" sz="1800" dirty="0" smtClean="0"/>
              <a:t>, E., &amp; </a:t>
            </a:r>
            <a:r>
              <a:rPr lang="en-US" sz="1800" dirty="0" err="1" smtClean="0"/>
              <a:t>Maitimu</a:t>
            </a:r>
            <a:r>
              <a:rPr lang="en-US" sz="1800" dirty="0" smtClean="0"/>
              <a:t>, N. E. (2015). </a:t>
            </a:r>
            <a:r>
              <a:rPr lang="en-US" sz="1800" dirty="0" err="1" smtClean="0"/>
              <a:t>Usulan</a:t>
            </a:r>
            <a:r>
              <a:rPr lang="en-US" sz="1800" dirty="0" smtClean="0"/>
              <a:t> </a:t>
            </a:r>
            <a:r>
              <a:rPr lang="en-US" sz="1800" dirty="0" err="1" smtClean="0"/>
              <a:t>Perbaikan</a:t>
            </a:r>
            <a:r>
              <a:rPr lang="en-US" sz="1800" dirty="0" smtClean="0"/>
              <a:t> Tata </a:t>
            </a:r>
            <a:r>
              <a:rPr lang="en-US" sz="1800" dirty="0" err="1" smtClean="0"/>
              <a:t>Letak</a:t>
            </a:r>
            <a:r>
              <a:rPr lang="en-US" sz="1800" dirty="0" smtClean="0"/>
              <a:t> </a:t>
            </a:r>
            <a:r>
              <a:rPr lang="en-US" sz="1800" dirty="0" err="1" smtClean="0"/>
              <a:t>Fasilitas</a:t>
            </a:r>
            <a:r>
              <a:rPr lang="en-US" sz="1800" dirty="0" smtClean="0"/>
              <a:t> </a:t>
            </a:r>
            <a:r>
              <a:rPr lang="en-US" sz="1800" dirty="0" err="1" smtClean="0"/>
              <a:t>Produksi</a:t>
            </a:r>
            <a:r>
              <a:rPr lang="en-US" sz="1800" dirty="0" smtClean="0"/>
              <a:t> </a:t>
            </a:r>
            <a:r>
              <a:rPr lang="en-US" sz="1800" dirty="0" err="1" smtClean="0"/>
              <a:t>Gudang</a:t>
            </a:r>
            <a:r>
              <a:rPr lang="en-US" sz="1800" dirty="0" smtClean="0"/>
              <a:t> </a:t>
            </a:r>
            <a:r>
              <a:rPr lang="en-US" sz="1800" dirty="0" err="1" smtClean="0"/>
              <a:t>Tujuh</a:t>
            </a:r>
            <a:r>
              <a:rPr lang="en-US" sz="1800" dirty="0" smtClean="0"/>
              <a:t> Pt. </a:t>
            </a:r>
            <a:r>
              <a:rPr lang="en-US" sz="1800" dirty="0" err="1" smtClean="0"/>
              <a:t>Mulchido</a:t>
            </a:r>
            <a:r>
              <a:rPr lang="en-US" sz="1800" dirty="0" smtClean="0"/>
              <a:t> </a:t>
            </a:r>
            <a:r>
              <a:rPr lang="en-US" sz="1800" dirty="0" err="1" smtClean="0"/>
              <a:t>Dengan</a:t>
            </a:r>
            <a:r>
              <a:rPr lang="en-US" sz="1800" dirty="0" smtClean="0"/>
              <a:t> </a:t>
            </a:r>
            <a:r>
              <a:rPr lang="en-US" sz="1800" dirty="0" err="1" smtClean="0"/>
              <a:t>Menggunakan</a:t>
            </a:r>
            <a:r>
              <a:rPr lang="en-US" sz="1800" dirty="0" smtClean="0"/>
              <a:t> </a:t>
            </a:r>
            <a:r>
              <a:rPr lang="en-US" sz="1800" dirty="0" err="1" smtClean="0"/>
              <a:t>Metode</a:t>
            </a:r>
            <a:r>
              <a:rPr lang="en-US" sz="1800" dirty="0" smtClean="0"/>
              <a:t> Craft. </a:t>
            </a:r>
            <a:r>
              <a:rPr lang="en-US" sz="1800" i="1" dirty="0" err="1" smtClean="0"/>
              <a:t>Arika</a:t>
            </a:r>
            <a:r>
              <a:rPr lang="en-US" sz="1800" dirty="0" smtClean="0"/>
              <a:t>, </a:t>
            </a:r>
            <a:r>
              <a:rPr lang="en-US" sz="1800" i="1" dirty="0" smtClean="0"/>
              <a:t>09</a:t>
            </a:r>
            <a:r>
              <a:rPr lang="en-US" sz="1800" dirty="0" smtClean="0"/>
              <a:t>(no.1), 36–44</a:t>
            </a:r>
            <a:r>
              <a:rPr lang="en-US" sz="1800" dirty="0" smtClean="0"/>
              <a:t>.</a:t>
            </a:r>
            <a:endParaRPr lang="id-ID" sz="1800" dirty="0" smtClean="0"/>
          </a:p>
          <a:p>
            <a:pPr>
              <a:lnSpc>
                <a:spcPct val="100000"/>
              </a:lnSpc>
              <a:buNone/>
            </a:pPr>
            <a:r>
              <a:rPr lang="id-ID" sz="1800" dirty="0" smtClean="0">
                <a:latin typeface="Times New Roman" pitchFamily="18" charset="0"/>
                <a:cs typeface="Times New Roman" pitchFamily="18" charset="0"/>
              </a:rPr>
              <a:t>[5] </a:t>
            </a:r>
            <a:r>
              <a:rPr lang="en-US" sz="1800" dirty="0" err="1" smtClean="0"/>
              <a:t>Wignjosoebroto</a:t>
            </a:r>
            <a:r>
              <a:rPr lang="en-US" sz="1800" dirty="0" smtClean="0"/>
              <a:t>, </a:t>
            </a:r>
            <a:r>
              <a:rPr lang="en-US" sz="1800" dirty="0" err="1" smtClean="0"/>
              <a:t>Sritomo</a:t>
            </a:r>
            <a:r>
              <a:rPr lang="en-US" sz="1800" dirty="0" smtClean="0"/>
              <a:t>.(2009). Tata </a:t>
            </a:r>
            <a:r>
              <a:rPr lang="en-US" sz="1800" dirty="0" err="1" smtClean="0"/>
              <a:t>Letak</a:t>
            </a:r>
            <a:r>
              <a:rPr lang="en-US" sz="1800" dirty="0" smtClean="0"/>
              <a:t> </a:t>
            </a:r>
            <a:r>
              <a:rPr lang="en-US" sz="1800" dirty="0" err="1" smtClean="0"/>
              <a:t>Pabrik</a:t>
            </a:r>
            <a:r>
              <a:rPr lang="en-US" sz="1800" dirty="0" smtClean="0"/>
              <a:t> </a:t>
            </a:r>
            <a:r>
              <a:rPr lang="en-US" sz="1800" dirty="0" err="1" smtClean="0"/>
              <a:t>dan</a:t>
            </a:r>
            <a:r>
              <a:rPr lang="en-US" sz="1800" dirty="0" smtClean="0"/>
              <a:t> </a:t>
            </a:r>
            <a:r>
              <a:rPr lang="en-US" sz="1800" dirty="0" err="1" smtClean="0"/>
              <a:t>Pemindahan</a:t>
            </a:r>
            <a:r>
              <a:rPr lang="en-US" sz="1800" dirty="0" smtClean="0"/>
              <a:t> </a:t>
            </a:r>
            <a:r>
              <a:rPr lang="en-US" sz="1800" dirty="0" err="1" smtClean="0"/>
              <a:t>Bahan</a:t>
            </a:r>
            <a:r>
              <a:rPr lang="en-US" sz="1800" dirty="0" smtClean="0"/>
              <a:t> .</a:t>
            </a:r>
            <a:r>
              <a:rPr lang="en-US" sz="1800" dirty="0" err="1" smtClean="0"/>
              <a:t>Edisi</a:t>
            </a:r>
            <a:r>
              <a:rPr lang="en-US" sz="1800" dirty="0" smtClean="0"/>
              <a:t> </a:t>
            </a:r>
            <a:r>
              <a:rPr lang="en-US" sz="1800" dirty="0" err="1" smtClean="0"/>
              <a:t>ke</a:t>
            </a:r>
            <a:r>
              <a:rPr lang="en-US" sz="1800" dirty="0" smtClean="0"/>
              <a:t> III. </a:t>
            </a:r>
            <a:r>
              <a:rPr lang="en-US" sz="1800" dirty="0" err="1" smtClean="0"/>
              <a:t>Cetakan</a:t>
            </a:r>
            <a:r>
              <a:rPr lang="en-US" sz="1800" dirty="0" smtClean="0"/>
              <a:t> IV. Surabaya: </a:t>
            </a:r>
            <a:r>
              <a:rPr lang="en-US" sz="1800" dirty="0" err="1" smtClean="0"/>
              <a:t>Guna</a:t>
            </a:r>
            <a:r>
              <a:rPr lang="en-US" sz="1800" dirty="0" smtClean="0"/>
              <a:t> </a:t>
            </a:r>
            <a:r>
              <a:rPr lang="en-US" sz="1800" dirty="0" err="1" smtClean="0"/>
              <a:t>Widya</a:t>
            </a:r>
            <a:endParaRPr lang="id-ID" sz="1800" dirty="0" smtClean="0"/>
          </a:p>
          <a:p>
            <a:pPr>
              <a:lnSpc>
                <a:spcPct val="100000"/>
              </a:lnSpc>
              <a:buNone/>
            </a:pPr>
            <a:r>
              <a:rPr lang="id-ID" sz="1800" dirty="0" smtClean="0">
                <a:latin typeface="Times New Roman" pitchFamily="18" charset="0"/>
                <a:cs typeface="Times New Roman" pitchFamily="18" charset="0"/>
              </a:rPr>
              <a:t>[6] </a:t>
            </a:r>
            <a:r>
              <a:rPr lang="en-US" sz="1800" dirty="0" err="1" smtClean="0"/>
              <a:t>Yusniaji</a:t>
            </a:r>
            <a:r>
              <a:rPr lang="en-US" sz="1800" dirty="0" smtClean="0"/>
              <a:t>, F., &amp; </a:t>
            </a:r>
            <a:r>
              <a:rPr lang="en-US" sz="1800" dirty="0" err="1" smtClean="0"/>
              <a:t>Widajanti</a:t>
            </a:r>
            <a:r>
              <a:rPr lang="en-US" sz="1800" dirty="0" smtClean="0"/>
              <a:t>, E. (2013). 23472-ID-analisis-penentuan-persediaan-bahan-baku-kedelai-yang-optimal-dengan-menggunakan. </a:t>
            </a:r>
            <a:r>
              <a:rPr lang="en-US" sz="1800" i="1" dirty="0" err="1" smtClean="0"/>
              <a:t>Jurnal</a:t>
            </a:r>
            <a:r>
              <a:rPr lang="en-US" sz="1800" i="1" dirty="0" smtClean="0"/>
              <a:t> </a:t>
            </a:r>
            <a:r>
              <a:rPr lang="en-US" sz="1800" i="1" dirty="0" err="1" smtClean="0"/>
              <a:t>Ekonomi</a:t>
            </a:r>
            <a:r>
              <a:rPr lang="en-US" sz="1800" i="1" dirty="0" smtClean="0"/>
              <a:t> Dan </a:t>
            </a:r>
            <a:r>
              <a:rPr lang="en-US" sz="1800" i="1" dirty="0" err="1" smtClean="0"/>
              <a:t>Kewirausahaan</a:t>
            </a:r>
            <a:r>
              <a:rPr lang="en-US" sz="1800" dirty="0" smtClean="0"/>
              <a:t>, </a:t>
            </a:r>
            <a:r>
              <a:rPr lang="en-US" sz="1800" i="1" dirty="0" smtClean="0"/>
              <a:t>13</a:t>
            </a:r>
            <a:r>
              <a:rPr lang="en-US" sz="1800" dirty="0" smtClean="0"/>
              <a:t>(2), 158–170</a:t>
            </a:r>
            <a:r>
              <a:rPr lang="en-US" sz="1800" dirty="0" smtClean="0"/>
              <a:t>.</a:t>
            </a:r>
            <a:endParaRPr lang="id-ID" sz="1800" dirty="0" smtClean="0"/>
          </a:p>
          <a:p>
            <a:pPr>
              <a:lnSpc>
                <a:spcPct val="100000"/>
              </a:lnSpc>
              <a:buNone/>
            </a:pPr>
            <a:r>
              <a:rPr lang="id-ID" sz="1800" dirty="0" smtClean="0">
                <a:latin typeface="Times New Roman" pitchFamily="18" charset="0"/>
                <a:cs typeface="Times New Roman" pitchFamily="18" charset="0"/>
              </a:rPr>
              <a:t>[7] </a:t>
            </a:r>
            <a:r>
              <a:rPr lang="en-US" sz="1800" dirty="0" err="1" smtClean="0"/>
              <a:t>Zulfah</a:t>
            </a:r>
            <a:r>
              <a:rPr lang="en-US" sz="1800" dirty="0" smtClean="0"/>
              <a:t>. (2016). </a:t>
            </a:r>
            <a:r>
              <a:rPr lang="en-US" sz="1800" dirty="0" err="1" smtClean="0"/>
              <a:t>Perancangan</a:t>
            </a:r>
            <a:r>
              <a:rPr lang="en-US" sz="1800" dirty="0" smtClean="0"/>
              <a:t> </a:t>
            </a:r>
            <a:r>
              <a:rPr lang="en-US" sz="1800" dirty="0" err="1" smtClean="0"/>
              <a:t>Ulang</a:t>
            </a:r>
            <a:r>
              <a:rPr lang="en-US" sz="1800" dirty="0" smtClean="0"/>
              <a:t> Tata </a:t>
            </a:r>
            <a:r>
              <a:rPr lang="en-US" sz="1800" dirty="0" err="1" smtClean="0"/>
              <a:t>Letak</a:t>
            </a:r>
            <a:r>
              <a:rPr lang="en-US" sz="1800" dirty="0" smtClean="0"/>
              <a:t> </a:t>
            </a:r>
            <a:r>
              <a:rPr lang="en-US" sz="1800" dirty="0" err="1" smtClean="0"/>
              <a:t>Fasilitas</a:t>
            </a:r>
            <a:r>
              <a:rPr lang="en-US" sz="1800" dirty="0" smtClean="0"/>
              <a:t> </a:t>
            </a:r>
            <a:r>
              <a:rPr lang="en-US" sz="1800" dirty="0" err="1" smtClean="0"/>
              <a:t>Pabrik</a:t>
            </a:r>
            <a:r>
              <a:rPr lang="en-US" sz="1800" dirty="0" smtClean="0"/>
              <a:t> </a:t>
            </a:r>
            <a:r>
              <a:rPr lang="en-US" sz="1800" dirty="0" err="1" smtClean="0"/>
              <a:t>Dengan</a:t>
            </a:r>
            <a:r>
              <a:rPr lang="en-US" sz="1800" dirty="0" smtClean="0"/>
              <a:t> </a:t>
            </a:r>
            <a:r>
              <a:rPr lang="en-US" sz="1800" dirty="0" err="1" smtClean="0"/>
              <a:t>Metode</a:t>
            </a:r>
            <a:r>
              <a:rPr lang="en-US" sz="1800" dirty="0" smtClean="0"/>
              <a:t> Activity Relationship Chart (ARC) (</a:t>
            </a:r>
            <a:r>
              <a:rPr lang="en-US" sz="1800" dirty="0" err="1" smtClean="0"/>
              <a:t>Studi</a:t>
            </a:r>
            <a:r>
              <a:rPr lang="en-US" sz="1800" dirty="0" smtClean="0"/>
              <a:t> </a:t>
            </a:r>
            <a:r>
              <a:rPr lang="en-US" sz="1800" dirty="0" err="1" smtClean="0"/>
              <a:t>kasus</a:t>
            </a:r>
            <a:r>
              <a:rPr lang="en-US" sz="1800" dirty="0" smtClean="0"/>
              <a:t> </a:t>
            </a:r>
            <a:r>
              <a:rPr lang="en-US" sz="1800" dirty="0" err="1" smtClean="0"/>
              <a:t>di</a:t>
            </a:r>
            <a:r>
              <a:rPr lang="en-US" sz="1800" dirty="0" smtClean="0"/>
              <a:t> PT. SKU </a:t>
            </a:r>
            <a:r>
              <a:rPr lang="en-US" sz="1800" dirty="0" err="1" smtClean="0"/>
              <a:t>Kab</a:t>
            </a:r>
            <a:r>
              <a:rPr lang="en-US" sz="1800" dirty="0" smtClean="0"/>
              <a:t> </a:t>
            </a:r>
            <a:r>
              <a:rPr lang="en-US" sz="1800" dirty="0" err="1" smtClean="0"/>
              <a:t>Tegal</a:t>
            </a:r>
            <a:r>
              <a:rPr lang="en-US" sz="1800" dirty="0" smtClean="0"/>
              <a:t>). </a:t>
            </a:r>
            <a:r>
              <a:rPr lang="en-US" sz="1800" i="1" dirty="0" smtClean="0"/>
              <a:t>Engineering</a:t>
            </a:r>
            <a:r>
              <a:rPr lang="en-US" sz="1800" dirty="0" smtClean="0"/>
              <a:t>, </a:t>
            </a:r>
            <a:r>
              <a:rPr lang="en-US" sz="1800" i="1" dirty="0" smtClean="0"/>
              <a:t>13</a:t>
            </a:r>
            <a:r>
              <a:rPr lang="en-US" sz="1800" dirty="0" smtClean="0"/>
              <a:t>(2), 23–30</a:t>
            </a:r>
            <a:r>
              <a:rPr lang="en-US" sz="1800" dirty="0" smtClean="0"/>
              <a:t>.</a:t>
            </a:r>
            <a:endParaRPr lang="id-ID" sz="1800" dirty="0" smtClean="0"/>
          </a:p>
          <a:p>
            <a:pPr>
              <a:lnSpc>
                <a:spcPct val="100000"/>
              </a:lnSpc>
              <a:spcBef>
                <a:spcPts val="0"/>
              </a:spcBef>
              <a:buNone/>
            </a:pPr>
            <a:endParaRPr lang="id-ID" sz="1800" dirty="0" smtClean="0">
              <a:latin typeface="Times New Roman" pitchFamily="18" charset="0"/>
              <a:cs typeface="Times New Roman" pitchFamily="18" charset="0"/>
            </a:endParaRPr>
          </a:p>
          <a:p>
            <a:pPr indent="-228600">
              <a:lnSpc>
                <a:spcPct val="100000"/>
              </a:lnSpc>
              <a:spcBef>
                <a:spcPts val="0"/>
              </a:spcBef>
              <a:buNone/>
            </a:pPr>
            <a:endParaRPr sz="180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166758" y="1071546"/>
            <a:ext cx="11830877" cy="5256920"/>
          </a:xfrm>
          <a:prstGeom prst="rect">
            <a:avLst/>
          </a:prstGeom>
          <a:noFill/>
          <a:ln>
            <a:noFill/>
          </a:ln>
        </p:spPr>
        <p:txBody>
          <a:bodyPr spcFirstLastPara="1" wrap="square" lIns="91425" tIns="45700" rIns="91425" bIns="45700" anchor="t" anchorCtr="0">
            <a:normAutofit/>
          </a:bodyPr>
          <a:lstStyle/>
          <a:p>
            <a:pPr marL="0" lvl="0" indent="722313" algn="just">
              <a:buNone/>
            </a:pPr>
            <a:r>
              <a:rPr lang="id-ID" sz="2400" dirty="0" smtClean="0">
                <a:latin typeface="Times New Roman" pitchFamily="18" charset="0"/>
                <a:cs typeface="Times New Roman" pitchFamily="18" charset="0"/>
              </a:rPr>
              <a:t>Ketidakaturan tata letak material produksi sering kali terjadi penempatan </a:t>
            </a:r>
            <a:r>
              <a:rPr lang="id-ID" sz="2400" i="1" dirty="0" smtClean="0">
                <a:latin typeface="Times New Roman" pitchFamily="18" charset="0"/>
                <a:cs typeface="Times New Roman" pitchFamily="18" charset="0"/>
              </a:rPr>
              <a:t>material</a:t>
            </a:r>
            <a:r>
              <a:rPr lang="id-ID" sz="2400" dirty="0" smtClean="0">
                <a:latin typeface="Times New Roman" pitchFamily="18" charset="0"/>
                <a:cs typeface="Times New Roman" pitchFamily="18" charset="0"/>
              </a:rPr>
              <a:t> produksi yang tidak sesuai dengan tempat </a:t>
            </a:r>
            <a:r>
              <a:rPr lang="id-ID" sz="2400" i="1" dirty="0" smtClean="0">
                <a:latin typeface="Times New Roman" pitchFamily="18" charset="0"/>
                <a:cs typeface="Times New Roman" pitchFamily="18" charset="0"/>
              </a:rPr>
              <a:t>material</a:t>
            </a:r>
            <a:r>
              <a:rPr lang="id-ID" sz="2400" dirty="0" smtClean="0">
                <a:latin typeface="Times New Roman" pitchFamily="18" charset="0"/>
                <a:cs typeface="Times New Roman" pitchFamily="18" charset="0"/>
              </a:rPr>
              <a:t> yang sudah ditentukan. Sehingga, pekerja seperti operator dan </a:t>
            </a:r>
            <a:r>
              <a:rPr lang="id-ID" sz="2400" i="1" dirty="0" smtClean="0">
                <a:latin typeface="Times New Roman" pitchFamily="18" charset="0"/>
                <a:cs typeface="Times New Roman" pitchFamily="18" charset="0"/>
              </a:rPr>
              <a:t>packer</a:t>
            </a:r>
            <a:r>
              <a:rPr lang="id-ID" sz="2400" dirty="0" smtClean="0">
                <a:latin typeface="Times New Roman" pitchFamily="18" charset="0"/>
                <a:cs typeface="Times New Roman" pitchFamily="18" charset="0"/>
              </a:rPr>
              <a:t> untuk mengambil material terlalu jauh dan posisi material yang tidak pada tempatnya, karena pengisian material ke mesin produksi secara manual yang menyebabkan penurunan efisiensi proses produksi sebesar 7% dari hasil rata-rata </a:t>
            </a:r>
            <a:r>
              <a:rPr lang="id-ID" sz="2400" i="1" dirty="0" smtClean="0">
                <a:latin typeface="Times New Roman" pitchFamily="18" charset="0"/>
                <a:cs typeface="Times New Roman" pitchFamily="18" charset="0"/>
              </a:rPr>
              <a:t>ouput</a:t>
            </a:r>
            <a:r>
              <a:rPr lang="id-ID" sz="2400" dirty="0" smtClean="0">
                <a:latin typeface="Times New Roman" pitchFamily="18" charset="0"/>
                <a:cs typeface="Times New Roman" pitchFamily="18" charset="0"/>
              </a:rPr>
              <a:t> mesin per 1 shift. Hal ini menyebabkan penurunan proses produksi dan efisiensi jarak karena penghambatan aliran material bahan baku. </a:t>
            </a:r>
            <a:endParaRPr lang="id-ID" sz="2400" dirty="0" smtClean="0">
              <a:latin typeface="Times New Roman" pitchFamily="18" charset="0"/>
              <a:cs typeface="Times New Roman" pitchFamily="18" charset="0"/>
            </a:endParaRPr>
          </a:p>
          <a:p>
            <a:pPr marL="0" lvl="0" indent="722313" algn="just">
              <a:buNone/>
            </a:pPr>
            <a:r>
              <a:rPr lang="id-ID" sz="2400" dirty="0" smtClean="0">
                <a:latin typeface="Times New Roman" pitchFamily="18" charset="0"/>
                <a:cs typeface="Times New Roman" pitchFamily="18" charset="0"/>
              </a:rPr>
              <a:t>Penelitian </a:t>
            </a:r>
            <a:r>
              <a:rPr lang="id-ID" sz="2400" dirty="0" smtClean="0">
                <a:latin typeface="Times New Roman" pitchFamily="18" charset="0"/>
                <a:cs typeface="Times New Roman" pitchFamily="18" charset="0"/>
              </a:rPr>
              <a:t>ini bertujuan untuk menentukan efisien jarak yang dibutuhkan dalam proses produksi agar mengoptimalkan jarak </a:t>
            </a:r>
            <a:r>
              <a:rPr lang="id-ID" sz="2400" i="1" dirty="0" smtClean="0">
                <a:latin typeface="Times New Roman" pitchFamily="18" charset="0"/>
                <a:cs typeface="Times New Roman" pitchFamily="18" charset="0"/>
              </a:rPr>
              <a:t>material handling </a:t>
            </a:r>
            <a:r>
              <a:rPr lang="id-ID" sz="2400" dirty="0" smtClean="0">
                <a:latin typeface="Times New Roman" pitchFamily="18" charset="0"/>
                <a:cs typeface="Times New Roman" pitchFamily="18" charset="0"/>
              </a:rPr>
              <a:t>lebih optimal dan efisien. Dapat dilihat keunggulan dari mengaplikasikannya metode ARC (A</a:t>
            </a:r>
            <a:r>
              <a:rPr lang="id-ID" sz="2400" i="1" dirty="0" smtClean="0">
                <a:latin typeface="Times New Roman" pitchFamily="18" charset="0"/>
                <a:cs typeface="Times New Roman" pitchFamily="18" charset="0"/>
              </a:rPr>
              <a:t>ctivity Realition Chart</a:t>
            </a:r>
            <a:r>
              <a:rPr lang="id-ID" sz="2400" dirty="0" smtClean="0">
                <a:latin typeface="Times New Roman" pitchFamily="18" charset="0"/>
                <a:cs typeface="Times New Roman" pitchFamily="18" charset="0"/>
              </a:rPr>
              <a:t>) menggunakan lembar kerja berupa </a:t>
            </a:r>
            <a:r>
              <a:rPr lang="id-ID" sz="2400" i="1" dirty="0" smtClean="0">
                <a:latin typeface="Times New Roman" pitchFamily="18" charset="0"/>
                <a:cs typeface="Times New Roman" pitchFamily="18" charset="0"/>
              </a:rPr>
              <a:t>relayout</a:t>
            </a:r>
            <a:r>
              <a:rPr lang="id-ID" sz="2400" dirty="0" smtClean="0">
                <a:latin typeface="Times New Roman" pitchFamily="18" charset="0"/>
                <a:cs typeface="Times New Roman" pitchFamily="18" charset="0"/>
              </a:rPr>
              <a:t> tata letak produksi dan diagram kedekatan ARC (A</a:t>
            </a:r>
            <a:r>
              <a:rPr lang="id-ID" sz="2400" i="1" dirty="0" smtClean="0">
                <a:latin typeface="Times New Roman" pitchFamily="18" charset="0"/>
                <a:cs typeface="Times New Roman" pitchFamily="18" charset="0"/>
              </a:rPr>
              <a:t>ctivity Realition Chart</a:t>
            </a:r>
            <a:r>
              <a:rPr lang="id-ID" sz="2400" dirty="0" smtClean="0">
                <a:latin typeface="Times New Roman" pitchFamily="18" charset="0"/>
                <a:cs typeface="Times New Roman" pitchFamily="18" charset="0"/>
              </a:rPr>
              <a:t>).</a:t>
            </a:r>
            <a:endParaRPr sz="240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Pertanyaan Penelitian (Rumusan Masalah)</a:t>
            </a:r>
            <a:endParaRPr/>
          </a:p>
        </p:txBody>
      </p:sp>
      <p:sp>
        <p:nvSpPr>
          <p:cNvPr id="3" name="Text Placeholder 2"/>
          <p:cNvSpPr>
            <a:spLocks noGrp="1"/>
          </p:cNvSpPr>
          <p:nvPr>
            <p:ph type="body" idx="1"/>
          </p:nvPr>
        </p:nvSpPr>
        <p:spPr/>
        <p:txBody>
          <a:bodyPr>
            <a:normAutofit/>
          </a:bodyPr>
          <a:lstStyle/>
          <a:p>
            <a:pPr marL="0" indent="722313">
              <a:buNone/>
            </a:pPr>
            <a:r>
              <a:rPr lang="en-US" sz="2400" dirty="0" err="1" smtClean="0">
                <a:latin typeface="Times New Roman" pitchFamily="18" charset="0"/>
                <a:cs typeface="Times New Roman" pitchFamily="18" charset="0"/>
              </a:rPr>
              <a:t>Berdasarkan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latar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belakang</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telah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diuraikan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atas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maka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perumusan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masalah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penelitian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adalah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bagaimana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penerapan</a:t>
            </a:r>
            <a:r>
              <a:rPr lang="en-US" sz="2400" dirty="0" smtClean="0">
                <a:latin typeface="Times New Roman" pitchFamily="18" charset="0"/>
                <a:cs typeface="Times New Roman" pitchFamily="18" charset="0"/>
              </a:rPr>
              <a:t> A</a:t>
            </a:r>
            <a:r>
              <a:rPr lang="en-US" sz="2400" i="1" dirty="0" smtClean="0">
                <a:latin typeface="Times New Roman" pitchFamily="18" charset="0"/>
                <a:cs typeface="Times New Roman" pitchFamily="18" charset="0"/>
              </a:rPr>
              <a:t>ctivity </a:t>
            </a:r>
            <a:r>
              <a:rPr lang="en-US" sz="2400" i="1" dirty="0" err="1" smtClean="0">
                <a:latin typeface="Times New Roman" pitchFamily="18" charset="0"/>
                <a:cs typeface="Times New Roman" pitchFamily="18" charset="0"/>
              </a:rPr>
              <a:t>Realition</a:t>
            </a:r>
            <a:r>
              <a:rPr lang="en-US" sz="2400" i="1" dirty="0" smtClean="0">
                <a:latin typeface="Times New Roman" pitchFamily="18" charset="0"/>
                <a:cs typeface="Times New Roman" pitchFamily="18" charset="0"/>
              </a:rPr>
              <a:t> Chart</a:t>
            </a:r>
            <a:r>
              <a:rPr lang="id-ID"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ARC</a:t>
            </a:r>
            <a:r>
              <a:rPr lang="id-ID" sz="2400" dirty="0" smtClean="0">
                <a:latin typeface="Times New Roman" pitchFamily="18" charset="0"/>
                <a:cs typeface="Times New Roman" pitchFamily="18" charset="0"/>
              </a:rPr>
              <a:t>) untuk merancang ulang tata letak fasilitas bagian produksi di PT. Betts Indonesia. </a:t>
            </a:r>
          </a:p>
          <a:p>
            <a:pPr marL="0" indent="722313">
              <a:buNone/>
            </a:pPr>
            <a:endParaRPr lang="id-ID"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Batasan Masalah</a:t>
            </a:r>
            <a:endParaRPr lang="id-ID" dirty="0"/>
          </a:p>
        </p:txBody>
      </p:sp>
      <p:sp>
        <p:nvSpPr>
          <p:cNvPr id="3" name="Text Placeholder 2"/>
          <p:cNvSpPr>
            <a:spLocks noGrp="1"/>
          </p:cNvSpPr>
          <p:nvPr>
            <p:ph type="body" idx="1"/>
          </p:nvPr>
        </p:nvSpPr>
        <p:spPr/>
        <p:txBody>
          <a:bodyPr>
            <a:normAutofit/>
          </a:bodyPr>
          <a:lstStyle/>
          <a:p>
            <a:pPr marL="96838" indent="-7938">
              <a:buNone/>
            </a:pPr>
            <a:r>
              <a:rPr lang="en-US" sz="2400" dirty="0" err="1" smtClean="0">
                <a:latin typeface="Times New Roman" pitchFamily="18" charset="0"/>
                <a:cs typeface="Times New Roman" pitchFamily="18" charset="0"/>
              </a:rPr>
              <a:t>Untuk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tujuan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penelitian</a:t>
            </a:r>
            <a:r>
              <a:rPr lang="en-US" sz="2400" dirty="0" smtClean="0">
                <a:latin typeface="Times New Roman" pitchFamily="18" charset="0"/>
                <a:cs typeface="Times New Roman" pitchFamily="18" charset="0"/>
              </a:rPr>
              <a:t> agar </a:t>
            </a:r>
            <a:r>
              <a:rPr lang="en-US" sz="2400" dirty="0" err="1" smtClean="0">
                <a:latin typeface="Times New Roman" pitchFamily="18" charset="0"/>
                <a:cs typeface="Times New Roman" pitchFamily="18" charset="0"/>
              </a:rPr>
              <a:t>tercapainya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hasil</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tepat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maka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perlu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dibuat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batasan</a:t>
            </a:r>
            <a:r>
              <a:rPr lang="id-ID"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masalah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penelitian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sebagai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berikut</a:t>
            </a:r>
            <a:r>
              <a:rPr lang="en-US" sz="2400" dirty="0" smtClean="0">
                <a:latin typeface="Times New Roman" pitchFamily="18" charset="0"/>
                <a:cs typeface="Times New Roman" pitchFamily="18" charset="0"/>
              </a:rPr>
              <a:t>:</a:t>
            </a:r>
            <a:endParaRPr lang="id-ID"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Perancangan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letak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hanya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dilakukan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fasilitas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produksi</a:t>
            </a:r>
            <a:r>
              <a:rPr lang="en-US" sz="2400" dirty="0" smtClean="0">
                <a:latin typeface="Times New Roman" pitchFamily="18" charset="0"/>
                <a:cs typeface="Times New Roman" pitchFamily="18" charset="0"/>
              </a:rPr>
              <a:t>.</a:t>
            </a:r>
            <a:endParaRPr lang="id-ID"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Tidak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penambahan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atau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perubahan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fasilitas</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fasilitas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produksi</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sudah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selama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penelitian</a:t>
            </a:r>
            <a:r>
              <a:rPr lang="en-US" sz="2400" dirty="0" smtClean="0">
                <a:latin typeface="Times New Roman" pitchFamily="18" charset="0"/>
                <a:cs typeface="Times New Roman" pitchFamily="18" charset="0"/>
              </a:rPr>
              <a:t> </a:t>
            </a:r>
            <a:endParaRPr lang="id-ID"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Tidak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melakukan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perubahan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sistem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produksi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maupun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urutan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proses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produksi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perusahaan</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yang </a:t>
            </a:r>
            <a:r>
              <a:rPr lang="en-US" sz="2400" dirty="0" err="1" smtClean="0">
                <a:latin typeface="Times New Roman" pitchFamily="18" charset="0"/>
                <a:cs typeface="Times New Roman" pitchFamily="18" charset="0"/>
              </a:rPr>
              <a:t>sudah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ada</a:t>
            </a:r>
            <a:r>
              <a:rPr lang="en-US" sz="2400" dirty="0" smtClean="0">
                <a:latin typeface="Times New Roman" pitchFamily="18" charset="0"/>
                <a:cs typeface="Times New Roman" pitchFamily="18" charset="0"/>
              </a:rPr>
              <a:t>.</a:t>
            </a:r>
            <a:endParaRPr lang="id-ID" sz="2400" dirty="0" smtClean="0">
              <a:latin typeface="Times New Roman" pitchFamily="18" charset="0"/>
              <a:cs typeface="Times New Roman" pitchFamily="18" charset="0"/>
            </a:endParaRPr>
          </a:p>
          <a:p>
            <a:pPr marL="722313" indent="0"/>
            <a:endParaRPr lang="id-ID"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Metode</a:t>
            </a:r>
            <a:endParaRPr/>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722313" lvl="0" indent="-493713" algn="l" rtl="0">
              <a:lnSpc>
                <a:spcPct val="90000"/>
              </a:lnSpc>
              <a:spcBef>
                <a:spcPts val="1000"/>
              </a:spcBef>
              <a:spcAft>
                <a:spcPts val="0"/>
              </a:spcAft>
              <a:buClr>
                <a:schemeClr val="dk1"/>
              </a:buClr>
              <a:buSzPts val="2800"/>
              <a:buFont typeface="+mj-lt"/>
              <a:buAutoNum type="alphaUcPeriod"/>
            </a:pPr>
            <a:r>
              <a:rPr b="1" i="1" smtClean="0">
                <a:latin typeface="Times New Roman" pitchFamily="18" charset="0"/>
                <a:cs typeface="Times New Roman" pitchFamily="18" charset="0"/>
              </a:rPr>
              <a:t>Activity Realtion Chart</a:t>
            </a:r>
            <a:r>
              <a:rPr b="1" smtClean="0">
                <a:latin typeface="Times New Roman" pitchFamily="18" charset="0"/>
                <a:cs typeface="Times New Roman" pitchFamily="18" charset="0"/>
              </a:rPr>
              <a:t> (ARC)</a:t>
            </a:r>
            <a:endParaRPr b="1" smtClean="0">
              <a:latin typeface="Times New Roman" pitchFamily="18" charset="0"/>
              <a:cs typeface="Times New Roman" pitchFamily="18" charset="0"/>
            </a:endParaRPr>
          </a:p>
          <a:p>
            <a:pPr marL="722313" indent="-493713" algn="just">
              <a:buNone/>
            </a:pPr>
            <a:r>
              <a:rPr lang="x-none" b="1" smtClean="0">
                <a:latin typeface="Times New Roman" pitchFamily="18" charset="0"/>
                <a:cs typeface="Times New Roman" pitchFamily="18" charset="0"/>
              </a:rPr>
              <a:t>	</a:t>
            </a:r>
            <a:r>
              <a:rPr lang="id-ID" sz="2400" dirty="0" smtClean="0">
                <a:latin typeface="Times New Roman" pitchFamily="18" charset="0"/>
                <a:cs typeface="Times New Roman" pitchFamily="18" charset="0"/>
              </a:rPr>
              <a:t>Teknik pengolahan data penelitian ini menggunakan </a:t>
            </a:r>
            <a:r>
              <a:rPr lang="id-ID" sz="2400" i="1" dirty="0" smtClean="0">
                <a:latin typeface="Times New Roman" pitchFamily="18" charset="0"/>
                <a:cs typeface="Times New Roman" pitchFamily="18" charset="0"/>
              </a:rPr>
              <a:t>metode activity realition chart</a:t>
            </a:r>
            <a:r>
              <a:rPr lang="id-ID" sz="2400" dirty="0" smtClean="0">
                <a:latin typeface="Times New Roman" pitchFamily="18" charset="0"/>
                <a:cs typeface="Times New Roman" pitchFamily="18" charset="0"/>
              </a:rPr>
              <a:t> (ARC), yaitu adalah teknik yang sederhana di dalam merencanakan tata letak fasilitas berdasarkan derajat hubungan aktivitas. Pada dasarnya </a:t>
            </a:r>
            <a:r>
              <a:rPr lang="id-ID" sz="2400" i="1" dirty="0" smtClean="0">
                <a:latin typeface="Times New Roman" pitchFamily="18" charset="0"/>
                <a:cs typeface="Times New Roman" pitchFamily="18" charset="0"/>
              </a:rPr>
              <a:t>Activity Relationship Chart </a:t>
            </a:r>
            <a:r>
              <a:rPr lang="id-ID" sz="2400" dirty="0" smtClean="0">
                <a:latin typeface="Times New Roman" pitchFamily="18" charset="0"/>
                <a:cs typeface="Times New Roman" pitchFamily="18" charset="0"/>
              </a:rPr>
              <a:t>(ARC) hampir sama dengan From to Chart, hanya disini analisisnya lebih bersifat kualitatif. Jika analisis didasarkan pada angka berat atau volume pada diagram Dari ke dan jarak pergerakan material dari departemen ke departemen, hubungan aktivitas ini menggantikan kedua hal tersebut dengan kode huruf yang menunjukkan derajat hubungan kualitas aktivitas. dan kode numerik yang menjelaskan alasan pemilihan kode huruf.</a:t>
            </a:r>
          </a:p>
          <a:p>
            <a:pPr marL="722313" lvl="0" indent="-493713" algn="just" rtl="0">
              <a:lnSpc>
                <a:spcPct val="90000"/>
              </a:lnSpc>
              <a:spcBef>
                <a:spcPts val="1000"/>
              </a:spcBef>
              <a:spcAft>
                <a:spcPts val="0"/>
              </a:spcAft>
              <a:buClr>
                <a:schemeClr val="dk1"/>
              </a:buClr>
              <a:buSzPts val="2800"/>
              <a:buNone/>
            </a:pPr>
            <a:endParaRPr sz="2400" b="1"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Metode</a:t>
            </a:r>
            <a:endParaRPr lang="id-ID" dirty="0"/>
          </a:p>
        </p:txBody>
      </p:sp>
      <p:sp>
        <p:nvSpPr>
          <p:cNvPr id="3" name="Text Placeholder 2"/>
          <p:cNvSpPr>
            <a:spLocks noGrp="1"/>
          </p:cNvSpPr>
          <p:nvPr>
            <p:ph type="body" idx="1"/>
          </p:nvPr>
        </p:nvSpPr>
        <p:spPr/>
        <p:txBody>
          <a:bodyPr>
            <a:normAutofit/>
          </a:bodyPr>
          <a:lstStyle/>
          <a:p>
            <a:pPr marL="622300" indent="-571500">
              <a:buNone/>
            </a:pPr>
            <a:r>
              <a:rPr lang="id-ID" b="1" dirty="0" smtClean="0">
                <a:latin typeface="Times New Roman" pitchFamily="18" charset="0"/>
                <a:cs typeface="Times New Roman" pitchFamily="18" charset="0"/>
              </a:rPr>
              <a:t>B. 	</a:t>
            </a:r>
            <a:r>
              <a:rPr lang="id-ID" b="1" dirty="0" smtClean="0">
                <a:latin typeface="Times New Roman" pitchFamily="18" charset="0"/>
                <a:cs typeface="Times New Roman" pitchFamily="18" charset="0"/>
              </a:rPr>
              <a:t>Efisiensi</a:t>
            </a:r>
          </a:p>
          <a:p>
            <a:pPr marL="622300" indent="-571500" algn="just">
              <a:buNone/>
            </a:pPr>
            <a:r>
              <a:rPr lang="id-ID" sz="3200" b="1" dirty="0" smtClean="0">
                <a:latin typeface="Times New Roman" pitchFamily="18" charset="0"/>
                <a:cs typeface="Times New Roman" pitchFamily="18" charset="0"/>
              </a:rPr>
              <a:t>	</a:t>
            </a:r>
            <a:r>
              <a:rPr lang="id-ID" sz="3200" dirty="0" smtClean="0">
                <a:latin typeface="Times New Roman" pitchFamily="18" charset="0"/>
                <a:cs typeface="Times New Roman" pitchFamily="18" charset="0"/>
              </a:rPr>
              <a:t>Metode perhitungan yang digunakan adalah rumus efisiensi yaitu ukuran keberhasilan suatu kegiatan yang dinilai berdasarkan besarnya sumber daya yang digunakan untuk mencapai hasil yang di inginkan. Selain itu juga efisiensi merupakan untuk mencapai suatu tujuan yang optimal serta sesuai keinginan, dengan meminimalkan sumber daya yang dikeluarkan.</a:t>
            </a:r>
            <a:endParaRPr lang="id-ID" sz="2000"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0" lvl="0" indent="722313" algn="l" rtl="0">
              <a:lnSpc>
                <a:spcPct val="90000"/>
              </a:lnSpc>
              <a:spcBef>
                <a:spcPts val="1000"/>
              </a:spcBef>
              <a:spcAft>
                <a:spcPts val="0"/>
              </a:spcAft>
              <a:buClr>
                <a:schemeClr val="dk1"/>
              </a:buClr>
              <a:buSzPts val="2800"/>
              <a:buNone/>
            </a:pPr>
            <a:r>
              <a:rPr sz="2400" b="1" smtClean="0">
                <a:latin typeface="Times New Roman" pitchFamily="18" charset="0"/>
                <a:cs typeface="Times New Roman" pitchFamily="18" charset="0"/>
              </a:rPr>
              <a:t>1. Layout Awal</a:t>
            </a:r>
          </a:p>
          <a:p>
            <a:pPr marL="4926013" indent="6350">
              <a:buNone/>
            </a:pPr>
            <a:r>
              <a:rPr lang="id-ID" sz="2400" dirty="0" smtClean="0"/>
              <a:t>Keterngan </a:t>
            </a:r>
            <a:r>
              <a:rPr lang="id-ID" sz="2400" dirty="0" smtClean="0"/>
              <a:t>layout di atas adalah </a:t>
            </a:r>
            <a:r>
              <a:rPr lang="id-ID" sz="2400" dirty="0" smtClean="0"/>
              <a:t>sebagai berikut</a:t>
            </a:r>
            <a:r>
              <a:rPr lang="id-ID" sz="2400" dirty="0" smtClean="0"/>
              <a:t>:</a:t>
            </a:r>
          </a:p>
          <a:p>
            <a:pPr marL="5284788">
              <a:buNone/>
            </a:pPr>
            <a:r>
              <a:rPr lang="id-ID" sz="2400" dirty="0" smtClean="0"/>
              <a:t>1. Gudang Material</a:t>
            </a:r>
          </a:p>
          <a:p>
            <a:pPr marL="5284788">
              <a:buNone/>
            </a:pPr>
            <a:r>
              <a:rPr lang="id-ID" sz="2400" dirty="0" smtClean="0"/>
              <a:t>2. Ruang Proses Printing</a:t>
            </a:r>
          </a:p>
          <a:p>
            <a:pPr marL="5284788">
              <a:buNone/>
            </a:pPr>
            <a:r>
              <a:rPr lang="id-ID" sz="2400" dirty="0" smtClean="0"/>
              <a:t>3. Ruang Proses Injection 1</a:t>
            </a:r>
          </a:p>
          <a:p>
            <a:pPr marL="5284788">
              <a:buNone/>
            </a:pPr>
            <a:r>
              <a:rPr lang="id-ID" sz="2400" dirty="0" smtClean="0"/>
              <a:t>4. Ruang Proses Injection 2</a:t>
            </a:r>
          </a:p>
          <a:p>
            <a:pPr marL="5284788">
              <a:buNone/>
            </a:pPr>
            <a:r>
              <a:rPr lang="id-ID" sz="2400" dirty="0" smtClean="0"/>
              <a:t>5. Ruang Proses Tubing 1</a:t>
            </a:r>
          </a:p>
          <a:p>
            <a:pPr marL="5284788">
              <a:buNone/>
            </a:pPr>
            <a:r>
              <a:rPr lang="id-ID" sz="2400" dirty="0" smtClean="0"/>
              <a:t>6. Ruang Proses Tubing </a:t>
            </a:r>
            <a:r>
              <a:rPr lang="id-ID" sz="2400" dirty="0" smtClean="0"/>
              <a:t>2</a:t>
            </a:r>
          </a:p>
          <a:p>
            <a:pPr marL="5284788">
              <a:buNone/>
            </a:pPr>
            <a:r>
              <a:rPr lang="id-ID" sz="2400" dirty="0" smtClean="0"/>
              <a:t>7. Ruang Bahan Jadi</a:t>
            </a:r>
            <a:endParaRPr lang="id-ID" sz="2400" dirty="0" smtClean="0"/>
          </a:p>
          <a:p>
            <a:pPr marL="0" lvl="0" indent="722313" algn="l" rtl="0">
              <a:lnSpc>
                <a:spcPct val="90000"/>
              </a:lnSpc>
              <a:spcBef>
                <a:spcPts val="1000"/>
              </a:spcBef>
              <a:spcAft>
                <a:spcPts val="0"/>
              </a:spcAft>
              <a:buClr>
                <a:schemeClr val="dk1"/>
              </a:buClr>
              <a:buSzPts val="2800"/>
              <a:buNone/>
            </a:pPr>
            <a:endParaRPr sz="2400" b="1" smtClean="0">
              <a:latin typeface="Times New Roman" pitchFamily="18" charset="0"/>
              <a:cs typeface="Times New Roman" pitchFamily="18" charset="0"/>
            </a:endParaRPr>
          </a:p>
          <a:p>
            <a:pPr marL="5921375" lvl="0" indent="722313" algn="l" rtl="0">
              <a:lnSpc>
                <a:spcPct val="90000"/>
              </a:lnSpc>
              <a:spcBef>
                <a:spcPts val="1000"/>
              </a:spcBef>
              <a:spcAft>
                <a:spcPts val="0"/>
              </a:spcAft>
              <a:buClr>
                <a:schemeClr val="dk1"/>
              </a:buClr>
              <a:buSzPts val="2800"/>
              <a:buNone/>
            </a:pPr>
            <a:endParaRPr sz="2400" b="1" smtClean="0">
              <a:latin typeface="Times New Roman" pitchFamily="18" charset="0"/>
              <a:cs typeface="Times New Roman" pitchFamily="18" charset="0"/>
            </a:endParaRPr>
          </a:p>
        </p:txBody>
      </p:sp>
      <p:pic>
        <p:nvPicPr>
          <p:cNvPr id="4" name="Picture 3" descr="E:\SIDANG PROPOSAL FRANS\Layout Awal.jpg"/>
          <p:cNvPicPr/>
          <p:nvPr/>
        </p:nvPicPr>
        <p:blipFill>
          <a:blip r:embed="rId3"/>
          <a:srcRect/>
          <a:stretch>
            <a:fillRect/>
          </a:stretch>
        </p:blipFill>
        <p:spPr bwMode="auto">
          <a:xfrm>
            <a:off x="523836" y="1928802"/>
            <a:ext cx="4555148" cy="3420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a:t>
            </a:r>
            <a:endParaRPr lang="id-ID" dirty="0"/>
          </a:p>
        </p:txBody>
      </p:sp>
      <p:sp>
        <p:nvSpPr>
          <p:cNvPr id="3" name="Text Placeholder 2"/>
          <p:cNvSpPr>
            <a:spLocks noGrp="1"/>
          </p:cNvSpPr>
          <p:nvPr>
            <p:ph type="body" idx="1"/>
          </p:nvPr>
        </p:nvSpPr>
        <p:spPr/>
        <p:txBody>
          <a:bodyPr/>
          <a:lstStyle/>
          <a:p>
            <a:pPr marL="7938" indent="-7938">
              <a:buNone/>
            </a:pPr>
            <a:r>
              <a:rPr lang="id-ID" sz="2400" dirty="0" smtClean="0">
                <a:latin typeface="Times New Roman" pitchFamily="18" charset="0"/>
                <a:cs typeface="Times New Roman" pitchFamily="18" charset="0"/>
              </a:rPr>
              <a:t>Dalam layout proses produksi di atas dapat dijelaskan proses mekanisme aliran material dari bahan baku menjadi barang jadi,sebagai berikut </a:t>
            </a:r>
            <a:r>
              <a:rPr lang="id-ID" sz="2400" dirty="0" smtClean="0">
                <a:latin typeface="Times New Roman" pitchFamily="18" charset="0"/>
                <a:cs typeface="Times New Roman" pitchFamily="18" charset="0"/>
              </a:rPr>
              <a:t>:</a:t>
            </a:r>
          </a:p>
          <a:p>
            <a:pPr marL="7938" indent="-7938">
              <a:buNone/>
            </a:pPr>
            <a:endParaRPr lang="id-ID" sz="2400" dirty="0" smtClean="0">
              <a:latin typeface="Times New Roman" pitchFamily="18" charset="0"/>
              <a:cs typeface="Times New Roman" pitchFamily="18" charset="0"/>
            </a:endParaRPr>
          </a:p>
          <a:p>
            <a:pPr marL="7938" indent="-7938">
              <a:buNone/>
            </a:pPr>
            <a:endParaRPr lang="id-ID" sz="2400" dirty="0" smtClean="0">
              <a:latin typeface="Times New Roman" pitchFamily="18" charset="0"/>
              <a:cs typeface="Times New Roman" pitchFamily="18" charset="0"/>
            </a:endParaRPr>
          </a:p>
          <a:p>
            <a:pPr marL="7938" indent="-7938">
              <a:buNone/>
            </a:pPr>
            <a:endParaRPr lang="id-ID" sz="2400" dirty="0" smtClean="0">
              <a:latin typeface="Times New Roman" pitchFamily="18" charset="0"/>
              <a:cs typeface="Times New Roman" pitchFamily="18" charset="0"/>
            </a:endParaRPr>
          </a:p>
          <a:p>
            <a:pPr marL="7938" indent="-7938">
              <a:buNone/>
            </a:pPr>
            <a:endParaRPr lang="id-ID" sz="2400" dirty="0" smtClean="0">
              <a:latin typeface="Times New Roman" pitchFamily="18" charset="0"/>
              <a:cs typeface="Times New Roman" pitchFamily="18" charset="0"/>
            </a:endParaRPr>
          </a:p>
          <a:p>
            <a:pPr marL="7938" indent="-7938">
              <a:buNone/>
            </a:pPr>
            <a:endParaRPr lang="id-ID" sz="2400" dirty="0" smtClean="0">
              <a:latin typeface="Times New Roman" pitchFamily="18" charset="0"/>
              <a:cs typeface="Times New Roman" pitchFamily="18" charset="0"/>
            </a:endParaRPr>
          </a:p>
          <a:p>
            <a:pPr marL="7938" indent="-7938">
              <a:buNone/>
            </a:pPr>
            <a:endParaRPr lang="id-ID" sz="2400" dirty="0" smtClean="0">
              <a:latin typeface="Times New Roman" pitchFamily="18" charset="0"/>
              <a:cs typeface="Times New Roman" pitchFamily="18" charset="0"/>
            </a:endParaRPr>
          </a:p>
          <a:p>
            <a:pPr marL="7938" indent="-7938">
              <a:buNone/>
            </a:pPr>
            <a:r>
              <a:rPr lang="id-ID" sz="2400" dirty="0" smtClean="0">
                <a:latin typeface="Times New Roman" pitchFamily="18" charset="0"/>
                <a:cs typeface="Times New Roman" pitchFamily="18" charset="0"/>
              </a:rPr>
              <a:t>	Pada tabel layout awal di atas diperolah jarak total sebesar 365m</a:t>
            </a:r>
            <a:r>
              <a:rPr lang="id-ID" sz="2400" dirty="0" smtClean="0"/>
              <a:t>. </a:t>
            </a:r>
          </a:p>
          <a:p>
            <a:pPr marL="7938" indent="-7938">
              <a:buNone/>
            </a:pPr>
            <a:endParaRPr lang="id-ID" sz="2400" dirty="0" smtClean="0">
              <a:latin typeface="Times New Roman" pitchFamily="18" charset="0"/>
              <a:cs typeface="Times New Roman" pitchFamily="18" charset="0"/>
            </a:endParaRPr>
          </a:p>
          <a:p>
            <a:pPr>
              <a:buNone/>
            </a:pPr>
            <a:endParaRPr lang="id-ID" dirty="0"/>
          </a:p>
        </p:txBody>
      </p:sp>
      <p:pic>
        <p:nvPicPr>
          <p:cNvPr id="1026" name="Picture 2"/>
          <p:cNvPicPr>
            <a:picLocks noChangeAspect="1" noChangeArrowheads="1"/>
          </p:cNvPicPr>
          <p:nvPr/>
        </p:nvPicPr>
        <p:blipFill>
          <a:blip r:embed="rId2"/>
          <a:srcRect l="28184" t="37109" r="39422" b="35547"/>
          <a:stretch>
            <a:fillRect/>
          </a:stretch>
        </p:blipFill>
        <p:spPr bwMode="auto">
          <a:xfrm>
            <a:off x="452398" y="2357430"/>
            <a:ext cx="6429420" cy="235745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a:t>
            </a:r>
            <a:endParaRPr lang="id-ID" dirty="0"/>
          </a:p>
        </p:txBody>
      </p:sp>
      <p:sp>
        <p:nvSpPr>
          <p:cNvPr id="3" name="Text Placeholder 2"/>
          <p:cNvSpPr>
            <a:spLocks noGrp="1"/>
          </p:cNvSpPr>
          <p:nvPr>
            <p:ph type="body" idx="1"/>
          </p:nvPr>
        </p:nvSpPr>
        <p:spPr/>
        <p:txBody>
          <a:bodyPr>
            <a:normAutofit/>
          </a:bodyPr>
          <a:lstStyle/>
          <a:p>
            <a:pPr>
              <a:buNone/>
            </a:pPr>
            <a:r>
              <a:rPr lang="id-ID" sz="2000" b="1" dirty="0" smtClean="0">
                <a:latin typeface="Times New Roman" pitchFamily="18" charset="0"/>
                <a:cs typeface="Times New Roman" pitchFamily="18" charset="0"/>
              </a:rPr>
              <a:t>2 </a:t>
            </a:r>
            <a:r>
              <a:rPr lang="id-ID" sz="2000" b="1" dirty="0" smtClean="0">
                <a:latin typeface="Times New Roman" pitchFamily="18" charset="0"/>
                <a:cs typeface="Times New Roman" pitchFamily="18" charset="0"/>
              </a:rPr>
              <a:t>Layout Usulan Produksi</a:t>
            </a:r>
          </a:p>
          <a:p>
            <a:pPr>
              <a:buNone/>
            </a:pPr>
            <a:r>
              <a:rPr lang="id-ID" sz="2000" dirty="0" smtClean="0">
                <a:latin typeface="Times New Roman" pitchFamily="18" charset="0"/>
                <a:cs typeface="Times New Roman" pitchFamily="18" charset="0"/>
              </a:rPr>
              <a:t>Adapun </a:t>
            </a:r>
            <a:r>
              <a:rPr lang="id-ID" sz="2000" dirty="0" smtClean="0">
                <a:latin typeface="Times New Roman" pitchFamily="18" charset="0"/>
                <a:cs typeface="Times New Roman" pitchFamily="18" charset="0"/>
              </a:rPr>
              <a:t>layout usulan pada masing-masing ruangan dapat ditunjukan sebagai berikut</a:t>
            </a:r>
            <a:r>
              <a:rPr lang="id-ID" sz="2000" dirty="0" smtClean="0">
                <a:latin typeface="Times New Roman" pitchFamily="18" charset="0"/>
                <a:cs typeface="Times New Roman" pitchFamily="18" charset="0"/>
              </a:rPr>
              <a:t>:</a:t>
            </a:r>
          </a:p>
          <a:p>
            <a:pPr>
              <a:buNone/>
            </a:pPr>
            <a:endParaRPr lang="id-ID" sz="2000" dirty="0" smtClean="0">
              <a:latin typeface="Times New Roman" pitchFamily="18" charset="0"/>
              <a:cs typeface="Times New Roman" pitchFamily="18" charset="0"/>
            </a:endParaRPr>
          </a:p>
        </p:txBody>
      </p:sp>
      <p:pic>
        <p:nvPicPr>
          <p:cNvPr id="4" name="Picture 3" descr="E:\SIDANG PROPOSAL FRANS\Layout usulan.jpg"/>
          <p:cNvPicPr/>
          <p:nvPr/>
        </p:nvPicPr>
        <p:blipFill>
          <a:blip r:embed="rId2"/>
          <a:srcRect/>
          <a:stretch>
            <a:fillRect/>
          </a:stretch>
        </p:blipFill>
        <p:spPr bwMode="auto">
          <a:xfrm>
            <a:off x="523836" y="2285992"/>
            <a:ext cx="4554000" cy="341649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791</Words>
  <PresentationFormat>Custom</PresentationFormat>
  <Paragraphs>83</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Exo</vt:lpstr>
      <vt:lpstr>Times New Roman</vt:lpstr>
      <vt:lpstr>Century Gothic</vt:lpstr>
      <vt:lpstr>Calibri</vt:lpstr>
      <vt:lpstr>Office Theme</vt:lpstr>
      <vt:lpstr>Perencanaan Ulang Tata Letak Fasilitas Produksi Dengan Menggunakan Metode Activity Realition Chart (ARC)  Di PT. Betts Indonesia</vt:lpstr>
      <vt:lpstr>Pendahuluan</vt:lpstr>
      <vt:lpstr>Pertanyaan Penelitian (Rumusan Masalah)</vt:lpstr>
      <vt:lpstr>Batasan Masalah</vt:lpstr>
      <vt:lpstr>Metode</vt:lpstr>
      <vt:lpstr>Metode</vt:lpstr>
      <vt:lpstr>Hasil</vt:lpstr>
      <vt:lpstr>Hasil</vt:lpstr>
      <vt:lpstr>Hasil</vt:lpstr>
      <vt:lpstr>Hasil</vt:lpstr>
      <vt:lpstr>Pembahasan</vt:lpstr>
      <vt:lpstr>Pembahasan</vt:lpstr>
      <vt:lpstr>Pembahasan</vt:lpstr>
      <vt:lpstr>Manfaat Penelitian</vt:lpstr>
      <vt:lpstr>Referensi</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APLIKASI PERHITUNGAN HARGA POKOK MAKANAN DAN MINUMAN UMKM BERBASIS ANDROID</dc:title>
  <dc:creator>Umsida</dc:creator>
  <cp:lastModifiedBy>SAMSUNG</cp:lastModifiedBy>
  <cp:revision>15</cp:revision>
  <dcterms:created xsi:type="dcterms:W3CDTF">2020-02-15T07:43:00Z</dcterms:created>
  <dcterms:modified xsi:type="dcterms:W3CDTF">2023-08-31T09:48:20Z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