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9144000" cy="6858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scadia Code" panose="020B0609020000020004" pitchFamily="49" charset="0"/>
      <p:regular r:id="rId16"/>
      <p:bold r:id="rId17"/>
      <p:italic r:id="rId18"/>
      <p:boldItalic r:id="rId19"/>
    </p:embeddedFon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Exo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2ahUKEwj3jKneg8PfAhUDqo8KHQltAbUQjRx6BAgBEAU&amp;url=http://intelegensia.com/manajemen-kinerja/&amp;psig=AOvVaw2RbwwFdd7PjlFiGYn2x1i7&amp;ust=154610374664560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  <a:sym typeface="Exo"/>
              </a:rPr>
              <a:t>PENINGKATAN KUALITAS LAYANAN DENGAN MENGINTREGASIKAN METODE SERVQUAL, QUALITY FUNCTION DEPLOYMENT, IMPORTANCE PERFORMANCE ANALYS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dirty="0"/>
              <a:t>MOCH. FERNANDO YULIANTO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dirty="0"/>
              <a:t>WIWIK SULISTYOWATI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dirty="0"/>
              <a:t>TEKNIK INDUSTRI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id-ID" dirty="0">
                <a:solidFill>
                  <a:srgbClr val="F2F2F2"/>
                </a:solidFill>
              </a:rPr>
              <a:t>AGUSTUS, 2023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indent="-228600">
              <a:buNone/>
            </a:pP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Gedangan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memiliki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sebuah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kantor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dijadikan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sarana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publik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menjadi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jembatan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antar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desa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dengan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untuk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itu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kualitas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sangat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perlu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diperhatikan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demi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lancarnya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sarana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instansi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publik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tersebut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.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Terkait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kualitas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berdasarkan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data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diperoleh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dari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pengaduan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penduduk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pada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tahun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2021,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adapun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keluhan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mempunyai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presentase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besar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dari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keseluruhan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keluhanyang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diterima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yaitu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perihal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kenyaman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mengurus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surat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menyurat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dan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fasilitas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ada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.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Untuk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kenyamanan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pengurusan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surat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menyurat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permasalahan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dihadapi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diantaranya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banyaknya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pengaduan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tidak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sesuai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dengan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kualitas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seperti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lainnya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.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Dalam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hal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ini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mengukur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tingkat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kualitas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kantor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gedangan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terhadap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kepuasan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masyarakat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digunakan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metode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Service Quality, Quality Function Deployment dan Importance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Perfomance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Analiysis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untuk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mengetahui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seberapa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tinggi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skor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GAP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ada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dalam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setuap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atribut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dan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berapa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banyak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atribut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perlu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ditingkatkan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lagi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agar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bisa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memberikan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untuk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mecapai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hakikat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kualitas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8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terbaik</a:t>
            </a:r>
            <a:r>
              <a:rPr lang="en-US" altLang="ko-KR" sz="28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.</a:t>
            </a:r>
            <a:endParaRPr lang="ko-KR" altLang="en-US" sz="28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5"/>
            <a:ext cx="11830800" cy="4966297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Pertanyaan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Rumusan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ID" sz="2400" b="1" i="0" u="none" strike="noStrike" kern="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 permasalahan yang ada serta kajian teori yang digunakan dalam penelitian ini berdasarkan latar belakang diatas, maka didapat rumusan masalah penelitian ini adalah “ Bagaimana meningkatkan kualitas pelayanan dengan metode Service Quality, Quality Function Deployment dan Important Perfomance Analysis untuk dapat mengoptimalkan kepuasan pelayanan pelangan“</a:t>
            </a:r>
            <a:br>
              <a:rPr kumimoji="0" lang="en-ID" sz="2400" b="0" i="0" u="none" strike="noStrike" kern="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55E1E1B-FF66-4BD4-9EBD-2808E1C7297E}"/>
              </a:ext>
            </a:extLst>
          </p:cNvPr>
          <p:cNvSpPr/>
          <p:nvPr/>
        </p:nvSpPr>
        <p:spPr>
          <a:xfrm>
            <a:off x="1489527" y="3460657"/>
            <a:ext cx="182880" cy="1828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7D8E983-C864-4375-BF75-0E2557BACBBD}"/>
              </a:ext>
            </a:extLst>
          </p:cNvPr>
          <p:cNvSpPr/>
          <p:nvPr/>
        </p:nvSpPr>
        <p:spPr>
          <a:xfrm>
            <a:off x="6031265" y="3460657"/>
            <a:ext cx="182880" cy="1828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76A85EB-2D77-491A-A6D0-D1308EFF9012}"/>
              </a:ext>
            </a:extLst>
          </p:cNvPr>
          <p:cNvSpPr/>
          <p:nvPr/>
        </p:nvSpPr>
        <p:spPr>
          <a:xfrm>
            <a:off x="10481563" y="3460657"/>
            <a:ext cx="182880" cy="1828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1894F57-825B-415E-9D65-D1A8F2290CB6}"/>
              </a:ext>
            </a:extLst>
          </p:cNvPr>
          <p:cNvSpPr/>
          <p:nvPr/>
        </p:nvSpPr>
        <p:spPr>
          <a:xfrm>
            <a:off x="1292325" y="2657589"/>
            <a:ext cx="577284" cy="696844"/>
          </a:xfrm>
          <a:custGeom>
            <a:avLst/>
            <a:gdLst>
              <a:gd name="connsiteX0" fmla="*/ 647699 w 1295399"/>
              <a:gd name="connsiteY0" fmla="*/ 0 h 1563686"/>
              <a:gd name="connsiteX1" fmla="*/ 1105692 w 1295399"/>
              <a:gd name="connsiteY1" fmla="*/ 189707 h 1563686"/>
              <a:gd name="connsiteX2" fmla="*/ 1105692 w 1295399"/>
              <a:gd name="connsiteY2" fmla="*/ 1105693 h 1563686"/>
              <a:gd name="connsiteX3" fmla="*/ 647700 w 1295399"/>
              <a:gd name="connsiteY3" fmla="*/ 1563686 h 1563686"/>
              <a:gd name="connsiteX4" fmla="*/ 189706 w 1295399"/>
              <a:gd name="connsiteY4" fmla="*/ 1105693 h 1563686"/>
              <a:gd name="connsiteX5" fmla="*/ 189706 w 1295399"/>
              <a:gd name="connsiteY5" fmla="*/ 189707 h 1563686"/>
              <a:gd name="connsiteX6" fmla="*/ 647699 w 1295399"/>
              <a:gd name="connsiteY6" fmla="*/ 0 h 1563686"/>
              <a:gd name="connsiteX7" fmla="*/ 647699 w 1295399"/>
              <a:gd name="connsiteY7" fmla="*/ 333375 h 1563686"/>
              <a:gd name="connsiteX8" fmla="*/ 333374 w 1295399"/>
              <a:gd name="connsiteY8" fmla="*/ 647700 h 1563686"/>
              <a:gd name="connsiteX9" fmla="*/ 647699 w 1295399"/>
              <a:gd name="connsiteY9" fmla="*/ 962025 h 1563686"/>
              <a:gd name="connsiteX10" fmla="*/ 962024 w 1295399"/>
              <a:gd name="connsiteY10" fmla="*/ 647700 h 1563686"/>
              <a:gd name="connsiteX11" fmla="*/ 647699 w 1295399"/>
              <a:gd name="connsiteY11" fmla="*/ 333375 h 15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95399" h="1563686">
                <a:moveTo>
                  <a:pt x="647699" y="0"/>
                </a:moveTo>
                <a:cubicBezTo>
                  <a:pt x="813460" y="0"/>
                  <a:pt x="979221" y="63235"/>
                  <a:pt x="1105692" y="189707"/>
                </a:cubicBezTo>
                <a:cubicBezTo>
                  <a:pt x="1358635" y="442649"/>
                  <a:pt x="1358635" y="852750"/>
                  <a:pt x="1105692" y="1105693"/>
                </a:cubicBezTo>
                <a:lnTo>
                  <a:pt x="647700" y="1563686"/>
                </a:lnTo>
                <a:lnTo>
                  <a:pt x="189706" y="1105693"/>
                </a:lnTo>
                <a:cubicBezTo>
                  <a:pt x="-63236" y="852751"/>
                  <a:pt x="-63237" y="442650"/>
                  <a:pt x="189706" y="189707"/>
                </a:cubicBezTo>
                <a:cubicBezTo>
                  <a:pt x="316177" y="63235"/>
                  <a:pt x="481938" y="0"/>
                  <a:pt x="647699" y="0"/>
                </a:cubicBezTo>
                <a:close/>
                <a:moveTo>
                  <a:pt x="647699" y="333375"/>
                </a:moveTo>
                <a:cubicBezTo>
                  <a:pt x="474102" y="333375"/>
                  <a:pt x="333374" y="474103"/>
                  <a:pt x="333374" y="647700"/>
                </a:cubicBezTo>
                <a:cubicBezTo>
                  <a:pt x="333374" y="821297"/>
                  <a:pt x="474102" y="962025"/>
                  <a:pt x="647699" y="962025"/>
                </a:cubicBezTo>
                <a:cubicBezTo>
                  <a:pt x="821296" y="962025"/>
                  <a:pt x="962024" y="821297"/>
                  <a:pt x="962024" y="647700"/>
                </a:cubicBezTo>
                <a:cubicBezTo>
                  <a:pt x="962024" y="474103"/>
                  <a:pt x="821296" y="333375"/>
                  <a:pt x="647699" y="33337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A4E101B-11D5-403E-B92E-785DDE2470C0}"/>
              </a:ext>
            </a:extLst>
          </p:cNvPr>
          <p:cNvSpPr/>
          <p:nvPr/>
        </p:nvSpPr>
        <p:spPr>
          <a:xfrm flipH="1">
            <a:off x="5834064" y="2787172"/>
            <a:ext cx="577282" cy="55086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8" tIns="60944" rIns="121888" bIns="60944" rtlCol="0" anchor="ctr"/>
          <a:lstStyle/>
          <a:p>
            <a:pPr algn="ctr" defTabSz="1218840" latinLnBrk="1"/>
            <a:endParaRPr lang="ko-KR" altLang="en-US" sz="2400">
              <a:solidFill>
                <a:srgbClr val="FFFF00"/>
              </a:solidFill>
            </a:endParaRPr>
          </a:p>
        </p:txBody>
      </p:sp>
      <p:pic>
        <p:nvPicPr>
          <p:cNvPr id="10" name="Picture 8" descr="Gambar terkait">
            <a:hlinkClick r:id="rId3"/>
            <a:extLst>
              <a:ext uri="{FF2B5EF4-FFF2-40B4-BE49-F238E27FC236}">
                <a16:creationId xmlns:a16="http://schemas.microsoft.com/office/drawing/2014/main" id="{F8968C80-1ECB-4726-B50E-633E98673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C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071157" y="2686217"/>
            <a:ext cx="954652" cy="696845"/>
          </a:xfrm>
          <a:prstGeom prst="rect">
            <a:avLst/>
          </a:prstGeom>
          <a:noFill/>
        </p:spPr>
      </p:pic>
      <p:sp>
        <p:nvSpPr>
          <p:cNvPr id="11" name="TextBox 19">
            <a:extLst>
              <a:ext uri="{FF2B5EF4-FFF2-40B4-BE49-F238E27FC236}">
                <a16:creationId xmlns:a16="http://schemas.microsoft.com/office/drawing/2014/main" id="{406F8BCC-833B-45D7-A036-3292D466AED4}"/>
              </a:ext>
            </a:extLst>
          </p:cNvPr>
          <p:cNvSpPr txBox="1"/>
          <p:nvPr/>
        </p:nvSpPr>
        <p:spPr>
          <a:xfrm>
            <a:off x="5114638" y="2257479"/>
            <a:ext cx="2333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Pengumpulan Data</a:t>
            </a:r>
            <a:endParaRPr lang="en-US" sz="2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234A212F-7366-46A5-8A4F-3995FCF0BACD}"/>
              </a:ext>
            </a:extLst>
          </p:cNvPr>
          <p:cNvSpPr txBox="1"/>
          <p:nvPr/>
        </p:nvSpPr>
        <p:spPr>
          <a:xfrm>
            <a:off x="572900" y="2257873"/>
            <a:ext cx="2016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Objek Penelitian</a:t>
            </a:r>
            <a:endParaRPr lang="en-US" sz="2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01D9F5B8-8247-444E-8601-4D25954866D3}"/>
              </a:ext>
            </a:extLst>
          </p:cNvPr>
          <p:cNvSpPr txBox="1"/>
          <p:nvPr/>
        </p:nvSpPr>
        <p:spPr>
          <a:xfrm>
            <a:off x="9315021" y="2251956"/>
            <a:ext cx="2333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Pengolahan Data</a:t>
            </a:r>
            <a:endParaRPr lang="en-US" sz="2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930D2F92-EFDA-41D7-BD86-F3A6DA742D7E}"/>
              </a:ext>
            </a:extLst>
          </p:cNvPr>
          <p:cNvSpPr txBox="1"/>
          <p:nvPr/>
        </p:nvSpPr>
        <p:spPr>
          <a:xfrm>
            <a:off x="4370670" y="4091948"/>
            <a:ext cx="17847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Primer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Observasi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Wawancara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Kuesioner </a:t>
            </a: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49F399BD-3986-4456-B5D2-AB9B43C4D248}"/>
              </a:ext>
            </a:extLst>
          </p:cNvPr>
          <p:cNvSpPr txBox="1"/>
          <p:nvPr/>
        </p:nvSpPr>
        <p:spPr>
          <a:xfrm>
            <a:off x="359388" y="4243629"/>
            <a:ext cx="2626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Kantor </a:t>
            </a:r>
          </a:p>
          <a:p>
            <a:pPr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Kecamatan Gedangan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8D982650-C862-4762-BD87-6E0581E078CA}"/>
              </a:ext>
            </a:extLst>
          </p:cNvPr>
          <p:cNvSpPr txBox="1"/>
          <p:nvPr/>
        </p:nvSpPr>
        <p:spPr>
          <a:xfrm>
            <a:off x="6031265" y="4111638"/>
            <a:ext cx="2163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Sekunder :</a:t>
            </a:r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Studi Pustaka</a:t>
            </a:r>
          </a:p>
        </p:txBody>
      </p:sp>
      <p:sp>
        <p:nvSpPr>
          <p:cNvPr id="17" name="Chevron 11">
            <a:extLst>
              <a:ext uri="{FF2B5EF4-FFF2-40B4-BE49-F238E27FC236}">
                <a16:creationId xmlns:a16="http://schemas.microsoft.com/office/drawing/2014/main" id="{5CB3CDD0-CD7D-498B-AE76-3563632C8317}"/>
              </a:ext>
            </a:extLst>
          </p:cNvPr>
          <p:cNvSpPr/>
          <p:nvPr/>
        </p:nvSpPr>
        <p:spPr>
          <a:xfrm>
            <a:off x="363202" y="3771561"/>
            <a:ext cx="11484241" cy="101945"/>
          </a:xfrm>
          <a:prstGeom prst="chevron">
            <a:avLst>
              <a:gd name="adj" fmla="val 39922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8" name="TextBox 26">
            <a:extLst>
              <a:ext uri="{FF2B5EF4-FFF2-40B4-BE49-F238E27FC236}">
                <a16:creationId xmlns:a16="http://schemas.microsoft.com/office/drawing/2014/main" id="{85D60702-0CE5-4244-930B-1B0D56A51CC8}"/>
              </a:ext>
            </a:extLst>
          </p:cNvPr>
          <p:cNvSpPr txBox="1"/>
          <p:nvPr/>
        </p:nvSpPr>
        <p:spPr>
          <a:xfrm>
            <a:off x="8516933" y="4111638"/>
            <a:ext cx="36750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Pengolahan Data</a:t>
            </a:r>
          </a:p>
          <a:p>
            <a:pPr algn="ctr"/>
            <a:r>
              <a:rPr lang="en-US" sz="20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 </a:t>
            </a:r>
            <a:r>
              <a:rPr lang="en-US" sz="2000" b="1" i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Srvqual,</a:t>
            </a:r>
          </a:p>
          <a:p>
            <a:pPr algn="ctr"/>
            <a:r>
              <a:rPr lang="en-US" sz="2000" b="1" i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Quality Function Deployment, Dan</a:t>
            </a:r>
          </a:p>
          <a:p>
            <a:pPr algn="ctr"/>
            <a:r>
              <a:rPr lang="en-US" sz="2000" b="1" i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 Performance Analiysy</a:t>
            </a:r>
            <a:endParaRPr 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9" y="1238732"/>
            <a:ext cx="4414668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 algn="just">
              <a:buNone/>
            </a:pP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Berdasarkan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tabel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perhitungan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menggunakan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metode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Servqual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disamping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didapatkan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Gap paling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tinggi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disetiap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dimensi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atribut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yakni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bukti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fisik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(tangible) -0,363 (Kantor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mempunyai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kantin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bersih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dan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rapi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),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dimensi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Kehandalan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(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Reability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)  -0,021 (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Petugas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Kantor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selalu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memberikan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baik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),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dimensi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daya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tanggap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(Responsiveness) -0,374 (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Petugas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Kantor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mampu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inisiatif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melayani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penumpang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tanpa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diminta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),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dimensi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jaminan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(Assurance) -0,245 (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Petugas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kantor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sopan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santun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dalam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memberikan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),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dimensi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empati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(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Emphaty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) -0,013 (Kantor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berada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dilokasi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strategis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)</a:t>
            </a:r>
            <a:endParaRPr lang="ko-KR" altLang="en-US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89B2E-253F-4C29-9935-766E5EAAB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524" y="1253762"/>
            <a:ext cx="5681991" cy="49952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4650339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Dari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Tabel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House of Quality (HOQ)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disamping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maka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dapat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diprioritaskan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dalam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meningkatkan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kualitas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layanan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pada Kantor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Gedangan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sudah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diurutkan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yaitu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sebagai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berikut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: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1.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Menata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kembali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Layout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ruangan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2.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Menyediakan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Layanan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Konsultasi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3.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Mengadakan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pelatihan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tentang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4.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Menerapkan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Program 5s (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Senyum,Sapa,Salam,Sopan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dan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Santun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)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5.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Melakukan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pengecekan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fasilatas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dengan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rutin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6.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Menambahkan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Petugas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/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Devisi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7.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Menyesuaikan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jumlah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Karyawan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dengan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beban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pekerjaan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8.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Membina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tentang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etika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berpenampilan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9.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Mengevaluasi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terhadap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keinginan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konsumen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10.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Menambahkan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keamanan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disetiap</a:t>
            </a:r>
            <a:r>
              <a:rPr lang="en-US" altLang="ko-KR" sz="12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ruangan</a:t>
            </a:r>
            <a:endParaRPr lang="en-US" altLang="ko-KR" sz="12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pPr marL="457200" lvl="0" indent="-22860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2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D5ADECEC-3A12-4E1C-90FE-1FA706225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403" y="1108324"/>
            <a:ext cx="5257082" cy="50897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dirty="0"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Pihak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Kantor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Gedangan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harus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memperbaiki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hasil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tingkat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kualitas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layanan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masih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kurang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guna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untuk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diperbaiki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dan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ditingkatkan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kembali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yaitu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Kantor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memiliki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fasilitas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tempat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beribadah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atau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musholla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, Kantor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memiliki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kamar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mandi yang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bersih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, Kantor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memiliki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koneksi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internet (WIFI) yang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stabil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Petugas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Kantor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memberikan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arahan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atas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bentuk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pelayanan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, Kantor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mempunyai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sistem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keamanan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yang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mumpuni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Petugas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Kantor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dapat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melayani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dengan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tanggap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dan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efektif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Petugas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Kantor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Kecamatan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sopan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terhadap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altLang="ko-KR" sz="2000" dirty="0" err="1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masyarakatnya</a:t>
            </a:r>
            <a:r>
              <a:rPr lang="en-US" altLang="ko-KR" sz="2000" dirty="0">
                <a:solidFill>
                  <a:schemeClr val="tx1"/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[1]	E. Erika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S. Muhlisoh, “Analisa Kepuasan Pelanggan di Kantor Kelurahan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Kalimulya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Kota Depok Dengan Metode Service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Sainstech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Penelit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dan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Pengkaj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Sains dan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29,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31–38, 2019, doi: 10.37277/stch.v29i1.314.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[2]	L. S.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Widibudiarti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“Pengaruh Kualitas Pelayanan E-KTP Terhadap Kepuasan Masyarakat (Studi pada Dinas Kependudukan dan Pencatatan Sipil Kota Mojokerto),”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Adm. Publik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3, no. 12,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128–126, 2017.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[3]	S. Haq, A. Suharsono,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Suji, “Kualitas Pelayanan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Pubik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Dalam Pembuatan e-KTP Pada Kecamatan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Suboh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Kabupaten Situbondo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Public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Service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Making E-KTP ( Electronic Citizen ID ) in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District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Suboh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Situbondo Regency,”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Artik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Has.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Penelit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Mhs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1–8, 2014.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[4]	S. N. Hasanah,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Damanhuri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Juwandi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“Analisis Kualitas Pelayanan Publik Dalam Konteks Pembuatan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Ktp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Elektronik Di Dinas Kependudukan Dan Catatan Sipil Kota Serang Pada Tahun 2021,”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Kewarganegaraan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6, no. 1, p. 13, 2021.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[5]	L. N. Susila, “Analisis Pengaruh Kualitas Pelayanan Kantor Kelurahan terhadap Kepuasan Masyarakat Kelurahan jagalan Kecamatan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Jebres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Kota Surakarta,”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Rural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Dev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63–72, 2010.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[6]	I. F. Azmi, M. F. Ridwan, A. W. Atihuta, D.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Marendeng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T. Palin, “Analisis Kualitas Pelayanan Pada E-KTP Di Kecamatan Tallo Kota Makassar,”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Public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Adm.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Polytech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STIA LAN Makassar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4, no. 1, p. 4, 2022.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[7]	T.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“Kualitas Pelayanan Dalam Pembuatan Kartu Tanda Penduduk Elektronik E-KTP Di Kecamatan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Ngemplak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Kabupaten Boyolali,” vol. 2, no. 3, 2022.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[8]	A. Duriat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Vaughan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“Pengaruh Kualitas Pelayanan E-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Ktp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Terhadap Kepuasan Masyarakat Di Kecamatan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Kramatmulya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Kebijak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J. Ilmu Adm.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11,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18–27, 2020, doi: 10.23969/kebijakan.v11i1.2231.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[9]	D. Dina, H. Heri,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H. Widasari, “E-Service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Sebagai Upaya Meningkatkan Kualitas Pelayanan Publik Di Kota Bandung (Studi Kasus Pada Kecamatan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Kiaracondong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Neo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Politea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1, no. 2,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52–60, 2020, doi: 10.53675/neopolitea.v1i2.500.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[10]	A. A. Pratiwi, “Analisis Kualitas Pelayanan dengan Metode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Fuzzy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-SERVQUAL pada Dinas Kependudukan dan Pencatatan Sipil Kabupaten Gresik,”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Adv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Ind.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Technol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2,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22–35, 2020, doi: 10.52435/jaiit.v2i1.39.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[11]	J. A. Kusumaningtyas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Sediyono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“Analisis Kepuasan Pelanggan Menggunakan Model KANO Dimensi SERVQUAL dan CSI Terhadap Layanan Sertifikasi Tanah di BPN (Badan Pertahanan Nasional),”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Informasi-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Aiti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14, no. 2,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124–136, 2017.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[12]	J. A.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Martilla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J. C. James, “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Importance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-Per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Mark.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41,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77–79, 2010.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[13]	F. Firdaus, “Aplikasi Metode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Importance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Performance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(Ipa) Dan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Customer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Satisfaction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Index (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Csi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Untuk Analisa Peningkatan Kualitas Pelayanan Berdasarkan Persepsi Pengguna Moda Transportasi Bus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Akdp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Terminal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Type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 (Studi Kasus Pada Terminal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Caru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Develop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4,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63–84, 2020, doi: 10.25139/dev.v4i1.2277.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[14]	D. Hidayat, A. Harsono,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H. Adianto, “Upaya Peningkatan Kualitas Pelayanan Bengkel dan Cuci Mobil dengan Menggunakan Metode ( Studi Kasus Bengkel Mobil Otto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Clean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) *,” vol. 1,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215–225, 2017.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[15]	D.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Patmawan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N. W. Setyanto,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R. A. Sari, “Analisis kualitas jasa pelayanan bengkel dengan mengintegrasikan metode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service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servqual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dan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function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deployment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qfd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(studi kasus: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ahass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7130 cemara agung motor Magetan),”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Jrmsi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3, no. 1,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85–98, 2015.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[16]	R. Nugraha, H. Ambar,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H. Adianto, “Usulan Peningkatan Kualitas Pelayanan Jasa pada Bengkel ‘X’ Berdasarkan Hasil Matrix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Importance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-Performance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(Studi kasus di Bengkel AHASS PD. Sumber Motor Karawang),”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Online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Nas.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1, no. 3,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221–231, 2014.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[17]	S. N. Hidayati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A. P. Prasetyo, “Analisis Kualitas Pelayanan E-KTP Menggunakan Metode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Customer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Satisfaction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Index, Metode Service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Importance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Performance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Maksipreneur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Manajemen, Koperasi, dan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Entrep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5, no. 1, p. 117, 2015, doi: 10.30588/jmp.v5i1.149.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[18]	A. Budiono, “Analisis Kualitas Pelayanan Konsumen Bengkel Mobil Suzuki Nusantara Jaya Sentosa Soekarno-Hatta Bandung,” 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</a:t>
            </a:r>
            <a:r>
              <a:rPr lang="id-ID" sz="5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Grad. </a:t>
            </a:r>
            <a:r>
              <a:rPr lang="id-ID" sz="5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Unpar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1, no. 2,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141–149, 2014.</a:t>
            </a:r>
          </a:p>
          <a:p>
            <a:pPr marL="406400" indent="-406400" algn="just"/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[19]	H. E.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Lodhita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I. Santoso, S. Anggarini,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K. Konsumen, “Analisis Pengaruh kualitas Pelayanan Terhadap Kepuasan Konsumen Menggunakan Metode IPA(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Importance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Performance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Dan CSI(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Customer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Satisfaction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Index) Studi Kasus Pada Toko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Oen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Malang.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[Online]. </a:t>
            </a:r>
            <a:r>
              <a:rPr lang="id-ID" sz="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Available</a:t>
            </a:r>
            <a:r>
              <a:rPr lang="id-ID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http://repository.ub.ac.id/id/eprint/149805/.</a:t>
            </a:r>
          </a:p>
          <a:p>
            <a:pPr indent="180340" algn="just"/>
            <a:r>
              <a:rPr lang="id-ID" sz="5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d-ID" sz="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1656</Words>
  <Application>Microsoft Office PowerPoint</Application>
  <PresentationFormat>Layar Lebar</PresentationFormat>
  <Paragraphs>64</Paragraphs>
  <Slides>9</Slides>
  <Notes>9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6" baseType="lpstr">
      <vt:lpstr>Times New Roman</vt:lpstr>
      <vt:lpstr>Century Gothic</vt:lpstr>
      <vt:lpstr>Exo</vt:lpstr>
      <vt:lpstr>Cascadia Code</vt:lpstr>
      <vt:lpstr>Calibri</vt:lpstr>
      <vt:lpstr>Arial</vt:lpstr>
      <vt:lpstr>Office Theme</vt:lpstr>
      <vt:lpstr>PENINGKATAN KUALITAS LAYANAN DENGAN MENGINTREGASIKAN METODE SERVQUAL, QUALITY FUNCTION DEPLOYMENT, IMPORTANCE PERFORMANCE ANALYS</vt:lpstr>
      <vt:lpstr>Pendahuluan</vt:lpstr>
      <vt:lpstr>Pertanyaan Penelitian (Rumusan Masalah) Berdasarkan permasalahan yang ada serta kajian teori yang digunakan dalam penelitian ini berdasarkan latar belakang diatas, maka didapat rumusan masalah penelitian ini adalah “ Bagaimana meningkatkan kualitas pelayanan dengan metode Service Quality, Quality Function Deployment dan Important Perfomance Analysis untuk dapat mengoptimalkan kepuasan pelayanan pelangan“ </vt:lpstr>
      <vt:lpstr>Metode</vt:lpstr>
      <vt:lpstr>Hasil</vt:lpstr>
      <vt:lpstr>Pembahasan</vt:lpstr>
      <vt:lpstr>Manfaat Penelitian</vt:lpstr>
      <vt:lpstr>Referensi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PENINGKATAN KUALITAS LAYANAN DENGAN MENGINTREGASIKAN METODE SERVQUAL, QUALITY FUNCTION DEPLOYMENT, IMPORTANCE PERFORMANCE ANALYS</dc:title>
  <dc:creator>Umsida</dc:creator>
  <cp:lastModifiedBy>Acer</cp:lastModifiedBy>
  <cp:revision>2</cp:revision>
  <dcterms:created xsi:type="dcterms:W3CDTF">2020-02-15T07:43:00Z</dcterms:created>
  <dcterms:modified xsi:type="dcterms:W3CDTF">2023-08-31T12:39:37Z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