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8" r:id="rId10"/>
    <p:sldId id="263" r:id="rId11"/>
    <p:sldId id="264" r:id="rId12"/>
    <p:sldId id="265" r:id="rId13"/>
  </p:sldIdLst>
  <p:sldSz cx="18288000" cy="10287000"/>
  <p:notesSz cx="6858000" cy="9144000"/>
  <p:embeddedFontLst>
    <p:embeddedFont>
      <p:font typeface="Scripter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Open Sans" panose="020B0604020202020204" charset="0"/>
      <p:regular r:id="rId19"/>
    </p:embeddedFont>
    <p:embeddedFont>
      <p:font typeface="Handyman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22" autoAdjust="0"/>
  </p:normalViewPr>
  <p:slideViewPr>
    <p:cSldViewPr>
      <p:cViewPr varScale="1">
        <p:scale>
          <a:sx n="50" d="100"/>
          <a:sy n="50" d="100"/>
        </p:scale>
        <p:origin x="54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3.svg"/><Relationship Id="rId4" Type="http://schemas.openxmlformats.org/officeDocument/2006/relationships/image" Target="../media/image18.png"/><Relationship Id="rId9" Type="http://schemas.openxmlformats.org/officeDocument/2006/relationships/image" Target="../media/image3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22.jpeg"/><Relationship Id="rId7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7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7" Type="http://schemas.openxmlformats.org/officeDocument/2006/relationships/image" Target="../media/image4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16.sv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6.svg"/><Relationship Id="rId4" Type="http://schemas.openxmlformats.org/officeDocument/2006/relationships/image" Target="../media/image8.png"/><Relationship Id="rId9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sv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6.sv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E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64757" y="3770966"/>
            <a:ext cx="13776003" cy="2923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97"/>
              </a:lnSpc>
            </a:pPr>
            <a:r>
              <a:rPr lang="en-US" sz="7100" b="1" dirty="0" err="1">
                <a:solidFill>
                  <a:srgbClr val="B85E24"/>
                </a:solidFill>
                <a:latin typeface="Scripter"/>
              </a:rPr>
              <a:t>Pengaruh</a:t>
            </a:r>
            <a:r>
              <a:rPr lang="en-US" sz="7100" b="1" dirty="0">
                <a:solidFill>
                  <a:srgbClr val="B85E24"/>
                </a:solidFill>
                <a:latin typeface="Scripter"/>
              </a:rPr>
              <a:t> model </a:t>
            </a:r>
            <a:r>
              <a:rPr lang="en-US" sz="7100" b="1" dirty="0" err="1">
                <a:solidFill>
                  <a:srgbClr val="B85E24"/>
                </a:solidFill>
                <a:latin typeface="Scripter"/>
              </a:rPr>
              <a:t>pembelajaran</a:t>
            </a:r>
            <a:r>
              <a:rPr lang="en-US" sz="7100" b="1" dirty="0">
                <a:solidFill>
                  <a:srgbClr val="B85E24"/>
                </a:solidFill>
                <a:latin typeface="Scripter"/>
              </a:rPr>
              <a:t> index card match </a:t>
            </a:r>
            <a:r>
              <a:rPr lang="en-US" sz="7100" b="1" dirty="0" err="1">
                <a:solidFill>
                  <a:srgbClr val="B85E24"/>
                </a:solidFill>
                <a:latin typeface="Scripter"/>
              </a:rPr>
              <a:t>terhadap</a:t>
            </a:r>
            <a:r>
              <a:rPr lang="en-US" sz="7100" b="1" dirty="0">
                <a:solidFill>
                  <a:srgbClr val="B85E24"/>
                </a:solidFill>
                <a:latin typeface="Scripter"/>
              </a:rPr>
              <a:t> </a:t>
            </a:r>
            <a:r>
              <a:rPr lang="en-US" sz="7100" b="1" dirty="0" err="1">
                <a:solidFill>
                  <a:srgbClr val="B85E24"/>
                </a:solidFill>
                <a:latin typeface="Scripter"/>
              </a:rPr>
              <a:t>hasil</a:t>
            </a:r>
            <a:r>
              <a:rPr lang="en-US" sz="7100" b="1" dirty="0">
                <a:solidFill>
                  <a:srgbClr val="B85E24"/>
                </a:solidFill>
                <a:latin typeface="Scripter"/>
              </a:rPr>
              <a:t> </a:t>
            </a:r>
            <a:r>
              <a:rPr lang="en-US" sz="7100" b="1" dirty="0" err="1">
                <a:solidFill>
                  <a:srgbClr val="B85E24"/>
                </a:solidFill>
                <a:latin typeface="Scripter"/>
              </a:rPr>
              <a:t>belajar</a:t>
            </a:r>
            <a:r>
              <a:rPr lang="en-US" sz="7100" b="1" dirty="0">
                <a:solidFill>
                  <a:srgbClr val="B85E24"/>
                </a:solidFill>
                <a:latin typeface="Scripter"/>
              </a:rPr>
              <a:t> </a:t>
            </a:r>
            <a:r>
              <a:rPr lang="en-US" sz="7100" b="1" dirty="0" err="1">
                <a:solidFill>
                  <a:srgbClr val="B85E24"/>
                </a:solidFill>
                <a:latin typeface="Scripter"/>
              </a:rPr>
              <a:t>matematika</a:t>
            </a:r>
            <a:r>
              <a:rPr lang="en-US" sz="7100" b="1" dirty="0">
                <a:solidFill>
                  <a:srgbClr val="B85E24"/>
                </a:solidFill>
                <a:latin typeface="Scripter"/>
              </a:rPr>
              <a:t> </a:t>
            </a:r>
            <a:r>
              <a:rPr lang="en-US" sz="7100" b="1" dirty="0" err="1">
                <a:solidFill>
                  <a:srgbClr val="B85E24"/>
                </a:solidFill>
                <a:latin typeface="Scripter"/>
              </a:rPr>
              <a:t>siswa</a:t>
            </a:r>
            <a:r>
              <a:rPr lang="en-US" sz="7100" b="1" dirty="0">
                <a:solidFill>
                  <a:srgbClr val="B85E24"/>
                </a:solidFill>
                <a:latin typeface="Scripter"/>
              </a:rPr>
              <a:t> </a:t>
            </a:r>
            <a:r>
              <a:rPr lang="en-US" sz="7100" b="1" dirty="0" err="1">
                <a:solidFill>
                  <a:srgbClr val="B85E24"/>
                </a:solidFill>
                <a:latin typeface="Scripter"/>
              </a:rPr>
              <a:t>kelas</a:t>
            </a:r>
            <a:r>
              <a:rPr lang="en-US" sz="7100" b="1" dirty="0">
                <a:solidFill>
                  <a:srgbClr val="B85E24"/>
                </a:solidFill>
                <a:latin typeface="Scripter"/>
              </a:rPr>
              <a:t> v</a:t>
            </a:r>
          </a:p>
        </p:txBody>
      </p:sp>
      <p:sp>
        <p:nvSpPr>
          <p:cNvPr id="3" name="Freeform 3"/>
          <p:cNvSpPr/>
          <p:nvPr/>
        </p:nvSpPr>
        <p:spPr>
          <a:xfrm>
            <a:off x="14583229" y="-471414"/>
            <a:ext cx="3890356" cy="4114800"/>
          </a:xfrm>
          <a:custGeom>
            <a:avLst/>
            <a:gdLst/>
            <a:ahLst/>
            <a:cxnLst/>
            <a:rect l="l" t="t" r="r" b="b"/>
            <a:pathLst>
              <a:path w="3890356" h="4114800">
                <a:moveTo>
                  <a:pt x="0" y="0"/>
                </a:moveTo>
                <a:lnTo>
                  <a:pt x="3890356" y="0"/>
                </a:lnTo>
                <a:lnTo>
                  <a:pt x="38903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20984" y="428137"/>
            <a:ext cx="3525844" cy="1634709"/>
          </a:xfrm>
          <a:custGeom>
            <a:avLst/>
            <a:gdLst/>
            <a:ahLst/>
            <a:cxnLst/>
            <a:rect l="l" t="t" r="r" b="b"/>
            <a:pathLst>
              <a:path w="3525844" h="1634709">
                <a:moveTo>
                  <a:pt x="0" y="0"/>
                </a:moveTo>
                <a:lnTo>
                  <a:pt x="3525844" y="0"/>
                </a:lnTo>
                <a:lnTo>
                  <a:pt x="3525844" y="1634709"/>
                </a:lnTo>
                <a:lnTo>
                  <a:pt x="0" y="1634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8700" y="5661914"/>
            <a:ext cx="1841572" cy="358270"/>
          </a:xfrm>
          <a:custGeom>
            <a:avLst/>
            <a:gdLst/>
            <a:ahLst/>
            <a:cxnLst/>
            <a:rect l="l" t="t" r="r" b="b"/>
            <a:pathLst>
              <a:path w="1841572" h="358270">
                <a:moveTo>
                  <a:pt x="0" y="0"/>
                </a:moveTo>
                <a:lnTo>
                  <a:pt x="1841572" y="0"/>
                </a:lnTo>
                <a:lnTo>
                  <a:pt x="1841572" y="358269"/>
                </a:lnTo>
                <a:lnTo>
                  <a:pt x="0" y="3582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908357" y="2628732"/>
            <a:ext cx="1841572" cy="358270"/>
          </a:xfrm>
          <a:custGeom>
            <a:avLst/>
            <a:gdLst/>
            <a:ahLst/>
            <a:cxnLst/>
            <a:rect l="l" t="t" r="r" b="b"/>
            <a:pathLst>
              <a:path w="1841572" h="358270">
                <a:moveTo>
                  <a:pt x="0" y="0"/>
                </a:moveTo>
                <a:lnTo>
                  <a:pt x="1841572" y="0"/>
                </a:lnTo>
                <a:lnTo>
                  <a:pt x="1841572" y="358269"/>
                </a:lnTo>
                <a:lnTo>
                  <a:pt x="0" y="35826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6214726" y="7046702"/>
            <a:ext cx="6120097" cy="2022718"/>
            <a:chOff x="0" y="0"/>
            <a:chExt cx="1611877" cy="53273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611877" cy="532732"/>
            </a:xfrm>
            <a:custGeom>
              <a:avLst/>
              <a:gdLst/>
              <a:ahLst/>
              <a:cxnLst/>
              <a:rect l="l" t="t" r="r" b="b"/>
              <a:pathLst>
                <a:path w="1611877" h="532732">
                  <a:moveTo>
                    <a:pt x="64515" y="0"/>
                  </a:moveTo>
                  <a:lnTo>
                    <a:pt x="1547363" y="0"/>
                  </a:lnTo>
                  <a:cubicBezTo>
                    <a:pt x="1564473" y="0"/>
                    <a:pt x="1580883" y="6797"/>
                    <a:pt x="1592982" y="18896"/>
                  </a:cubicBezTo>
                  <a:cubicBezTo>
                    <a:pt x="1605080" y="30995"/>
                    <a:pt x="1611877" y="47405"/>
                    <a:pt x="1611877" y="64515"/>
                  </a:cubicBezTo>
                  <a:lnTo>
                    <a:pt x="1611877" y="468217"/>
                  </a:lnTo>
                  <a:cubicBezTo>
                    <a:pt x="1611877" y="503848"/>
                    <a:pt x="1582993" y="532732"/>
                    <a:pt x="1547363" y="532732"/>
                  </a:cubicBezTo>
                  <a:lnTo>
                    <a:pt x="64515" y="532732"/>
                  </a:lnTo>
                  <a:cubicBezTo>
                    <a:pt x="47405" y="532732"/>
                    <a:pt x="30995" y="525935"/>
                    <a:pt x="18896" y="513836"/>
                  </a:cubicBezTo>
                  <a:cubicBezTo>
                    <a:pt x="6797" y="501737"/>
                    <a:pt x="0" y="485328"/>
                    <a:pt x="0" y="468217"/>
                  </a:cubicBezTo>
                  <a:lnTo>
                    <a:pt x="0" y="64515"/>
                  </a:lnTo>
                  <a:cubicBezTo>
                    <a:pt x="0" y="28884"/>
                    <a:pt x="28884" y="0"/>
                    <a:pt x="64515" y="0"/>
                  </a:cubicBezTo>
                  <a:close/>
                </a:path>
              </a:pathLst>
            </a:custGeom>
            <a:solidFill>
              <a:srgbClr val="F88C46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7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flipH="1" flipV="1">
            <a:off x="4308" y="6675302"/>
            <a:ext cx="3890356" cy="4114800"/>
          </a:xfrm>
          <a:custGeom>
            <a:avLst/>
            <a:gdLst/>
            <a:ahLst/>
            <a:cxnLst/>
            <a:rect l="l" t="t" r="r" b="b"/>
            <a:pathLst>
              <a:path w="3890356" h="4114800">
                <a:moveTo>
                  <a:pt x="3890356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3890356" y="0"/>
                </a:lnTo>
                <a:lnTo>
                  <a:pt x="3890356" y="411480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655571" y="8059947"/>
            <a:ext cx="3525844" cy="1634709"/>
          </a:xfrm>
          <a:custGeom>
            <a:avLst/>
            <a:gdLst/>
            <a:ahLst/>
            <a:cxnLst/>
            <a:rect l="l" t="t" r="r" b="b"/>
            <a:pathLst>
              <a:path w="3525844" h="1634709">
                <a:moveTo>
                  <a:pt x="0" y="0"/>
                </a:moveTo>
                <a:lnTo>
                  <a:pt x="3525843" y="0"/>
                </a:lnTo>
                <a:lnTo>
                  <a:pt x="3525843" y="1634709"/>
                </a:lnTo>
                <a:lnTo>
                  <a:pt x="0" y="1634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66557" y="-372315"/>
            <a:ext cx="2631314" cy="2435161"/>
          </a:xfrm>
          <a:custGeom>
            <a:avLst/>
            <a:gdLst/>
            <a:ahLst/>
            <a:cxnLst/>
            <a:rect l="l" t="t" r="r" b="b"/>
            <a:pathLst>
              <a:path w="2631314" h="2435161">
                <a:moveTo>
                  <a:pt x="0" y="0"/>
                </a:moveTo>
                <a:lnTo>
                  <a:pt x="2631314" y="0"/>
                </a:lnTo>
                <a:lnTo>
                  <a:pt x="2631314" y="2435161"/>
                </a:lnTo>
                <a:lnTo>
                  <a:pt x="0" y="243516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5943643" y="7851839"/>
            <a:ext cx="2631314" cy="2435161"/>
          </a:xfrm>
          <a:custGeom>
            <a:avLst/>
            <a:gdLst/>
            <a:ahLst/>
            <a:cxnLst/>
            <a:rect l="l" t="t" r="r" b="b"/>
            <a:pathLst>
              <a:path w="2631314" h="2435161">
                <a:moveTo>
                  <a:pt x="0" y="0"/>
                </a:moveTo>
                <a:lnTo>
                  <a:pt x="2631314" y="0"/>
                </a:lnTo>
                <a:lnTo>
                  <a:pt x="2631314" y="2435161"/>
                </a:lnTo>
                <a:lnTo>
                  <a:pt x="0" y="243516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4815913" y="2987001"/>
            <a:ext cx="993704" cy="836518"/>
          </a:xfrm>
          <a:custGeom>
            <a:avLst/>
            <a:gdLst/>
            <a:ahLst/>
            <a:cxnLst/>
            <a:rect l="l" t="t" r="r" b="b"/>
            <a:pathLst>
              <a:path w="993704" h="836518">
                <a:moveTo>
                  <a:pt x="0" y="0"/>
                </a:moveTo>
                <a:lnTo>
                  <a:pt x="993704" y="0"/>
                </a:lnTo>
                <a:lnTo>
                  <a:pt x="993704" y="836519"/>
                </a:lnTo>
                <a:lnTo>
                  <a:pt x="0" y="8365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5809617" y="7207941"/>
            <a:ext cx="6668765" cy="20147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60"/>
              </a:lnSpc>
            </a:pPr>
            <a:r>
              <a:rPr lang="en-US" sz="4916" dirty="0">
                <a:solidFill>
                  <a:srgbClr val="FEECDF"/>
                </a:solidFill>
                <a:latin typeface="Open Sans"/>
              </a:rPr>
              <a:t>Della </a:t>
            </a:r>
            <a:r>
              <a:rPr lang="en-US" sz="4916" dirty="0" err="1">
                <a:solidFill>
                  <a:srgbClr val="FEECDF"/>
                </a:solidFill>
                <a:latin typeface="Open Sans"/>
              </a:rPr>
              <a:t>Ajeng</a:t>
            </a:r>
            <a:r>
              <a:rPr lang="en-US" sz="4916" dirty="0">
                <a:solidFill>
                  <a:srgbClr val="FEECDF"/>
                </a:solidFill>
                <a:latin typeface="Open Sans"/>
              </a:rPr>
              <a:t> </a:t>
            </a:r>
            <a:r>
              <a:rPr lang="en-US" sz="4916" dirty="0" err="1">
                <a:solidFill>
                  <a:srgbClr val="FEECDF"/>
                </a:solidFill>
                <a:latin typeface="Open Sans"/>
              </a:rPr>
              <a:t>Tikasari</a:t>
            </a:r>
            <a:endParaRPr lang="en-US" sz="4916" dirty="0">
              <a:solidFill>
                <a:srgbClr val="FEECDF"/>
              </a:solidFill>
              <a:latin typeface="Open Sans"/>
            </a:endParaRPr>
          </a:p>
          <a:p>
            <a:pPr algn="ctr">
              <a:lnSpc>
                <a:spcPts val="5260"/>
              </a:lnSpc>
            </a:pPr>
            <a:r>
              <a:rPr lang="en-US" sz="4916" dirty="0">
                <a:solidFill>
                  <a:srgbClr val="FEECDF"/>
                </a:solidFill>
                <a:latin typeface="Open Sans"/>
              </a:rPr>
              <a:t>168620600171</a:t>
            </a:r>
          </a:p>
          <a:p>
            <a:pPr algn="ctr">
              <a:lnSpc>
                <a:spcPts val="5260"/>
              </a:lnSpc>
            </a:pPr>
            <a:r>
              <a:rPr lang="en-US" sz="4916" dirty="0">
                <a:solidFill>
                  <a:srgbClr val="FEECDF"/>
                </a:solidFill>
                <a:latin typeface="Open Sans"/>
              </a:rPr>
              <a:t>PGSD</a:t>
            </a:r>
          </a:p>
        </p:txBody>
      </p:sp>
      <p:sp>
        <p:nvSpPr>
          <p:cNvPr id="16" name="Freeform 16"/>
          <p:cNvSpPr/>
          <p:nvPr/>
        </p:nvSpPr>
        <p:spPr>
          <a:xfrm>
            <a:off x="12914652" y="7135065"/>
            <a:ext cx="993704" cy="836518"/>
          </a:xfrm>
          <a:custGeom>
            <a:avLst/>
            <a:gdLst/>
            <a:ahLst/>
            <a:cxnLst/>
            <a:rect l="l" t="t" r="r" b="b"/>
            <a:pathLst>
              <a:path w="993704" h="836518">
                <a:moveTo>
                  <a:pt x="0" y="0"/>
                </a:moveTo>
                <a:lnTo>
                  <a:pt x="993705" y="0"/>
                </a:lnTo>
                <a:lnTo>
                  <a:pt x="993705" y="836519"/>
                </a:lnTo>
                <a:lnTo>
                  <a:pt x="0" y="8365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38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4996" y="836084"/>
            <a:ext cx="1987408" cy="1673036"/>
          </a:xfrm>
          <a:custGeom>
            <a:avLst/>
            <a:gdLst/>
            <a:ahLst/>
            <a:cxnLst/>
            <a:rect l="l" t="t" r="r" b="b"/>
            <a:pathLst>
              <a:path w="1987408" h="1673036">
                <a:moveTo>
                  <a:pt x="0" y="0"/>
                </a:moveTo>
                <a:lnTo>
                  <a:pt x="1987408" y="0"/>
                </a:lnTo>
                <a:lnTo>
                  <a:pt x="1987408" y="1673036"/>
                </a:lnTo>
                <a:lnTo>
                  <a:pt x="0" y="16730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684582" y="7931606"/>
            <a:ext cx="1987408" cy="1673036"/>
          </a:xfrm>
          <a:custGeom>
            <a:avLst/>
            <a:gdLst/>
            <a:ahLst/>
            <a:cxnLst/>
            <a:rect l="l" t="t" r="r" b="b"/>
            <a:pathLst>
              <a:path w="1987408" h="1673036">
                <a:moveTo>
                  <a:pt x="0" y="0"/>
                </a:moveTo>
                <a:lnTo>
                  <a:pt x="1987408" y="0"/>
                </a:lnTo>
                <a:lnTo>
                  <a:pt x="1987408" y="1673036"/>
                </a:lnTo>
                <a:lnTo>
                  <a:pt x="0" y="16730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250659" y="7249248"/>
            <a:ext cx="3282443" cy="3037752"/>
          </a:xfrm>
          <a:custGeom>
            <a:avLst/>
            <a:gdLst/>
            <a:ahLst/>
            <a:cxnLst/>
            <a:rect l="l" t="t" r="r" b="b"/>
            <a:pathLst>
              <a:path w="3282443" h="3037752">
                <a:moveTo>
                  <a:pt x="0" y="0"/>
                </a:moveTo>
                <a:lnTo>
                  <a:pt x="3282443" y="0"/>
                </a:lnTo>
                <a:lnTo>
                  <a:pt x="3282443" y="3037752"/>
                </a:lnTo>
                <a:lnTo>
                  <a:pt x="0" y="30377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389548" y="-528631"/>
            <a:ext cx="3282443" cy="3037752"/>
          </a:xfrm>
          <a:custGeom>
            <a:avLst/>
            <a:gdLst/>
            <a:ahLst/>
            <a:cxnLst/>
            <a:rect l="l" t="t" r="r" b="b"/>
            <a:pathLst>
              <a:path w="3282443" h="3037752">
                <a:moveTo>
                  <a:pt x="0" y="0"/>
                </a:moveTo>
                <a:lnTo>
                  <a:pt x="3282442" y="0"/>
                </a:lnTo>
                <a:lnTo>
                  <a:pt x="3282442" y="3037751"/>
                </a:lnTo>
                <a:lnTo>
                  <a:pt x="0" y="30377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011334" y="3495358"/>
            <a:ext cx="14265333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dirty="0" smtClean="0">
                <a:solidFill>
                  <a:srgbClr val="FFEEE3"/>
                </a:solidFill>
                <a:latin typeface="Scripter"/>
              </a:rPr>
              <a:t>4. </a:t>
            </a:r>
            <a:r>
              <a:rPr lang="en-US" sz="8000" dirty="0" err="1" smtClean="0">
                <a:solidFill>
                  <a:srgbClr val="FFEEE3"/>
                </a:solidFill>
                <a:latin typeface="Scripter"/>
              </a:rPr>
              <a:t>simpulan</a:t>
            </a:r>
            <a:endParaRPr lang="en-US" sz="8000" dirty="0">
              <a:solidFill>
                <a:srgbClr val="FFEEE3"/>
              </a:solidFill>
              <a:latin typeface="Scripter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601635" y="2233171"/>
            <a:ext cx="1084730" cy="749380"/>
          </a:xfrm>
          <a:custGeom>
            <a:avLst/>
            <a:gdLst/>
            <a:ahLst/>
            <a:cxnLst/>
            <a:rect l="l" t="t" r="r" b="b"/>
            <a:pathLst>
              <a:path w="1084730" h="749380">
                <a:moveTo>
                  <a:pt x="0" y="0"/>
                </a:moveTo>
                <a:lnTo>
                  <a:pt x="1084730" y="0"/>
                </a:lnTo>
                <a:lnTo>
                  <a:pt x="1084730" y="749380"/>
                </a:lnTo>
                <a:lnTo>
                  <a:pt x="0" y="7493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876800" y="5239271"/>
            <a:ext cx="9296400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Berdasarkan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penelitian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serta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pembahasan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diatas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menunjukkan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bahwa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model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pembelajaran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Index Card Match</a:t>
            </a:r>
            <a:r>
              <a:rPr lang="en-US" sz="2800" i="1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memberikan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pengaruh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secara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signifikan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terhadap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belajar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matematika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siswa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kelas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V SD. 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Dengan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demikian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dapat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disimpulkan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bahwa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ada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perbedaan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signifikan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antara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belajar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matematika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siswa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kelas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V SD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sesudah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menggunakan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model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pembelajaran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Index Card Match.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Selain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itu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penelitian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juga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menunjukkan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bahwa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model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pembelajaran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Index Card Match</a:t>
            </a:r>
            <a:r>
              <a:rPr lang="en-US" sz="2800" i="1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dapat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meningkatkan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Handyman" panose="020B0604020202020204" charset="0"/>
              </a:rPr>
              <a:t>belajar</a:t>
            </a:r>
            <a:r>
              <a:rPr lang="en-US" sz="2800" dirty="0">
                <a:solidFill>
                  <a:schemeClr val="bg1"/>
                </a:solidFill>
                <a:latin typeface="Handyman" panose="020B0604020202020204" charset="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B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76885" y="3115988"/>
            <a:ext cx="14134230" cy="4593471"/>
            <a:chOff x="0" y="0"/>
            <a:chExt cx="18845641" cy="612462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1133" b="11133"/>
            <a:stretch>
              <a:fillRect/>
            </a:stretch>
          </p:blipFill>
          <p:spPr>
            <a:xfrm>
              <a:off x="0" y="0"/>
              <a:ext cx="5909347" cy="6124628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t="15452" b="15452"/>
            <a:stretch>
              <a:fillRect/>
            </a:stretch>
          </p:blipFill>
          <p:spPr>
            <a:xfrm>
              <a:off x="6468147" y="0"/>
              <a:ext cx="5909347" cy="6124628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 l="17979" r="17979"/>
            <a:stretch>
              <a:fillRect/>
            </a:stretch>
          </p:blipFill>
          <p:spPr>
            <a:xfrm>
              <a:off x="12936294" y="0"/>
              <a:ext cx="5909347" cy="6124628"/>
            </a:xfrm>
            <a:prstGeom prst="rect">
              <a:avLst/>
            </a:prstGeom>
          </p:spPr>
        </p:pic>
      </p:grpSp>
      <p:sp>
        <p:nvSpPr>
          <p:cNvPr id="6" name="Freeform 6"/>
          <p:cNvSpPr/>
          <p:nvPr/>
        </p:nvSpPr>
        <p:spPr>
          <a:xfrm>
            <a:off x="-820003" y="1642460"/>
            <a:ext cx="4348322" cy="2016040"/>
          </a:xfrm>
          <a:custGeom>
            <a:avLst/>
            <a:gdLst/>
            <a:ahLst/>
            <a:cxnLst/>
            <a:rect l="l" t="t" r="r" b="b"/>
            <a:pathLst>
              <a:path w="4348322" h="2016040">
                <a:moveTo>
                  <a:pt x="0" y="0"/>
                </a:moveTo>
                <a:lnTo>
                  <a:pt x="4348323" y="0"/>
                </a:lnTo>
                <a:lnTo>
                  <a:pt x="4348323" y="2016040"/>
                </a:lnTo>
                <a:lnTo>
                  <a:pt x="0" y="2016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085139" y="6701439"/>
            <a:ext cx="4348322" cy="2016040"/>
          </a:xfrm>
          <a:custGeom>
            <a:avLst/>
            <a:gdLst/>
            <a:ahLst/>
            <a:cxnLst/>
            <a:rect l="l" t="t" r="r" b="b"/>
            <a:pathLst>
              <a:path w="4348322" h="2016040">
                <a:moveTo>
                  <a:pt x="0" y="0"/>
                </a:moveTo>
                <a:lnTo>
                  <a:pt x="4348322" y="0"/>
                </a:lnTo>
                <a:lnTo>
                  <a:pt x="4348322" y="2016041"/>
                </a:lnTo>
                <a:lnTo>
                  <a:pt x="0" y="20160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211115" y="650265"/>
            <a:ext cx="1346903" cy="1395097"/>
          </a:xfrm>
          <a:custGeom>
            <a:avLst/>
            <a:gdLst/>
            <a:ahLst/>
            <a:cxnLst/>
            <a:rect l="l" t="t" r="r" b="b"/>
            <a:pathLst>
              <a:path w="1346903" h="1395097">
                <a:moveTo>
                  <a:pt x="0" y="0"/>
                </a:moveTo>
                <a:lnTo>
                  <a:pt x="1346903" y="0"/>
                </a:lnTo>
                <a:lnTo>
                  <a:pt x="1346903" y="1395098"/>
                </a:lnTo>
                <a:lnTo>
                  <a:pt x="0" y="13950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29982" y="8019931"/>
            <a:ext cx="1346903" cy="1395097"/>
          </a:xfrm>
          <a:custGeom>
            <a:avLst/>
            <a:gdLst/>
            <a:ahLst/>
            <a:cxnLst/>
            <a:rect l="l" t="t" r="r" b="b"/>
            <a:pathLst>
              <a:path w="1346903" h="1395097">
                <a:moveTo>
                  <a:pt x="0" y="0"/>
                </a:moveTo>
                <a:lnTo>
                  <a:pt x="1346903" y="0"/>
                </a:lnTo>
                <a:lnTo>
                  <a:pt x="1346903" y="1395097"/>
                </a:lnTo>
                <a:lnTo>
                  <a:pt x="0" y="13950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956065" y="1648313"/>
            <a:ext cx="12375870" cy="1329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8960">
                <a:solidFill>
                  <a:srgbClr val="743812"/>
                </a:solidFill>
                <a:latin typeface="Scripter"/>
              </a:rPr>
              <a:t>Dokumentasi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5E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553387" y="2955900"/>
            <a:ext cx="11035556" cy="3567465"/>
            <a:chOff x="0" y="0"/>
            <a:chExt cx="14714074" cy="4756620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14714074" cy="4756620"/>
              <a:chOff x="0" y="0"/>
              <a:chExt cx="2906484" cy="939579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906484" cy="939579"/>
              </a:xfrm>
              <a:custGeom>
                <a:avLst/>
                <a:gdLst/>
                <a:ahLst/>
                <a:cxnLst/>
                <a:rect l="l" t="t" r="r" b="b"/>
                <a:pathLst>
                  <a:path w="2906484" h="939579">
                    <a:moveTo>
                      <a:pt x="35779" y="0"/>
                    </a:moveTo>
                    <a:lnTo>
                      <a:pt x="2870705" y="0"/>
                    </a:lnTo>
                    <a:cubicBezTo>
                      <a:pt x="2890465" y="0"/>
                      <a:pt x="2906484" y="16019"/>
                      <a:pt x="2906484" y="35779"/>
                    </a:cubicBezTo>
                    <a:lnTo>
                      <a:pt x="2906484" y="903801"/>
                    </a:lnTo>
                    <a:cubicBezTo>
                      <a:pt x="2906484" y="923561"/>
                      <a:pt x="2890465" y="939579"/>
                      <a:pt x="2870705" y="939579"/>
                    </a:cubicBezTo>
                    <a:lnTo>
                      <a:pt x="35779" y="939579"/>
                    </a:lnTo>
                    <a:cubicBezTo>
                      <a:pt x="16019" y="939579"/>
                      <a:pt x="0" y="923561"/>
                      <a:pt x="0" y="903801"/>
                    </a:cubicBezTo>
                    <a:lnTo>
                      <a:pt x="0" y="35779"/>
                    </a:lnTo>
                    <a:cubicBezTo>
                      <a:pt x="0" y="16019"/>
                      <a:pt x="16019" y="0"/>
                      <a:pt x="35779" y="0"/>
                    </a:cubicBezTo>
                    <a:close/>
                  </a:path>
                </a:pathLst>
              </a:custGeom>
              <a:solidFill>
                <a:srgbClr val="743812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76200"/>
                <a:ext cx="812800" cy="8890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6" name="TextBox 6"/>
            <p:cNvSpPr txBox="1"/>
            <p:nvPr/>
          </p:nvSpPr>
          <p:spPr>
            <a:xfrm>
              <a:off x="850098" y="1067853"/>
              <a:ext cx="13013879" cy="25651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721"/>
                </a:lnSpc>
              </a:pPr>
              <a:r>
                <a:rPr lang="en-US" sz="12823">
                  <a:solidFill>
                    <a:srgbClr val="FFEEE3"/>
                  </a:solidFill>
                  <a:latin typeface="Scripter"/>
                </a:rPr>
                <a:t>Terima Kasih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2697093" y="4210681"/>
            <a:ext cx="1841737" cy="2312684"/>
          </a:xfrm>
          <a:custGeom>
            <a:avLst/>
            <a:gdLst/>
            <a:ahLst/>
            <a:cxnLst/>
            <a:rect l="l" t="t" r="r" b="b"/>
            <a:pathLst>
              <a:path w="1841737" h="2312684">
                <a:moveTo>
                  <a:pt x="0" y="0"/>
                </a:moveTo>
                <a:lnTo>
                  <a:pt x="1841737" y="0"/>
                </a:lnTo>
                <a:lnTo>
                  <a:pt x="1841737" y="2312684"/>
                </a:lnTo>
                <a:lnTo>
                  <a:pt x="0" y="23126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668074" y="5680625"/>
            <a:ext cx="1841737" cy="2312684"/>
          </a:xfrm>
          <a:custGeom>
            <a:avLst/>
            <a:gdLst/>
            <a:ahLst/>
            <a:cxnLst/>
            <a:rect l="l" t="t" r="r" b="b"/>
            <a:pathLst>
              <a:path w="1841737" h="2312684">
                <a:moveTo>
                  <a:pt x="0" y="0"/>
                </a:moveTo>
                <a:lnTo>
                  <a:pt x="1841737" y="0"/>
                </a:lnTo>
                <a:lnTo>
                  <a:pt x="1841737" y="2312684"/>
                </a:lnTo>
                <a:lnTo>
                  <a:pt x="0" y="23126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814441" y="8410239"/>
            <a:ext cx="2590665" cy="1201127"/>
          </a:xfrm>
          <a:custGeom>
            <a:avLst/>
            <a:gdLst/>
            <a:ahLst/>
            <a:cxnLst/>
            <a:rect l="l" t="t" r="r" b="b"/>
            <a:pathLst>
              <a:path w="2590665" h="1201127">
                <a:moveTo>
                  <a:pt x="0" y="0"/>
                </a:moveTo>
                <a:lnTo>
                  <a:pt x="2590665" y="0"/>
                </a:lnTo>
                <a:lnTo>
                  <a:pt x="2590665" y="1201127"/>
                </a:lnTo>
                <a:lnTo>
                  <a:pt x="0" y="12011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6239504" y="648992"/>
            <a:ext cx="2590665" cy="1201127"/>
          </a:xfrm>
          <a:custGeom>
            <a:avLst/>
            <a:gdLst/>
            <a:ahLst/>
            <a:cxnLst/>
            <a:rect l="l" t="t" r="r" b="b"/>
            <a:pathLst>
              <a:path w="2590665" h="1201127">
                <a:moveTo>
                  <a:pt x="0" y="0"/>
                </a:moveTo>
                <a:lnTo>
                  <a:pt x="2590665" y="0"/>
                </a:lnTo>
                <a:lnTo>
                  <a:pt x="2590665" y="1201127"/>
                </a:lnTo>
                <a:lnTo>
                  <a:pt x="0" y="12011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480891" y="-187526"/>
            <a:ext cx="1987408" cy="1673036"/>
          </a:xfrm>
          <a:custGeom>
            <a:avLst/>
            <a:gdLst/>
            <a:ahLst/>
            <a:cxnLst/>
            <a:rect l="l" t="t" r="r" b="b"/>
            <a:pathLst>
              <a:path w="1987408" h="1673036">
                <a:moveTo>
                  <a:pt x="0" y="0"/>
                </a:moveTo>
                <a:lnTo>
                  <a:pt x="1987409" y="0"/>
                </a:lnTo>
                <a:lnTo>
                  <a:pt x="1987409" y="1673036"/>
                </a:lnTo>
                <a:lnTo>
                  <a:pt x="0" y="16730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865942" y="8421782"/>
            <a:ext cx="1987408" cy="1673036"/>
          </a:xfrm>
          <a:custGeom>
            <a:avLst/>
            <a:gdLst/>
            <a:ahLst/>
            <a:cxnLst/>
            <a:rect l="l" t="t" r="r" b="b"/>
            <a:pathLst>
              <a:path w="1987408" h="1673036">
                <a:moveTo>
                  <a:pt x="0" y="0"/>
                </a:moveTo>
                <a:lnTo>
                  <a:pt x="1987408" y="0"/>
                </a:lnTo>
                <a:lnTo>
                  <a:pt x="1987408" y="1673036"/>
                </a:lnTo>
                <a:lnTo>
                  <a:pt x="0" y="16730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E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6633" y="8302318"/>
            <a:ext cx="2590665" cy="1201127"/>
          </a:xfrm>
          <a:custGeom>
            <a:avLst/>
            <a:gdLst/>
            <a:ahLst/>
            <a:cxnLst/>
            <a:rect l="l" t="t" r="r" b="b"/>
            <a:pathLst>
              <a:path w="2590665" h="1201127">
                <a:moveTo>
                  <a:pt x="0" y="0"/>
                </a:moveTo>
                <a:lnTo>
                  <a:pt x="2590666" y="0"/>
                </a:lnTo>
                <a:lnTo>
                  <a:pt x="2590666" y="1201126"/>
                </a:lnTo>
                <a:lnTo>
                  <a:pt x="0" y="12011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256163" y="428137"/>
            <a:ext cx="2590665" cy="1201127"/>
          </a:xfrm>
          <a:custGeom>
            <a:avLst/>
            <a:gdLst/>
            <a:ahLst/>
            <a:cxnLst/>
            <a:rect l="l" t="t" r="r" b="b"/>
            <a:pathLst>
              <a:path w="2590665" h="1201127">
                <a:moveTo>
                  <a:pt x="0" y="0"/>
                </a:moveTo>
                <a:lnTo>
                  <a:pt x="2590665" y="0"/>
                </a:lnTo>
                <a:lnTo>
                  <a:pt x="2590665" y="1201126"/>
                </a:lnTo>
                <a:lnTo>
                  <a:pt x="0" y="12011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6739487">
            <a:off x="15421913" y="6290820"/>
            <a:ext cx="5732173" cy="5816781"/>
          </a:xfrm>
          <a:custGeom>
            <a:avLst/>
            <a:gdLst/>
            <a:ahLst/>
            <a:cxnLst/>
            <a:rect l="l" t="t" r="r" b="b"/>
            <a:pathLst>
              <a:path w="5732173" h="5816781">
                <a:moveTo>
                  <a:pt x="0" y="0"/>
                </a:moveTo>
                <a:lnTo>
                  <a:pt x="5732174" y="0"/>
                </a:lnTo>
                <a:lnTo>
                  <a:pt x="5732174" y="5816781"/>
                </a:lnTo>
                <a:lnTo>
                  <a:pt x="0" y="581678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425992" y="4191420"/>
            <a:ext cx="8266095" cy="2669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61412" lvl="1" indent="-530706">
              <a:lnSpc>
                <a:spcPts val="5260"/>
              </a:lnSpc>
              <a:buFont typeface="Arial"/>
              <a:buChar char="•"/>
            </a:pPr>
            <a:r>
              <a:rPr lang="en-US" sz="4916">
                <a:solidFill>
                  <a:srgbClr val="743812"/>
                </a:solidFill>
                <a:latin typeface="Open Sans"/>
              </a:rPr>
              <a:t>Pendahuluan</a:t>
            </a:r>
          </a:p>
          <a:p>
            <a:pPr marL="1061412" lvl="1" indent="-530706">
              <a:lnSpc>
                <a:spcPts val="5260"/>
              </a:lnSpc>
              <a:buFont typeface="Arial"/>
              <a:buChar char="•"/>
            </a:pPr>
            <a:r>
              <a:rPr lang="en-US" sz="4916">
                <a:solidFill>
                  <a:srgbClr val="743812"/>
                </a:solidFill>
                <a:latin typeface="Open Sans"/>
              </a:rPr>
              <a:t>Metode</a:t>
            </a:r>
          </a:p>
          <a:p>
            <a:pPr marL="1061412" lvl="1" indent="-530706">
              <a:lnSpc>
                <a:spcPts val="5260"/>
              </a:lnSpc>
              <a:buFont typeface="Arial"/>
              <a:buChar char="•"/>
            </a:pPr>
            <a:r>
              <a:rPr lang="en-US" sz="4916">
                <a:solidFill>
                  <a:srgbClr val="743812"/>
                </a:solidFill>
                <a:latin typeface="Open Sans"/>
              </a:rPr>
              <a:t>Hasil dan Pembahasan</a:t>
            </a:r>
          </a:p>
          <a:p>
            <a:pPr marL="1061412" lvl="1" indent="-530706">
              <a:lnSpc>
                <a:spcPts val="5260"/>
              </a:lnSpc>
              <a:buFont typeface="Arial"/>
              <a:buChar char="•"/>
            </a:pPr>
            <a:r>
              <a:rPr lang="en-US" sz="4916">
                <a:solidFill>
                  <a:srgbClr val="743812"/>
                </a:solidFill>
                <a:latin typeface="Open Sans"/>
              </a:rPr>
              <a:t>Kesimpulan</a:t>
            </a:r>
          </a:p>
        </p:txBody>
      </p:sp>
      <p:sp>
        <p:nvSpPr>
          <p:cNvPr id="6" name="Freeform 6"/>
          <p:cNvSpPr/>
          <p:nvPr/>
        </p:nvSpPr>
        <p:spPr>
          <a:xfrm rot="-2311817">
            <a:off x="-1493892" y="-2908390"/>
            <a:ext cx="5732173" cy="5816781"/>
          </a:xfrm>
          <a:custGeom>
            <a:avLst/>
            <a:gdLst/>
            <a:ahLst/>
            <a:cxnLst/>
            <a:rect l="l" t="t" r="r" b="b"/>
            <a:pathLst>
              <a:path w="5732173" h="5816781">
                <a:moveTo>
                  <a:pt x="0" y="0"/>
                </a:moveTo>
                <a:lnTo>
                  <a:pt x="5732173" y="0"/>
                </a:lnTo>
                <a:lnTo>
                  <a:pt x="5732173" y="5816780"/>
                </a:lnTo>
                <a:lnTo>
                  <a:pt x="0" y="58167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362308" y="8724806"/>
            <a:ext cx="5484520" cy="1066988"/>
          </a:xfrm>
          <a:custGeom>
            <a:avLst/>
            <a:gdLst/>
            <a:ahLst/>
            <a:cxnLst/>
            <a:rect l="l" t="t" r="r" b="b"/>
            <a:pathLst>
              <a:path w="5484520" h="1066988">
                <a:moveTo>
                  <a:pt x="0" y="0"/>
                </a:moveTo>
                <a:lnTo>
                  <a:pt x="5484520" y="0"/>
                </a:lnTo>
                <a:lnTo>
                  <a:pt x="5484520" y="1066988"/>
                </a:lnTo>
                <a:lnTo>
                  <a:pt x="0" y="1066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886524" y="2781605"/>
            <a:ext cx="6979031" cy="1338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587"/>
              </a:lnSpc>
            </a:pPr>
            <a:r>
              <a:rPr lang="en-US" sz="8960">
                <a:solidFill>
                  <a:srgbClr val="743812"/>
                </a:solidFill>
                <a:latin typeface="Scripter"/>
              </a:rPr>
              <a:t>Materi</a:t>
            </a:r>
          </a:p>
        </p:txBody>
      </p:sp>
      <p:sp>
        <p:nvSpPr>
          <p:cNvPr id="9" name="Freeform 9"/>
          <p:cNvSpPr/>
          <p:nvPr/>
        </p:nvSpPr>
        <p:spPr>
          <a:xfrm>
            <a:off x="-1370066" y="562275"/>
            <a:ext cx="5484520" cy="1066988"/>
          </a:xfrm>
          <a:custGeom>
            <a:avLst/>
            <a:gdLst/>
            <a:ahLst/>
            <a:cxnLst/>
            <a:rect l="l" t="t" r="r" b="b"/>
            <a:pathLst>
              <a:path w="5484520" h="1066988">
                <a:moveTo>
                  <a:pt x="0" y="0"/>
                </a:moveTo>
                <a:lnTo>
                  <a:pt x="5484521" y="0"/>
                </a:lnTo>
                <a:lnTo>
                  <a:pt x="5484521" y="1066988"/>
                </a:lnTo>
                <a:lnTo>
                  <a:pt x="0" y="1066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38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364535" y="3002043"/>
            <a:ext cx="13558929" cy="7181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1"/>
              </a:lnSpc>
            </a:pP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Pendidikan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mempunyai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peran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terpenting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untuk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manusia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saat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berhadapan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dengan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pembangunan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serta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perkembangan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negara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. </a:t>
            </a:r>
            <a:r>
              <a:rPr lang="en-US" sz="3262" dirty="0" err="1">
                <a:solidFill>
                  <a:srgbClr val="FFEEE3"/>
                </a:solidFill>
                <a:latin typeface="Open Sans"/>
              </a:rPr>
              <a:t>P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embelajaran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lebih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bermakna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apabila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siswa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diberikan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kesempatan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berpartisipasi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di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berbagai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kegiatan-kegiatan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pembelajaran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, agar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siswa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mengekspresikan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keterampilan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di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dalam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serta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di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luar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ruangan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kelas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. </a:t>
            </a:r>
          </a:p>
          <a:p>
            <a:pPr algn="just">
              <a:lnSpc>
                <a:spcPts val="3491"/>
              </a:lnSpc>
            </a:pP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Hasil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belajar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tercapai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menyesuaikan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tujuan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yang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diharapkan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apabila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pendidik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bisa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membuat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siswa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aktif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dalam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kegiatan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pembelajaran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serta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memahami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materi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yang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telah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tersampaikan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oleh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pendidik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.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Hasil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belajar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yakni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keterampilan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yang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dimiliki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siswa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sesudah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dia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memperoleh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pengamalan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belajarnya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.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Hasil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belajar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bisa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meningkat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apabila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siswa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semakin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aktif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dalam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kegiatan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pembelajaran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,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hingga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hasil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belajar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yang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bagus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tak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diperoleh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tanpa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ada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keterlibatan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aktif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dari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siswa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. Salah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satu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model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pembelajaran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yang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dapat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meningkatkan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hasil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belajar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siswa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yakni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model </a:t>
            </a:r>
            <a:r>
              <a:rPr lang="en-US" sz="3262" dirty="0" err="1" smtClean="0">
                <a:solidFill>
                  <a:srgbClr val="FFEEE3"/>
                </a:solidFill>
                <a:latin typeface="Open Sans"/>
              </a:rPr>
              <a:t>pembelajaran</a:t>
            </a:r>
            <a:r>
              <a:rPr lang="en-US" sz="3262" dirty="0" smtClean="0">
                <a:solidFill>
                  <a:srgbClr val="FFEEE3"/>
                </a:solidFill>
                <a:latin typeface="Open Sans"/>
              </a:rPr>
              <a:t> Index Card  Match.</a:t>
            </a:r>
            <a:endParaRPr lang="en-US" sz="3262" dirty="0">
              <a:solidFill>
                <a:srgbClr val="FFEEE3"/>
              </a:solidFill>
              <a:latin typeface="Open San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5923464" y="0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2167536" y="7520436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90645" y="-225531"/>
            <a:ext cx="1676110" cy="1862344"/>
          </a:xfrm>
          <a:custGeom>
            <a:avLst/>
            <a:gdLst/>
            <a:ahLst/>
            <a:cxnLst/>
            <a:rect l="l" t="t" r="r" b="b"/>
            <a:pathLst>
              <a:path w="1676110" h="1862344">
                <a:moveTo>
                  <a:pt x="0" y="0"/>
                </a:moveTo>
                <a:lnTo>
                  <a:pt x="1676110" y="0"/>
                </a:lnTo>
                <a:lnTo>
                  <a:pt x="1676110" y="1862344"/>
                </a:lnTo>
                <a:lnTo>
                  <a:pt x="0" y="18623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4930542" y="1655863"/>
            <a:ext cx="8426915" cy="1338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8960">
                <a:solidFill>
                  <a:srgbClr val="FFBB8F"/>
                </a:solidFill>
                <a:latin typeface="Scripter"/>
              </a:rPr>
              <a:t>1. Pendahuluan</a:t>
            </a:r>
          </a:p>
        </p:txBody>
      </p:sp>
      <p:sp>
        <p:nvSpPr>
          <p:cNvPr id="7" name="Freeform 7"/>
          <p:cNvSpPr/>
          <p:nvPr/>
        </p:nvSpPr>
        <p:spPr>
          <a:xfrm>
            <a:off x="16611890" y="8501149"/>
            <a:ext cx="1676110" cy="1862344"/>
          </a:xfrm>
          <a:custGeom>
            <a:avLst/>
            <a:gdLst/>
            <a:ahLst/>
            <a:cxnLst/>
            <a:rect l="l" t="t" r="r" b="b"/>
            <a:pathLst>
              <a:path w="1676110" h="1862344">
                <a:moveTo>
                  <a:pt x="0" y="0"/>
                </a:moveTo>
                <a:lnTo>
                  <a:pt x="1676110" y="0"/>
                </a:lnTo>
                <a:lnTo>
                  <a:pt x="1676110" y="1862344"/>
                </a:lnTo>
                <a:lnTo>
                  <a:pt x="0" y="18623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B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012446" y="3510370"/>
            <a:ext cx="11278589" cy="2251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1"/>
              </a:lnSpc>
            </a:pP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Berdasarkan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data yang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ada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dari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20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peserta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didik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di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kelas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V SDIT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Ainul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Yaqin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sebanyak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12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peserta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didik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nilainya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belum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mencapai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Kriteria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Ketuntasan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Minimal (KKM)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sedangkan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sisanya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sudah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mencapai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Kriteria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Ketuntasan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Minimal (KKM).</a:t>
            </a:r>
            <a:endParaRPr lang="en-US" sz="3262" dirty="0">
              <a:solidFill>
                <a:schemeClr val="accent6">
                  <a:lumMod val="50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5923464" y="-983310"/>
            <a:ext cx="5732173" cy="5816781"/>
          </a:xfrm>
          <a:custGeom>
            <a:avLst/>
            <a:gdLst/>
            <a:ahLst/>
            <a:cxnLst/>
            <a:rect l="l" t="t" r="r" b="b"/>
            <a:pathLst>
              <a:path w="5732173" h="5816781">
                <a:moveTo>
                  <a:pt x="0" y="0"/>
                </a:moveTo>
                <a:lnTo>
                  <a:pt x="5732174" y="0"/>
                </a:lnTo>
                <a:lnTo>
                  <a:pt x="5732174" y="5816781"/>
                </a:lnTo>
                <a:lnTo>
                  <a:pt x="0" y="5816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3367638" y="5845314"/>
            <a:ext cx="5732173" cy="5816781"/>
          </a:xfrm>
          <a:custGeom>
            <a:avLst/>
            <a:gdLst/>
            <a:ahLst/>
            <a:cxnLst/>
            <a:rect l="l" t="t" r="r" b="b"/>
            <a:pathLst>
              <a:path w="5732173" h="5816781">
                <a:moveTo>
                  <a:pt x="0" y="0"/>
                </a:moveTo>
                <a:lnTo>
                  <a:pt x="5732174" y="0"/>
                </a:lnTo>
                <a:lnTo>
                  <a:pt x="5732174" y="5816781"/>
                </a:lnTo>
                <a:lnTo>
                  <a:pt x="0" y="58167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260786" y="723954"/>
            <a:ext cx="2590665" cy="1201127"/>
          </a:xfrm>
          <a:custGeom>
            <a:avLst/>
            <a:gdLst/>
            <a:ahLst/>
            <a:cxnLst/>
            <a:rect l="l" t="t" r="r" b="b"/>
            <a:pathLst>
              <a:path w="2590665" h="1201127">
                <a:moveTo>
                  <a:pt x="0" y="0"/>
                </a:moveTo>
                <a:lnTo>
                  <a:pt x="2590665" y="0"/>
                </a:lnTo>
                <a:lnTo>
                  <a:pt x="2590665" y="1201126"/>
                </a:lnTo>
                <a:lnTo>
                  <a:pt x="0" y="12011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28700" y="8657737"/>
            <a:ext cx="2590665" cy="1201127"/>
          </a:xfrm>
          <a:custGeom>
            <a:avLst/>
            <a:gdLst/>
            <a:ahLst/>
            <a:cxnLst/>
            <a:rect l="l" t="t" r="r" b="b"/>
            <a:pathLst>
              <a:path w="2590665" h="1201127">
                <a:moveTo>
                  <a:pt x="0" y="0"/>
                </a:moveTo>
                <a:lnTo>
                  <a:pt x="2590665" y="0"/>
                </a:lnTo>
                <a:lnTo>
                  <a:pt x="2590665" y="1201126"/>
                </a:lnTo>
                <a:lnTo>
                  <a:pt x="0" y="12011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2996966" y="3472270"/>
            <a:ext cx="626307" cy="62630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74381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012446" y="6009938"/>
            <a:ext cx="11278589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Dengan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demikian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peneliti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melaksanakan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penelitian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yang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berjudul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“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Pengaruh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Model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Pembelajaran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Index Card Match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Terhadap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Hasil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belajar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Matematika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Siswa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Kelas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V”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2996966" y="5971838"/>
            <a:ext cx="626307" cy="626307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74381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E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6633" y="8657737"/>
            <a:ext cx="2590665" cy="1201127"/>
          </a:xfrm>
          <a:custGeom>
            <a:avLst/>
            <a:gdLst/>
            <a:ahLst/>
            <a:cxnLst/>
            <a:rect l="l" t="t" r="r" b="b"/>
            <a:pathLst>
              <a:path w="2590665" h="1201127">
                <a:moveTo>
                  <a:pt x="0" y="0"/>
                </a:moveTo>
                <a:lnTo>
                  <a:pt x="2590666" y="0"/>
                </a:lnTo>
                <a:lnTo>
                  <a:pt x="2590666" y="1201126"/>
                </a:lnTo>
                <a:lnTo>
                  <a:pt x="0" y="12011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963967" y="551606"/>
            <a:ext cx="2590665" cy="1201127"/>
          </a:xfrm>
          <a:custGeom>
            <a:avLst/>
            <a:gdLst/>
            <a:ahLst/>
            <a:cxnLst/>
            <a:rect l="l" t="t" r="r" b="b"/>
            <a:pathLst>
              <a:path w="2590665" h="1201127">
                <a:moveTo>
                  <a:pt x="0" y="0"/>
                </a:moveTo>
                <a:lnTo>
                  <a:pt x="2590666" y="0"/>
                </a:lnTo>
                <a:lnTo>
                  <a:pt x="2590666" y="1201127"/>
                </a:lnTo>
                <a:lnTo>
                  <a:pt x="0" y="12011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324033" y="3196423"/>
            <a:ext cx="14166117" cy="40395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1"/>
              </a:lnSpc>
            </a:pP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</a:t>
            </a:r>
            <a:r>
              <a:rPr lang="en-US" sz="3600" dirty="0" err="1" smtClean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ancangan</a:t>
            </a: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penelitian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yang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dipakai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merupakan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i="1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One Group Pretest-Posttest Design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.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Pada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penelitian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tes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dilakukan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sebanyak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2 kali,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meliputi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sebelum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diberi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perlakuan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serta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setelah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diberi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perlakuan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.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Observasi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yang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dilaksanakan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sebelum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(O</a:t>
            </a:r>
            <a:r>
              <a:rPr lang="en-US" sz="3600" baseline="-250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)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disebut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i="1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pretest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kemudian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observasi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yang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dilaksanakan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sesudah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(O</a:t>
            </a:r>
            <a:r>
              <a:rPr lang="en-US" sz="3600" baseline="-250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)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disebut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i="1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posttest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. </a:t>
            </a:r>
            <a:endParaRPr lang="en-US" sz="3600" dirty="0" smtClean="0">
              <a:solidFill>
                <a:schemeClr val="accent6">
                  <a:lumMod val="50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>
              <a:lnSpc>
                <a:spcPts val="3491"/>
              </a:lnSpc>
            </a:pPr>
            <a:endParaRPr lang="en-US" sz="3600" dirty="0">
              <a:solidFill>
                <a:schemeClr val="accent6">
                  <a:lumMod val="50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>
              <a:lnSpc>
                <a:spcPts val="3491"/>
              </a:lnSpc>
            </a:pPr>
            <a:r>
              <a:rPr lang="en-US" sz="3600" b="1" dirty="0" err="1"/>
              <a:t>Tabel</a:t>
            </a:r>
            <a:r>
              <a:rPr lang="en-US" sz="3600" b="1" dirty="0"/>
              <a:t> 1. Pre-Experimental </a:t>
            </a:r>
            <a:r>
              <a:rPr lang="en-US" sz="3600" b="1" i="1" dirty="0"/>
              <a:t>One Group Pretest-Posttest Design </a:t>
            </a:r>
            <a:endParaRPr lang="en-US" sz="3600" dirty="0"/>
          </a:p>
          <a:p>
            <a:pPr>
              <a:lnSpc>
                <a:spcPts val="3491"/>
              </a:lnSpc>
            </a:pPr>
            <a:endParaRPr lang="en-US" sz="3262" dirty="0">
              <a:solidFill>
                <a:schemeClr val="accent6">
                  <a:lumMod val="50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266633" y="-428137"/>
            <a:ext cx="2590665" cy="2180869"/>
          </a:xfrm>
          <a:custGeom>
            <a:avLst/>
            <a:gdLst/>
            <a:ahLst/>
            <a:cxnLst/>
            <a:rect l="l" t="t" r="r" b="b"/>
            <a:pathLst>
              <a:path w="2590665" h="2180869">
                <a:moveTo>
                  <a:pt x="0" y="0"/>
                </a:moveTo>
                <a:lnTo>
                  <a:pt x="2590666" y="0"/>
                </a:lnTo>
                <a:lnTo>
                  <a:pt x="2590666" y="2180870"/>
                </a:lnTo>
                <a:lnTo>
                  <a:pt x="0" y="21808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324033" y="1648313"/>
            <a:ext cx="11715351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587"/>
              </a:lnSpc>
            </a:pPr>
            <a:r>
              <a:rPr lang="en-US" sz="8960" dirty="0">
                <a:solidFill>
                  <a:srgbClr val="743812"/>
                </a:solidFill>
                <a:latin typeface="Scripter"/>
              </a:rPr>
              <a:t>2</a:t>
            </a:r>
            <a:r>
              <a:rPr lang="en-US" sz="8960" dirty="0" smtClean="0">
                <a:solidFill>
                  <a:srgbClr val="743812"/>
                </a:solidFill>
                <a:latin typeface="Scripter"/>
              </a:rPr>
              <a:t>. </a:t>
            </a:r>
            <a:r>
              <a:rPr lang="en-US" sz="8960" dirty="0" err="1" smtClean="0">
                <a:solidFill>
                  <a:srgbClr val="743812"/>
                </a:solidFill>
                <a:latin typeface="Scripter"/>
              </a:rPr>
              <a:t>Metode</a:t>
            </a:r>
            <a:endParaRPr lang="en-US" sz="8960" dirty="0">
              <a:solidFill>
                <a:srgbClr val="743812"/>
              </a:solidFill>
              <a:latin typeface="Scripter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5963967" y="8302318"/>
            <a:ext cx="2590665" cy="2180869"/>
          </a:xfrm>
          <a:custGeom>
            <a:avLst/>
            <a:gdLst/>
            <a:ahLst/>
            <a:cxnLst/>
            <a:rect l="l" t="t" r="r" b="b"/>
            <a:pathLst>
              <a:path w="2590665" h="2180869">
                <a:moveTo>
                  <a:pt x="0" y="0"/>
                </a:moveTo>
                <a:lnTo>
                  <a:pt x="2590666" y="0"/>
                </a:lnTo>
                <a:lnTo>
                  <a:pt x="2590666" y="2180869"/>
                </a:lnTo>
                <a:lnTo>
                  <a:pt x="0" y="21808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833304"/>
              </p:ext>
            </p:extLst>
          </p:nvPr>
        </p:nvGraphicFramePr>
        <p:xfrm>
          <a:off x="2324032" y="7027472"/>
          <a:ext cx="12230168" cy="1630264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057542"/>
                <a:gridCol w="3057542"/>
                <a:gridCol w="3057542"/>
                <a:gridCol w="3057542"/>
              </a:tblGrid>
              <a:tr h="815132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Kelas</a:t>
                      </a:r>
                      <a:endParaRPr lang="en-US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Pretest</a:t>
                      </a:r>
                      <a:endParaRPr lang="en-US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Perlakuan</a:t>
                      </a:r>
                      <a:endParaRPr lang="en-US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Postest</a:t>
                      </a:r>
                      <a:endParaRPr lang="en-US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anchor="ctr"/>
                </a:tc>
              </a:tr>
              <a:tr h="815132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Eksperimen</a:t>
                      </a:r>
                      <a:endParaRPr lang="en-US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1</a:t>
                      </a:r>
                      <a:endParaRPr lang="en-US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X</a:t>
                      </a:r>
                      <a:endParaRPr lang="en-US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2</a:t>
                      </a:r>
                      <a:endParaRPr lang="en-US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5E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8903718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324033" y="1648313"/>
            <a:ext cx="13982767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587"/>
              </a:lnSpc>
            </a:pPr>
            <a:r>
              <a:rPr lang="en-US" sz="8960" dirty="0">
                <a:solidFill>
                  <a:srgbClr val="FFEEE3"/>
                </a:solidFill>
                <a:latin typeface="Scripter"/>
              </a:rPr>
              <a:t>3</a:t>
            </a:r>
            <a:r>
              <a:rPr lang="en-US" sz="8960" dirty="0" smtClean="0">
                <a:solidFill>
                  <a:srgbClr val="FFEEE3"/>
                </a:solidFill>
                <a:latin typeface="Scripter"/>
              </a:rPr>
              <a:t>. </a:t>
            </a:r>
            <a:r>
              <a:rPr lang="en-US" sz="8960" dirty="0" err="1" smtClean="0">
                <a:solidFill>
                  <a:srgbClr val="FFEEE3"/>
                </a:solidFill>
                <a:latin typeface="Scripter"/>
              </a:rPr>
              <a:t>Hasil</a:t>
            </a:r>
            <a:r>
              <a:rPr lang="en-US" sz="8960" dirty="0" smtClean="0">
                <a:solidFill>
                  <a:srgbClr val="FFEEE3"/>
                </a:solidFill>
                <a:latin typeface="Scripter"/>
              </a:rPr>
              <a:t> </a:t>
            </a:r>
            <a:r>
              <a:rPr lang="en-US" sz="8960" dirty="0" err="1" smtClean="0">
                <a:solidFill>
                  <a:srgbClr val="FFEEE3"/>
                </a:solidFill>
                <a:latin typeface="Scripter"/>
              </a:rPr>
              <a:t>dan</a:t>
            </a:r>
            <a:r>
              <a:rPr lang="en-US" sz="8960" dirty="0" smtClean="0">
                <a:solidFill>
                  <a:srgbClr val="FFEEE3"/>
                </a:solidFill>
                <a:latin typeface="Scripter"/>
              </a:rPr>
              <a:t> </a:t>
            </a:r>
            <a:r>
              <a:rPr lang="en-US" sz="8960" dirty="0" err="1" smtClean="0">
                <a:solidFill>
                  <a:srgbClr val="FFEEE3"/>
                </a:solidFill>
                <a:latin typeface="Scripter"/>
              </a:rPr>
              <a:t>pembahasan</a:t>
            </a:r>
            <a:endParaRPr lang="en-US" sz="8960" dirty="0">
              <a:solidFill>
                <a:srgbClr val="FFEEE3"/>
              </a:solidFill>
              <a:latin typeface="Scripter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5072020" y="8903718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1" y="0"/>
                </a:lnTo>
                <a:lnTo>
                  <a:pt x="4335071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144039" y="8903718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216059" y="8903718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1263131" y="-1737864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808889" y="-1737864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880909" y="-1737864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1" y="0"/>
                </a:lnTo>
                <a:lnTo>
                  <a:pt x="4335071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952928" y="-1737864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307215"/>
              </p:ext>
            </p:extLst>
          </p:nvPr>
        </p:nvGraphicFramePr>
        <p:xfrm>
          <a:off x="3158146" y="3551648"/>
          <a:ext cx="10557855" cy="104368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770950"/>
                <a:gridCol w="1770950"/>
                <a:gridCol w="1770950"/>
                <a:gridCol w="1772101"/>
                <a:gridCol w="1772101"/>
                <a:gridCol w="1700803"/>
              </a:tblGrid>
              <a:tr h="38252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Pretest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Min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Max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Mean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Std.D</a:t>
                      </a:r>
                    </a:p>
                  </a:txBody>
                  <a:tcPr marL="68580" marR="68580" marT="0" marB="0"/>
                </a:tc>
              </a:tr>
              <a:tr h="3825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67.5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67. 500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362133" y="2892368"/>
            <a:ext cx="87095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Tabel</a:t>
            </a:r>
            <a:r>
              <a:rPr kumimoji="0" lang="en-US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1. Data </a:t>
            </a:r>
            <a:r>
              <a:rPr kumimoji="0" lang="en-US" altLang="en-US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Hasil</a:t>
            </a:r>
            <a:r>
              <a:rPr kumimoji="0" lang="en-US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Pretest </a:t>
            </a:r>
            <a:r>
              <a:rPr kumimoji="0" lang="en-US" altLang="en-US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Siswa</a:t>
            </a:r>
            <a:r>
              <a:rPr kumimoji="0" lang="en-US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879836"/>
              </p:ext>
            </p:extLst>
          </p:nvPr>
        </p:nvGraphicFramePr>
        <p:xfrm>
          <a:off x="3108386" y="5495060"/>
          <a:ext cx="9213129" cy="147758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545389"/>
                <a:gridCol w="1545389"/>
                <a:gridCol w="1545389"/>
                <a:gridCol w="1546393"/>
                <a:gridCol w="1546393"/>
                <a:gridCol w="1484176"/>
              </a:tblGrid>
              <a:tr h="73879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</a:rPr>
                        <a:t>Posttest</a:t>
                      </a:r>
                      <a:endParaRPr lang="en-US" sz="2000" dirty="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N</a:t>
                      </a:r>
                      <a:endParaRPr lang="en-US" sz="200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Min</a:t>
                      </a:r>
                      <a:endParaRPr lang="en-US" sz="200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en-US" sz="200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Mean </a:t>
                      </a:r>
                      <a:endParaRPr lang="en-US" sz="200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Std.D</a:t>
                      </a:r>
                      <a:endParaRPr lang="en-US" sz="200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</a:tr>
              <a:tr h="7387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20</a:t>
                      </a:r>
                      <a:endParaRPr lang="en-US" sz="200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70</a:t>
                      </a:r>
                      <a:endParaRPr lang="en-US" sz="200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100</a:t>
                      </a:r>
                      <a:endParaRPr lang="en-US" sz="200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82</a:t>
                      </a:r>
                      <a:endParaRPr lang="en-US" sz="200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</a:rPr>
                        <a:t>82.000</a:t>
                      </a:r>
                      <a:endParaRPr lang="en-US" sz="2000" dirty="0">
                        <a:effectLst/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108384" y="4717061"/>
            <a:ext cx="746760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Tabel</a:t>
            </a: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2. Data </a:t>
            </a:r>
            <a:r>
              <a:rPr kumimoji="0" lang="en-US" alt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Hasil</a:t>
            </a: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Posttest </a:t>
            </a:r>
            <a:r>
              <a:rPr kumimoji="0" lang="en-US" alt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Siswa</a:t>
            </a:r>
            <a:endParaRPr kumimoji="0" lang="en-US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E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15284003" y="8329522"/>
            <a:ext cx="4454656" cy="3372546"/>
          </a:xfrm>
          <a:custGeom>
            <a:avLst/>
            <a:gdLst/>
            <a:ahLst/>
            <a:cxnLst/>
            <a:rect l="l" t="t" r="r" b="b"/>
            <a:pathLst>
              <a:path w="4454656" h="3372546">
                <a:moveTo>
                  <a:pt x="0" y="0"/>
                </a:moveTo>
                <a:lnTo>
                  <a:pt x="4454656" y="0"/>
                </a:lnTo>
                <a:lnTo>
                  <a:pt x="4454656" y="3372546"/>
                </a:lnTo>
                <a:lnTo>
                  <a:pt x="0" y="33725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956065" y="1648313"/>
            <a:ext cx="1237587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8960" dirty="0" err="1" smtClean="0">
                <a:solidFill>
                  <a:srgbClr val="743812"/>
                </a:solidFill>
                <a:latin typeface="Scripter"/>
              </a:rPr>
              <a:t>lanjutan</a:t>
            </a:r>
            <a:endParaRPr lang="en-US" sz="8960" dirty="0">
              <a:solidFill>
                <a:srgbClr val="743812"/>
              </a:solidFill>
              <a:latin typeface="Scripter"/>
            </a:endParaRPr>
          </a:p>
        </p:txBody>
      </p:sp>
      <p:sp>
        <p:nvSpPr>
          <p:cNvPr id="8" name="Freeform 8"/>
          <p:cNvSpPr/>
          <p:nvPr/>
        </p:nvSpPr>
        <p:spPr>
          <a:xfrm flipV="1">
            <a:off x="-1198628" y="-1686273"/>
            <a:ext cx="4454656" cy="3372546"/>
          </a:xfrm>
          <a:custGeom>
            <a:avLst/>
            <a:gdLst/>
            <a:ahLst/>
            <a:cxnLst/>
            <a:rect l="l" t="t" r="r" b="b"/>
            <a:pathLst>
              <a:path w="4454656" h="3372546">
                <a:moveTo>
                  <a:pt x="0" y="3372546"/>
                </a:moveTo>
                <a:lnTo>
                  <a:pt x="4454656" y="3372546"/>
                </a:lnTo>
                <a:lnTo>
                  <a:pt x="4454656" y="0"/>
                </a:lnTo>
                <a:lnTo>
                  <a:pt x="0" y="0"/>
                </a:lnTo>
                <a:lnTo>
                  <a:pt x="0" y="337254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9499503" y="3319406"/>
            <a:ext cx="6713801" cy="6091294"/>
            <a:chOff x="0" y="0"/>
            <a:chExt cx="1768244" cy="121359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768244" cy="1213597"/>
            </a:xfrm>
            <a:custGeom>
              <a:avLst/>
              <a:gdLst/>
              <a:ahLst/>
              <a:cxnLst/>
              <a:rect l="l" t="t" r="r" b="b"/>
              <a:pathLst>
                <a:path w="1768244" h="1213597">
                  <a:moveTo>
                    <a:pt x="58810" y="0"/>
                  </a:moveTo>
                  <a:lnTo>
                    <a:pt x="1709434" y="0"/>
                  </a:lnTo>
                  <a:cubicBezTo>
                    <a:pt x="1741914" y="0"/>
                    <a:pt x="1768244" y="26330"/>
                    <a:pt x="1768244" y="58810"/>
                  </a:cubicBezTo>
                  <a:lnTo>
                    <a:pt x="1768244" y="1154787"/>
                  </a:lnTo>
                  <a:cubicBezTo>
                    <a:pt x="1768244" y="1170384"/>
                    <a:pt x="1762048" y="1185343"/>
                    <a:pt x="1751019" y="1196372"/>
                  </a:cubicBezTo>
                  <a:cubicBezTo>
                    <a:pt x="1739990" y="1207401"/>
                    <a:pt x="1725032" y="1213597"/>
                    <a:pt x="1709434" y="1213597"/>
                  </a:cubicBezTo>
                  <a:lnTo>
                    <a:pt x="58810" y="1213597"/>
                  </a:lnTo>
                  <a:cubicBezTo>
                    <a:pt x="43213" y="1213597"/>
                    <a:pt x="28254" y="1207401"/>
                    <a:pt x="17225" y="1196372"/>
                  </a:cubicBezTo>
                  <a:cubicBezTo>
                    <a:pt x="6196" y="1185343"/>
                    <a:pt x="0" y="1170384"/>
                    <a:pt x="0" y="1154787"/>
                  </a:cubicBezTo>
                  <a:lnTo>
                    <a:pt x="0" y="58810"/>
                  </a:lnTo>
                  <a:cubicBezTo>
                    <a:pt x="0" y="43213"/>
                    <a:pt x="6196" y="28254"/>
                    <a:pt x="17225" y="17225"/>
                  </a:cubicBezTo>
                  <a:cubicBezTo>
                    <a:pt x="28254" y="6196"/>
                    <a:pt x="43213" y="0"/>
                    <a:pt x="58810" y="0"/>
                  </a:cubicBezTo>
                  <a:close/>
                </a:path>
              </a:pathLst>
            </a:custGeom>
            <a:solidFill>
              <a:srgbClr val="74381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76200"/>
              <a:ext cx="812800" cy="889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618366" y="3867676"/>
            <a:ext cx="6307434" cy="5170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</a:t>
            </a:r>
            <a:r>
              <a:rPr lang="en-US" sz="2800" dirty="0" err="1" smtClean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asil</a:t>
            </a:r>
            <a:r>
              <a:rPr lang="en-US" sz="2800" dirty="0" smtClean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uji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normalitas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memakai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Kolmogorov-Smirnov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menunjukkan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nilai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signifikan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belajar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siswa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guna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pretest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yakni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0.090,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hal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tersebut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mengartikan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pretest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berdistribusi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normal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serta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posttest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yakni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0.017,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maka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dari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itu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nilai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signifikan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pretest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serta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posttest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lebih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tinggi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daripada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0.05 (0,090 &gt;0,05, 0,017 &gt;0,05). Hal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tersebut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mengartikan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data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belajar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siswa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terdistribusi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normal. 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828800" y="4061115"/>
            <a:ext cx="6713801" cy="4607875"/>
            <a:chOff x="2132895" y="3721647"/>
            <a:chExt cx="6713801" cy="4607875"/>
          </a:xfrm>
        </p:grpSpPr>
        <p:grpSp>
          <p:nvGrpSpPr>
            <p:cNvPr id="2" name="Group 2"/>
            <p:cNvGrpSpPr/>
            <p:nvPr/>
          </p:nvGrpSpPr>
          <p:grpSpPr>
            <a:xfrm>
              <a:off x="2132895" y="3721647"/>
              <a:ext cx="6713801" cy="4607875"/>
              <a:chOff x="0" y="0"/>
              <a:chExt cx="1768244" cy="1213597"/>
            </a:xfrm>
          </p:grpSpPr>
          <p:sp>
            <p:nvSpPr>
              <p:cNvPr id="3" name="Freeform 3"/>
              <p:cNvSpPr/>
              <p:nvPr/>
            </p:nvSpPr>
            <p:spPr>
              <a:xfrm>
                <a:off x="0" y="0"/>
                <a:ext cx="1768244" cy="1213597"/>
              </a:xfrm>
              <a:custGeom>
                <a:avLst/>
                <a:gdLst/>
                <a:ahLst/>
                <a:cxnLst/>
                <a:rect l="l" t="t" r="r" b="b"/>
                <a:pathLst>
                  <a:path w="1768244" h="1213597">
                    <a:moveTo>
                      <a:pt x="58810" y="0"/>
                    </a:moveTo>
                    <a:lnTo>
                      <a:pt x="1709434" y="0"/>
                    </a:lnTo>
                    <a:cubicBezTo>
                      <a:pt x="1741914" y="0"/>
                      <a:pt x="1768244" y="26330"/>
                      <a:pt x="1768244" y="58810"/>
                    </a:cubicBezTo>
                    <a:lnTo>
                      <a:pt x="1768244" y="1154787"/>
                    </a:lnTo>
                    <a:cubicBezTo>
                      <a:pt x="1768244" y="1170384"/>
                      <a:pt x="1762048" y="1185343"/>
                      <a:pt x="1751019" y="1196372"/>
                    </a:cubicBezTo>
                    <a:cubicBezTo>
                      <a:pt x="1739990" y="1207401"/>
                      <a:pt x="1725032" y="1213597"/>
                      <a:pt x="1709434" y="1213597"/>
                    </a:cubicBezTo>
                    <a:lnTo>
                      <a:pt x="58810" y="1213597"/>
                    </a:lnTo>
                    <a:cubicBezTo>
                      <a:pt x="43213" y="1213597"/>
                      <a:pt x="28254" y="1207401"/>
                      <a:pt x="17225" y="1196372"/>
                    </a:cubicBezTo>
                    <a:cubicBezTo>
                      <a:pt x="6196" y="1185343"/>
                      <a:pt x="0" y="1170384"/>
                      <a:pt x="0" y="1154787"/>
                    </a:cubicBezTo>
                    <a:lnTo>
                      <a:pt x="0" y="58810"/>
                    </a:lnTo>
                    <a:cubicBezTo>
                      <a:pt x="0" y="43213"/>
                      <a:pt x="6196" y="28254"/>
                      <a:pt x="17225" y="17225"/>
                    </a:cubicBezTo>
                    <a:cubicBezTo>
                      <a:pt x="28254" y="6196"/>
                      <a:pt x="43213" y="0"/>
                      <a:pt x="58810" y="0"/>
                    </a:cubicBezTo>
                    <a:close/>
                  </a:path>
                </a:pathLst>
              </a:custGeom>
              <a:solidFill>
                <a:srgbClr val="743812"/>
              </a:solidFill>
            </p:spPr>
          </p:sp>
          <p:sp>
            <p:nvSpPr>
              <p:cNvPr id="4" name="TextBox 4"/>
              <p:cNvSpPr txBox="1"/>
              <p:nvPr/>
            </p:nvSpPr>
            <p:spPr>
              <a:xfrm>
                <a:off x="0" y="-76200"/>
                <a:ext cx="812800" cy="8890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6" name="TextBox 6"/>
            <p:cNvSpPr txBox="1"/>
            <p:nvPr/>
          </p:nvSpPr>
          <p:spPr>
            <a:xfrm>
              <a:off x="2591854" y="3940325"/>
              <a:ext cx="5602036" cy="11926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103"/>
                </a:lnSpc>
              </a:pPr>
              <a:r>
                <a:rPr lang="en-US" sz="3200" b="1" dirty="0" err="1" smtClean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Hasil</a:t>
              </a:r>
              <a:r>
                <a:rPr lang="en-US" sz="3200" b="1" dirty="0" smtClean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Uji</a:t>
              </a:r>
              <a:r>
                <a:rPr lang="en-US" sz="320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Normalitas</a:t>
              </a:r>
              <a:r>
                <a:rPr lang="en-US" sz="320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 </a:t>
              </a:r>
              <a:r>
                <a:rPr lang="en-US" sz="3200" b="1" dirty="0" smtClean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Pretest-Posttest</a:t>
              </a:r>
            </a:p>
            <a:p>
              <a:pPr>
                <a:lnSpc>
                  <a:spcPts val="3103"/>
                </a:lnSpc>
              </a:pPr>
              <a:endParaRPr lang="en-US" sz="2900" dirty="0">
                <a:solidFill>
                  <a:srgbClr val="FFEEE3"/>
                </a:solidFill>
                <a:latin typeface="Open Sans"/>
              </a:endParaRPr>
            </a:p>
          </p:txBody>
        </p:sp>
        <p:pic>
          <p:nvPicPr>
            <p:cNvPr id="14" name="Picture 13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81" b="16405"/>
            <a:stretch>
              <a:fillRect/>
            </a:stretch>
          </p:blipFill>
          <p:spPr bwMode="auto">
            <a:xfrm>
              <a:off x="2566356" y="4787502"/>
              <a:ext cx="5968043" cy="310123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15284003" y="8329522"/>
            <a:ext cx="4454656" cy="3372546"/>
          </a:xfrm>
          <a:custGeom>
            <a:avLst/>
            <a:gdLst/>
            <a:ahLst/>
            <a:cxnLst/>
            <a:rect l="l" t="t" r="r" b="b"/>
            <a:pathLst>
              <a:path w="4454656" h="3372546">
                <a:moveTo>
                  <a:pt x="0" y="0"/>
                </a:moveTo>
                <a:lnTo>
                  <a:pt x="4454656" y="0"/>
                </a:lnTo>
                <a:lnTo>
                  <a:pt x="4454656" y="3372546"/>
                </a:lnTo>
                <a:lnTo>
                  <a:pt x="0" y="33725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956065" y="1648313"/>
            <a:ext cx="1237587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8960" dirty="0" err="1" smtClean="0">
                <a:solidFill>
                  <a:srgbClr val="743812"/>
                </a:solidFill>
                <a:latin typeface="Scripter"/>
              </a:rPr>
              <a:t>lanjutan</a:t>
            </a:r>
            <a:endParaRPr lang="en-US" sz="8960" dirty="0">
              <a:solidFill>
                <a:srgbClr val="743812"/>
              </a:solidFill>
              <a:latin typeface="Scripter"/>
            </a:endParaRPr>
          </a:p>
        </p:txBody>
      </p:sp>
      <p:sp>
        <p:nvSpPr>
          <p:cNvPr id="8" name="Freeform 8"/>
          <p:cNvSpPr/>
          <p:nvPr/>
        </p:nvSpPr>
        <p:spPr>
          <a:xfrm flipV="1">
            <a:off x="-1198628" y="-1686273"/>
            <a:ext cx="4454656" cy="3372546"/>
          </a:xfrm>
          <a:custGeom>
            <a:avLst/>
            <a:gdLst/>
            <a:ahLst/>
            <a:cxnLst/>
            <a:rect l="l" t="t" r="r" b="b"/>
            <a:pathLst>
              <a:path w="4454656" h="3372546">
                <a:moveTo>
                  <a:pt x="0" y="3372546"/>
                </a:moveTo>
                <a:lnTo>
                  <a:pt x="4454656" y="3372546"/>
                </a:lnTo>
                <a:lnTo>
                  <a:pt x="4454656" y="0"/>
                </a:lnTo>
                <a:lnTo>
                  <a:pt x="0" y="0"/>
                </a:lnTo>
                <a:lnTo>
                  <a:pt x="0" y="337254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9499503" y="3319406"/>
            <a:ext cx="6713801" cy="6091294"/>
            <a:chOff x="0" y="0"/>
            <a:chExt cx="1768244" cy="121359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768244" cy="1213597"/>
            </a:xfrm>
            <a:custGeom>
              <a:avLst/>
              <a:gdLst/>
              <a:ahLst/>
              <a:cxnLst/>
              <a:rect l="l" t="t" r="r" b="b"/>
              <a:pathLst>
                <a:path w="1768244" h="1213597">
                  <a:moveTo>
                    <a:pt x="58810" y="0"/>
                  </a:moveTo>
                  <a:lnTo>
                    <a:pt x="1709434" y="0"/>
                  </a:lnTo>
                  <a:cubicBezTo>
                    <a:pt x="1741914" y="0"/>
                    <a:pt x="1768244" y="26330"/>
                    <a:pt x="1768244" y="58810"/>
                  </a:cubicBezTo>
                  <a:lnTo>
                    <a:pt x="1768244" y="1154787"/>
                  </a:lnTo>
                  <a:cubicBezTo>
                    <a:pt x="1768244" y="1170384"/>
                    <a:pt x="1762048" y="1185343"/>
                    <a:pt x="1751019" y="1196372"/>
                  </a:cubicBezTo>
                  <a:cubicBezTo>
                    <a:pt x="1739990" y="1207401"/>
                    <a:pt x="1725032" y="1213597"/>
                    <a:pt x="1709434" y="1213597"/>
                  </a:cubicBezTo>
                  <a:lnTo>
                    <a:pt x="58810" y="1213597"/>
                  </a:lnTo>
                  <a:cubicBezTo>
                    <a:pt x="43213" y="1213597"/>
                    <a:pt x="28254" y="1207401"/>
                    <a:pt x="17225" y="1196372"/>
                  </a:cubicBezTo>
                  <a:cubicBezTo>
                    <a:pt x="6196" y="1185343"/>
                    <a:pt x="0" y="1170384"/>
                    <a:pt x="0" y="1154787"/>
                  </a:cubicBezTo>
                  <a:lnTo>
                    <a:pt x="0" y="58810"/>
                  </a:lnTo>
                  <a:cubicBezTo>
                    <a:pt x="0" y="43213"/>
                    <a:pt x="6196" y="28254"/>
                    <a:pt x="17225" y="17225"/>
                  </a:cubicBezTo>
                  <a:cubicBezTo>
                    <a:pt x="28254" y="6196"/>
                    <a:pt x="43213" y="0"/>
                    <a:pt x="58810" y="0"/>
                  </a:cubicBezTo>
                  <a:close/>
                </a:path>
              </a:pathLst>
            </a:custGeom>
            <a:solidFill>
              <a:srgbClr val="74381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76200"/>
              <a:ext cx="812800" cy="889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618366" y="3867676"/>
            <a:ext cx="6307434" cy="5170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Uji</a:t>
            </a:r>
            <a:r>
              <a:rPr lang="en-US" sz="2800" b="1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N-Gain Score </a:t>
            </a:r>
            <a:endParaRPr lang="en-US" sz="2800" b="1" dirty="0" smtClean="0">
              <a:solidFill>
                <a:schemeClr val="bg1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en-US" sz="2800" b="1" dirty="0"/>
          </a:p>
          <a:p>
            <a:endParaRPr lang="en-US" sz="2800" b="1" dirty="0" smtClean="0"/>
          </a:p>
          <a:p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Uji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homogenitas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menunjukkan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bahwa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nilai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hasil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belajar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siswa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signifikan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sebesar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0.33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termasuk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kategori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sedang</a:t>
            </a:r>
            <a:r>
              <a:rPr lang="en-US" sz="2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.</a:t>
            </a:r>
            <a:r>
              <a:rPr lang="en-US" sz="2800" dirty="0"/>
              <a:t> 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en-US" sz="28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1828800" y="3319406"/>
            <a:ext cx="6713801" cy="6091293"/>
            <a:chOff x="2132895" y="3721647"/>
            <a:chExt cx="6713801" cy="4607875"/>
          </a:xfrm>
        </p:grpSpPr>
        <p:grpSp>
          <p:nvGrpSpPr>
            <p:cNvPr id="2" name="Group 2"/>
            <p:cNvGrpSpPr/>
            <p:nvPr/>
          </p:nvGrpSpPr>
          <p:grpSpPr>
            <a:xfrm>
              <a:off x="2132895" y="3721647"/>
              <a:ext cx="6713801" cy="4607875"/>
              <a:chOff x="0" y="0"/>
              <a:chExt cx="1768244" cy="1213597"/>
            </a:xfrm>
          </p:grpSpPr>
          <p:sp>
            <p:nvSpPr>
              <p:cNvPr id="3" name="Freeform 3"/>
              <p:cNvSpPr/>
              <p:nvPr/>
            </p:nvSpPr>
            <p:spPr>
              <a:xfrm>
                <a:off x="0" y="0"/>
                <a:ext cx="1768244" cy="1213597"/>
              </a:xfrm>
              <a:custGeom>
                <a:avLst/>
                <a:gdLst/>
                <a:ahLst/>
                <a:cxnLst/>
                <a:rect l="l" t="t" r="r" b="b"/>
                <a:pathLst>
                  <a:path w="1768244" h="1213597">
                    <a:moveTo>
                      <a:pt x="58810" y="0"/>
                    </a:moveTo>
                    <a:lnTo>
                      <a:pt x="1709434" y="0"/>
                    </a:lnTo>
                    <a:cubicBezTo>
                      <a:pt x="1741914" y="0"/>
                      <a:pt x="1768244" y="26330"/>
                      <a:pt x="1768244" y="58810"/>
                    </a:cubicBezTo>
                    <a:lnTo>
                      <a:pt x="1768244" y="1154787"/>
                    </a:lnTo>
                    <a:cubicBezTo>
                      <a:pt x="1768244" y="1170384"/>
                      <a:pt x="1762048" y="1185343"/>
                      <a:pt x="1751019" y="1196372"/>
                    </a:cubicBezTo>
                    <a:cubicBezTo>
                      <a:pt x="1739990" y="1207401"/>
                      <a:pt x="1725032" y="1213597"/>
                      <a:pt x="1709434" y="1213597"/>
                    </a:cubicBezTo>
                    <a:lnTo>
                      <a:pt x="58810" y="1213597"/>
                    </a:lnTo>
                    <a:cubicBezTo>
                      <a:pt x="43213" y="1213597"/>
                      <a:pt x="28254" y="1207401"/>
                      <a:pt x="17225" y="1196372"/>
                    </a:cubicBezTo>
                    <a:cubicBezTo>
                      <a:pt x="6196" y="1185343"/>
                      <a:pt x="0" y="1170384"/>
                      <a:pt x="0" y="1154787"/>
                    </a:cubicBezTo>
                    <a:lnTo>
                      <a:pt x="0" y="58810"/>
                    </a:lnTo>
                    <a:cubicBezTo>
                      <a:pt x="0" y="43213"/>
                      <a:pt x="6196" y="28254"/>
                      <a:pt x="17225" y="17225"/>
                    </a:cubicBezTo>
                    <a:cubicBezTo>
                      <a:pt x="28254" y="6196"/>
                      <a:pt x="43213" y="0"/>
                      <a:pt x="58810" y="0"/>
                    </a:cubicBezTo>
                    <a:close/>
                  </a:path>
                </a:pathLst>
              </a:custGeom>
              <a:solidFill>
                <a:srgbClr val="743812"/>
              </a:solidFill>
            </p:spPr>
          </p:sp>
          <p:sp>
            <p:nvSpPr>
              <p:cNvPr id="4" name="TextBox 4"/>
              <p:cNvSpPr txBox="1"/>
              <p:nvPr/>
            </p:nvSpPr>
            <p:spPr>
              <a:xfrm>
                <a:off x="0" y="-76200"/>
                <a:ext cx="812800" cy="8890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6" name="TextBox 6"/>
            <p:cNvSpPr txBox="1"/>
            <p:nvPr/>
          </p:nvSpPr>
          <p:spPr>
            <a:xfrm>
              <a:off x="2591854" y="3940325"/>
              <a:ext cx="5602036" cy="4060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103"/>
                </a:lnSpc>
              </a:pPr>
              <a:r>
                <a:rPr lang="en-US" sz="3200" b="1" dirty="0">
                  <a:solidFill>
                    <a:schemeClr val="bg1"/>
                  </a:solidFill>
                </a:rPr>
                <a:t>Data </a:t>
              </a:r>
              <a:r>
                <a:rPr lang="en-US" sz="3200" b="1" dirty="0" err="1">
                  <a:solidFill>
                    <a:schemeClr val="bg1"/>
                  </a:solidFill>
                </a:rPr>
                <a:t>Hasil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Uji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Homogenitas</a:t>
              </a:r>
              <a:endParaRPr lang="en-US" sz="2900" dirty="0">
                <a:solidFill>
                  <a:schemeClr val="bg1"/>
                </a:solidFill>
                <a:latin typeface="Open Sans"/>
              </a:endParaRPr>
            </a:p>
          </p:txBody>
        </p:sp>
      </p:grp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513610"/>
              </p:ext>
            </p:extLst>
          </p:nvPr>
        </p:nvGraphicFramePr>
        <p:xfrm>
          <a:off x="2252635" y="4838296"/>
          <a:ext cx="5976964" cy="10292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31935"/>
                <a:gridCol w="1348343"/>
                <a:gridCol w="1348343"/>
                <a:gridCol w="1348343"/>
              </a:tblGrid>
              <a:tr h="514601"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Levene Statistic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df1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df2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Sig.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</a:tr>
              <a:tr h="514601"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2.258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</a:rPr>
                        <a:t>.141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6" name="TextBox 6"/>
          <p:cNvSpPr txBox="1"/>
          <p:nvPr/>
        </p:nvSpPr>
        <p:spPr>
          <a:xfrm>
            <a:off x="2287759" y="5999918"/>
            <a:ext cx="5602036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Uji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homogenitas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menunjukkan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bahwa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nilai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hasil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belajar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siswa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signifikan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lebih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besar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dari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0.</a:t>
            </a:r>
            <a:r>
              <a:rPr lang="id-ID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05 y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akni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sebesar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0.141 &gt; 0.</a:t>
            </a:r>
            <a:r>
              <a:rPr lang="id-ID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05</a:t>
            </a:r>
            <a:r>
              <a:rPr lang="en-US" sz="24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. </a:t>
            </a: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036596"/>
              </p:ext>
            </p:extLst>
          </p:nvPr>
        </p:nvGraphicFramePr>
        <p:xfrm>
          <a:off x="9727124" y="4329056"/>
          <a:ext cx="6046275" cy="16708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95294"/>
                <a:gridCol w="841450"/>
                <a:gridCol w="880071"/>
                <a:gridCol w="905544"/>
                <a:gridCol w="842271"/>
                <a:gridCol w="1181645"/>
              </a:tblGrid>
              <a:tr h="412621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Descriptive Statistics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28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Minimum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Maximum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Mean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Std. Deviation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</a:tr>
              <a:tr h="412621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N-gain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-.50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.4456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.33147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2281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Valid N (listwise)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effectLst/>
                        </a:rPr>
                        <a:t>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57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8903718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324033" y="1648313"/>
            <a:ext cx="13982767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587"/>
              </a:lnSpc>
            </a:pPr>
            <a:r>
              <a:rPr lang="en-US" sz="8960" dirty="0" err="1" smtClean="0">
                <a:solidFill>
                  <a:srgbClr val="FFEEE3"/>
                </a:solidFill>
                <a:latin typeface="Scripter"/>
              </a:rPr>
              <a:t>lanjutan</a:t>
            </a:r>
            <a:r>
              <a:rPr lang="en-US" sz="8960" dirty="0" smtClean="0">
                <a:solidFill>
                  <a:srgbClr val="FFEEE3"/>
                </a:solidFill>
                <a:latin typeface="Scripter"/>
              </a:rPr>
              <a:t> </a:t>
            </a:r>
            <a:r>
              <a:rPr lang="en-US" sz="8960" dirty="0" err="1" smtClean="0">
                <a:solidFill>
                  <a:srgbClr val="FFEEE3"/>
                </a:solidFill>
                <a:latin typeface="Scripter"/>
              </a:rPr>
              <a:t>pembahasan</a:t>
            </a:r>
            <a:endParaRPr lang="en-US" sz="8960" dirty="0">
              <a:solidFill>
                <a:srgbClr val="FFEEE3"/>
              </a:solidFill>
              <a:latin typeface="Scripter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5072020" y="8903718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1" y="0"/>
                </a:lnTo>
                <a:lnTo>
                  <a:pt x="4335071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144039" y="8903718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216059" y="8903718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1263131" y="-1737864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808889" y="-1737864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880909" y="-1737864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1" y="0"/>
                </a:lnTo>
                <a:lnTo>
                  <a:pt x="4335071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952928" y="-1737864"/>
            <a:ext cx="4335072" cy="2766564"/>
          </a:xfrm>
          <a:custGeom>
            <a:avLst/>
            <a:gdLst/>
            <a:ahLst/>
            <a:cxnLst/>
            <a:rect l="l" t="t" r="r" b="b"/>
            <a:pathLst>
              <a:path w="4335072" h="2766564">
                <a:moveTo>
                  <a:pt x="0" y="0"/>
                </a:moveTo>
                <a:lnTo>
                  <a:pt x="4335072" y="0"/>
                </a:lnTo>
                <a:lnTo>
                  <a:pt x="4335072" y="2766564"/>
                </a:lnTo>
                <a:lnTo>
                  <a:pt x="0" y="27665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438400" y="3000100"/>
            <a:ext cx="12420667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Langkah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model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pembelajaran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Index Card Match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telah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dinyatakan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menjadi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tujuh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tahapan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pembelajaran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yakni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 (1)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kartu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indeks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telah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disiapkan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; (2)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membagi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kartu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indeks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; (3)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mencari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kartu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yang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berpasangan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; (4)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kegiatan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kelompok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disesuaikan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dengan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pasangannya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; (5)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menjelaskan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isi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dari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kartu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; (6)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menginformasikan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;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(7)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menarik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kesimpulan</a:t>
            </a:r>
            <a:r>
              <a:rPr lang="en-US" sz="3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.</a:t>
            </a:r>
            <a:r>
              <a:rPr kumimoji="0" lang="en-US" alt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endParaRPr kumimoji="0" lang="en-US" altLang="en-US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901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612</Words>
  <Application>Microsoft Office PowerPoint</Application>
  <PresentationFormat>Custom</PresentationFormat>
  <Paragraphs>98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Scripter</vt:lpstr>
      <vt:lpstr>Calibri</vt:lpstr>
      <vt:lpstr>Open Sans</vt:lpstr>
      <vt:lpstr>Times New Roman</vt:lpstr>
      <vt:lpstr>Handyman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Cokelat dan Krem Estetik Lucu Tugas Kelompok Presentasi</dc:title>
  <dc:creator>DELLA</dc:creator>
  <cp:lastModifiedBy>DELLA</cp:lastModifiedBy>
  <cp:revision>10</cp:revision>
  <dcterms:created xsi:type="dcterms:W3CDTF">2006-08-16T00:00:00Z</dcterms:created>
  <dcterms:modified xsi:type="dcterms:W3CDTF">2023-08-09T23:05:33Z</dcterms:modified>
  <dc:identifier>DAFqLdGpoCM</dc:identifier>
</cp:coreProperties>
</file>