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9"/>
  </p:notesMasterIdLst>
  <p:handoutMasterIdLst>
    <p:handoutMasterId r:id="rId20"/>
  </p:handoutMasterIdLst>
  <p:sldIdLst>
    <p:sldId id="256" r:id="rId2"/>
    <p:sldId id="296" r:id="rId3"/>
    <p:sldId id="321" r:id="rId4"/>
    <p:sldId id="318" r:id="rId5"/>
    <p:sldId id="319" r:id="rId6"/>
    <p:sldId id="302" r:id="rId7"/>
    <p:sldId id="323" r:id="rId8"/>
    <p:sldId id="311" r:id="rId9"/>
    <p:sldId id="309" r:id="rId10"/>
    <p:sldId id="316" r:id="rId11"/>
    <p:sldId id="310" r:id="rId12"/>
    <p:sldId id="317" r:id="rId13"/>
    <p:sldId id="334" r:id="rId14"/>
    <p:sldId id="337" r:id="rId15"/>
    <p:sldId id="335" r:id="rId16"/>
    <p:sldId id="336" r:id="rId17"/>
    <p:sldId id="266" r:id="rId18"/>
  </p:sldIdLst>
  <p:sldSz cx="12192000" cy="6858000"/>
  <p:notesSz cx="9144000" cy="6858000"/>
  <p:embeddedFontLst>
    <p:embeddedFont>
      <p:font typeface="Alexon RR" panose="020B0604020202020204" charset="0"/>
      <p:regular r:id="rId21"/>
      <p:bold r:id="rId22"/>
      <p:italic r:id="rId23"/>
      <p:boldItalic r:id="rId24"/>
    </p:embeddedFont>
    <p:embeddedFont>
      <p:font typeface="Algerian" panose="04020705040A02060702" pitchFamily="82" charset="0"/>
      <p:regular r:id="rId25"/>
    </p:embeddedFont>
    <p:embeddedFont>
      <p:font typeface="Calibri" panose="020F0502020204030204" pitchFamily="34" charset="0"/>
      <p:regular r:id="rId26"/>
      <p:bold r:id="rId27"/>
      <p:italic r:id="rId28"/>
      <p:boldItalic r:id="rId29"/>
    </p:embeddedFont>
    <p:embeddedFont>
      <p:font typeface="Century Gothic" panose="020B0502020202020204" pitchFamily="34" charset="0"/>
      <p:regular r:id="rId30"/>
      <p:bold r:id="rId31"/>
      <p:italic r:id="rId32"/>
      <p:boldItalic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4685"/>
    <a:srgbClr val="0A2246"/>
    <a:srgbClr val="003366"/>
    <a:srgbClr val="0F346B"/>
    <a:srgbClr val="1D4886"/>
    <a:srgbClr val="1C4785"/>
    <a:srgbClr val="1C47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7661" autoAdjust="0"/>
  </p:normalViewPr>
  <p:slideViewPr>
    <p:cSldViewPr snapToGrid="0">
      <p:cViewPr varScale="1">
        <p:scale>
          <a:sx n="63" d="100"/>
          <a:sy n="63" d="100"/>
        </p:scale>
        <p:origin x="1020" y="7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2" d="100"/>
          <a:sy n="72" d="100"/>
        </p:scale>
        <p:origin x="189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21" Type="http://schemas.openxmlformats.org/officeDocument/2006/relationships/font" Target="fonts/font1.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C96427F3-134A-4FFB-858F-CE24B0CB3519}" type="datetimeFigureOut">
              <a:rPr lang="en-US" smtClean="0"/>
              <a:t>8/4/2023</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F521B7ED-EBE3-41CC-B0F5-B226B3FBC1FD}" type="slidenum">
              <a:rPr lang="en-US" smtClean="0"/>
              <a:t>‹#›</a:t>
            </a:fld>
            <a:endParaRPr lang="en-US"/>
          </a:p>
        </p:txBody>
      </p:sp>
    </p:spTree>
    <p:extLst>
      <p:ext uri="{BB962C8B-B14F-4D97-AF65-F5344CB8AC3E}">
        <p14:creationId xmlns:p14="http://schemas.microsoft.com/office/powerpoint/2010/main" val="23966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99E53E9-0DC6-48A1-AD43-315F7B10A02A}" type="datetimeFigureOut">
              <a:rPr lang="en-US" smtClean="0"/>
              <a:t>8/4/2023</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D9E804C-E1BB-4E1F-96D4-238CD75362DB}" type="slidenum">
              <a:rPr lang="en-US" smtClean="0"/>
              <a:t>‹#›</a:t>
            </a:fld>
            <a:endParaRPr lang="en-US"/>
          </a:p>
        </p:txBody>
      </p:sp>
    </p:spTree>
    <p:extLst>
      <p:ext uri="{BB962C8B-B14F-4D97-AF65-F5344CB8AC3E}">
        <p14:creationId xmlns:p14="http://schemas.microsoft.com/office/powerpoint/2010/main" val="3764980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2D9E804C-E1BB-4E1F-96D4-238CD75362DB}" type="slidenum">
              <a:rPr lang="en-US" smtClean="0"/>
              <a:t>2</a:t>
            </a:fld>
            <a:endParaRPr lang="en-US"/>
          </a:p>
        </p:txBody>
      </p:sp>
    </p:spTree>
    <p:extLst>
      <p:ext uri="{BB962C8B-B14F-4D97-AF65-F5344CB8AC3E}">
        <p14:creationId xmlns:p14="http://schemas.microsoft.com/office/powerpoint/2010/main" val="3676781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2D9E804C-E1BB-4E1F-96D4-238CD75362DB}" type="slidenum">
              <a:rPr lang="en-US" smtClean="0"/>
              <a:t>3</a:t>
            </a:fld>
            <a:endParaRPr lang="en-US"/>
          </a:p>
        </p:txBody>
      </p:sp>
    </p:spTree>
    <p:extLst>
      <p:ext uri="{BB962C8B-B14F-4D97-AF65-F5344CB8AC3E}">
        <p14:creationId xmlns:p14="http://schemas.microsoft.com/office/powerpoint/2010/main" val="1029145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fld id="{2D9E804C-E1BB-4E1F-96D4-238CD75362DB}" type="slidenum">
              <a:rPr lang="en-US" smtClean="0"/>
              <a:t>6</a:t>
            </a:fld>
            <a:endParaRPr lang="en-US"/>
          </a:p>
        </p:txBody>
      </p:sp>
    </p:spTree>
    <p:extLst>
      <p:ext uri="{BB962C8B-B14F-4D97-AF65-F5344CB8AC3E}">
        <p14:creationId xmlns:p14="http://schemas.microsoft.com/office/powerpoint/2010/main" val="2550568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fld id="{2D9E804C-E1BB-4E1F-96D4-238CD75362DB}" type="slidenum">
              <a:rPr lang="en-US" smtClean="0"/>
              <a:t>7</a:t>
            </a:fld>
            <a:endParaRPr lang="en-US"/>
          </a:p>
        </p:txBody>
      </p:sp>
    </p:spTree>
    <p:extLst>
      <p:ext uri="{BB962C8B-B14F-4D97-AF65-F5344CB8AC3E}">
        <p14:creationId xmlns:p14="http://schemas.microsoft.com/office/powerpoint/2010/main" val="3846578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2D9E804C-E1BB-4E1F-96D4-238CD75362DB}" type="slidenum">
              <a:rPr lang="en-US" smtClean="0"/>
              <a:t>11</a:t>
            </a:fld>
            <a:endParaRPr lang="en-US"/>
          </a:p>
        </p:txBody>
      </p:sp>
    </p:spTree>
    <p:extLst>
      <p:ext uri="{BB962C8B-B14F-4D97-AF65-F5344CB8AC3E}">
        <p14:creationId xmlns:p14="http://schemas.microsoft.com/office/powerpoint/2010/main" val="4013752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9E804C-E1BB-4E1F-96D4-238CD75362DB}" type="slidenum">
              <a:rPr lang="en-US" smtClean="0"/>
              <a:t>13</a:t>
            </a:fld>
            <a:endParaRPr lang="en-US"/>
          </a:p>
        </p:txBody>
      </p:sp>
    </p:spTree>
    <p:extLst>
      <p:ext uri="{BB962C8B-B14F-4D97-AF65-F5344CB8AC3E}">
        <p14:creationId xmlns:p14="http://schemas.microsoft.com/office/powerpoint/2010/main" val="886231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9E804C-E1BB-4E1F-96D4-238CD75362DB}" type="slidenum">
              <a:rPr lang="en-US" smtClean="0"/>
              <a:t>15</a:t>
            </a:fld>
            <a:endParaRPr lang="en-US"/>
          </a:p>
        </p:txBody>
      </p:sp>
    </p:spTree>
    <p:extLst>
      <p:ext uri="{BB962C8B-B14F-4D97-AF65-F5344CB8AC3E}">
        <p14:creationId xmlns:p14="http://schemas.microsoft.com/office/powerpoint/2010/main" val="220724800"/>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gradFill>
          <a:gsLst>
            <a:gs pos="100000">
              <a:srgbClr val="1D4886"/>
            </a:gs>
            <a:gs pos="0">
              <a:srgbClr val="0A2246"/>
            </a:gs>
          </a:gsLst>
          <a:lin ang="5400000" scaled="1"/>
        </a:gra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25AEB22-3903-4565-8E89-57EEE77F515D}"/>
              </a:ext>
            </a:extLst>
          </p:cNvPr>
          <p:cNvPicPr>
            <a:picLocks noChangeAspect="1"/>
          </p:cNvPicPr>
          <p:nvPr userDrawn="1"/>
        </p:nvPicPr>
        <p:blipFill rotWithShape="1">
          <a:blip r:embed="rId2">
            <a:duotone>
              <a:prstClr val="black"/>
              <a:schemeClr val="tx2">
                <a:tint val="45000"/>
                <a:satMod val="400000"/>
              </a:schemeClr>
            </a:duotone>
            <a:alphaModFix amt="60000"/>
            <a:extLst>
              <a:ext uri="{BEBA8EAE-BF5A-486C-A8C5-ECC9F3942E4B}">
                <a14:imgProps xmlns:a14="http://schemas.microsoft.com/office/drawing/2010/main">
                  <a14:imgLayer r:embed="rId3">
                    <a14:imgEffect>
                      <a14:artisticGlowDiffused/>
                    </a14:imgEffect>
                    <a14:imgEffect>
                      <a14:brightnessContrast bright="59000" contrast="68000"/>
                    </a14:imgEffect>
                  </a14:imgLayer>
                </a14:imgProps>
              </a:ext>
              <a:ext uri="{28A0092B-C50C-407E-A947-70E740481C1C}">
                <a14:useLocalDpi xmlns:a14="http://schemas.microsoft.com/office/drawing/2010/main"/>
              </a:ext>
            </a:extLst>
          </a:blip>
          <a:srcRect l="46601" t="2654" r="7599"/>
          <a:stretch/>
        </p:blipFill>
        <p:spPr>
          <a:xfrm>
            <a:off x="-1" y="3509963"/>
            <a:ext cx="3146679" cy="3358083"/>
          </a:xfrm>
          <a:prstGeom prst="rect">
            <a:avLst/>
          </a:prstGeom>
        </p:spPr>
      </p:pic>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l="21878" t="94162" r="21685" b="1157"/>
          <a:stretch/>
        </p:blipFill>
        <p:spPr>
          <a:xfrm>
            <a:off x="3510723" y="6456981"/>
            <a:ext cx="5170554" cy="321506"/>
          </a:xfrm>
          <a:prstGeom prst="rect">
            <a:avLst/>
          </a:prstGeom>
        </p:spPr>
      </p:pic>
      <p:sp>
        <p:nvSpPr>
          <p:cNvPr id="2" name="Title 1"/>
          <p:cNvSpPr>
            <a:spLocks noGrp="1"/>
          </p:cNvSpPr>
          <p:nvPr>
            <p:ph type="ctrTitle"/>
          </p:nvPr>
        </p:nvSpPr>
        <p:spPr>
          <a:xfrm>
            <a:off x="914400" y="1537252"/>
            <a:ext cx="10363200" cy="1972711"/>
          </a:xfrm>
        </p:spPr>
        <p:txBody>
          <a:bodyPr anchor="b">
            <a:normAutofit/>
          </a:bodyPr>
          <a:lstStyle>
            <a:lvl1pPr algn="ctr">
              <a:defRPr sz="6000">
                <a:solidFill>
                  <a:schemeClr val="bg1"/>
                </a:solidFill>
                <a:latin typeface="Alexon RR" panose="02000300000000000000" pitchFamily="50" charset="0"/>
              </a:defRPr>
            </a:lvl1pPr>
          </a:lstStyle>
          <a:p>
            <a:r>
              <a:rPr lang="en-US" dirty="0"/>
              <a:t>Click to edit Master title style</a:t>
            </a:r>
          </a:p>
        </p:txBody>
      </p:sp>
      <p:sp>
        <p:nvSpPr>
          <p:cNvPr id="3" name="Subtitle 2"/>
          <p:cNvSpPr>
            <a:spLocks noGrp="1"/>
          </p:cNvSpPr>
          <p:nvPr>
            <p:ph type="subTitle" idx="1"/>
          </p:nvPr>
        </p:nvSpPr>
        <p:spPr>
          <a:xfrm>
            <a:off x="1524000" y="3750365"/>
            <a:ext cx="9144000" cy="1507435"/>
          </a:xfrm>
        </p:spPr>
        <p:txBody>
          <a:bodyPr/>
          <a:lstStyle>
            <a:lvl1pPr marL="0" indent="0" algn="ctr">
              <a:buNone/>
              <a:defRPr sz="2400">
                <a:solidFill>
                  <a:schemeClr val="bg1"/>
                </a:solidFill>
                <a:latin typeface="Alexon RR" panose="02000300000000000000"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767523" y="5653019"/>
            <a:ext cx="2743200" cy="365125"/>
          </a:xfrm>
        </p:spPr>
        <p:txBody>
          <a:bodyPr/>
          <a:lstStyle/>
          <a:p>
            <a:fld id="{7287147D-8531-4EF9-A41A-7503F0AF64C4}" type="datetimeFigureOut">
              <a:rPr lang="en-US" smtClean="0"/>
              <a:t>8/4/2023</a:t>
            </a:fld>
            <a:endParaRPr lang="en-US"/>
          </a:p>
        </p:txBody>
      </p:sp>
      <p:sp>
        <p:nvSpPr>
          <p:cNvPr id="5" name="Footer Placeholder 4"/>
          <p:cNvSpPr>
            <a:spLocks noGrp="1"/>
          </p:cNvSpPr>
          <p:nvPr>
            <p:ph type="ftr" sz="quarter" idx="11"/>
          </p:nvPr>
        </p:nvSpPr>
        <p:spPr>
          <a:xfrm>
            <a:off x="4038600" y="5653019"/>
            <a:ext cx="4114800" cy="365125"/>
          </a:xfrm>
        </p:spPr>
        <p:txBody>
          <a:bodyPr/>
          <a:lstStyle/>
          <a:p>
            <a:endParaRPr lang="en-US" dirty="0"/>
          </a:p>
        </p:txBody>
      </p:sp>
      <p:sp>
        <p:nvSpPr>
          <p:cNvPr id="6" name="Slide Number Placeholder 5"/>
          <p:cNvSpPr>
            <a:spLocks noGrp="1"/>
          </p:cNvSpPr>
          <p:nvPr>
            <p:ph type="sldNum" sz="quarter" idx="12"/>
          </p:nvPr>
        </p:nvSpPr>
        <p:spPr>
          <a:xfrm>
            <a:off x="8681277" y="5653019"/>
            <a:ext cx="2743200" cy="365125"/>
          </a:xfrm>
        </p:spPr>
        <p:txBody>
          <a:bodyPr/>
          <a:lstStyle/>
          <a:p>
            <a:fld id="{80FA636C-79B5-490E-A768-D9BE77AF68C9}" type="slidenum">
              <a:rPr lang="en-US" smtClean="0"/>
              <a:t>‹#›</a:t>
            </a:fld>
            <a:endParaRPr lang="en-US"/>
          </a:p>
        </p:txBody>
      </p:sp>
      <p:sp>
        <p:nvSpPr>
          <p:cNvPr id="12" name="TextBox 11"/>
          <p:cNvSpPr txBox="1"/>
          <p:nvPr userDrawn="1"/>
        </p:nvSpPr>
        <p:spPr>
          <a:xfrm>
            <a:off x="6852481" y="465853"/>
            <a:ext cx="2419627" cy="830997"/>
          </a:xfrm>
          <a:prstGeom prst="rect">
            <a:avLst/>
          </a:prstGeom>
          <a:noFill/>
        </p:spPr>
        <p:txBody>
          <a:bodyPr wrap="square" rtlCol="0">
            <a:spAutoFit/>
          </a:bodyPr>
          <a:lstStyle/>
          <a:p>
            <a:pPr algn="r"/>
            <a:r>
              <a:rPr lang="en-US" sz="1600" dirty="0">
                <a:solidFill>
                  <a:srgbClr val="FFC000"/>
                </a:solidFill>
                <a:latin typeface="Alexon RR" panose="02000300000000000000" pitchFamily="50" charset="0"/>
              </a:rPr>
              <a:t>UNIVERSITAS MUHAMMADIYAH SIDOARJO</a:t>
            </a:r>
          </a:p>
        </p:txBody>
      </p:sp>
      <p:pic>
        <p:nvPicPr>
          <p:cNvPr id="8" name="Picture 7">
            <a:extLst>
              <a:ext uri="{FF2B5EF4-FFF2-40B4-BE49-F238E27FC236}">
                <a16:creationId xmlns:a16="http://schemas.microsoft.com/office/drawing/2014/main" id="{ECE09FEC-B5E6-42FE-A962-715FFDDFA56C}"/>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9575247" y="226794"/>
            <a:ext cx="2187844" cy="1005222"/>
          </a:xfrm>
          <a:prstGeom prst="rect">
            <a:avLst/>
          </a:prstGeom>
        </p:spPr>
      </p:pic>
      <p:cxnSp>
        <p:nvCxnSpPr>
          <p:cNvPr id="10" name="Straight Connector 9">
            <a:extLst>
              <a:ext uri="{FF2B5EF4-FFF2-40B4-BE49-F238E27FC236}">
                <a16:creationId xmlns:a16="http://schemas.microsoft.com/office/drawing/2014/main" id="{0053CFCA-2B0F-4882-B7BA-39B332184721}"/>
              </a:ext>
            </a:extLst>
          </p:cNvPr>
          <p:cNvCxnSpPr>
            <a:cxnSpLocks/>
          </p:cNvCxnSpPr>
          <p:nvPr userDrawn="1"/>
        </p:nvCxnSpPr>
        <p:spPr>
          <a:xfrm>
            <a:off x="9372600" y="465853"/>
            <a:ext cx="0" cy="830997"/>
          </a:xfrm>
          <a:prstGeom prst="line">
            <a:avLst/>
          </a:prstGeom>
          <a:ln w="28575">
            <a:solidFill>
              <a:srgbClr val="FFC000"/>
            </a:solidFill>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a:ext>
            </a:extLst>
          </a:blip>
          <a:srcRect t="23661"/>
          <a:stretch/>
        </p:blipFill>
        <p:spPr>
          <a:xfrm>
            <a:off x="144674" y="314231"/>
            <a:ext cx="11830877" cy="6466395"/>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8/4/2023</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pic>
        <p:nvPicPr>
          <p:cNvPr id="10" name="Picture 9">
            <a:extLst>
              <a:ext uri="{FF2B5EF4-FFF2-40B4-BE49-F238E27FC236}">
                <a16:creationId xmlns:a16="http://schemas.microsoft.com/office/drawing/2014/main" id="{11482712-BF8E-4451-85F0-B9D02ABDB572}"/>
              </a:ext>
            </a:extLst>
          </p:cNvPr>
          <p:cNvPicPr>
            <a:picLocks noChangeAspect="1"/>
          </p:cNvPicPr>
          <p:nvPr userDrawn="1"/>
        </p:nvPicPr>
        <p:blipFill rotWithShape="1">
          <a:blip r:embed="rId3">
            <a:duotone>
              <a:prstClr val="black"/>
              <a:schemeClr val="tx2">
                <a:tint val="45000"/>
                <a:satMod val="400000"/>
              </a:schemeClr>
            </a:duotone>
            <a:extLst>
              <a:ext uri="{BEBA8EAE-BF5A-486C-A8C5-ECC9F3942E4B}">
                <a14:imgProps xmlns:a14="http://schemas.microsoft.com/office/drawing/2010/main">
                  <a14:imgLayer r:embed="rId4">
                    <a14:imgEffect>
                      <a14:artisticGlowDiffused/>
                    </a14:imgEffect>
                    <a14:imgEffect>
                      <a14:brightnessContrast bright="59000" contrast="68000"/>
                    </a14:imgEffect>
                  </a14:imgLayer>
                </a14:imgProps>
              </a:ext>
              <a:ext uri="{28A0092B-C50C-407E-A947-70E740481C1C}">
                <a14:useLocalDpi xmlns:a14="http://schemas.microsoft.com/office/drawing/2010/main"/>
              </a:ext>
            </a:extLst>
          </a:blip>
          <a:srcRect l="47997" t="2654" r="7600"/>
          <a:stretch/>
        </p:blipFill>
        <p:spPr>
          <a:xfrm flipH="1">
            <a:off x="10198953" y="4248292"/>
            <a:ext cx="1993047" cy="253896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0A2246"/>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AC2A0B7-42F4-434B-81CF-3E362263F86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4106779" y="2515037"/>
            <a:ext cx="3978442" cy="1827926"/>
          </a:xfrm>
          <a:prstGeom prst="rect">
            <a:avLst/>
          </a:prstGeom>
        </p:spPr>
      </p:pic>
    </p:spTree>
    <p:extLst>
      <p:ext uri="{BB962C8B-B14F-4D97-AF65-F5344CB8AC3E}">
        <p14:creationId xmlns:p14="http://schemas.microsoft.com/office/powerpoint/2010/main" val="23821820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7147D-8531-4EF9-A41A-7503F0AF64C4}" type="datetimeFigureOut">
              <a:rPr lang="en-US" smtClean="0"/>
              <a:t>8/4/2023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A636C-79B5-490E-A768-D9BE77AF68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Alexon RR" panose="020003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1B4685"/>
            </a:gs>
            <a:gs pos="31000">
              <a:srgbClr val="0A2246"/>
            </a:gs>
          </a:gsLst>
          <a:lin ang="5400000" scaled="1"/>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1615440" y="1020736"/>
            <a:ext cx="9235440" cy="2279254"/>
          </a:xfrm>
        </p:spPr>
        <p:txBody>
          <a:bodyPr>
            <a:normAutofit/>
          </a:bodyPr>
          <a:lstStyle/>
          <a:p>
            <a:r>
              <a:rPr lang="en-SG" sz="2500" b="1" dirty="0"/>
              <a:t>PENGARUH</a:t>
            </a:r>
            <a:r>
              <a:rPr lang="id-ID" sz="2500" b="1" dirty="0"/>
              <a:t> LINGKUNGAN KERJA, KEPEMIMPINAN, DAN KOMPENSASI TERHADAP KINERJA PEGAWAI KANTOR DESA KANTOR DESA KARANG JATI KECAMATAN PANDAAN KABUPATEN PASURUAN</a:t>
            </a:r>
            <a:endParaRPr lang="en-SG" sz="2500" dirty="0"/>
          </a:p>
        </p:txBody>
      </p:sp>
      <p:sp>
        <p:nvSpPr>
          <p:cNvPr id="5" name="Subtitle 4"/>
          <p:cNvSpPr>
            <a:spLocks noGrp="1"/>
          </p:cNvSpPr>
          <p:nvPr>
            <p:ph type="subTitle" idx="1"/>
          </p:nvPr>
        </p:nvSpPr>
        <p:spPr>
          <a:xfrm>
            <a:off x="4026090" y="3299990"/>
            <a:ext cx="4708478" cy="1507435"/>
          </a:xfrm>
        </p:spPr>
        <p:txBody>
          <a:bodyPr>
            <a:normAutofit/>
          </a:bodyPr>
          <a:lstStyle/>
          <a:p>
            <a:pPr algn="l"/>
            <a:r>
              <a:rPr lang="en-SG" sz="2000" dirty="0" err="1"/>
              <a:t>Disusun</a:t>
            </a:r>
            <a:r>
              <a:rPr lang="en-SG" sz="2000" dirty="0"/>
              <a:t> </a:t>
            </a:r>
            <a:r>
              <a:rPr lang="en-SG" sz="2000" dirty="0" err="1"/>
              <a:t>Oleh</a:t>
            </a:r>
            <a:endParaRPr lang="en-SG" sz="2000" dirty="0"/>
          </a:p>
          <a:p>
            <a:pPr algn="just"/>
            <a:r>
              <a:rPr lang="en-SG" sz="2000" dirty="0"/>
              <a:t>Nama	: </a:t>
            </a:r>
            <a:r>
              <a:rPr lang="id-ID" sz="2000" dirty="0"/>
              <a:t>Maulana Bagas Alfansyah</a:t>
            </a:r>
            <a:endParaRPr lang="en-SG" sz="2000" dirty="0"/>
          </a:p>
          <a:p>
            <a:pPr algn="just"/>
            <a:r>
              <a:rPr lang="en-SG" sz="2000" dirty="0"/>
              <a:t>NIM	: 182010200</a:t>
            </a:r>
            <a:r>
              <a:rPr lang="id-ID" sz="2000" dirty="0"/>
              <a:t>341</a:t>
            </a:r>
            <a:endParaRPr lang="en-SG" sz="2000" dirty="0"/>
          </a:p>
        </p:txBody>
      </p:sp>
      <p:sp>
        <p:nvSpPr>
          <p:cNvPr id="8" name="Rectangle 7"/>
          <p:cNvSpPr/>
          <p:nvPr/>
        </p:nvSpPr>
        <p:spPr>
          <a:xfrm>
            <a:off x="0" y="4971534"/>
            <a:ext cx="12191999" cy="1446550"/>
          </a:xfrm>
          <a:prstGeom prst="rect">
            <a:avLst/>
          </a:prstGeom>
        </p:spPr>
        <p:txBody>
          <a:bodyPr wrap="square">
            <a:spAutoFit/>
          </a:bodyPr>
          <a:lstStyle/>
          <a:p>
            <a:pPr algn="ctr"/>
            <a:r>
              <a:rPr lang="id-ID" sz="2200" b="1" dirty="0">
                <a:solidFill>
                  <a:schemeClr val="bg1"/>
                </a:solidFill>
                <a:latin typeface="Times New Roman" pitchFamily="18" charset="0"/>
                <a:cs typeface="Times New Roman" pitchFamily="18" charset="0"/>
              </a:rPr>
              <a:t>UNIVERSITAS MUHAMMADIYAH SIDOARJO</a:t>
            </a:r>
          </a:p>
          <a:p>
            <a:pPr algn="ctr"/>
            <a:r>
              <a:rPr lang="id-ID" sz="2200" b="1" dirty="0">
                <a:solidFill>
                  <a:schemeClr val="bg1"/>
                </a:solidFill>
                <a:latin typeface="Times New Roman" pitchFamily="18" charset="0"/>
                <a:cs typeface="Times New Roman" pitchFamily="18" charset="0"/>
              </a:rPr>
              <a:t>FAKULTAS BISNIS, HUKUM DAN ILMU SOSIAL</a:t>
            </a:r>
          </a:p>
          <a:p>
            <a:pPr algn="ctr"/>
            <a:r>
              <a:rPr lang="id-ID" sz="2200" b="1" dirty="0">
                <a:solidFill>
                  <a:schemeClr val="bg1"/>
                </a:solidFill>
                <a:latin typeface="Times New Roman" pitchFamily="18" charset="0"/>
                <a:cs typeface="Times New Roman" pitchFamily="18" charset="0"/>
              </a:rPr>
              <a:t>PROGRAM STUDI MANAJEMEN </a:t>
            </a:r>
          </a:p>
          <a:p>
            <a:pPr algn="ctr"/>
            <a:r>
              <a:rPr lang="id-ID" sz="2200" b="1" dirty="0">
                <a:solidFill>
                  <a:schemeClr val="bg1"/>
                </a:solidFill>
                <a:latin typeface="Times New Roman" pitchFamily="18" charset="0"/>
                <a:cs typeface="Times New Roman" pitchFamily="18" charset="0"/>
              </a:rPr>
              <a:t>JULI</a:t>
            </a:r>
            <a:r>
              <a:rPr lang="en-SG" sz="2200" b="1" dirty="0">
                <a:solidFill>
                  <a:schemeClr val="bg1"/>
                </a:solidFill>
                <a:latin typeface="Times New Roman" pitchFamily="18" charset="0"/>
                <a:cs typeface="Times New Roman" pitchFamily="18" charset="0"/>
              </a:rPr>
              <a:t> </a:t>
            </a:r>
            <a:r>
              <a:rPr lang="id-ID" sz="2200" b="1" dirty="0">
                <a:solidFill>
                  <a:schemeClr val="bg1"/>
                </a:solidFill>
                <a:latin typeface="Times New Roman" pitchFamily="18" charset="0"/>
                <a:cs typeface="Times New Roman" pitchFamily="18" charset="0"/>
              </a:rPr>
              <a:t>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sz="2800" dirty="0">
                <a:latin typeface="Algerian" panose="04020705040A02060702" pitchFamily="82" charset="0"/>
                <a:cs typeface="Times New Roman" pitchFamily="18" charset="0"/>
              </a:rPr>
              <a:t>BAB II</a:t>
            </a:r>
            <a:endParaRPr lang="id-ID" sz="2800" dirty="0">
              <a:latin typeface="Algerian" panose="04020705040A02060702" pitchFamily="82" charset="0"/>
              <a:cs typeface="Times New Roman" pitchFamily="18" charset="0"/>
            </a:endParaRPr>
          </a:p>
        </p:txBody>
      </p:sp>
      <p:pic>
        <p:nvPicPr>
          <p:cNvPr id="8" name="Picture 7"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9" name="Picture 8"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
        <p:nvSpPr>
          <p:cNvPr id="27" name="TextBox 26"/>
          <p:cNvSpPr txBox="1"/>
          <p:nvPr/>
        </p:nvSpPr>
        <p:spPr>
          <a:xfrm>
            <a:off x="5196840" y="1155459"/>
            <a:ext cx="1706880" cy="400110"/>
          </a:xfrm>
          <a:prstGeom prst="rect">
            <a:avLst/>
          </a:prstGeom>
          <a:noFill/>
        </p:spPr>
        <p:txBody>
          <a:bodyPr wrap="square" rtlCol="0">
            <a:spAutoFit/>
          </a:bodyPr>
          <a:lstStyle/>
          <a:p>
            <a:pPr algn="ctr"/>
            <a:r>
              <a:rPr lang="en-SG" sz="2000" b="1" dirty="0">
                <a:latin typeface="Times New Roman" panose="02020603050405020304" pitchFamily="18" charset="0"/>
                <a:cs typeface="Times New Roman" panose="02020603050405020304" pitchFamily="18" charset="0"/>
              </a:rPr>
              <a:t>HIPOTESIS</a:t>
            </a:r>
          </a:p>
        </p:txBody>
      </p:sp>
      <p:sp>
        <p:nvSpPr>
          <p:cNvPr id="4" name="Rectangle 3">
            <a:extLst>
              <a:ext uri="{FF2B5EF4-FFF2-40B4-BE49-F238E27FC236}">
                <a16:creationId xmlns:a16="http://schemas.microsoft.com/office/drawing/2014/main" id="{71A544CA-8B67-4941-85C8-8E8469E4C998}"/>
              </a:ext>
            </a:extLst>
          </p:cNvPr>
          <p:cNvSpPr/>
          <p:nvPr/>
        </p:nvSpPr>
        <p:spPr>
          <a:xfrm>
            <a:off x="579120" y="1996439"/>
            <a:ext cx="10896600" cy="2934458"/>
          </a:xfrm>
          <a:prstGeom prst="rect">
            <a:avLst/>
          </a:prstGeom>
        </p:spPr>
        <p:txBody>
          <a:bodyPr wrap="square">
            <a:spAutoFit/>
          </a:bodyPr>
          <a:lstStyle/>
          <a:p>
            <a:pPr marL="600075" algn="just">
              <a:lnSpc>
                <a:spcPct val="200000"/>
              </a:lnSpc>
              <a:spcAft>
                <a:spcPts val="0"/>
              </a:spcAft>
            </a:pPr>
            <a:r>
              <a:rPr lang="id-ID" sz="2400" dirty="0">
                <a:latin typeface="Times New Roman" panose="02020603050405020304" pitchFamily="18" charset="0"/>
                <a:ea typeface="Calibri" panose="020F0502020204030204" pitchFamily="34" charset="0"/>
                <a:cs typeface="Times New Roman" panose="02020603050405020304" pitchFamily="18" charset="0"/>
              </a:rPr>
              <a:t>H₁.</a:t>
            </a:r>
            <a:r>
              <a:rPr lang="id-ID" sz="24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d</a:t>
            </a:r>
            <a:r>
              <a:rPr lang="id-ID" sz="2400" dirty="0">
                <a:latin typeface="Times New Roman" panose="02020603050405020304" pitchFamily="18" charset="0"/>
                <a:ea typeface="Calibri" panose="020F0502020204030204" pitchFamily="34" charset="0"/>
                <a:cs typeface="Times New Roman" panose="02020603050405020304" pitchFamily="18" charset="0"/>
              </a:rPr>
              <a:t>Lingkungan Kerja  diduga berpengaruh secara parsial terhadap Kinerja Pegawai.</a:t>
            </a:r>
          </a:p>
          <a:p>
            <a:pPr marL="600075" algn="just">
              <a:lnSpc>
                <a:spcPct val="200000"/>
              </a:lnSpc>
              <a:spcAft>
                <a:spcPts val="0"/>
              </a:spcAft>
            </a:pPr>
            <a:r>
              <a:rPr lang="id-ID" sz="2400" dirty="0">
                <a:latin typeface="Times New Roman" panose="02020603050405020304" pitchFamily="18" charset="0"/>
                <a:ea typeface="Calibri" panose="020F0502020204030204" pitchFamily="34" charset="0"/>
                <a:cs typeface="Times New Roman" panose="02020603050405020304" pitchFamily="18" charset="0"/>
              </a:rPr>
              <a:t>H₂.</a:t>
            </a:r>
            <a:r>
              <a:rPr lang="id-ID" sz="24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d</a:t>
            </a:r>
            <a:r>
              <a:rPr lang="id-ID" sz="2400" dirty="0">
                <a:latin typeface="Times New Roman" panose="02020603050405020304" pitchFamily="18" charset="0"/>
                <a:ea typeface="Calibri" panose="020F0502020204030204" pitchFamily="34" charset="0"/>
                <a:cs typeface="Times New Roman" panose="02020603050405020304" pitchFamily="18" charset="0"/>
              </a:rPr>
              <a:t>Kepemimpinan diduga berpengaruh secara parsial terhadap Kinerja Pegawai. </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600075" algn="just">
              <a:lnSpc>
                <a:spcPct val="200000"/>
              </a:lnSpc>
              <a:spcAft>
                <a:spcPts val="0"/>
              </a:spcAft>
            </a:pPr>
            <a:r>
              <a:rPr lang="id-ID" sz="2400" dirty="0">
                <a:latin typeface="Times New Roman" panose="02020603050405020304" pitchFamily="18" charset="0"/>
                <a:ea typeface="Calibri" panose="020F0502020204030204" pitchFamily="34" charset="0"/>
                <a:cs typeface="Times New Roman" panose="02020603050405020304" pitchFamily="18" charset="0"/>
              </a:rPr>
              <a:t>H₃.</a:t>
            </a:r>
            <a:r>
              <a:rPr lang="id-ID" sz="24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d</a:t>
            </a:r>
            <a:r>
              <a:rPr lang="id-ID" sz="2400" dirty="0">
                <a:latin typeface="Times New Roman" panose="02020603050405020304" pitchFamily="18" charset="0"/>
                <a:ea typeface="Calibri" panose="020F0502020204030204" pitchFamily="34" charset="0"/>
                <a:cs typeface="Times New Roman" panose="02020603050405020304" pitchFamily="18" charset="0"/>
              </a:rPr>
              <a:t>Kompensasi diduga berpengaruh secara parsial terhadap Kinerja Pegawai</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19274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Algerian" panose="04020705040A02060702" pitchFamily="82" charset="0"/>
              </a:rPr>
              <a:t>BAB III</a:t>
            </a:r>
          </a:p>
        </p:txBody>
      </p:sp>
      <p:sp>
        <p:nvSpPr>
          <p:cNvPr id="4" name="Rectangle 3"/>
          <p:cNvSpPr txBox="1">
            <a:spLocks noChangeArrowheads="1"/>
          </p:cNvSpPr>
          <p:nvPr/>
        </p:nvSpPr>
        <p:spPr>
          <a:xfrm>
            <a:off x="561932" y="1356360"/>
            <a:ext cx="10800522" cy="40641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id-ID" altLang="en-US" sz="2600" b="1" dirty="0">
                <a:latin typeface="Times New Roman" panose="02020603050405020304" pitchFamily="18" charset="0"/>
                <a:cs typeface="Times New Roman" panose="02020603050405020304" pitchFamily="18" charset="0"/>
              </a:rPr>
              <a:t>Jenis</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Penelitian</a:t>
            </a:r>
            <a:r>
              <a:rPr lang="en-US" altLang="en-US" sz="2600" dirty="0">
                <a:latin typeface="Times New Roman" panose="02020603050405020304" pitchFamily="18" charset="0"/>
                <a:cs typeface="Times New Roman" panose="02020603050405020304" pitchFamily="18" charset="0"/>
              </a:rPr>
              <a:t> : </a:t>
            </a:r>
            <a:r>
              <a:rPr lang="id-ID" dirty="0">
                <a:latin typeface="Times New Roman" panose="02020603050405020304" pitchFamily="18" charset="0"/>
                <a:ea typeface="Calibri" panose="020F0502020204030204" pitchFamily="34" charset="0"/>
              </a:rPr>
              <a:t>Penelitian ini merupakan penelitian dengan menggunakan pendekatan kuantitatif. Berdasarkan tingkat penjelasan, maka jenis penelitian ini merupakan penelitian asosiatif atau penelitian yang menguji pengaruh antar variabel.</a:t>
            </a:r>
          </a:p>
          <a:p>
            <a:pPr algn="just"/>
            <a:r>
              <a:rPr lang="sv-SE" altLang="en-US" sz="2600" b="1" dirty="0">
                <a:latin typeface="Times New Roman" panose="02020603050405020304" pitchFamily="18" charset="0"/>
                <a:cs typeface="Times New Roman" panose="02020603050405020304" pitchFamily="18" charset="0"/>
              </a:rPr>
              <a:t>Lokasi Penelitian</a:t>
            </a:r>
            <a:r>
              <a:rPr lang="en-US" altLang="en-US" sz="2600" dirty="0">
                <a:latin typeface="Times New Roman" panose="02020603050405020304" pitchFamily="18" charset="0"/>
                <a:cs typeface="Times New Roman" panose="02020603050405020304" pitchFamily="18" charset="0"/>
              </a:rPr>
              <a:t> :</a:t>
            </a:r>
            <a:r>
              <a:rPr lang="id-ID" altLang="en-US" sz="2600" dirty="0">
                <a:latin typeface="Times New Roman" panose="02020603050405020304" pitchFamily="18" charset="0"/>
                <a:cs typeface="Times New Roman" panose="02020603050405020304" pitchFamily="18" charset="0"/>
              </a:rPr>
              <a:t> </a:t>
            </a:r>
            <a:r>
              <a:rPr lang="id-ID" dirty="0">
                <a:latin typeface="Times New Roman" panose="02020603050405020304" pitchFamily="18" charset="0"/>
                <a:ea typeface="Calibri" panose="020F0502020204030204" pitchFamily="34" charset="0"/>
              </a:rPr>
              <a:t>Lokasi penelitian yang ada pada penelitian ini berada di Kantor desa Karang Jati, Kecamatan Pandaan, Kabupaten Pasuruan.</a:t>
            </a:r>
            <a:endParaRPr lang="en-SG" sz="2600" dirty="0">
              <a:latin typeface="Times New Roman" panose="02020603050405020304" pitchFamily="18" charset="0"/>
              <a:cs typeface="Times New Roman" panose="02020603050405020304" pitchFamily="18" charset="0"/>
            </a:endParaRPr>
          </a:p>
          <a:p>
            <a:pPr algn="just"/>
            <a:r>
              <a:rPr lang="sv-SE" altLang="en-US" sz="2600" b="1" dirty="0">
                <a:latin typeface="Times New Roman" panose="02020603050405020304" pitchFamily="18" charset="0"/>
                <a:cs typeface="Times New Roman" panose="02020603050405020304" pitchFamily="18" charset="0"/>
              </a:rPr>
              <a:t>Populasi : </a:t>
            </a:r>
            <a:r>
              <a:rPr lang="id-ID" dirty="0">
                <a:latin typeface="Times New Roman" panose="02020603050405020304" pitchFamily="18" charset="0"/>
                <a:ea typeface="Calibri" panose="020F0502020204030204" pitchFamily="34" charset="0"/>
              </a:rPr>
              <a:t>Populasi di kantor desa Karang Jati dalam penelitian ini adalah perangkat desa Karang Jati yang bekerja  berjumlah 52 orang pegawai dan kepala desa.</a:t>
            </a:r>
            <a:endParaRPr lang="sv-SE" altLang="en-US" sz="2600" b="1" dirty="0">
              <a:latin typeface="Times New Roman" panose="02020603050405020304" pitchFamily="18" charset="0"/>
              <a:cs typeface="Times New Roman" panose="02020603050405020304" pitchFamily="18" charset="0"/>
            </a:endParaRPr>
          </a:p>
          <a:p>
            <a:pPr algn="just"/>
            <a:r>
              <a:rPr lang="sv-SE" altLang="en-US" sz="2600" b="1" dirty="0">
                <a:latin typeface="Times New Roman" panose="02020603050405020304" pitchFamily="18" charset="0"/>
                <a:cs typeface="Times New Roman" panose="02020603050405020304" pitchFamily="18" charset="0"/>
              </a:rPr>
              <a:t>Sampel</a:t>
            </a:r>
            <a:r>
              <a:rPr lang="en-US" altLang="en-US" sz="2600" dirty="0">
                <a:latin typeface="Times New Roman" panose="02020603050405020304" pitchFamily="18" charset="0"/>
                <a:cs typeface="Times New Roman" panose="02020603050405020304" pitchFamily="18" charset="0"/>
              </a:rPr>
              <a:t> </a:t>
            </a:r>
            <a:r>
              <a:rPr lang="en-US" altLang="en-US" sz="2600" b="1" dirty="0">
                <a:latin typeface="Times New Roman" panose="02020603050405020304" pitchFamily="18" charset="0"/>
                <a:cs typeface="Times New Roman" panose="02020603050405020304" pitchFamily="18" charset="0"/>
              </a:rPr>
              <a:t>:</a:t>
            </a:r>
            <a:r>
              <a:rPr lang="id-ID" altLang="en-US" sz="2600" b="1" dirty="0">
                <a:latin typeface="Times New Roman" panose="02020603050405020304" pitchFamily="18" charset="0"/>
                <a:cs typeface="Times New Roman" panose="02020603050405020304" pitchFamily="18" charset="0"/>
              </a:rPr>
              <a:t> </a:t>
            </a:r>
            <a:r>
              <a:rPr lang="id-ID" dirty="0">
                <a:latin typeface="Times New Roman" panose="02020603050405020304" pitchFamily="18" charset="0"/>
                <a:ea typeface="Calibri" panose="020F0502020204030204" pitchFamily="34" charset="0"/>
              </a:rPr>
              <a:t>penelitian menggunakan sample seluruh pegawai Kantor Desa Karang Jati Kec. Pandaan Kab Pasuruan yang berjumlah 52 orang.</a:t>
            </a:r>
            <a:endParaRPr lang="en-US" altLang="en-US" sz="2600" dirty="0">
              <a:latin typeface="Times New Roman" panose="02020603050405020304" pitchFamily="18" charset="0"/>
              <a:cs typeface="Times New Roman" panose="02020603050405020304" pitchFamily="18" charset="0"/>
            </a:endParaRPr>
          </a:p>
        </p:txBody>
      </p:sp>
      <p:pic>
        <p:nvPicPr>
          <p:cNvPr id="5" name="Picture 4"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6" name="Picture 5"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Tree>
    <p:extLst>
      <p:ext uri="{BB962C8B-B14F-4D97-AF65-F5344CB8AC3E}">
        <p14:creationId xmlns:p14="http://schemas.microsoft.com/office/powerpoint/2010/main" val="826284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Algerian" panose="04020705040A02060702" pitchFamily="82" charset="0"/>
              </a:rPr>
              <a:t>BAB III</a:t>
            </a:r>
          </a:p>
        </p:txBody>
      </p:sp>
      <p:sp>
        <p:nvSpPr>
          <p:cNvPr id="4" name="Rectangle 3"/>
          <p:cNvSpPr txBox="1">
            <a:spLocks noChangeArrowheads="1"/>
          </p:cNvSpPr>
          <p:nvPr/>
        </p:nvSpPr>
        <p:spPr>
          <a:xfrm>
            <a:off x="358443" y="1253775"/>
            <a:ext cx="11468100" cy="46136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b="1" dirty="0">
                <a:latin typeface="Times New Roman" panose="02020603050405020304" pitchFamily="18" charset="0"/>
                <a:cs typeface="Times New Roman" panose="02020603050405020304" pitchFamily="18" charset="0"/>
              </a:rPr>
              <a:t>Teknik Pengumpulan Data</a:t>
            </a:r>
          </a:p>
          <a:p>
            <a:pPr marL="457200" indent="-457200" algn="just">
              <a:buFont typeface="+mj-lt"/>
              <a:buAutoNum type="arabicPeriod"/>
            </a:pPr>
            <a:r>
              <a:rPr lang="en-SG" b="1" dirty="0">
                <a:latin typeface="Times New Roman" panose="02020603050405020304" pitchFamily="18" charset="0"/>
                <a:cs typeface="Times New Roman" panose="02020603050405020304" pitchFamily="18" charset="0"/>
              </a:rPr>
              <a:t>Data Primer, </a:t>
            </a:r>
            <a:r>
              <a:rPr lang="id-ID" dirty="0">
                <a:latin typeface="Times New Roman" panose="02020603050405020304" pitchFamily="18" charset="0"/>
                <a:ea typeface="Calibri" panose="020F0502020204030204" pitchFamily="34" charset="0"/>
              </a:rPr>
              <a:t>data yang langsung diperoleh dari responden dengan menggunakan teknik pengumpulan data survei melalui observasi, wawancara, dan penyebaran kuesioner. </a:t>
            </a:r>
            <a:endParaRPr lang="en-SG" dirty="0">
              <a:latin typeface="Times New Roman" panose="02020603050405020304" pitchFamily="18" charset="0"/>
              <a:cs typeface="Times New Roman" panose="02020603050405020304" pitchFamily="18" charset="0"/>
            </a:endParaRPr>
          </a:p>
          <a:p>
            <a:pPr marL="457200" indent="-457200" algn="just">
              <a:buFont typeface="+mj-lt"/>
              <a:buAutoNum type="arabicPeriod"/>
            </a:pPr>
            <a:r>
              <a:rPr lang="en-SG" b="1" dirty="0">
                <a:latin typeface="Times New Roman" panose="02020603050405020304" pitchFamily="18" charset="0"/>
                <a:cs typeface="Times New Roman" panose="02020603050405020304" pitchFamily="18" charset="0"/>
              </a:rPr>
              <a:t>Data </a:t>
            </a:r>
            <a:r>
              <a:rPr lang="en-SG" b="1" dirty="0" err="1">
                <a:latin typeface="Times New Roman" panose="02020603050405020304" pitchFamily="18" charset="0"/>
                <a:cs typeface="Times New Roman" panose="02020603050405020304" pitchFamily="18" charset="0"/>
              </a:rPr>
              <a:t>sekunder</a:t>
            </a:r>
            <a:r>
              <a:rPr lang="en-SG" b="1" dirty="0">
                <a:latin typeface="Times New Roman" panose="02020603050405020304" pitchFamily="18" charset="0"/>
                <a:cs typeface="Times New Roman" panose="02020603050405020304" pitchFamily="18" charset="0"/>
              </a:rPr>
              <a:t>, </a:t>
            </a:r>
            <a:r>
              <a:rPr lang="id-ID" dirty="0">
                <a:latin typeface="Times New Roman" panose="02020603050405020304" pitchFamily="18" charset="0"/>
                <a:ea typeface="Calibri" panose="020F0502020204030204" pitchFamily="34" charset="0"/>
              </a:rPr>
              <a:t>tidak diperoleh secara langsung dari responden yang menjadi objek penelitian. Data sekunder dalam penelitian ini diperoleh dari: jurnal, artikel, Internet. </a:t>
            </a:r>
            <a:r>
              <a:rPr lang="id-ID" b="1" dirty="0">
                <a:latin typeface="Times New Roman" panose="02020603050405020304" pitchFamily="18" charset="0"/>
                <a:cs typeface="Times New Roman" panose="02020603050405020304" pitchFamily="18" charset="0"/>
              </a:rPr>
              <a:t>	</a:t>
            </a:r>
          </a:p>
          <a:p>
            <a:pPr marL="0" indent="0" algn="just">
              <a:buNone/>
            </a:pPr>
            <a:r>
              <a:rPr lang="id-ID" b="1" dirty="0">
                <a:latin typeface="Times New Roman" panose="02020603050405020304" pitchFamily="18" charset="0"/>
                <a:ea typeface="Calibri" panose="020F0502020204030204" pitchFamily="34" charset="0"/>
                <a:cs typeface="Times New Roman" panose="02020603050405020304" pitchFamily="18" charset="0"/>
              </a:rPr>
              <a:t>	</a:t>
            </a:r>
            <a:r>
              <a:rPr lang="id-ID" dirty="0">
                <a:latin typeface="Times New Roman" panose="02020603050405020304" pitchFamily="18" charset="0"/>
                <a:ea typeface="Calibri" panose="020F0502020204030204" pitchFamily="34" charset="0"/>
                <a:cs typeface="Times New Roman" panose="02020603050405020304" pitchFamily="18" charset="0"/>
              </a:rPr>
              <a:t>yang digunakan untuk memperoleh data dalam penelitian ini adalah Kuesioner (angket).Menurut Sugiyono (2018:199) kuesioner merupakan teknik pengumpulan data yang dilakukan dengan cara memberi seperangkat pertanyaan atau pernyataan tertulis kepada responden untuk dijawab.</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endParaRPr lang="en-US" altLang="en-US" sz="2200" b="1" dirty="0">
              <a:latin typeface="Times New Roman" panose="02020603050405020304" pitchFamily="18" charset="0"/>
              <a:cs typeface="Times New Roman" panose="02020603050405020304" pitchFamily="18" charset="0"/>
            </a:endParaRPr>
          </a:p>
        </p:txBody>
      </p:sp>
      <p:pic>
        <p:nvPicPr>
          <p:cNvPr id="5" name="Picture 4"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6" name="Picture 5"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Tree>
    <p:extLst>
      <p:ext uri="{BB962C8B-B14F-4D97-AF65-F5344CB8AC3E}">
        <p14:creationId xmlns:p14="http://schemas.microsoft.com/office/powerpoint/2010/main" val="909764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B8031-888B-4686-A226-AA702A411BD1}"/>
              </a:ext>
            </a:extLst>
          </p:cNvPr>
          <p:cNvSpPr>
            <a:spLocks noGrp="1"/>
          </p:cNvSpPr>
          <p:nvPr>
            <p:ph type="title"/>
          </p:nvPr>
        </p:nvSpPr>
        <p:spPr/>
        <p:txBody>
          <a:bodyPr>
            <a:normAutofit/>
          </a:bodyPr>
          <a:lstStyle/>
          <a:p>
            <a:r>
              <a:rPr lang="id-ID" sz="3200" dirty="0">
                <a:latin typeface="Algerian" panose="04020705040A02060702" pitchFamily="82" charset="0"/>
              </a:rPr>
              <a:t>BAB IV</a:t>
            </a:r>
            <a:br>
              <a:rPr lang="id-ID" sz="3200" dirty="0">
                <a:latin typeface="Algerian" panose="04020705040A02060702" pitchFamily="82" charset="0"/>
              </a:rPr>
            </a:br>
            <a:r>
              <a:rPr lang="id-ID" sz="3200" dirty="0">
                <a:latin typeface="Algerian" panose="04020705040A02060702" pitchFamily="82" charset="0"/>
              </a:rPr>
              <a:t>HASIL PENELITIAN</a:t>
            </a:r>
            <a:endParaRPr lang="en-US" sz="3200" dirty="0">
              <a:latin typeface="Algerian" panose="04020705040A02060702" pitchFamily="82" charset="0"/>
            </a:endParaRPr>
          </a:p>
        </p:txBody>
      </p:sp>
      <p:sp>
        <p:nvSpPr>
          <p:cNvPr id="4" name="Content Placeholder 3">
            <a:extLst>
              <a:ext uri="{FF2B5EF4-FFF2-40B4-BE49-F238E27FC236}">
                <a16:creationId xmlns:a16="http://schemas.microsoft.com/office/drawing/2014/main" id="{1C030660-1835-4BE9-9E3D-040BA958667F}"/>
              </a:ext>
            </a:extLst>
          </p:cNvPr>
          <p:cNvSpPr>
            <a:spLocks noGrp="1"/>
          </p:cNvSpPr>
          <p:nvPr>
            <p:ph idx="1"/>
          </p:nvPr>
        </p:nvSpPr>
        <p:spPr>
          <a:xfrm>
            <a:off x="194365" y="1155459"/>
            <a:ext cx="11753795" cy="5108181"/>
          </a:xfrm>
        </p:spPr>
        <p:txBody>
          <a:bodyPr>
            <a:noAutofit/>
          </a:bodyPr>
          <a:lstStyle/>
          <a:p>
            <a:pPr marL="0" indent="0">
              <a:buNone/>
            </a:pPr>
            <a:r>
              <a:rPr lang="id-ID" sz="2400" dirty="0"/>
              <a:t>Berdasarkan hasil yang telah dilakukan oleh peneliti maka hasil yang diperoleh melalui program aplikasi SPSS </a:t>
            </a:r>
            <a:r>
              <a:rPr lang="id-ID" sz="2400" i="1" dirty="0"/>
              <a:t>statistic</a:t>
            </a:r>
            <a:r>
              <a:rPr lang="id-ID" sz="2400" dirty="0"/>
              <a:t> versi 22. Adalah sebagai berikut:</a:t>
            </a:r>
            <a:endParaRPr lang="en-US" sz="2400" dirty="0"/>
          </a:p>
          <a:p>
            <a:pPr marL="457200" lvl="0" indent="-457200">
              <a:buAutoNum type="arabicPeriod"/>
            </a:pPr>
            <a:r>
              <a:rPr lang="en-US" sz="2400" b="1" dirty="0" err="1"/>
              <a:t>Pengaruh</a:t>
            </a:r>
            <a:r>
              <a:rPr lang="en-US" sz="2400" b="1" dirty="0"/>
              <a:t> </a:t>
            </a:r>
            <a:r>
              <a:rPr lang="en-US" sz="2400" b="1" dirty="0" err="1"/>
              <a:t>Lingkungan</a:t>
            </a:r>
            <a:r>
              <a:rPr lang="en-US" sz="2400" b="1" dirty="0"/>
              <a:t> </a:t>
            </a:r>
            <a:r>
              <a:rPr lang="en-US" sz="2400" b="1" dirty="0" err="1"/>
              <a:t>Kerja</a:t>
            </a:r>
            <a:r>
              <a:rPr lang="en-US" sz="2400" b="1" dirty="0"/>
              <a:t> </a:t>
            </a:r>
            <a:r>
              <a:rPr lang="en-US" sz="2400" b="1" dirty="0" err="1"/>
              <a:t>Terhadap</a:t>
            </a:r>
            <a:r>
              <a:rPr lang="en-US" sz="2400" b="1" dirty="0"/>
              <a:t> </a:t>
            </a:r>
            <a:r>
              <a:rPr lang="en-US" sz="2400" b="1" dirty="0" err="1"/>
              <a:t>Kinerja</a:t>
            </a:r>
            <a:r>
              <a:rPr lang="en-US" sz="2400" b="1" dirty="0"/>
              <a:t> </a:t>
            </a:r>
            <a:r>
              <a:rPr lang="en-US" sz="2400" b="1" dirty="0" err="1"/>
              <a:t>Pegawai</a:t>
            </a:r>
            <a:endParaRPr lang="id-ID" sz="2400" b="1" dirty="0"/>
          </a:p>
          <a:p>
            <a:pPr marL="0" lvl="0" indent="0">
              <a:buNone/>
            </a:pPr>
            <a:r>
              <a:rPr lang="id-ID" sz="2400" dirty="0"/>
              <a:t>Berdasarkan tabel uji diperoleh thitung sebesar 2,073, hal ini menunjukkan bahwa thitung 2,073 lebih besar dari ttabel 1,67722 dan tabel uji parsial juga menunjukkan bahwa nilai sig = 0,044 yang lebih kecil dari α=0,05. Dengan demikian Ho ditolak dan H₁ diterima.</a:t>
            </a:r>
          </a:p>
          <a:p>
            <a:pPr marL="457200" lvl="0" indent="-457200">
              <a:buFont typeface="+mj-lt"/>
              <a:buAutoNum type="arabicPeriod" startAt="2"/>
            </a:pPr>
            <a:r>
              <a:rPr lang="id-ID" sz="2400" b="1" dirty="0"/>
              <a:t>Pengaruh Kepemimpinan Terhadap Kinerja Pegawai</a:t>
            </a:r>
          </a:p>
          <a:p>
            <a:pPr marL="0" indent="0">
              <a:buNone/>
            </a:pPr>
            <a:r>
              <a:rPr lang="id-ID" sz="2400" dirty="0"/>
              <a:t>Berdasarkan tabel uji t diperoleh thitung sebesar 3,234, hal ini menunjukkan bahwa thitung 3,234 lebih besar dari ttabel 1,67722 dan tabel uji parsial juga menunjukkan bahwa nilai sig = 0,002 yang lebih kecil dari α =0,05. Dengan demikian Ho ditolak dan H₂ diterima.</a:t>
            </a:r>
            <a:endParaRPr lang="en-US" sz="2400" dirty="0"/>
          </a:p>
          <a:p>
            <a:pPr marL="0" lvl="0" indent="0">
              <a:buNone/>
            </a:pPr>
            <a:endParaRPr lang="en-US" sz="2400" b="1" dirty="0"/>
          </a:p>
          <a:p>
            <a:pPr marL="0" indent="0">
              <a:buNone/>
            </a:pPr>
            <a:endParaRPr lang="en-US" sz="2400" dirty="0"/>
          </a:p>
        </p:txBody>
      </p:sp>
    </p:spTree>
    <p:extLst>
      <p:ext uri="{BB962C8B-B14F-4D97-AF65-F5344CB8AC3E}">
        <p14:creationId xmlns:p14="http://schemas.microsoft.com/office/powerpoint/2010/main" val="1055231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B8031-888B-4686-A226-AA702A411BD1}"/>
              </a:ext>
            </a:extLst>
          </p:cNvPr>
          <p:cNvSpPr>
            <a:spLocks noGrp="1"/>
          </p:cNvSpPr>
          <p:nvPr>
            <p:ph type="title"/>
          </p:nvPr>
        </p:nvSpPr>
        <p:spPr/>
        <p:txBody>
          <a:bodyPr>
            <a:normAutofit/>
          </a:bodyPr>
          <a:lstStyle/>
          <a:p>
            <a:r>
              <a:rPr lang="id-ID" sz="3200" dirty="0">
                <a:latin typeface="Algerian" panose="04020705040A02060702" pitchFamily="82" charset="0"/>
              </a:rPr>
              <a:t>BAB IV</a:t>
            </a:r>
            <a:br>
              <a:rPr lang="id-ID" sz="3200" dirty="0">
                <a:latin typeface="Algerian" panose="04020705040A02060702" pitchFamily="82" charset="0"/>
              </a:rPr>
            </a:br>
            <a:r>
              <a:rPr lang="id-ID" sz="3200" dirty="0">
                <a:latin typeface="Algerian" panose="04020705040A02060702" pitchFamily="82" charset="0"/>
              </a:rPr>
              <a:t>HASIL PENELITIAN</a:t>
            </a:r>
            <a:endParaRPr lang="en-US" sz="3200" dirty="0">
              <a:latin typeface="Algerian" panose="04020705040A02060702" pitchFamily="82" charset="0"/>
            </a:endParaRPr>
          </a:p>
        </p:txBody>
      </p:sp>
      <p:sp>
        <p:nvSpPr>
          <p:cNvPr id="4" name="Content Placeholder 3">
            <a:extLst>
              <a:ext uri="{FF2B5EF4-FFF2-40B4-BE49-F238E27FC236}">
                <a16:creationId xmlns:a16="http://schemas.microsoft.com/office/drawing/2014/main" id="{1C030660-1835-4BE9-9E3D-040BA958667F}"/>
              </a:ext>
            </a:extLst>
          </p:cNvPr>
          <p:cNvSpPr>
            <a:spLocks noGrp="1"/>
          </p:cNvSpPr>
          <p:nvPr>
            <p:ph idx="1"/>
          </p:nvPr>
        </p:nvSpPr>
        <p:spPr>
          <a:xfrm>
            <a:off x="289560" y="2453640"/>
            <a:ext cx="11658600" cy="3810000"/>
          </a:xfrm>
        </p:spPr>
        <p:txBody>
          <a:bodyPr>
            <a:noAutofit/>
          </a:bodyPr>
          <a:lstStyle/>
          <a:p>
            <a:pPr marL="514350" indent="-514350">
              <a:buFont typeface="+mj-lt"/>
              <a:buAutoNum type="arabicPeriod" startAt="3"/>
            </a:pPr>
            <a:r>
              <a:rPr lang="id-ID" sz="2300" b="1" dirty="0"/>
              <a:t>Pengaruh Kompensasi Terhadap Kinerja Pegawai</a:t>
            </a:r>
            <a:endParaRPr lang="en-US" sz="2300" dirty="0"/>
          </a:p>
          <a:p>
            <a:pPr marL="0" lvl="0" indent="0">
              <a:buNone/>
            </a:pPr>
            <a:r>
              <a:rPr lang="id-ID" sz="2300" dirty="0"/>
              <a:t>Berdasarkan tabel uji t diperoleh thitung sebesar 2,096, hal ini menunjukkan bahwa thitung 2,096 lebih besar dari ttabel 1,67722 dan tabel uji parsial juga menunjukkan bahwa nilai sig = 0,041 yang lebih kecil dari α =0,05. Dengan demikian Ho ditolak dan H₃ diterima.</a:t>
            </a:r>
          </a:p>
          <a:p>
            <a:pPr marL="0" indent="0">
              <a:buNone/>
            </a:pPr>
            <a:endParaRPr lang="en-US" sz="2300" dirty="0"/>
          </a:p>
        </p:txBody>
      </p:sp>
    </p:spTree>
    <p:extLst>
      <p:ext uri="{BB962C8B-B14F-4D97-AF65-F5344CB8AC3E}">
        <p14:creationId xmlns:p14="http://schemas.microsoft.com/office/powerpoint/2010/main" val="12477266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B8031-888B-4686-A226-AA702A411BD1}"/>
              </a:ext>
            </a:extLst>
          </p:cNvPr>
          <p:cNvSpPr>
            <a:spLocks noGrp="1"/>
          </p:cNvSpPr>
          <p:nvPr>
            <p:ph type="title"/>
          </p:nvPr>
        </p:nvSpPr>
        <p:spPr/>
        <p:txBody>
          <a:bodyPr>
            <a:normAutofit/>
          </a:bodyPr>
          <a:lstStyle/>
          <a:p>
            <a:r>
              <a:rPr lang="id-ID" sz="3200" dirty="0">
                <a:latin typeface="Algerian" panose="04020705040A02060702" pitchFamily="82" charset="0"/>
              </a:rPr>
              <a:t>BAB IV</a:t>
            </a:r>
            <a:br>
              <a:rPr lang="id-ID" sz="3200" dirty="0">
                <a:latin typeface="Algerian" panose="04020705040A02060702" pitchFamily="82" charset="0"/>
              </a:rPr>
            </a:br>
            <a:r>
              <a:rPr lang="id-ID" sz="3200" dirty="0">
                <a:latin typeface="Algerian" panose="04020705040A02060702" pitchFamily="82" charset="0"/>
              </a:rPr>
              <a:t>KESIMPULAN</a:t>
            </a:r>
            <a:endParaRPr lang="en-US" sz="3200" dirty="0">
              <a:latin typeface="Algerian" panose="04020705040A02060702" pitchFamily="82" charset="0"/>
            </a:endParaRPr>
          </a:p>
        </p:txBody>
      </p:sp>
      <p:sp>
        <p:nvSpPr>
          <p:cNvPr id="5" name="TextBox 4">
            <a:extLst>
              <a:ext uri="{FF2B5EF4-FFF2-40B4-BE49-F238E27FC236}">
                <a16:creationId xmlns:a16="http://schemas.microsoft.com/office/drawing/2014/main" id="{CFE81D5A-74EF-42D8-BDED-36DBB5930C41}"/>
              </a:ext>
            </a:extLst>
          </p:cNvPr>
          <p:cNvSpPr txBox="1"/>
          <p:nvPr/>
        </p:nvSpPr>
        <p:spPr>
          <a:xfrm flipH="1">
            <a:off x="166756" y="2011680"/>
            <a:ext cx="11830878" cy="3782061"/>
          </a:xfrm>
          <a:prstGeom prst="rect">
            <a:avLst/>
          </a:prstGeom>
          <a:noFill/>
        </p:spPr>
        <p:txBody>
          <a:bodyPr wrap="square" rtlCol="0">
            <a:spAutoFit/>
          </a:bodyPr>
          <a:lstStyle/>
          <a:p>
            <a:pPr algn="just"/>
            <a:r>
              <a:rPr lang="id-ID" dirty="0">
                <a:latin typeface="Times New Roman" panose="02020603050405020304" pitchFamily="18" charset="0"/>
                <a:cs typeface="Times New Roman" panose="02020603050405020304" pitchFamily="18" charset="0"/>
              </a:rPr>
              <a:t>Berdasarkan hasil analisis data mengenai lingkungan kerja, kepemimpinan dan kompensasi terhadap kinerja pegawai yang dilakukan di Kantor Desa Karang Jati Kecamatan Pandaan Kabupaten Pasuruan. Maka dapat peneliti simpulkan sebagai berikut :</a:t>
            </a:r>
            <a:endParaRPr lang="en-US" dirty="0">
              <a:latin typeface="Times New Roman" panose="02020603050405020304" pitchFamily="18" charset="0"/>
              <a:cs typeface="Times New Roman" panose="02020603050405020304" pitchFamily="18" charset="0"/>
            </a:endParaRPr>
          </a:p>
          <a:p>
            <a:pPr lvl="0" algn="just">
              <a:lnSpc>
                <a:spcPct val="150000"/>
              </a:lnSpc>
            </a:pPr>
            <a:r>
              <a:rPr lang="id-ID" dirty="0">
                <a:latin typeface="Times New Roman" panose="02020603050405020304" pitchFamily="18" charset="0"/>
                <a:cs typeface="Times New Roman" panose="02020603050405020304" pitchFamily="18" charset="0"/>
              </a:rPr>
              <a:t>1. Berdasarkan hasil pengujian secara parsial menunjukkan bahwa variabel lingkungan kerja berpengaruh positif dan signifikan terhadap kinerja pegawai pada Kantor Desa Karang Jati Kecamatan Pandaan Kabupaten Pasuruan.</a:t>
            </a:r>
            <a:endParaRPr lang="en-US" dirty="0">
              <a:latin typeface="Times New Roman" panose="02020603050405020304" pitchFamily="18" charset="0"/>
              <a:cs typeface="Times New Roman" panose="02020603050405020304" pitchFamily="18" charset="0"/>
            </a:endParaRPr>
          </a:p>
          <a:p>
            <a:pPr lvl="0" algn="just">
              <a:lnSpc>
                <a:spcPct val="150000"/>
              </a:lnSpc>
            </a:pPr>
            <a:r>
              <a:rPr lang="id-ID" dirty="0">
                <a:latin typeface="Times New Roman" panose="02020603050405020304" pitchFamily="18" charset="0"/>
                <a:cs typeface="Times New Roman" panose="02020603050405020304" pitchFamily="18" charset="0"/>
              </a:rPr>
              <a:t>2. Berdasarkan hasil pengujian secara parsial menunjukkan bahwa variabel kepemimpinan berpengaruh positif dan signifikan terhadap kinerja pegawai pada Kantor Desa Karang Jati Kecamatan Pandaan Kabupaten Pasuruan.</a:t>
            </a:r>
            <a:endParaRPr lang="en-US" dirty="0">
              <a:latin typeface="Times New Roman" panose="02020603050405020304" pitchFamily="18" charset="0"/>
              <a:cs typeface="Times New Roman" panose="02020603050405020304" pitchFamily="18" charset="0"/>
            </a:endParaRPr>
          </a:p>
          <a:p>
            <a:pPr algn="just">
              <a:lnSpc>
                <a:spcPct val="150000"/>
              </a:lnSpc>
            </a:pPr>
            <a:r>
              <a:rPr lang="id-ID" dirty="0">
                <a:latin typeface="Times New Roman" panose="02020603050405020304" pitchFamily="18" charset="0"/>
                <a:cs typeface="Times New Roman" panose="02020603050405020304" pitchFamily="18" charset="0"/>
              </a:rPr>
              <a:t>3. Berdasarkan hasil pengujian secara parsial menunjukkan bahwa variabel kompensasi berpengaruh positif dan signifikan terhadap kinerja pegawai pada Kantor Desa Karang Jati Kecamatan Pandaan Kabupaten Pasuruan</a:t>
            </a:r>
          </a:p>
          <a:p>
            <a:pPr algn="just">
              <a:lnSpc>
                <a:spcPct val="150000"/>
              </a:lnSpc>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8452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B8031-888B-4686-A226-AA702A411BD1}"/>
              </a:ext>
            </a:extLst>
          </p:cNvPr>
          <p:cNvSpPr>
            <a:spLocks noGrp="1"/>
          </p:cNvSpPr>
          <p:nvPr>
            <p:ph type="title"/>
          </p:nvPr>
        </p:nvSpPr>
        <p:spPr/>
        <p:txBody>
          <a:bodyPr>
            <a:normAutofit/>
          </a:bodyPr>
          <a:lstStyle/>
          <a:p>
            <a:r>
              <a:rPr lang="id-ID" sz="3200" dirty="0">
                <a:latin typeface="Algerian" panose="04020705040A02060702" pitchFamily="82" charset="0"/>
              </a:rPr>
              <a:t>BAB IV</a:t>
            </a:r>
            <a:br>
              <a:rPr lang="id-ID" sz="3200" dirty="0">
                <a:latin typeface="Algerian" panose="04020705040A02060702" pitchFamily="82" charset="0"/>
              </a:rPr>
            </a:br>
            <a:r>
              <a:rPr lang="id-ID" sz="3200" dirty="0">
                <a:latin typeface="Algerian" panose="04020705040A02060702" pitchFamily="82" charset="0"/>
              </a:rPr>
              <a:t>SARAN</a:t>
            </a:r>
            <a:endParaRPr lang="en-US" sz="3200" dirty="0">
              <a:latin typeface="Algerian" panose="04020705040A02060702" pitchFamily="82" charset="0"/>
            </a:endParaRPr>
          </a:p>
        </p:txBody>
      </p:sp>
      <p:sp>
        <p:nvSpPr>
          <p:cNvPr id="5" name="TextBox 4">
            <a:extLst>
              <a:ext uri="{FF2B5EF4-FFF2-40B4-BE49-F238E27FC236}">
                <a16:creationId xmlns:a16="http://schemas.microsoft.com/office/drawing/2014/main" id="{CFE81D5A-74EF-42D8-BDED-36DBB5930C41}"/>
              </a:ext>
            </a:extLst>
          </p:cNvPr>
          <p:cNvSpPr txBox="1"/>
          <p:nvPr/>
        </p:nvSpPr>
        <p:spPr>
          <a:xfrm flipH="1">
            <a:off x="166755" y="1280160"/>
            <a:ext cx="11830877" cy="4658778"/>
          </a:xfrm>
          <a:prstGeom prst="rect">
            <a:avLst/>
          </a:prstGeom>
          <a:noFill/>
        </p:spPr>
        <p:txBody>
          <a:bodyPr wrap="square" rtlCol="0">
            <a:spAutoFit/>
          </a:bodyPr>
          <a:lstStyle/>
          <a:p>
            <a:pPr algn="just">
              <a:lnSpc>
                <a:spcPct val="150000"/>
              </a:lnSpc>
            </a:pPr>
            <a:r>
              <a:rPr lang="id-ID" dirty="0">
                <a:latin typeface="Times New Roman" panose="02020603050405020304" pitchFamily="18" charset="0"/>
                <a:cs typeface="Times New Roman" panose="02020603050405020304" pitchFamily="18" charset="0"/>
              </a:rPr>
              <a:t>Berdasarkan hasil penelitian dan evaluasi, maka saran yang dapat diberikan penulis adalah sebagai berikut :</a:t>
            </a:r>
            <a:endParaRPr lang="en-US" dirty="0">
              <a:latin typeface="Times New Roman" panose="02020603050405020304" pitchFamily="18" charset="0"/>
              <a:cs typeface="Times New Roman" panose="02020603050405020304" pitchFamily="18" charset="0"/>
            </a:endParaRPr>
          </a:p>
          <a:p>
            <a:pPr lvl="0" algn="just">
              <a:lnSpc>
                <a:spcPct val="150000"/>
              </a:lnSpc>
            </a:pPr>
            <a:r>
              <a:rPr lang="id-ID" dirty="0">
                <a:latin typeface="Times New Roman" panose="02020603050405020304" pitchFamily="18" charset="0"/>
                <a:cs typeface="Times New Roman" panose="02020603050405020304" pitchFamily="18" charset="0"/>
              </a:rPr>
              <a:t>1. Saran Bagi Kantor Desa Karang Jati Kec. Pandaan Kab. Pasuruan</a:t>
            </a:r>
            <a:endParaRPr lang="en-US" dirty="0">
              <a:latin typeface="Times New Roman" panose="02020603050405020304" pitchFamily="18" charset="0"/>
              <a:cs typeface="Times New Roman" panose="02020603050405020304" pitchFamily="18" charset="0"/>
            </a:endParaRPr>
          </a:p>
          <a:p>
            <a:pPr algn="just">
              <a:lnSpc>
                <a:spcPct val="150000"/>
              </a:lnSpc>
            </a:pPr>
            <a:r>
              <a:rPr lang="id-ID" dirty="0">
                <a:latin typeface="Times New Roman" panose="02020603050405020304" pitchFamily="18" charset="0"/>
                <a:cs typeface="Times New Roman" panose="02020603050405020304" pitchFamily="18" charset="0"/>
              </a:rPr>
              <a:t>Dari hasil penelitian diatas maka dapat digunakan sebagai bahan evaluasi terhadap kinerja pegawai. Kantor Desa sebaiknya lebih memperhatikan </a:t>
            </a:r>
            <a:r>
              <a:rPr lang="id-ID">
                <a:latin typeface="Times New Roman" panose="02020603050405020304" pitchFamily="18" charset="0"/>
                <a:cs typeface="Times New Roman" panose="02020603050405020304" pitchFamily="18" charset="0"/>
              </a:rPr>
              <a:t>lagi Lingkungan </a:t>
            </a:r>
            <a:r>
              <a:rPr lang="id-ID" dirty="0">
                <a:latin typeface="Times New Roman" panose="02020603050405020304" pitchFamily="18" charset="0"/>
                <a:cs typeface="Times New Roman" panose="02020603050405020304" pitchFamily="18" charset="0"/>
              </a:rPr>
              <a:t>Kerja terkait penataan dokumen dan hubungan antar pegawai. Kemudian juga harus memperhatikan Kompensasi yang diberikan kepada pegawai untuk memotivasi pegawai sehingga kinerja dapat meningkat. Serta tidak kalah penting juga harus memperhatikan kepemimpinan yang ada di Kantor Desa Karang Jati Pandaan Kabupaten Pasuruan.</a:t>
            </a:r>
            <a:endParaRPr lang="en-US" dirty="0">
              <a:latin typeface="Times New Roman" panose="02020603050405020304" pitchFamily="18" charset="0"/>
              <a:cs typeface="Times New Roman" panose="02020603050405020304" pitchFamily="18" charset="0"/>
            </a:endParaRPr>
          </a:p>
          <a:p>
            <a:pPr lvl="0" algn="just">
              <a:lnSpc>
                <a:spcPct val="150000"/>
              </a:lnSpc>
            </a:pPr>
            <a:r>
              <a:rPr lang="id-ID" dirty="0">
                <a:latin typeface="Times New Roman" panose="02020603050405020304" pitchFamily="18" charset="0"/>
                <a:cs typeface="Times New Roman" panose="02020603050405020304" pitchFamily="18" charset="0"/>
              </a:rPr>
              <a:t>2. Saran Bagi peneliti Selanjutnya</a:t>
            </a:r>
            <a:endParaRPr lang="en-US" dirty="0">
              <a:latin typeface="Times New Roman" panose="02020603050405020304" pitchFamily="18" charset="0"/>
              <a:cs typeface="Times New Roman" panose="02020603050405020304" pitchFamily="18" charset="0"/>
            </a:endParaRPr>
          </a:p>
          <a:p>
            <a:pPr algn="just">
              <a:lnSpc>
                <a:spcPct val="150000"/>
              </a:lnSpc>
            </a:pPr>
            <a:r>
              <a:rPr lang="id-ID" dirty="0">
                <a:latin typeface="Times New Roman" panose="02020603050405020304" pitchFamily="18" charset="0"/>
                <a:cs typeface="Times New Roman" panose="02020603050405020304" pitchFamily="18" charset="0"/>
              </a:rPr>
              <a:t>Bagi peneliti selanjutnya diharapkan mampu meneliti faktor – faktor yang dapat mempengaruhi kinerja pegawai dengan memilih ataupun menambah variabel bebas lainnya seperti Motivasi kerja, Disiplin Kerja, Budaya Organisasi, Pelatihan kerja , Serta peneliti selanjutnya diharapkan mampu mengembangkan konseptual dan kajian penelitian yang lebih luas.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1547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0F972-3244-4159-867E-7B8C334DF91A}"/>
              </a:ext>
            </a:extLst>
          </p:cNvPr>
          <p:cNvSpPr>
            <a:spLocks noGrp="1"/>
          </p:cNvSpPr>
          <p:nvPr>
            <p:ph type="ctrTitle"/>
          </p:nvPr>
        </p:nvSpPr>
        <p:spPr>
          <a:xfrm>
            <a:off x="914400" y="2442644"/>
            <a:ext cx="10363200" cy="1972711"/>
          </a:xfrm>
        </p:spPr>
        <p:txBody>
          <a:bodyPr>
            <a:normAutofit/>
          </a:bodyPr>
          <a:lstStyle/>
          <a:p>
            <a:r>
              <a:rPr lang="en-US" sz="6600" dirty="0"/>
              <a:t>SEKIAN </a:t>
            </a:r>
            <a:br>
              <a:rPr lang="en-US" sz="6600" dirty="0"/>
            </a:br>
            <a:r>
              <a:rPr lang="en-US" sz="6600"/>
              <a:t>TERIMA KASIH</a:t>
            </a:r>
            <a:endParaRPr lang="en-ID" sz="6600" dirty="0"/>
          </a:p>
        </p:txBody>
      </p:sp>
    </p:spTree>
    <p:extLst>
      <p:ext uri="{BB962C8B-B14F-4D97-AF65-F5344CB8AC3E}">
        <p14:creationId xmlns:p14="http://schemas.microsoft.com/office/powerpoint/2010/main" val="3432517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Algerian" panose="04020705040A02060702" pitchFamily="82" charset="0"/>
                <a:cs typeface="Times New Roman" panose="02020603050405020304" pitchFamily="18" charset="0"/>
              </a:rPr>
              <a:t>BAB I</a:t>
            </a:r>
            <a:br>
              <a:rPr lang="en-US" sz="2800" dirty="0">
                <a:latin typeface="Algerian" panose="04020705040A02060702" pitchFamily="82" charset="0"/>
                <a:cs typeface="Times New Roman" panose="02020603050405020304" pitchFamily="18" charset="0"/>
              </a:rPr>
            </a:br>
            <a:r>
              <a:rPr lang="en-US" sz="2800" dirty="0" err="1">
                <a:latin typeface="Algerian" panose="04020705040A02060702" pitchFamily="82" charset="0"/>
                <a:cs typeface="Times New Roman" panose="02020603050405020304" pitchFamily="18" charset="0"/>
              </a:rPr>
              <a:t>Latar</a:t>
            </a:r>
            <a:r>
              <a:rPr lang="en-US" sz="2800" dirty="0">
                <a:latin typeface="Algerian" panose="04020705040A02060702" pitchFamily="82" charset="0"/>
                <a:cs typeface="Times New Roman" panose="02020603050405020304" pitchFamily="18" charset="0"/>
              </a:rPr>
              <a:t> </a:t>
            </a:r>
            <a:r>
              <a:rPr lang="en-US" sz="2800" dirty="0" err="1">
                <a:latin typeface="Algerian" panose="04020705040A02060702" pitchFamily="82" charset="0"/>
                <a:cs typeface="Times New Roman" panose="02020603050405020304" pitchFamily="18" charset="0"/>
              </a:rPr>
              <a:t>belakang</a:t>
            </a:r>
            <a:endParaRPr lang="en-US" sz="2800" dirty="0">
              <a:latin typeface="Algerian" panose="04020705040A02060702" pitchFamily="82" charset="0"/>
              <a:cs typeface="Times New Roman" panose="02020603050405020304" pitchFamily="18" charset="0"/>
            </a:endParaRPr>
          </a:p>
        </p:txBody>
      </p:sp>
      <p:sp>
        <p:nvSpPr>
          <p:cNvPr id="8" name="Content Placeholder 7">
            <a:extLst>
              <a:ext uri="{FF2B5EF4-FFF2-40B4-BE49-F238E27FC236}">
                <a16:creationId xmlns:a16="http://schemas.microsoft.com/office/drawing/2014/main" id="{A31B5441-6656-43D6-8D7B-16C4077C6F03}"/>
              </a:ext>
            </a:extLst>
          </p:cNvPr>
          <p:cNvSpPr>
            <a:spLocks noGrp="1"/>
          </p:cNvSpPr>
          <p:nvPr>
            <p:ph idx="1"/>
          </p:nvPr>
        </p:nvSpPr>
        <p:spPr>
          <a:xfrm>
            <a:off x="300251" y="1129549"/>
            <a:ext cx="11532357" cy="4947694"/>
          </a:xfrm>
        </p:spPr>
        <p:txBody>
          <a:bodyPr>
            <a:noAutofit/>
          </a:bodyPr>
          <a:lstStyle/>
          <a:p>
            <a:pPr marL="0" indent="0" algn="just">
              <a:lnSpc>
                <a:spcPct val="100000"/>
              </a:lnSpc>
              <a:buNone/>
            </a:pPr>
            <a:r>
              <a:rPr lang="en-SG" sz="2300" dirty="0">
                <a:latin typeface="Times New Roman" panose="02020603050405020304" pitchFamily="18" charset="0"/>
                <a:cs typeface="Times New Roman" panose="02020603050405020304" pitchFamily="18" charset="0"/>
              </a:rPr>
              <a:t>	</a:t>
            </a:r>
            <a:r>
              <a:rPr lang="id-ID" sz="2000" dirty="0"/>
              <a:t>Sumber daya manusia (SDM) yaitu untuk melahirkan sumber daya yang berkualitas, sehingga dapat mewujudkan layanan masyarakat yang maksimal. Sumber daya manusia mempunyai peran penting dalam setiap aktivitas organisasi. Hal ini membuktikan bahwa sumber daya manusia merupakan kunci pokok yang harus diperhatikan dengan segala kebutuhannya.</a:t>
            </a:r>
          </a:p>
          <a:p>
            <a:pPr marL="0" indent="0" algn="just">
              <a:lnSpc>
                <a:spcPct val="100000"/>
              </a:lnSpc>
              <a:buNone/>
            </a:pPr>
            <a:r>
              <a:rPr lang="id-ID" sz="2000" dirty="0"/>
              <a:t>	Lingkungan kerja merupakan tempat pegawai melakukan aktivitasnya yang dapat membawa dampak baik positif maupun negatif bagi pegawai untuk mencapai hasil yang diharapkan. Gaya kepemimpinan memegang hal yang penting dalam fungsi manajemen, yang dapat mempengaruhi pegawai dalam bekerja sehingga dapat mencapai tujuan organisasi. Kompensasi adalah salah satu alat yang potensial untuk memotivasi kerja pegawai. Selanjutnya Kompensasi yaitu hal penting, yang merupakan dorongan atau motivasi utama seorang pegawai untuk bekerja. </a:t>
            </a:r>
            <a:r>
              <a:rPr lang="id-ID" sz="2000"/>
              <a:t>Kinerja pegawai yakni </a:t>
            </a:r>
            <a:r>
              <a:rPr lang="id-ID" sz="2000" dirty="0"/>
              <a:t>perbandingan atau penilaian dari hasil yang diperoleh pegawai setelah sudah menyelesaikan pekerjaannya yang ditentukan oleh organisasi.</a:t>
            </a:r>
            <a:endParaRPr lang="en-US" sz="2000" dirty="0">
              <a:latin typeface="Times New Roman" panose="02020603050405020304" pitchFamily="18" charset="0"/>
              <a:cs typeface="Times New Roman" panose="02020603050405020304" pitchFamily="18" charset="0"/>
            </a:endParaRPr>
          </a:p>
        </p:txBody>
      </p:sp>
      <p:pic>
        <p:nvPicPr>
          <p:cNvPr id="4" name="Picture 3"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5" name="Picture 4"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Tree>
    <p:extLst>
      <p:ext uri="{BB962C8B-B14F-4D97-AF65-F5344CB8AC3E}">
        <p14:creationId xmlns:p14="http://schemas.microsoft.com/office/powerpoint/2010/main" val="3445152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Algerian" panose="04020705040A02060702" pitchFamily="82" charset="0"/>
                <a:cs typeface="Times New Roman" panose="02020603050405020304" pitchFamily="18" charset="0"/>
              </a:rPr>
              <a:t>BAB I</a:t>
            </a:r>
            <a:br>
              <a:rPr lang="en-US" sz="2800" dirty="0">
                <a:latin typeface="Algerian" panose="04020705040A02060702" pitchFamily="82" charset="0"/>
                <a:cs typeface="Times New Roman" panose="02020603050405020304" pitchFamily="18" charset="0"/>
              </a:rPr>
            </a:br>
            <a:r>
              <a:rPr lang="en-US" sz="2800" dirty="0" err="1">
                <a:latin typeface="Algerian" panose="04020705040A02060702" pitchFamily="82" charset="0"/>
                <a:cs typeface="Times New Roman" panose="02020603050405020304" pitchFamily="18" charset="0"/>
              </a:rPr>
              <a:t>Latar</a:t>
            </a:r>
            <a:r>
              <a:rPr lang="en-US" sz="2800" dirty="0">
                <a:latin typeface="Algerian" panose="04020705040A02060702" pitchFamily="82" charset="0"/>
                <a:cs typeface="Times New Roman" panose="02020603050405020304" pitchFamily="18" charset="0"/>
              </a:rPr>
              <a:t> </a:t>
            </a:r>
            <a:r>
              <a:rPr lang="en-US" sz="2800" dirty="0" err="1">
                <a:latin typeface="Algerian" panose="04020705040A02060702" pitchFamily="82" charset="0"/>
                <a:cs typeface="Times New Roman" panose="02020603050405020304" pitchFamily="18" charset="0"/>
              </a:rPr>
              <a:t>belakang</a:t>
            </a:r>
            <a:endParaRPr lang="en-US" sz="2800" dirty="0">
              <a:latin typeface="Algerian" panose="04020705040A02060702" pitchFamily="82" charset="0"/>
              <a:cs typeface="Times New Roman" panose="02020603050405020304" pitchFamily="18" charset="0"/>
            </a:endParaRPr>
          </a:p>
        </p:txBody>
      </p:sp>
      <p:sp>
        <p:nvSpPr>
          <p:cNvPr id="8" name="Content Placeholder 7">
            <a:extLst>
              <a:ext uri="{FF2B5EF4-FFF2-40B4-BE49-F238E27FC236}">
                <a16:creationId xmlns:a16="http://schemas.microsoft.com/office/drawing/2014/main" id="{A31B5441-6656-43D6-8D7B-16C4077C6F03}"/>
              </a:ext>
            </a:extLst>
          </p:cNvPr>
          <p:cNvSpPr>
            <a:spLocks noGrp="1"/>
          </p:cNvSpPr>
          <p:nvPr>
            <p:ph idx="1"/>
          </p:nvPr>
        </p:nvSpPr>
        <p:spPr>
          <a:xfrm>
            <a:off x="300251" y="2152357"/>
            <a:ext cx="11532357" cy="3924886"/>
          </a:xfrm>
        </p:spPr>
        <p:txBody>
          <a:bodyPr>
            <a:noAutofit/>
          </a:bodyPr>
          <a:lstStyle/>
          <a:p>
            <a:pPr marL="0" indent="0" algn="just">
              <a:lnSpc>
                <a:spcPct val="100000"/>
              </a:lnSpc>
              <a:buNone/>
            </a:pPr>
            <a:r>
              <a:rPr lang="id-ID" sz="2000" dirty="0"/>
              <a:t>	Fenomena yang berkaitan dengan lingkungan kerja berdasarkan observasi awal dan wawancara terhadap beberapa pegawai bahwa keadaan lingkungan kerja di Kantor Desa Karangjati kurang kondusif, terlihat pada tempat penyimpanan dokumen yang tidak tertata dengan rapi sehingga menyusahkan pegawai dalam memberikan pelayanan pada masyarakat. Dan juga hubungan antar pegawai yang dirasa kurang baik dalam hal berinteraksi. Lingkungan kerja yang kurang kondusif tersebut membuat kinerja dari para pegawai Kantor Desa Karangjati tidak dapat melakukan pekerjaan dengan baik dan maksimal.</a:t>
            </a:r>
            <a:endParaRPr lang="en-US" sz="2000" dirty="0"/>
          </a:p>
          <a:p>
            <a:pPr marL="0" indent="0" algn="just">
              <a:lnSpc>
                <a:spcPct val="100000"/>
              </a:lnSpc>
              <a:buNone/>
            </a:pPr>
            <a:endParaRPr lang="en-US" sz="2000" dirty="0">
              <a:latin typeface="Times New Roman" panose="02020603050405020304" pitchFamily="18" charset="0"/>
              <a:cs typeface="Times New Roman" panose="02020603050405020304" pitchFamily="18" charset="0"/>
            </a:endParaRPr>
          </a:p>
        </p:txBody>
      </p:sp>
      <p:pic>
        <p:nvPicPr>
          <p:cNvPr id="4" name="Picture 3"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5" name="Picture 4"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Tree>
    <p:extLst>
      <p:ext uri="{BB962C8B-B14F-4D97-AF65-F5344CB8AC3E}">
        <p14:creationId xmlns:p14="http://schemas.microsoft.com/office/powerpoint/2010/main" val="35836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Algerian" panose="04020705040A02060702" pitchFamily="82" charset="0"/>
                <a:cs typeface="Times New Roman" panose="02020603050405020304" pitchFamily="18" charset="0"/>
              </a:rPr>
              <a:t>BAB I</a:t>
            </a:r>
            <a:br>
              <a:rPr lang="id-ID" sz="2800" dirty="0">
                <a:latin typeface="Algerian" panose="04020705040A02060702" pitchFamily="82" charset="0"/>
                <a:cs typeface="Times New Roman" panose="02020603050405020304" pitchFamily="18" charset="0"/>
              </a:rPr>
            </a:br>
            <a:r>
              <a:rPr lang="id-ID" sz="2800" dirty="0">
                <a:latin typeface="Algerian" panose="04020705040A02060702" pitchFamily="82" charset="0"/>
                <a:cs typeface="Times New Roman" panose="02020603050405020304" pitchFamily="18" charset="0"/>
              </a:rPr>
              <a:t>Tabel Absensi</a:t>
            </a:r>
            <a:endParaRPr lang="en-US" sz="2800" dirty="0">
              <a:latin typeface="Algerian" panose="04020705040A02060702" pitchFamily="82" charset="0"/>
              <a:cs typeface="Times New Roman" panose="02020603050405020304" pitchFamily="18" charset="0"/>
            </a:endParaRPr>
          </a:p>
        </p:txBody>
      </p:sp>
      <p:pic>
        <p:nvPicPr>
          <p:cNvPr id="4" name="Picture 3"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5" name="Picture 4"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
        <p:nvSpPr>
          <p:cNvPr id="15" name="Rectangle 14"/>
          <p:cNvSpPr/>
          <p:nvPr/>
        </p:nvSpPr>
        <p:spPr>
          <a:xfrm>
            <a:off x="492369" y="5162843"/>
            <a:ext cx="8159261" cy="514500"/>
          </a:xfrm>
          <a:prstGeom prst="rect">
            <a:avLst/>
          </a:prstGeom>
        </p:spPr>
        <p:txBody>
          <a:bodyPr wrap="square">
            <a:spAutoFit/>
          </a:bodyPr>
          <a:lstStyle/>
          <a:p>
            <a:pPr marL="457200" algn="just">
              <a:lnSpc>
                <a:spcPct val="200000"/>
              </a:lnSpc>
              <a:spcAft>
                <a:spcPts val="0"/>
              </a:spcAft>
            </a:pPr>
            <a:r>
              <a:rPr lang="en-SG" sz="1600" i="1" dirty="0" err="1">
                <a:latin typeface="Times New Roman" panose="02020603050405020304" pitchFamily="18" charset="0"/>
                <a:ea typeface="Calibri" panose="020F0502020204030204" pitchFamily="34" charset="0"/>
                <a:cs typeface="Arial" panose="020B0604020202020204" pitchFamily="34" charset="0"/>
              </a:rPr>
              <a:t>Sumber</a:t>
            </a:r>
            <a:r>
              <a:rPr lang="en-SG" sz="1600" i="1" dirty="0">
                <a:latin typeface="Times New Roman" panose="02020603050405020304" pitchFamily="18" charset="0"/>
                <a:ea typeface="Calibri" panose="020F0502020204030204" pitchFamily="34" charset="0"/>
                <a:cs typeface="Arial" panose="020B0604020202020204" pitchFamily="34" charset="0"/>
              </a:rPr>
              <a:t> : Data </a:t>
            </a:r>
            <a:r>
              <a:rPr lang="id-ID" sz="1600" i="1" dirty="0">
                <a:latin typeface="Times New Roman" panose="02020603050405020304" pitchFamily="18" charset="0"/>
                <a:ea typeface="Calibri" panose="020F0502020204030204" pitchFamily="34" charset="0"/>
                <a:cs typeface="Arial" panose="020B0604020202020204" pitchFamily="34" charset="0"/>
              </a:rPr>
              <a:t>Absensi pegawai Kantor Desa Karang Jati Kec. Pandaan Kab. Pasuruan</a:t>
            </a:r>
            <a:endParaRPr lang="en-SG" sz="20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Content Placeholder 6">
            <a:extLst>
              <a:ext uri="{FF2B5EF4-FFF2-40B4-BE49-F238E27FC236}">
                <a16:creationId xmlns:a16="http://schemas.microsoft.com/office/drawing/2014/main" id="{D6C3D8AB-3B71-4D8B-963B-309713DE2F4D}"/>
              </a:ext>
            </a:extLst>
          </p:cNvPr>
          <p:cNvPicPr>
            <a:picLocks noGrp="1" noChangeAspect="1"/>
          </p:cNvPicPr>
          <p:nvPr>
            <p:ph idx="1"/>
          </p:nvPr>
        </p:nvPicPr>
        <p:blipFill>
          <a:blip r:embed="rId3"/>
          <a:stretch>
            <a:fillRect/>
          </a:stretch>
        </p:blipFill>
        <p:spPr>
          <a:xfrm>
            <a:off x="1024860" y="1724121"/>
            <a:ext cx="10114671" cy="3791702"/>
          </a:xfrm>
          <a:prstGeom prst="rect">
            <a:avLst/>
          </a:prstGeom>
        </p:spPr>
      </p:pic>
    </p:spTree>
    <p:extLst>
      <p:ext uri="{BB962C8B-B14F-4D97-AF65-F5344CB8AC3E}">
        <p14:creationId xmlns:p14="http://schemas.microsoft.com/office/powerpoint/2010/main" val="33666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Algerian" panose="04020705040A02060702" pitchFamily="82" charset="0"/>
                <a:cs typeface="Times New Roman" panose="02020603050405020304" pitchFamily="18" charset="0"/>
              </a:rPr>
              <a:t>BAB I</a:t>
            </a:r>
          </a:p>
        </p:txBody>
      </p:sp>
      <p:sp>
        <p:nvSpPr>
          <p:cNvPr id="8" name="Content Placeholder 7">
            <a:extLst>
              <a:ext uri="{FF2B5EF4-FFF2-40B4-BE49-F238E27FC236}">
                <a16:creationId xmlns:a16="http://schemas.microsoft.com/office/drawing/2014/main" id="{A31B5441-6656-43D6-8D7B-16C4077C6F03}"/>
              </a:ext>
            </a:extLst>
          </p:cNvPr>
          <p:cNvSpPr>
            <a:spLocks noGrp="1"/>
          </p:cNvSpPr>
          <p:nvPr>
            <p:ph idx="1"/>
          </p:nvPr>
        </p:nvSpPr>
        <p:spPr>
          <a:xfrm>
            <a:off x="1091821" y="2033516"/>
            <a:ext cx="9908275" cy="3410681"/>
          </a:xfrm>
        </p:spPr>
        <p:txBody>
          <a:bodyPr>
            <a:noAutofit/>
          </a:bodyPr>
          <a:lstStyle/>
          <a:p>
            <a:pPr marL="0" indent="0" algn="just">
              <a:lnSpc>
                <a:spcPct val="100000"/>
              </a:lnSpc>
              <a:buNone/>
            </a:pPr>
            <a:r>
              <a:rPr lang="id-ID" sz="2000" dirty="0"/>
              <a:t>	Bedasarkan tabel  diatas dapat diuraikan bahwa jumlah pegawai yang tidak masuk bekerja selama waktu tiga tahun terakhir pada Kantor Desa Karang Jati Kecamatan Pandaan cenderung tidak stabil. Dapat dilihat dari tingkat absensi pegawai, bahwa tingkat kehadiran absensi pada Kantor Desa Karang jati Kecamatan Pandaan juga mengalami fluktuatif. Tidak stabilnya tingkat kehadiran pegawai disebabkan oleh Lingkungan kerja yang kurang kondusif dan kurangnya sifat kepemimpinan dalam memimpin pada Kantor Desa Karang Jati Kecamatan Pandaan, serta minimnya pemberian kompensasi yang layak untuk pegawai sehingga mengakibatkan kinerja pegawai yang rendah.</a:t>
            </a:r>
            <a:endParaRPr lang="en-US" sz="2000" dirty="0">
              <a:latin typeface="Times New Roman" panose="02020603050405020304" pitchFamily="18" charset="0"/>
              <a:cs typeface="Times New Roman" panose="02020603050405020304" pitchFamily="18" charset="0"/>
            </a:endParaRPr>
          </a:p>
        </p:txBody>
      </p:sp>
      <p:pic>
        <p:nvPicPr>
          <p:cNvPr id="4" name="Picture 3"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5" name="Picture 4"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Tree>
    <p:extLst>
      <p:ext uri="{BB962C8B-B14F-4D97-AF65-F5344CB8AC3E}">
        <p14:creationId xmlns:p14="http://schemas.microsoft.com/office/powerpoint/2010/main" val="1005711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a:latin typeface="Algerian" panose="04020705040A02060702" pitchFamily="82" charset="0"/>
                <a:cs typeface="Times New Roman" panose="02020603050405020304" pitchFamily="18" charset="0"/>
              </a:rPr>
              <a:t>BAB I</a:t>
            </a:r>
            <a:endParaRPr lang="en-SG" sz="2800" dirty="0">
              <a:latin typeface="Algerian" panose="04020705040A02060702" pitchFamily="82" charset="0"/>
            </a:endParaRPr>
          </a:p>
        </p:txBody>
      </p:sp>
      <p:pic>
        <p:nvPicPr>
          <p:cNvPr id="6" name="Picture 5"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7" name="Picture 6"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graphicFrame>
        <p:nvGraphicFramePr>
          <p:cNvPr id="11" name="Table 4">
            <a:extLst>
              <a:ext uri="{FF2B5EF4-FFF2-40B4-BE49-F238E27FC236}">
                <a16:creationId xmlns:a16="http://schemas.microsoft.com/office/drawing/2014/main" id="{B1E62453-209E-49AB-9FB7-F4367D6D8A99}"/>
              </a:ext>
            </a:extLst>
          </p:cNvPr>
          <p:cNvGraphicFramePr>
            <a:graphicFrameLocks noGrp="1"/>
          </p:cNvGraphicFramePr>
          <p:nvPr>
            <p:ph idx="1"/>
            <p:extLst>
              <p:ext uri="{D42A27DB-BD31-4B8C-83A1-F6EECF244321}">
                <p14:modId xmlns:p14="http://schemas.microsoft.com/office/powerpoint/2010/main" val="1202006542"/>
              </p:ext>
            </p:extLst>
          </p:nvPr>
        </p:nvGraphicFramePr>
        <p:xfrm>
          <a:off x="166757" y="1475499"/>
          <a:ext cx="11830878" cy="5181173"/>
        </p:xfrm>
        <a:graphic>
          <a:graphicData uri="http://schemas.openxmlformats.org/drawingml/2006/table">
            <a:tbl>
              <a:tblPr firstRow="1" bandRow="1">
                <a:tableStyleId>{2D5ABB26-0587-4C30-8999-92F81FD0307C}</a:tableStyleId>
              </a:tblPr>
              <a:tblGrid>
                <a:gridCol w="5915439">
                  <a:extLst>
                    <a:ext uri="{9D8B030D-6E8A-4147-A177-3AD203B41FA5}">
                      <a16:colId xmlns:a16="http://schemas.microsoft.com/office/drawing/2014/main" val="849623212"/>
                    </a:ext>
                  </a:extLst>
                </a:gridCol>
                <a:gridCol w="5915439">
                  <a:extLst>
                    <a:ext uri="{9D8B030D-6E8A-4147-A177-3AD203B41FA5}">
                      <a16:colId xmlns:a16="http://schemas.microsoft.com/office/drawing/2014/main" val="3699904258"/>
                    </a:ext>
                  </a:extLst>
                </a:gridCol>
              </a:tblGrid>
              <a:tr h="5181173">
                <a:tc>
                  <a:txBody>
                    <a:bodyPr/>
                    <a:lstStyle/>
                    <a:p>
                      <a:pPr marL="285750" indent="-285750" algn="just">
                        <a:buFont typeface="Arial" panose="020B0604020202020204" pitchFamily="34" charset="0"/>
                        <a:buChar char="•"/>
                      </a:pPr>
                      <a:r>
                        <a:rPr lang="en-US" sz="2000" b="1" dirty="0" err="1">
                          <a:solidFill>
                            <a:schemeClr val="tx1"/>
                          </a:solidFill>
                          <a:latin typeface="Times New Roman" panose="02020603050405020304" pitchFamily="18" charset="0"/>
                          <a:cs typeface="Times New Roman" panose="02020603050405020304" pitchFamily="18" charset="0"/>
                        </a:rPr>
                        <a:t>Rumusan</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err="1">
                          <a:solidFill>
                            <a:schemeClr val="tx1"/>
                          </a:solidFill>
                          <a:latin typeface="Times New Roman" panose="02020603050405020304" pitchFamily="18" charset="0"/>
                          <a:cs typeface="Times New Roman" panose="02020603050405020304" pitchFamily="18" charset="0"/>
                        </a:rPr>
                        <a:t>Masalah</a:t>
                      </a:r>
                      <a:endParaRPr lang="id-ID" sz="2000" b="1"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1.</a:t>
                      </a:r>
                      <a:r>
                        <a:rPr lang="en-US" sz="2000" b="0" dirty="0">
                          <a:solidFill>
                            <a:schemeClr val="bg1"/>
                          </a:solidFill>
                          <a:latin typeface="Times New Roman" panose="02020603050405020304" pitchFamily="18" charset="0"/>
                          <a:cs typeface="Times New Roman" panose="02020603050405020304" pitchFamily="18" charset="0"/>
                        </a:rPr>
                        <a:t>a</a:t>
                      </a:r>
                      <a:r>
                        <a:rPr lang="en-US" sz="2000" b="0" dirty="0">
                          <a:solidFill>
                            <a:schemeClr val="tx1"/>
                          </a:solidFill>
                          <a:latin typeface="Times New Roman" panose="02020603050405020304" pitchFamily="18" charset="0"/>
                          <a:cs typeface="Times New Roman" panose="02020603050405020304" pitchFamily="18" charset="0"/>
                        </a:rPr>
                        <a:t>Apakah </a:t>
                      </a:r>
                      <a:r>
                        <a:rPr lang="en-US" sz="2000" b="0" dirty="0" err="1">
                          <a:solidFill>
                            <a:schemeClr val="tx1"/>
                          </a:solidFill>
                          <a:latin typeface="Times New Roman" panose="02020603050405020304" pitchFamily="18" charset="0"/>
                          <a:cs typeface="Times New Roman" panose="02020603050405020304" pitchFamily="18" charset="0"/>
                        </a:rPr>
                        <a:t>lingkungan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berpengaruh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terhadap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kantor</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Desa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Karang</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Jati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Kec</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Pandaan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Kab</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Pasuruan</a:t>
                      </a:r>
                      <a:r>
                        <a:rPr lang="en-US" sz="2000" b="0" dirty="0">
                          <a:solidFill>
                            <a:schemeClr val="tx1"/>
                          </a:solidFill>
                          <a:latin typeface="Times New Roman" panose="02020603050405020304" pitchFamily="18" charset="0"/>
                          <a:cs typeface="Times New Roman" panose="02020603050405020304" pitchFamily="18" charset="0"/>
                        </a:rPr>
                        <a:t>?</a:t>
                      </a: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2.</a:t>
                      </a:r>
                      <a:r>
                        <a:rPr lang="en-US" sz="2000" b="0" dirty="0">
                          <a:solidFill>
                            <a:schemeClr val="bg1"/>
                          </a:solidFill>
                          <a:latin typeface="Times New Roman" panose="02020603050405020304" pitchFamily="18" charset="0"/>
                          <a:cs typeface="Times New Roman" panose="02020603050405020304" pitchFamily="18" charset="0"/>
                        </a:rPr>
                        <a:t>a</a:t>
                      </a:r>
                      <a:r>
                        <a:rPr lang="en-US" sz="2000" b="0" dirty="0">
                          <a:solidFill>
                            <a:schemeClr val="tx1"/>
                          </a:solidFill>
                          <a:latin typeface="Times New Roman" panose="02020603050405020304" pitchFamily="18" charset="0"/>
                          <a:cs typeface="Times New Roman" panose="02020603050405020304" pitchFamily="18" charset="0"/>
                        </a:rPr>
                        <a:t>Apakah </a:t>
                      </a:r>
                      <a:r>
                        <a:rPr lang="en-US" sz="2000" b="0" dirty="0" err="1">
                          <a:solidFill>
                            <a:schemeClr val="tx1"/>
                          </a:solidFill>
                          <a:latin typeface="Times New Roman" panose="02020603050405020304" pitchFamily="18" charset="0"/>
                          <a:cs typeface="Times New Roman" panose="02020603050405020304" pitchFamily="18" charset="0"/>
                        </a:rPr>
                        <a:t>kepemimpinan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berpengaruh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terhadap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kantor</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Desa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Karang</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Jati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Kec</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Pandaan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Kab</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Pasuruan</a:t>
                      </a:r>
                      <a:r>
                        <a:rPr lang="en-US" sz="2000" b="0" dirty="0">
                          <a:solidFill>
                            <a:schemeClr val="tx1"/>
                          </a:solidFill>
                          <a:latin typeface="Times New Roman" panose="02020603050405020304" pitchFamily="18" charset="0"/>
                          <a:cs typeface="Times New Roman" panose="02020603050405020304" pitchFamily="18" charset="0"/>
                        </a:rPr>
                        <a:t>?</a:t>
                      </a: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3.</a:t>
                      </a:r>
                      <a:r>
                        <a:rPr lang="en-US" sz="2000" b="0" dirty="0">
                          <a:solidFill>
                            <a:schemeClr val="bg1"/>
                          </a:solidFill>
                          <a:latin typeface="Times New Roman" panose="02020603050405020304" pitchFamily="18" charset="0"/>
                          <a:cs typeface="Times New Roman" panose="02020603050405020304" pitchFamily="18" charset="0"/>
                        </a:rPr>
                        <a:t>a</a:t>
                      </a:r>
                      <a:r>
                        <a:rPr lang="en-US" sz="2000" b="0" dirty="0">
                          <a:solidFill>
                            <a:schemeClr val="tx1"/>
                          </a:solidFill>
                          <a:latin typeface="Times New Roman" panose="02020603050405020304" pitchFamily="18" charset="0"/>
                          <a:cs typeface="Times New Roman" panose="02020603050405020304" pitchFamily="18" charset="0"/>
                        </a:rPr>
                        <a:t>Apakah </a:t>
                      </a:r>
                      <a:r>
                        <a:rPr lang="en-US" sz="2000" b="0" dirty="0" err="1">
                          <a:solidFill>
                            <a:schemeClr val="tx1"/>
                          </a:solidFill>
                          <a:latin typeface="Times New Roman" panose="02020603050405020304" pitchFamily="18" charset="0"/>
                          <a:cs typeface="Times New Roman" panose="02020603050405020304" pitchFamily="18" charset="0"/>
                        </a:rPr>
                        <a:t>kompensasi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berpengaruh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terhadap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kantor</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Desa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Karang</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Jati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Kec</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Pandaan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Kab</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Pasuruan</a:t>
                      </a:r>
                      <a:r>
                        <a:rPr lang="en-US" sz="2000" b="0" dirty="0">
                          <a:solidFill>
                            <a:schemeClr val="tx1"/>
                          </a:solidFill>
                          <a:latin typeface="Times New Roman" panose="02020603050405020304" pitchFamily="18" charset="0"/>
                          <a:cs typeface="Times New Roman" panose="02020603050405020304" pitchFamily="18" charset="0"/>
                        </a:rPr>
                        <a:t>?</a:t>
                      </a:r>
                    </a:p>
                    <a:p>
                      <a:pPr marL="0" indent="0" algn="just">
                        <a:buFont typeface="Arial" panose="020B0604020202020204" pitchFamily="34" charset="0"/>
                        <a:buNone/>
                      </a:pPr>
                      <a:endParaRPr lang="en-US" sz="2000" b="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285750" indent="-285750" algn="just">
                        <a:buFont typeface="Arial" panose="020B0604020202020204" pitchFamily="34" charset="0"/>
                        <a:buChar char="•"/>
                      </a:pPr>
                      <a:r>
                        <a:rPr lang="en-US" sz="2000" b="1" dirty="0" err="1">
                          <a:solidFill>
                            <a:schemeClr val="tx1"/>
                          </a:solidFill>
                          <a:latin typeface="Times New Roman" panose="02020603050405020304" pitchFamily="18" charset="0"/>
                          <a:cs typeface="Times New Roman" panose="02020603050405020304" pitchFamily="18" charset="0"/>
                        </a:rPr>
                        <a:t>Tujuan</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err="1">
                          <a:solidFill>
                            <a:schemeClr val="tx1"/>
                          </a:solidFill>
                          <a:latin typeface="Times New Roman" panose="02020603050405020304" pitchFamily="18" charset="0"/>
                          <a:cs typeface="Times New Roman" panose="02020603050405020304" pitchFamily="18" charset="0"/>
                        </a:rPr>
                        <a:t>Penelitian</a:t>
                      </a:r>
                      <a:endParaRPr lang="id-ID" sz="2000" b="1"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endParaRPr lang="id-ID" sz="2000" b="1"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1.Untuk </a:t>
                      </a:r>
                      <a:r>
                        <a:rPr lang="en-US" sz="2000" b="0" dirty="0" err="1">
                          <a:solidFill>
                            <a:schemeClr val="tx1"/>
                          </a:solidFill>
                          <a:latin typeface="Times New Roman" panose="02020603050405020304" pitchFamily="18" charset="0"/>
                          <a:cs typeface="Times New Roman" panose="02020603050405020304" pitchFamily="18" charset="0"/>
                        </a:rPr>
                        <a:t>mengetahui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pengaruh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Lingkungan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terhadap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kantor</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Desa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Karang</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Jati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Kec</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Pandaan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Kab</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Pasuruan</a:t>
                      </a:r>
                      <a:r>
                        <a:rPr lang="en-US" sz="2000" b="0" dirty="0">
                          <a:solidFill>
                            <a:schemeClr val="tx1"/>
                          </a:solidFill>
                          <a:latin typeface="Times New Roman" panose="02020603050405020304" pitchFamily="18" charset="0"/>
                          <a:cs typeface="Times New Roman" panose="02020603050405020304" pitchFamily="18" charset="0"/>
                        </a:rPr>
                        <a:t>.</a:t>
                      </a: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2.Untuk </a:t>
                      </a:r>
                      <a:r>
                        <a:rPr lang="en-US" sz="2000" b="0" dirty="0" err="1">
                          <a:solidFill>
                            <a:schemeClr val="tx1"/>
                          </a:solidFill>
                          <a:latin typeface="Times New Roman" panose="02020603050405020304" pitchFamily="18" charset="0"/>
                          <a:cs typeface="Times New Roman" panose="02020603050405020304" pitchFamily="18" charset="0"/>
                        </a:rPr>
                        <a:t>mengetahui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pengaruh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kepemimpinan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terhadap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kantor</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Desa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Karang</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Jati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Kec</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Pandaan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Kab</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Pasuruan</a:t>
                      </a:r>
                      <a:r>
                        <a:rPr lang="en-US" sz="2000" b="0" dirty="0">
                          <a:solidFill>
                            <a:schemeClr val="tx1"/>
                          </a:solidFill>
                          <a:latin typeface="Times New Roman" panose="02020603050405020304" pitchFamily="18" charset="0"/>
                          <a:cs typeface="Times New Roman" panose="02020603050405020304" pitchFamily="18" charset="0"/>
                        </a:rPr>
                        <a:t>.</a:t>
                      </a: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3.Untuk </a:t>
                      </a:r>
                      <a:r>
                        <a:rPr lang="en-US" sz="2000" b="0" dirty="0" err="1">
                          <a:solidFill>
                            <a:schemeClr val="tx1"/>
                          </a:solidFill>
                          <a:latin typeface="Times New Roman" panose="02020603050405020304" pitchFamily="18" charset="0"/>
                          <a:cs typeface="Times New Roman" panose="02020603050405020304" pitchFamily="18" charset="0"/>
                        </a:rPr>
                        <a:t>mengetahui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pengaruh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Kompensasi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terhadap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kantor</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Desa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Karang</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Jati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Kec</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Pandaan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Kab</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Pasuruan</a:t>
                      </a:r>
                      <a:r>
                        <a:rPr lang="en-US" sz="2000" b="0" dirty="0">
                          <a:solidFill>
                            <a:schemeClr val="tx1"/>
                          </a:solidFill>
                          <a:latin typeface="Times New Roman" panose="02020603050405020304" pitchFamily="18" charset="0"/>
                          <a:cs typeface="Times New Roman" panose="02020603050405020304" pitchFamily="18" charset="0"/>
                        </a:rPr>
                        <a:t>.</a:t>
                      </a:r>
                    </a:p>
                    <a:p>
                      <a:pPr marL="0" indent="0" algn="just">
                        <a:buFont typeface="Arial" panose="020B0604020202020204" pitchFamily="34" charset="0"/>
                        <a:buNone/>
                      </a:pPr>
                      <a:endParaRPr lang="en-US" sz="2000" b="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09452817"/>
                  </a:ext>
                </a:extLst>
              </a:tr>
            </a:tbl>
          </a:graphicData>
        </a:graphic>
      </p:graphicFrame>
    </p:spTree>
    <p:extLst>
      <p:ext uri="{BB962C8B-B14F-4D97-AF65-F5344CB8AC3E}">
        <p14:creationId xmlns:p14="http://schemas.microsoft.com/office/powerpoint/2010/main" val="2355944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6758" y="37136"/>
            <a:ext cx="11830877" cy="1042123"/>
          </a:xfrm>
        </p:spPr>
        <p:txBody>
          <a:bodyPr>
            <a:normAutofit/>
          </a:bodyPr>
          <a:lstStyle/>
          <a:p>
            <a:r>
              <a:rPr lang="en-US" sz="2800" dirty="0">
                <a:latin typeface="Algerian" panose="04020705040A02060702" pitchFamily="82" charset="0"/>
                <a:cs typeface="Times New Roman" panose="02020603050405020304" pitchFamily="18" charset="0"/>
              </a:rPr>
              <a:t>BAB I</a:t>
            </a:r>
            <a:br>
              <a:rPr lang="id-ID" sz="2800" dirty="0">
                <a:latin typeface="Algerian" panose="04020705040A02060702" pitchFamily="82" charset="0"/>
                <a:cs typeface="Times New Roman" panose="02020603050405020304" pitchFamily="18" charset="0"/>
              </a:rPr>
            </a:br>
            <a:r>
              <a:rPr lang="id-ID" sz="2800" dirty="0">
                <a:latin typeface="Algerian" panose="04020705040A02060702" pitchFamily="82" charset="0"/>
                <a:cs typeface="Times New Roman" panose="02020603050405020304" pitchFamily="18" charset="0"/>
              </a:rPr>
              <a:t>Manfaat penelitian</a:t>
            </a:r>
            <a:endParaRPr lang="en-SG" sz="2800" dirty="0">
              <a:latin typeface="Algerian" panose="04020705040A02060702" pitchFamily="82" charset="0"/>
            </a:endParaRPr>
          </a:p>
        </p:txBody>
      </p:sp>
      <p:pic>
        <p:nvPicPr>
          <p:cNvPr id="6" name="Picture 5"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7" name="Picture 6" descr="C:\Users\Admin\Pictures\84aa15d4-5428-4412-8ead-b86aa90a3a77.jp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graphicFrame>
        <p:nvGraphicFramePr>
          <p:cNvPr id="11" name="Table 4">
            <a:extLst>
              <a:ext uri="{FF2B5EF4-FFF2-40B4-BE49-F238E27FC236}">
                <a16:creationId xmlns:a16="http://schemas.microsoft.com/office/drawing/2014/main" id="{B1E62453-209E-49AB-9FB7-F4367D6D8A99}"/>
              </a:ext>
            </a:extLst>
          </p:cNvPr>
          <p:cNvGraphicFramePr>
            <a:graphicFrameLocks noGrp="1"/>
          </p:cNvGraphicFramePr>
          <p:nvPr>
            <p:ph idx="1"/>
            <p:extLst>
              <p:ext uri="{D42A27DB-BD31-4B8C-83A1-F6EECF244321}">
                <p14:modId xmlns:p14="http://schemas.microsoft.com/office/powerpoint/2010/main" val="1525852814"/>
              </p:ext>
            </p:extLst>
          </p:nvPr>
        </p:nvGraphicFramePr>
        <p:xfrm>
          <a:off x="166757" y="1144769"/>
          <a:ext cx="11830878" cy="5511904"/>
        </p:xfrm>
        <a:graphic>
          <a:graphicData uri="http://schemas.openxmlformats.org/drawingml/2006/table">
            <a:tbl>
              <a:tblPr firstRow="1" bandRow="1">
                <a:tableStyleId>{2D5ABB26-0587-4C30-8999-92F81FD0307C}</a:tableStyleId>
              </a:tblPr>
              <a:tblGrid>
                <a:gridCol w="5915439">
                  <a:extLst>
                    <a:ext uri="{9D8B030D-6E8A-4147-A177-3AD203B41FA5}">
                      <a16:colId xmlns:a16="http://schemas.microsoft.com/office/drawing/2014/main" val="849623212"/>
                    </a:ext>
                  </a:extLst>
                </a:gridCol>
                <a:gridCol w="5915439">
                  <a:extLst>
                    <a:ext uri="{9D8B030D-6E8A-4147-A177-3AD203B41FA5}">
                      <a16:colId xmlns:a16="http://schemas.microsoft.com/office/drawing/2014/main" val="3699904258"/>
                    </a:ext>
                  </a:extLst>
                </a:gridCol>
              </a:tblGrid>
              <a:tr h="5511904">
                <a:tc>
                  <a:txBody>
                    <a:bodyPr/>
                    <a:lstStyle/>
                    <a:p>
                      <a:pPr marL="285750" indent="-285750" algn="just">
                        <a:buFont typeface="Arial" panose="020B0604020202020204" pitchFamily="34" charset="0"/>
                        <a:buChar char="•"/>
                      </a:pPr>
                      <a:r>
                        <a:rPr lang="id-ID" sz="2000" b="1" dirty="0">
                          <a:solidFill>
                            <a:schemeClr val="tx1"/>
                          </a:solidFill>
                          <a:latin typeface="Times New Roman" panose="02020603050405020304" pitchFamily="18" charset="0"/>
                          <a:cs typeface="Times New Roman" panose="02020603050405020304" pitchFamily="18" charset="0"/>
                        </a:rPr>
                        <a:t>Manfaat Teoritis </a:t>
                      </a:r>
                      <a:endParaRPr lang="en-US" sz="2000" b="1"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endParaRPr lang="id-ID" sz="2000" b="0"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Hasil </a:t>
                      </a:r>
                      <a:r>
                        <a:rPr lang="en-US" sz="2000" b="0" dirty="0" err="1">
                          <a:solidFill>
                            <a:schemeClr val="tx1"/>
                          </a:solidFill>
                          <a:latin typeface="Times New Roman" panose="02020603050405020304" pitchFamily="18" charset="0"/>
                          <a:cs typeface="Times New Roman" panose="02020603050405020304" pitchFamily="18" charset="0"/>
                        </a:rPr>
                        <a:t>dari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penelitian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ini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diharapkan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dapat</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menambah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pengetahuan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sebagai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bahan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perbandingan</a:t>
                      </a:r>
                      <a:r>
                        <a:rPr lang="en-US" sz="2000" b="0" dirty="0">
                          <a:solidFill>
                            <a:schemeClr val="tx1"/>
                          </a:solidFill>
                          <a:latin typeface="Times New Roman" panose="02020603050405020304" pitchFamily="18" charset="0"/>
                          <a:cs typeface="Times New Roman" panose="02020603050405020304" pitchFamily="18" charset="0"/>
                        </a:rPr>
                        <a:t> dan </a:t>
                      </a:r>
                      <a:r>
                        <a:rPr lang="en-US" sz="2000" b="0" dirty="0" err="1">
                          <a:solidFill>
                            <a:schemeClr val="tx1"/>
                          </a:solidFill>
                          <a:latin typeface="Times New Roman" panose="02020603050405020304" pitchFamily="18" charset="0"/>
                          <a:cs typeface="Times New Roman" panose="02020603050405020304" pitchFamily="18" charset="0"/>
                        </a:rPr>
                        <a:t>pertimbangan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dalam</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memecahkan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masalah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serupa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Bagi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pihak</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kantor</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Desa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Karang</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Jati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hasil</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penilitian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menjadi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bahan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masukan</a:t>
                      </a:r>
                      <a:r>
                        <a:rPr lang="en-US" sz="2000" b="0" dirty="0">
                          <a:solidFill>
                            <a:schemeClr val="tx1"/>
                          </a:solidFill>
                          <a:latin typeface="Times New Roman" panose="02020603050405020304" pitchFamily="18" charset="0"/>
                          <a:cs typeface="Times New Roman" panose="02020603050405020304" pitchFamily="18" charset="0"/>
                        </a:rPr>
                        <a:t> dan </a:t>
                      </a:r>
                      <a:r>
                        <a:rPr lang="en-US" sz="2000" b="0" dirty="0" err="1">
                          <a:solidFill>
                            <a:schemeClr val="tx1"/>
                          </a:solidFill>
                          <a:latin typeface="Times New Roman" panose="02020603050405020304" pitchFamily="18" charset="0"/>
                          <a:cs typeface="Times New Roman" panose="02020603050405020304" pitchFamily="18" charset="0"/>
                        </a:rPr>
                        <a:t>pertimbangan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untuk</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meningkatkan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 </a:t>
                      </a:r>
                    </a:p>
                  </a:txBody>
                  <a:tcPr/>
                </a:tc>
                <a:tc>
                  <a:txBody>
                    <a:bodyPr/>
                    <a:lstStyle/>
                    <a:p>
                      <a:pPr marL="285750" indent="-285750" algn="just">
                        <a:buFont typeface="Arial" panose="020B0604020202020204" pitchFamily="34" charset="0"/>
                        <a:buChar char="•"/>
                      </a:pPr>
                      <a:r>
                        <a:rPr lang="id-ID" sz="2000" b="1" dirty="0">
                          <a:solidFill>
                            <a:schemeClr val="tx1"/>
                          </a:solidFill>
                          <a:latin typeface="Times New Roman" panose="02020603050405020304" pitchFamily="18" charset="0"/>
                          <a:cs typeface="Times New Roman" panose="02020603050405020304" pitchFamily="18" charset="0"/>
                        </a:rPr>
                        <a:t>Manfaat Praktis</a:t>
                      </a:r>
                    </a:p>
                    <a:p>
                      <a:pPr marL="0" indent="0" algn="just">
                        <a:buFont typeface="Arial" panose="020B0604020202020204" pitchFamily="34" charset="0"/>
                        <a:buNone/>
                      </a:pPr>
                      <a:endParaRPr lang="id-ID" sz="2000" b="1"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1.Bagi </a:t>
                      </a:r>
                      <a:r>
                        <a:rPr lang="en-US" sz="2000" b="0" dirty="0" err="1">
                          <a:solidFill>
                            <a:schemeClr val="tx1"/>
                          </a:solidFill>
                          <a:latin typeface="Times New Roman" panose="02020603050405020304" pitchFamily="18" charset="0"/>
                          <a:cs typeface="Times New Roman" panose="02020603050405020304" pitchFamily="18" charset="0"/>
                        </a:rPr>
                        <a:t>penulis</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diharap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mampu</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mengembangkan</a:t>
                      </a:r>
                      <a:r>
                        <a:rPr lang="en-US" sz="2000" b="0" dirty="0">
                          <a:solidFill>
                            <a:schemeClr val="tx1"/>
                          </a:solidFill>
                          <a:latin typeface="Times New Roman" panose="02020603050405020304" pitchFamily="18" charset="0"/>
                          <a:cs typeface="Times New Roman" panose="02020603050405020304" pitchFamily="18" charset="0"/>
                        </a:rPr>
                        <a:t> dan </a:t>
                      </a:r>
                      <a:r>
                        <a:rPr lang="en-US" sz="2000" b="0" dirty="0" err="1">
                          <a:solidFill>
                            <a:schemeClr val="tx1"/>
                          </a:solidFill>
                          <a:latin typeface="Times New Roman" panose="02020603050405020304" pitchFamily="18" charset="0"/>
                          <a:cs typeface="Times New Roman" panose="02020603050405020304" pitchFamily="18" charset="0"/>
                        </a:rPr>
                        <a:t>mengaplikasikan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dengan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nyata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untuk</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memperluas</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pengetahuan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pengaruh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lingkungan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kepemimpinan</a:t>
                      </a:r>
                      <a:r>
                        <a:rPr lang="en-US" sz="2000" b="0" dirty="0">
                          <a:solidFill>
                            <a:schemeClr val="tx1"/>
                          </a:solidFill>
                          <a:latin typeface="Times New Roman" panose="02020603050405020304" pitchFamily="18" charset="0"/>
                          <a:cs typeface="Times New Roman" panose="02020603050405020304" pitchFamily="18" charset="0"/>
                        </a:rPr>
                        <a:t> dan </a:t>
                      </a:r>
                      <a:r>
                        <a:rPr lang="en-US" sz="2000" b="0" dirty="0" err="1">
                          <a:solidFill>
                            <a:schemeClr val="tx1"/>
                          </a:solidFill>
                          <a:latin typeface="Times New Roman" panose="02020603050405020304" pitchFamily="18" charset="0"/>
                          <a:cs typeface="Times New Roman" panose="02020603050405020304" pitchFamily="18" charset="0"/>
                        </a:rPr>
                        <a:t>kompensasi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terhadap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a:t>
                      </a:r>
                      <a:endParaRPr lang="id-ID" sz="2000" b="0"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endParaRPr lang="en-US" sz="2000" b="0"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2.Bagi </a:t>
                      </a:r>
                      <a:r>
                        <a:rPr lang="en-US" sz="2000" b="0" dirty="0" err="1">
                          <a:solidFill>
                            <a:schemeClr val="tx1"/>
                          </a:solidFill>
                          <a:latin typeface="Times New Roman" panose="02020603050405020304" pitchFamily="18" charset="0"/>
                          <a:cs typeface="Times New Roman" panose="02020603050405020304" pitchFamily="18" charset="0"/>
                        </a:rPr>
                        <a:t>pihak</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akademik</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penelitian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ini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diharapkan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dapat</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memperkaya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kepustakaan</a:t>
                      </a:r>
                      <a:r>
                        <a:rPr lang="en-US" sz="2000" b="0" dirty="0">
                          <a:solidFill>
                            <a:schemeClr val="tx1"/>
                          </a:solidFill>
                          <a:latin typeface="Times New Roman" panose="02020603050405020304" pitchFamily="18" charset="0"/>
                          <a:cs typeface="Times New Roman" panose="02020603050405020304" pitchFamily="18" charset="0"/>
                        </a:rPr>
                        <a:t> dan </a:t>
                      </a:r>
                      <a:r>
                        <a:rPr lang="en-US" sz="2000" b="0" dirty="0" err="1">
                          <a:solidFill>
                            <a:schemeClr val="tx1"/>
                          </a:solidFill>
                          <a:latin typeface="Times New Roman" panose="02020603050405020304" pitchFamily="18" charset="0"/>
                          <a:cs typeface="Times New Roman" panose="02020603050405020304" pitchFamily="18" charset="0"/>
                        </a:rPr>
                        <a:t>menyajikan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informasi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mengenai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pengaruh</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lingkungan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kepemimpinan</a:t>
                      </a:r>
                      <a:r>
                        <a:rPr lang="en-US" sz="2000" b="0" dirty="0">
                          <a:solidFill>
                            <a:schemeClr val="tx1"/>
                          </a:solidFill>
                          <a:latin typeface="Times New Roman" panose="02020603050405020304" pitchFamily="18" charset="0"/>
                          <a:cs typeface="Times New Roman" panose="02020603050405020304" pitchFamily="18" charset="0"/>
                        </a:rPr>
                        <a:t> dan </a:t>
                      </a:r>
                      <a:r>
                        <a:rPr lang="en-US" sz="2000" b="0" dirty="0" err="1">
                          <a:solidFill>
                            <a:schemeClr val="tx1"/>
                          </a:solidFill>
                          <a:latin typeface="Times New Roman" panose="02020603050405020304" pitchFamily="18" charset="0"/>
                          <a:cs typeface="Times New Roman" panose="02020603050405020304" pitchFamily="18" charset="0"/>
                        </a:rPr>
                        <a:t>kompensasi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terhadap</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a:t>
                      </a:r>
                      <a:r>
                        <a:rPr lang="en-US" sz="2000" b="0" dirty="0">
                          <a:solidFill>
                            <a:schemeClr val="tx1"/>
                          </a:solidFill>
                          <a:latin typeface="Times New Roman" panose="02020603050405020304" pitchFamily="18" charset="0"/>
                          <a:cs typeface="Times New Roman" panose="02020603050405020304" pitchFamily="18" charset="0"/>
                        </a:rPr>
                        <a:t>.</a:t>
                      </a:r>
                      <a:endParaRPr lang="id-ID" sz="2000" b="0"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endParaRPr lang="en-US" sz="2000" b="0" dirty="0">
                        <a:solidFill>
                          <a:schemeClr val="tx1"/>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r>
                        <a:rPr lang="en-US" sz="2000" b="0" dirty="0">
                          <a:solidFill>
                            <a:schemeClr val="tx1"/>
                          </a:solidFill>
                          <a:latin typeface="Times New Roman" panose="02020603050405020304" pitchFamily="18" charset="0"/>
                          <a:cs typeface="Times New Roman" panose="02020603050405020304" pitchFamily="18" charset="0"/>
                        </a:rPr>
                        <a:t>3.Bagi </a:t>
                      </a:r>
                      <a:r>
                        <a:rPr lang="en-US" sz="2000" b="0" dirty="0" err="1">
                          <a:solidFill>
                            <a:schemeClr val="tx1"/>
                          </a:solidFill>
                          <a:latin typeface="Times New Roman" panose="02020603050405020304" pitchFamily="18" charset="0"/>
                          <a:cs typeface="Times New Roman" panose="02020603050405020304" pitchFamily="18" charset="0"/>
                        </a:rPr>
                        <a:t>Pihak</a:t>
                      </a:r>
                      <a:r>
                        <a:rPr lang="en-US" sz="2000" b="0" dirty="0">
                          <a:solidFill>
                            <a:schemeClr val="tx1"/>
                          </a:solidFill>
                          <a:latin typeface="Times New Roman" panose="02020603050405020304" pitchFamily="18" charset="0"/>
                          <a:cs typeface="Times New Roman" panose="02020603050405020304" pitchFamily="18" charset="0"/>
                        </a:rPr>
                        <a:t> Kantor </a:t>
                      </a:r>
                      <a:r>
                        <a:rPr lang="en-US" sz="2000" b="0" dirty="0" err="1">
                          <a:solidFill>
                            <a:schemeClr val="tx1"/>
                          </a:solidFill>
                          <a:latin typeface="Times New Roman" panose="02020603050405020304" pitchFamily="18" charset="0"/>
                          <a:cs typeface="Times New Roman" panose="02020603050405020304" pitchFamily="18" charset="0"/>
                        </a:rPr>
                        <a:t>Desa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Penelitian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ini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diharapkan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dapat</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membantu</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efisiensi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dalam</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segi</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pelayanan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maupun</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kinerja</a:t>
                      </a:r>
                      <a:r>
                        <a:rPr lang="en-US" sz="2000" b="0" dirty="0">
                          <a:solidFill>
                            <a:schemeClr val="tx1"/>
                          </a:solidFill>
                          <a:latin typeface="Times New Roman" panose="02020603050405020304" pitchFamily="18" charset="0"/>
                          <a:cs typeface="Times New Roman" panose="02020603050405020304" pitchFamily="18" charset="0"/>
                        </a:rPr>
                        <a:t> </a:t>
                      </a:r>
                      <a:r>
                        <a:rPr lang="en-US" sz="2000" b="0" dirty="0" err="1">
                          <a:solidFill>
                            <a:schemeClr val="tx1"/>
                          </a:solidFill>
                          <a:latin typeface="Times New Roman" panose="02020603050405020304" pitchFamily="18" charset="0"/>
                          <a:cs typeface="Times New Roman" panose="02020603050405020304" pitchFamily="18" charset="0"/>
                        </a:rPr>
                        <a:t>pegawainya</a:t>
                      </a:r>
                      <a:r>
                        <a:rPr lang="en-US" sz="2000" b="0" dirty="0">
                          <a:solidFill>
                            <a:schemeClr val="tx1"/>
                          </a:solidFill>
                          <a:latin typeface="Times New Roman" panose="02020603050405020304" pitchFamily="18" charset="0"/>
                          <a:cs typeface="Times New Roman" panose="02020603050405020304" pitchFamily="18" charset="0"/>
                        </a:rPr>
                        <a:t>.</a:t>
                      </a:r>
                    </a:p>
                    <a:p>
                      <a:pPr marL="0" indent="0" algn="just">
                        <a:buFont typeface="Arial" panose="020B0604020202020204" pitchFamily="34" charset="0"/>
                        <a:buNone/>
                      </a:pPr>
                      <a:endParaRPr lang="en-US" sz="2000" b="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09452817"/>
                  </a:ext>
                </a:extLst>
              </a:tr>
            </a:tbl>
          </a:graphicData>
        </a:graphic>
      </p:graphicFrame>
    </p:spTree>
    <p:extLst>
      <p:ext uri="{BB962C8B-B14F-4D97-AF65-F5344CB8AC3E}">
        <p14:creationId xmlns:p14="http://schemas.microsoft.com/office/powerpoint/2010/main" val="559959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758" y="37136"/>
            <a:ext cx="11830877" cy="1042123"/>
          </a:xfrm>
        </p:spPr>
        <p:txBody>
          <a:bodyPr>
            <a:normAutofit/>
          </a:bodyPr>
          <a:lstStyle/>
          <a:p>
            <a:r>
              <a:rPr lang="id-ID" sz="2800" dirty="0">
                <a:latin typeface="Algerian" panose="04020705040A02060702" pitchFamily="82" charset="0"/>
              </a:rPr>
              <a:t>LITERATURE RIVIEW</a:t>
            </a:r>
            <a:endParaRPr lang="en-US" sz="2800" dirty="0">
              <a:latin typeface="Algerian" panose="04020705040A02060702" pitchFamily="82" charset="0"/>
            </a:endParaRPr>
          </a:p>
        </p:txBody>
      </p:sp>
      <p:sp>
        <p:nvSpPr>
          <p:cNvPr id="4" name="Rectangle 3"/>
          <p:cNvSpPr txBox="1">
            <a:spLocks noChangeArrowheads="1"/>
          </p:cNvSpPr>
          <p:nvPr/>
        </p:nvSpPr>
        <p:spPr>
          <a:xfrm>
            <a:off x="554346" y="1432560"/>
            <a:ext cx="11068602" cy="50444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id-ID" altLang="en-US" sz="2400" b="1" dirty="0">
                <a:latin typeface="Times New Roman" panose="02020603050405020304" pitchFamily="18" charset="0"/>
                <a:cs typeface="Times New Roman" panose="02020603050405020304" pitchFamily="18" charset="0"/>
              </a:rPr>
              <a:t>Lingkungan Kerja</a:t>
            </a:r>
            <a:r>
              <a:rPr lang="sv-SE" altLang="en-US" sz="2400" b="1" dirty="0">
                <a:latin typeface="Times New Roman" panose="02020603050405020304" pitchFamily="18" charset="0"/>
                <a:cs typeface="Times New Roman" panose="02020603050405020304" pitchFamily="18" charset="0"/>
              </a:rPr>
              <a:t> (X</a:t>
            </a:r>
            <a:r>
              <a:rPr lang="sv-SE" altLang="en-US" sz="2400" b="1" baseline="-25000" dirty="0">
                <a:latin typeface="Times New Roman" panose="02020603050405020304" pitchFamily="18" charset="0"/>
                <a:cs typeface="Times New Roman" panose="02020603050405020304" pitchFamily="18" charset="0"/>
              </a:rPr>
              <a:t>1</a:t>
            </a:r>
            <a:r>
              <a:rPr lang="sv-SE" altLang="en-US" sz="2400" b="1" dirty="0">
                <a:latin typeface="Times New Roman" panose="02020603050405020304" pitchFamily="18" charset="0"/>
                <a:cs typeface="Times New Roman" panose="02020603050405020304" pitchFamily="18" charset="0"/>
              </a:rPr>
              <a:t>)</a:t>
            </a:r>
            <a:r>
              <a:rPr lang="en-US" altLang="en-US" sz="2400" b="1" dirty="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 </a:t>
            </a:r>
            <a:r>
              <a:rPr lang="id-ID" sz="2400" dirty="0">
                <a:latin typeface="Times New Roman" panose="02020603050405020304" pitchFamily="18" charset="0"/>
                <a:ea typeface="Calibri" panose="020F0502020204030204" pitchFamily="34" charset="0"/>
              </a:rPr>
              <a:t>Lingkungan kerja adalah keseluruhan alat perkakas dan bahan yang dihadapi, lingkungan sekitarnya dimana seorang pekerja, metode kerjanya, serta pengaturan kerjanya baik sebagai perseorangan maupun sebagai kelompok.</a:t>
            </a:r>
            <a:endParaRPr lang="id-ID" altLang="en-US" sz="2400" dirty="0">
              <a:latin typeface="Times New Roman" panose="02020603050405020304" pitchFamily="18" charset="0"/>
              <a:cs typeface="Times New Roman" panose="02020603050405020304" pitchFamily="18" charset="0"/>
            </a:endParaRPr>
          </a:p>
          <a:p>
            <a:pPr algn="just"/>
            <a:r>
              <a:rPr lang="id-ID" altLang="en-US" sz="2400" b="1" dirty="0">
                <a:latin typeface="Times New Roman" panose="02020603050405020304" pitchFamily="18" charset="0"/>
                <a:cs typeface="Times New Roman" panose="02020603050405020304" pitchFamily="18" charset="0"/>
              </a:rPr>
              <a:t>Kepemimpinan</a:t>
            </a:r>
            <a:r>
              <a:rPr lang="sv-SE" altLang="en-US" sz="2400" b="1" dirty="0">
                <a:latin typeface="Times New Roman" panose="02020603050405020304" pitchFamily="18" charset="0"/>
                <a:cs typeface="Times New Roman" panose="02020603050405020304" pitchFamily="18" charset="0"/>
              </a:rPr>
              <a:t> (X</a:t>
            </a:r>
            <a:r>
              <a:rPr lang="sv-SE" altLang="en-US" sz="2400" b="1" baseline="-25000" dirty="0">
                <a:latin typeface="Times New Roman" panose="02020603050405020304" pitchFamily="18" charset="0"/>
                <a:cs typeface="Times New Roman" panose="02020603050405020304" pitchFamily="18" charset="0"/>
              </a:rPr>
              <a:t>2</a:t>
            </a:r>
            <a:r>
              <a:rPr lang="sv-SE" altLang="en-US" sz="2400" b="1" dirty="0">
                <a:latin typeface="Times New Roman" panose="02020603050405020304" pitchFamily="18" charset="0"/>
                <a:cs typeface="Times New Roman" panose="02020603050405020304" pitchFamily="18" charset="0"/>
              </a:rPr>
              <a:t>)</a:t>
            </a:r>
            <a:r>
              <a:rPr lang="en-US" altLang="en-US" sz="2400" b="1" dirty="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 </a:t>
            </a:r>
            <a:r>
              <a:rPr lang="id-ID" sz="2400" dirty="0">
                <a:latin typeface="Times New Roman" panose="02020603050405020304" pitchFamily="18" charset="0"/>
                <a:ea typeface="Calibri" panose="020F0502020204030204" pitchFamily="34" charset="0"/>
              </a:rPr>
              <a:t>suatu proses untuk mengarahkan dan mempengaruhi orang lain agar mau melaksanakan tugasnya untuk mencapai tujuan organisasi.</a:t>
            </a:r>
            <a:endParaRPr lang="id-ID" altLang="en-US" sz="2400" dirty="0">
              <a:latin typeface="Times New Roman" panose="02020603050405020304" pitchFamily="18" charset="0"/>
              <a:cs typeface="Times New Roman" panose="02020603050405020304" pitchFamily="18" charset="0"/>
            </a:endParaRPr>
          </a:p>
          <a:p>
            <a:pPr algn="just"/>
            <a:r>
              <a:rPr lang="id-ID" altLang="en-US" sz="2400" b="1" dirty="0">
                <a:latin typeface="Times New Roman" panose="02020603050405020304" pitchFamily="18" charset="0"/>
                <a:cs typeface="Times New Roman" panose="02020603050405020304" pitchFamily="18" charset="0"/>
              </a:rPr>
              <a:t>Kompensasi</a:t>
            </a:r>
            <a:r>
              <a:rPr lang="en-SG" altLang="en-US" sz="2400" b="1" dirty="0">
                <a:latin typeface="Times New Roman" panose="02020603050405020304" pitchFamily="18" charset="0"/>
                <a:cs typeface="Times New Roman" panose="02020603050405020304" pitchFamily="18" charset="0"/>
              </a:rPr>
              <a:t> (X</a:t>
            </a:r>
            <a:r>
              <a:rPr lang="en-SG" altLang="en-US" sz="2400" b="1" baseline="-25000" dirty="0">
                <a:latin typeface="Times New Roman" panose="02020603050405020304" pitchFamily="18" charset="0"/>
                <a:cs typeface="Times New Roman" panose="02020603050405020304" pitchFamily="18" charset="0"/>
              </a:rPr>
              <a:t>3</a:t>
            </a:r>
            <a:r>
              <a:rPr lang="en-SG" altLang="en-US" sz="2400" b="1" dirty="0">
                <a:latin typeface="Times New Roman" panose="02020603050405020304" pitchFamily="18" charset="0"/>
                <a:cs typeface="Times New Roman" panose="02020603050405020304" pitchFamily="18" charset="0"/>
              </a:rPr>
              <a:t>) </a:t>
            </a:r>
            <a:r>
              <a:rPr lang="en-SG" altLang="en-US" sz="2400" dirty="0">
                <a:latin typeface="Times New Roman" panose="02020603050405020304" pitchFamily="18" charset="0"/>
                <a:cs typeface="Times New Roman" panose="02020603050405020304" pitchFamily="18" charset="0"/>
              </a:rPr>
              <a:t>: </a:t>
            </a:r>
            <a:r>
              <a:rPr lang="id-ID" sz="2400" dirty="0">
                <a:latin typeface="Times New Roman" panose="02020603050405020304" pitchFamily="18" charset="0"/>
                <a:ea typeface="Calibri" panose="020F0502020204030204" pitchFamily="34" charset="0"/>
              </a:rPr>
              <a:t>Kompensasi yaitu semua pendapatan yang berbentuk uang, barang langsung atau tidak langsung yang diterima pegawai sebagai imbalan atas jasa yang diberikan kepada kantor</a:t>
            </a:r>
            <a:endParaRPr lang="id-ID" altLang="en-US" sz="2400" dirty="0">
              <a:latin typeface="Times New Roman" panose="02020603050405020304" pitchFamily="18" charset="0"/>
              <a:cs typeface="Times New Roman" panose="02020603050405020304" pitchFamily="18" charset="0"/>
            </a:endParaRPr>
          </a:p>
          <a:p>
            <a:pPr algn="just"/>
            <a:r>
              <a:rPr lang="id-ID" altLang="en-US" sz="2400" b="1" dirty="0">
                <a:latin typeface="Times New Roman" panose="02020603050405020304" pitchFamily="18" charset="0"/>
                <a:cs typeface="Times New Roman" panose="02020603050405020304" pitchFamily="18" charset="0"/>
              </a:rPr>
              <a:t>Kinerja Pegawai</a:t>
            </a:r>
            <a:r>
              <a:rPr lang="en-SG" altLang="en-US" sz="2400" b="1" dirty="0">
                <a:latin typeface="Times New Roman" panose="02020603050405020304" pitchFamily="18" charset="0"/>
                <a:cs typeface="Times New Roman" panose="02020603050405020304" pitchFamily="18" charset="0"/>
              </a:rPr>
              <a:t> (Y) </a:t>
            </a:r>
            <a:r>
              <a:rPr lang="en-SG" altLang="en-US" sz="2400" dirty="0">
                <a:latin typeface="Times New Roman" panose="02020603050405020304" pitchFamily="18" charset="0"/>
                <a:cs typeface="Times New Roman" panose="02020603050405020304" pitchFamily="18" charset="0"/>
              </a:rPr>
              <a:t>:</a:t>
            </a:r>
            <a:r>
              <a:rPr lang="id-ID" sz="2400" dirty="0">
                <a:latin typeface="Times New Roman" panose="02020603050405020304" pitchFamily="18" charset="0"/>
                <a:ea typeface="Calibri" panose="020F0502020204030204" pitchFamily="34" charset="0"/>
              </a:rPr>
              <a:t>suatu keseluruhan kemampuan seseorang untuk bekerja sedemikian rupa sehingga mencapai tujuan kerja secara optimal dan berbagai sasaran yang telah diciptakan dengan pengorbanan secara rasio lebih kecil dibandingkan dengan hasil yang dicapai</a:t>
            </a:r>
            <a:endParaRPr lang="en-US" altLang="en-US" sz="2400" dirty="0">
              <a:latin typeface="Times New Roman" panose="02020603050405020304" pitchFamily="18" charset="0"/>
              <a:cs typeface="Times New Roman" panose="02020603050405020304" pitchFamily="18" charset="0"/>
            </a:endParaRPr>
          </a:p>
        </p:txBody>
      </p:sp>
      <p:pic>
        <p:nvPicPr>
          <p:cNvPr id="5" name="Picture 4"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6" name="Picture 5"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Tree>
    <p:extLst>
      <p:ext uri="{BB962C8B-B14F-4D97-AF65-F5344CB8AC3E}">
        <p14:creationId xmlns:p14="http://schemas.microsoft.com/office/powerpoint/2010/main" val="4248600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sz="2800" dirty="0">
                <a:latin typeface="Algerian" panose="04020705040A02060702" pitchFamily="82" charset="0"/>
                <a:cs typeface="Times New Roman" pitchFamily="18" charset="0"/>
              </a:rPr>
              <a:t>BAB II</a:t>
            </a:r>
            <a:endParaRPr lang="id-ID" sz="2800" dirty="0">
              <a:latin typeface="Algerian" panose="04020705040A02060702" pitchFamily="82" charset="0"/>
              <a:cs typeface="Times New Roman" pitchFamily="18" charset="0"/>
            </a:endParaRPr>
          </a:p>
        </p:txBody>
      </p:sp>
      <p:pic>
        <p:nvPicPr>
          <p:cNvPr id="8" name="Picture 7"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67" y="115879"/>
            <a:ext cx="1028890" cy="1028890"/>
          </a:xfrm>
          <a:prstGeom prst="rect">
            <a:avLst/>
          </a:prstGeom>
          <a:noFill/>
          <a:ln>
            <a:noFill/>
          </a:ln>
        </p:spPr>
      </p:pic>
      <p:pic>
        <p:nvPicPr>
          <p:cNvPr id="9" name="Picture 8" descr="C:\Users\Admin\Pictures\84aa15d4-5428-4412-8ead-b86aa90a3a77.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37349" y="115879"/>
            <a:ext cx="1028890" cy="1028890"/>
          </a:xfrm>
          <a:prstGeom prst="rect">
            <a:avLst/>
          </a:prstGeom>
          <a:noFill/>
          <a:ln>
            <a:noFill/>
          </a:ln>
        </p:spPr>
      </p:pic>
      <p:sp>
        <p:nvSpPr>
          <p:cNvPr id="27" name="TextBox 26"/>
          <p:cNvSpPr txBox="1"/>
          <p:nvPr/>
        </p:nvSpPr>
        <p:spPr>
          <a:xfrm>
            <a:off x="4449170" y="1255593"/>
            <a:ext cx="3515963" cy="400110"/>
          </a:xfrm>
          <a:prstGeom prst="rect">
            <a:avLst/>
          </a:prstGeom>
          <a:noFill/>
        </p:spPr>
        <p:txBody>
          <a:bodyPr wrap="none" rtlCol="0">
            <a:spAutoFit/>
          </a:bodyPr>
          <a:lstStyle/>
          <a:p>
            <a:r>
              <a:rPr lang="en-SG" sz="2000" b="1" dirty="0">
                <a:latin typeface="Times New Roman" panose="02020603050405020304" pitchFamily="18" charset="0"/>
                <a:cs typeface="Times New Roman" panose="02020603050405020304" pitchFamily="18" charset="0"/>
              </a:rPr>
              <a:t>KERANGKA KONSEPTUAL</a:t>
            </a:r>
          </a:p>
        </p:txBody>
      </p:sp>
      <p:sp>
        <p:nvSpPr>
          <p:cNvPr id="18" name="Oval 17">
            <a:extLst>
              <a:ext uri="{FF2B5EF4-FFF2-40B4-BE49-F238E27FC236}">
                <a16:creationId xmlns:a16="http://schemas.microsoft.com/office/drawing/2014/main" id="{AE35C62D-C613-4FB5-AC6A-A068FEF8A9E5}"/>
              </a:ext>
            </a:extLst>
          </p:cNvPr>
          <p:cNvSpPr/>
          <p:nvPr/>
        </p:nvSpPr>
        <p:spPr>
          <a:xfrm>
            <a:off x="2421670" y="2163662"/>
            <a:ext cx="3091092" cy="1045331"/>
          </a:xfrm>
          <a:prstGeom prst="ellipse">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35000"/>
              </a:lnSpc>
              <a:spcBef>
                <a:spcPts val="0"/>
              </a:spcBef>
              <a:spcAft>
                <a:spcPts val="0"/>
              </a:spcAft>
              <a:buClrTx/>
              <a:buSzTx/>
              <a:buFontTx/>
              <a:buNone/>
              <a:tabLst/>
              <a:defRPr/>
            </a:pPr>
            <a:r>
              <a:rPr kumimoji="0" lang="id-ID" sz="16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Lingkungan Kerja (X₁)</a:t>
            </a:r>
            <a:endParaRPr kumimoji="0" lang="en-US" sz="16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19" name="Oval 18">
            <a:extLst>
              <a:ext uri="{FF2B5EF4-FFF2-40B4-BE49-F238E27FC236}">
                <a16:creationId xmlns:a16="http://schemas.microsoft.com/office/drawing/2014/main" id="{5C925105-4024-41C0-9BF8-EACB26B06E3F}"/>
              </a:ext>
            </a:extLst>
          </p:cNvPr>
          <p:cNvSpPr/>
          <p:nvPr/>
        </p:nvSpPr>
        <p:spPr>
          <a:xfrm>
            <a:off x="2456270" y="3342330"/>
            <a:ext cx="3091092" cy="1045331"/>
          </a:xfrm>
          <a:prstGeom prst="ellipse">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35000"/>
              </a:lnSpc>
              <a:spcBef>
                <a:spcPts val="0"/>
              </a:spcBef>
              <a:spcAft>
                <a:spcPts val="0"/>
              </a:spcAft>
              <a:buClrTx/>
              <a:buSzTx/>
              <a:buFontTx/>
              <a:buNone/>
              <a:tabLst/>
              <a:defRPr/>
            </a:pPr>
            <a:r>
              <a:rPr kumimoji="0" lang="id-ID" sz="16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Kepemimpinan (X₂)</a:t>
            </a:r>
            <a:endParaRPr kumimoji="0" lang="en-US" sz="16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20" name="Oval 19">
            <a:extLst>
              <a:ext uri="{FF2B5EF4-FFF2-40B4-BE49-F238E27FC236}">
                <a16:creationId xmlns:a16="http://schemas.microsoft.com/office/drawing/2014/main" id="{4C704716-31F1-40DE-862B-D414E9043905}"/>
              </a:ext>
            </a:extLst>
          </p:cNvPr>
          <p:cNvSpPr/>
          <p:nvPr/>
        </p:nvSpPr>
        <p:spPr>
          <a:xfrm>
            <a:off x="2421670" y="4565198"/>
            <a:ext cx="3091092" cy="1045331"/>
          </a:xfrm>
          <a:prstGeom prst="ellipse">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35000"/>
              </a:lnSpc>
              <a:spcBef>
                <a:spcPts val="0"/>
              </a:spcBef>
              <a:spcAft>
                <a:spcPts val="0"/>
              </a:spcAft>
              <a:buClrTx/>
              <a:buSzTx/>
              <a:buFontTx/>
              <a:buNone/>
              <a:tabLst/>
              <a:defRPr/>
            </a:pPr>
            <a:r>
              <a:rPr kumimoji="0" lang="id-ID" sz="16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Kompensasi (X₃)</a:t>
            </a:r>
            <a:endParaRPr kumimoji="0" lang="en-US" sz="16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21" name="Oval 20">
            <a:extLst>
              <a:ext uri="{FF2B5EF4-FFF2-40B4-BE49-F238E27FC236}">
                <a16:creationId xmlns:a16="http://schemas.microsoft.com/office/drawing/2014/main" id="{BFDE2802-8695-49FD-BE80-B4D6366A18B8}"/>
              </a:ext>
            </a:extLst>
          </p:cNvPr>
          <p:cNvSpPr/>
          <p:nvPr/>
        </p:nvSpPr>
        <p:spPr>
          <a:xfrm>
            <a:off x="7300255" y="3342330"/>
            <a:ext cx="3090276" cy="1045331"/>
          </a:xfrm>
          <a:prstGeom prst="ellipse">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35000"/>
              </a:lnSpc>
              <a:spcBef>
                <a:spcPts val="0"/>
              </a:spcBef>
              <a:spcAft>
                <a:spcPts val="0"/>
              </a:spcAft>
              <a:buClrTx/>
              <a:buSzTx/>
              <a:buFontTx/>
              <a:buNone/>
              <a:tabLst/>
              <a:defRPr/>
            </a:pPr>
            <a:r>
              <a:rPr kumimoji="0" lang="id-ID" sz="16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Kinerja Pegawai (Y</a:t>
            </a:r>
            <a:r>
              <a:rPr kumimoji="0" lang="id-ID" sz="13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endParaRPr kumimoji="0" lang="en-US" sz="13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cxnSp>
        <p:nvCxnSpPr>
          <p:cNvPr id="22" name="Straight Arrow Connector 21">
            <a:extLst>
              <a:ext uri="{FF2B5EF4-FFF2-40B4-BE49-F238E27FC236}">
                <a16:creationId xmlns:a16="http://schemas.microsoft.com/office/drawing/2014/main" id="{FFC5C1F3-5E2D-4758-AD87-B1135BAD67D1}"/>
              </a:ext>
            </a:extLst>
          </p:cNvPr>
          <p:cNvCxnSpPr/>
          <p:nvPr/>
        </p:nvCxnSpPr>
        <p:spPr>
          <a:xfrm>
            <a:off x="5552961" y="3843264"/>
            <a:ext cx="1788310" cy="0"/>
          </a:xfrm>
          <a:prstGeom prst="straightConnector1">
            <a:avLst/>
          </a:prstGeom>
          <a:noFill/>
          <a:ln w="6350" cap="flat" cmpd="sng" algn="ctr">
            <a:solidFill>
              <a:sysClr val="windowText" lastClr="000000"/>
            </a:solidFill>
            <a:prstDash val="solid"/>
            <a:miter lim="800000"/>
            <a:tailEnd type="triangle"/>
          </a:ln>
          <a:effectLst/>
        </p:spPr>
      </p:cxnSp>
      <p:cxnSp>
        <p:nvCxnSpPr>
          <p:cNvPr id="26" name="Straight Arrow Connector 25">
            <a:extLst>
              <a:ext uri="{FF2B5EF4-FFF2-40B4-BE49-F238E27FC236}">
                <a16:creationId xmlns:a16="http://schemas.microsoft.com/office/drawing/2014/main" id="{E673842C-EDB1-4768-B3B1-21674E946EB2}"/>
              </a:ext>
            </a:extLst>
          </p:cNvPr>
          <p:cNvCxnSpPr/>
          <p:nvPr/>
        </p:nvCxnSpPr>
        <p:spPr>
          <a:xfrm>
            <a:off x="5518361" y="2664596"/>
            <a:ext cx="1828436" cy="1119735"/>
          </a:xfrm>
          <a:prstGeom prst="straightConnector1">
            <a:avLst/>
          </a:prstGeom>
          <a:noFill/>
          <a:ln w="6350" cap="flat" cmpd="sng" algn="ctr">
            <a:solidFill>
              <a:sysClr val="windowText" lastClr="000000"/>
            </a:solidFill>
            <a:prstDash val="solid"/>
            <a:miter lim="800000"/>
            <a:tailEnd type="triangle"/>
          </a:ln>
          <a:effectLst/>
        </p:spPr>
      </p:cxnSp>
      <p:cxnSp>
        <p:nvCxnSpPr>
          <p:cNvPr id="28" name="Straight Arrow Connector 27">
            <a:extLst>
              <a:ext uri="{FF2B5EF4-FFF2-40B4-BE49-F238E27FC236}">
                <a16:creationId xmlns:a16="http://schemas.microsoft.com/office/drawing/2014/main" id="{C60F7EFE-E0FD-4E29-96BA-A7C8BC878FBB}"/>
              </a:ext>
            </a:extLst>
          </p:cNvPr>
          <p:cNvCxnSpPr/>
          <p:nvPr/>
        </p:nvCxnSpPr>
        <p:spPr>
          <a:xfrm flipV="1">
            <a:off x="5518361" y="3902197"/>
            <a:ext cx="1799195" cy="1163935"/>
          </a:xfrm>
          <a:prstGeom prst="straightConnector1">
            <a:avLst/>
          </a:prstGeom>
          <a:noFill/>
          <a:ln w="6350" cap="flat" cmpd="sng" algn="ctr">
            <a:solidFill>
              <a:sysClr val="windowText" lastClr="000000"/>
            </a:solidFill>
            <a:prstDash val="solid"/>
            <a:miter lim="800000"/>
            <a:tailEnd type="triangle"/>
          </a:ln>
          <a:effectLst/>
        </p:spPr>
      </p:cxnSp>
      <p:cxnSp>
        <p:nvCxnSpPr>
          <p:cNvPr id="35" name="Straight Connector 34">
            <a:extLst>
              <a:ext uri="{FF2B5EF4-FFF2-40B4-BE49-F238E27FC236}">
                <a16:creationId xmlns:a16="http://schemas.microsoft.com/office/drawing/2014/main" id="{4CB9B3E8-34DB-4761-AEE0-02E160A640EA}"/>
              </a:ext>
            </a:extLst>
          </p:cNvPr>
          <p:cNvCxnSpPr>
            <a:cxnSpLocks/>
          </p:cNvCxnSpPr>
          <p:nvPr/>
        </p:nvCxnSpPr>
        <p:spPr>
          <a:xfrm>
            <a:off x="2744831" y="7973060"/>
            <a:ext cx="360319"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6" name="Straight Arrow Connector 35">
            <a:extLst>
              <a:ext uri="{FF2B5EF4-FFF2-40B4-BE49-F238E27FC236}">
                <a16:creationId xmlns:a16="http://schemas.microsoft.com/office/drawing/2014/main" id="{7963601F-F6DF-475D-B38F-B8CCD1464D6E}"/>
              </a:ext>
            </a:extLst>
          </p:cNvPr>
          <p:cNvCxnSpPr>
            <a:cxnSpLocks/>
          </p:cNvCxnSpPr>
          <p:nvPr/>
        </p:nvCxnSpPr>
        <p:spPr>
          <a:xfrm>
            <a:off x="2744831" y="7639685"/>
            <a:ext cx="36031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7469131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3865</TotalTime>
  <Words>1512</Words>
  <Application>Microsoft Office PowerPoint</Application>
  <PresentationFormat>Widescreen</PresentationFormat>
  <Paragraphs>93</Paragraphs>
  <Slides>17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Times New Roman</vt:lpstr>
      <vt:lpstr>Century Gothic</vt:lpstr>
      <vt:lpstr>Alexon RR</vt:lpstr>
      <vt:lpstr>Algerian</vt:lpstr>
      <vt:lpstr>Office Theme</vt:lpstr>
      <vt:lpstr>PENGARUH LINGKUNGAN KERJA, KEPEMIMPINAN, DAN KOMPENSASI TERHADAP KINERJA PEGAWAI KANTOR DESA KANTOR DESA KARANG JATI KECAMATAN PANDAAN KABUPATEN PASURUAN</vt:lpstr>
      <vt:lpstr>BAB I Latar belakang</vt:lpstr>
      <vt:lpstr>BAB I Latar belakang</vt:lpstr>
      <vt:lpstr>BAB I Tabel Absensi</vt:lpstr>
      <vt:lpstr>BAB I</vt:lpstr>
      <vt:lpstr>BAB I</vt:lpstr>
      <vt:lpstr>BAB I Manfaat penelitian</vt:lpstr>
      <vt:lpstr>LITERATURE RIVIEW</vt:lpstr>
      <vt:lpstr>BAB II</vt:lpstr>
      <vt:lpstr>BAB II</vt:lpstr>
      <vt:lpstr>BAB III</vt:lpstr>
      <vt:lpstr>BAB III</vt:lpstr>
      <vt:lpstr>BAB IV HASIL PENELITIAN</vt:lpstr>
      <vt:lpstr>BAB IV HASIL PENELITIAN</vt:lpstr>
      <vt:lpstr>BAB IV KESIMPULAN</vt:lpstr>
      <vt:lpstr>BAB IV SARAN</vt:lpstr>
      <vt:lpstr>SEKIAN  TERIMA KASIH</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Umsida</dc:creator>
  <cp:lastModifiedBy>Administrator</cp:lastModifiedBy>
  <cp:revision>282</cp:revision>
  <dcterms:created xsi:type="dcterms:W3CDTF">2020-02-15T07:43:00Z</dcterms:created>
  <dcterms:modified xsi:type="dcterms:W3CDTF">2023-08-04T06:16:08Z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