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144000" cy="6858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Ex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Exo"/>
              <a:buNone/>
            </a:pPr>
            <a:r>
              <a:rPr lang="en-US"/>
              <a:t>Resepsi Pengguna Terhadap Aplikasi Loklok</a:t>
            </a:r>
            <a:endParaRPr>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a:solidFill>
                  <a:srgbClr val="F2F2F2"/>
                </a:solidFill>
                <a:latin typeface="Exo"/>
                <a:ea typeface="Exo"/>
                <a:cs typeface="Exo"/>
                <a:sym typeface="Exo"/>
              </a:rPr>
              <a:t>Oleh:</a:t>
            </a:r>
            <a:endParaRPr/>
          </a:p>
          <a:p>
            <a:pPr marL="0" lvl="0" indent="0" algn="ctr" rtl="0">
              <a:lnSpc>
                <a:spcPct val="90000"/>
              </a:lnSpc>
              <a:spcBef>
                <a:spcPts val="1000"/>
              </a:spcBef>
              <a:spcAft>
                <a:spcPts val="0"/>
              </a:spcAft>
              <a:buClr>
                <a:schemeClr val="lt1"/>
              </a:buClr>
              <a:buSzPts val="2400"/>
              <a:buNone/>
            </a:pPr>
            <a:r>
              <a:rPr lang="en-US"/>
              <a:t>Ahmad Rizky Febrian, </a:t>
            </a:r>
            <a:endParaRPr/>
          </a:p>
          <a:p>
            <a:pPr marL="0" lvl="0" indent="0" algn="ctr" rtl="0">
              <a:lnSpc>
                <a:spcPct val="90000"/>
              </a:lnSpc>
              <a:spcBef>
                <a:spcPts val="1000"/>
              </a:spcBef>
              <a:spcAft>
                <a:spcPts val="0"/>
              </a:spcAft>
              <a:buClr>
                <a:schemeClr val="lt1"/>
              </a:buClr>
              <a:buSzPts val="2400"/>
              <a:buNone/>
            </a:pPr>
            <a:r>
              <a:rPr lang="en-US"/>
              <a:t>Ainur Rochmaniah</a:t>
            </a:r>
            <a:endParaRPr/>
          </a:p>
          <a:p>
            <a:pPr marL="0" lvl="0" indent="0" algn="ctr" rtl="0">
              <a:lnSpc>
                <a:spcPct val="90000"/>
              </a:lnSpc>
              <a:spcBef>
                <a:spcPts val="1000"/>
              </a:spcBef>
              <a:spcAft>
                <a:spcPts val="0"/>
              </a:spcAft>
              <a:buClr>
                <a:schemeClr val="lt1"/>
              </a:buClr>
              <a:buSzPts val="2400"/>
              <a:buNone/>
            </a:pPr>
            <a:r>
              <a:rPr lang="en-US"/>
              <a:t>Progam Studi Ilmu Komunikasi</a:t>
            </a:r>
            <a:endParaRPr/>
          </a:p>
          <a:p>
            <a:pPr marL="0" lvl="0" indent="0" algn="ctr" rtl="0">
              <a:lnSpc>
                <a:spcPct val="90000"/>
              </a:lnSpc>
              <a:spcBef>
                <a:spcPts val="1000"/>
              </a:spcBef>
              <a:spcAft>
                <a:spcPts val="0"/>
              </a:spcAft>
              <a:buClr>
                <a:srgbClr val="F2F2F2"/>
              </a:buClr>
              <a:buSzPts val="2400"/>
              <a:buNone/>
            </a:pPr>
            <a:r>
              <a:rPr lang="en-US">
                <a:solidFill>
                  <a:srgbClr val="F2F2F2"/>
                </a:solidFill>
                <a:latin typeface="Exo"/>
                <a:ea typeface="Exo"/>
                <a:cs typeface="Exo"/>
                <a:sym typeface="Exo"/>
              </a:rPr>
              <a:t>Universitas Muhammadiyah Sidoarjo </a:t>
            </a:r>
            <a:endParaRPr>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a:solidFill>
                  <a:srgbClr val="F2F2F2"/>
                </a:solidFill>
              </a:rPr>
              <a:t>Juli, 2023</a:t>
            </a:r>
            <a:endParaRPr>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indent="-228600" algn="just">
              <a:buNone/>
            </a:pPr>
            <a:r>
              <a:rPr lang="en-ID" sz="1800">
                <a:latin typeface="Century Gothic" panose="020B0502020202020204" pitchFamily="34" charset="0"/>
                <a:ea typeface="Calibri" panose="020F0502020204030204" pitchFamily="34" charset="0"/>
                <a:cs typeface="Times New Roman" panose="02020603050405020304" pitchFamily="18" charset="0"/>
              </a:rPr>
              <a:t>Smartphone adalah salah satu dari berbagai cara untuk bisa mengakses internet dengan aplikasi mobile. Dengan aplikasi mobile, pengguna dapat mengatasi masalah dan memenuhi kebutuhannya. Aplikasi mobile sering digunakan oleh sebagian besar remaja pengguna internet di Indonesia dalam mencari hiburan, salah satunya adalah aplikasi menonton secara online / streaming video. Loklok merupakan salah satu dari beberapa aplikasi streaming video untuk menonton serial TV dan film yang menghadirkan berbagai pilihan genre film yang menarik untuk ditonton terutama untuk para remaja di Indonesia. Kita tahu bahwa film merupakan sarana hiburan, penyampaian pesan, dan edukasi. Tidak sedikit orang yang ingin melihat film disaat waktu luang maupun sedang dalam perjalanan, khususnya kita yang ingin melihat film secara bersamaan dan dimana saja. </a:t>
            </a:r>
          </a:p>
          <a:p>
            <a:pPr marL="457200" lvl="0" indent="-228600" algn="just" rtl="0">
              <a:lnSpc>
                <a:spcPct val="90000"/>
              </a:lnSpc>
              <a:spcBef>
                <a:spcPts val="1000"/>
              </a:spcBef>
              <a:spcAft>
                <a:spcPts val="0"/>
              </a:spcAft>
              <a:buClr>
                <a:schemeClr val="dk1"/>
              </a:buClr>
              <a:buSzPts val="2800"/>
              <a:buNone/>
            </a:pPr>
            <a:r>
              <a:rPr lang="en-ID" sz="1800">
                <a:effectLst/>
                <a:latin typeface="Century Gothic" panose="020B0502020202020204" pitchFamily="34" charset="0"/>
                <a:ea typeface="Calibri" panose="020F0502020204030204" pitchFamily="34" charset="0"/>
              </a:rPr>
              <a:t>Loklok merupakan aplikasi mobile yang dapat diunduh secara gratis melalui smartphone. Loklok tidak hanya memiliki fitur menonton film secara streaming saja tetapi kita juga dapat menikmati tontonan film secara bersama-sama melalui smartphone masing-masing. Fitur tersebut tentunya akan memudahkan pengguna untuk menonton film dengan teman, pasangan atau keluarga dari rumah masing-masing. Dalam hal penayangan film, loklok memberikan akses gratis untuk para penggunanya yang mengakses melalui smartphone, dan jika kita ingin mengakses melalui komputer maka kita diharuskan untuk berlangganan terlebih dahulu untuk dapat menonton film</a:t>
            </a:r>
            <a:endParaRPr sz="140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4" name="Google Shape;59;g104f7abbb21_0_303">
            <a:extLst>
              <a:ext uri="{FF2B5EF4-FFF2-40B4-BE49-F238E27FC236}">
                <a16:creationId xmlns:a16="http://schemas.microsoft.com/office/drawing/2014/main" id="{5CDE8F7D-5F00-6C26-D6E9-59A5F426762D}"/>
              </a:ext>
            </a:extLst>
          </p:cNvPr>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28600" indent="0" algn="ctr">
              <a:buNone/>
            </a:pPr>
            <a:endParaRPr lang="en-US" sz="3600"/>
          </a:p>
          <a:p>
            <a:pPr marL="228600" indent="0" algn="ctr">
              <a:buNone/>
            </a:pPr>
            <a:endParaRPr lang="en-US" sz="3600"/>
          </a:p>
          <a:p>
            <a:pPr marL="228600" indent="0" algn="ctr">
              <a:buNone/>
            </a:pPr>
            <a:endParaRPr lang="en-US" sz="3600"/>
          </a:p>
          <a:p>
            <a:pPr marL="228600" indent="0" algn="ctr">
              <a:buNone/>
            </a:pPr>
            <a:r>
              <a:rPr lang="en-US" sz="3600"/>
              <a:t>Bagaimana resepsi/pemaknaan khalayak dalam penggunaan aplikasi Loklok?</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85800" indent="-457200" algn="just"/>
            <a:r>
              <a:rPr lang="en-US"/>
              <a:t>Metode penelitian ini menggunakan metode kualitatif deskriptif dengan pendekatan analisis resepsi </a:t>
            </a:r>
            <a:r>
              <a:rPr lang="en-US" i="1"/>
              <a:t>encoding</a:t>
            </a:r>
            <a:r>
              <a:rPr lang="en-US"/>
              <a:t> dan </a:t>
            </a:r>
            <a:r>
              <a:rPr lang="en-US" i="1"/>
              <a:t>decoding</a:t>
            </a:r>
            <a:r>
              <a:rPr lang="en-US"/>
              <a:t> Stuart Hall. </a:t>
            </a:r>
          </a:p>
          <a:p>
            <a:pPr marL="685800" indent="-457200" algn="just"/>
            <a:r>
              <a:rPr lang="en-US"/>
              <a:t>Penelitian ini menggunakan Teknik pengumpulan data berupa sumber data primer yang dimana dengan data ini dikumpulkan dari hasil wawancara narasumber. Selain itu, juga menggunakan data sekunder dengan data yang didaptkan dari jurnal atau buku yang sama kaitannya dengan penelitian ini. </a:t>
            </a:r>
          </a:p>
          <a:p>
            <a:pPr marL="685800" indent="-457200" algn="just"/>
            <a:r>
              <a:rPr lang="en-US"/>
              <a:t>Wawancara kepada subjek yang telah dipilih sesuai dengan kriteria pengguna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85800" indent="-457200" algn="just"/>
            <a:r>
              <a:rPr lang="en-US" sz="3600"/>
              <a:t>Pada penelitian ini pemahaman kepada informan terhadap aplikasi loklok cukup puas dengan adanya aplikasi loklok.</a:t>
            </a:r>
          </a:p>
          <a:p>
            <a:pPr marL="685800" indent="-457200" algn="just"/>
            <a:r>
              <a:rPr lang="en-US" sz="3600"/>
              <a:t>Para informan yang memiliki latar belakang dan pengalaman yang berbeda-beda sehingga memiliki persepsi dan interpretasi yang berbeda.</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lang="en-ID">
                <a:effectLst/>
                <a:latin typeface="Century Gothic" panose="020B0502020202020204" pitchFamily="34" charset="0"/>
                <a:ea typeface="Calibri" panose="020F0502020204030204" pitchFamily="34" charset="0"/>
              </a:rPr>
              <a:t>Berdasarkan hasil interview dari semua informan, berpendapat bahwa mereka sangat terbantu dengan adanya aplikasi Loklok ini, karena penggunaan yang mudah dan tampilan UI yang simpel membuat mereka nyaman menggunakan aplikasi Loklok ini. Bahkan salah satu informan menyebut, ia sangat terbantu dengan adanya Loklok dikarenakan membuat informan tersebut yang kurang update mengenai film-film apa saja yang sedang ramai diperbincangkan menjadi tahu, dan ia menyebut juga dapat mengetahui perkembangan film tanpa harus mencari dahulu.</a:t>
            </a:r>
            <a:endParaRPr>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SzPts val="2800"/>
              <a:buNone/>
            </a:pPr>
            <a:endParaRPr lang="en-US" sz="3600"/>
          </a:p>
          <a:p>
            <a:pPr marL="0" lvl="0" indent="0" algn="just" rtl="0">
              <a:lnSpc>
                <a:spcPct val="90000"/>
              </a:lnSpc>
              <a:spcBef>
                <a:spcPts val="1000"/>
              </a:spcBef>
              <a:spcAft>
                <a:spcPts val="0"/>
              </a:spcAft>
              <a:buSzPts val="2800"/>
              <a:buNone/>
            </a:pPr>
            <a:endParaRPr lang="en-US" sz="3600"/>
          </a:p>
          <a:p>
            <a:pPr marL="0" lvl="0" indent="0" algn="ctr" rtl="0">
              <a:lnSpc>
                <a:spcPct val="90000"/>
              </a:lnSpc>
              <a:spcBef>
                <a:spcPts val="1000"/>
              </a:spcBef>
              <a:spcAft>
                <a:spcPts val="0"/>
              </a:spcAft>
              <a:buSzPts val="2800"/>
              <a:buNone/>
            </a:pPr>
            <a:r>
              <a:rPr lang="en-US" sz="3600"/>
              <a:t>Hasil wawancara dari penelitian ini ditemukan bahwa para informan lebih memilih aplikasi gratis namun memiliki banyak iklan daripada harus berlangganan tiap bulannya</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28600" indent="0" algn="just">
              <a:buNone/>
            </a:pPr>
            <a:endParaRPr lang="en-US" sz="3600"/>
          </a:p>
          <a:p>
            <a:pPr marL="228600" indent="0" algn="just">
              <a:buNone/>
            </a:pPr>
            <a:endParaRPr lang="en-US" sz="3600"/>
          </a:p>
          <a:p>
            <a:pPr marL="228600" indent="0" algn="ctr">
              <a:buNone/>
            </a:pPr>
            <a:r>
              <a:rPr lang="en-US" sz="3600"/>
              <a:t>Untuk mengetahui apa itu Aplikasi Loklok dan apa saja kegunaan yang bisa kita lakukan saat mengakses aplikasi loklok.</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25000" lnSpcReduction="20000"/>
          </a:bodyPr>
          <a:lstStyle/>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		Rahmadi Prabowo, “SKRIPSI ANALISIS LOYALITAS PENGGUNA LAYANAN VIDEO ON DEMAND BERLANGGANAN NETFLIX MENGGUNAKAN EXTENDED UNIFIED THEORY OF ACCEPTANCE AND USE OF TECHNOLOGY 2 (UTAUT2),” 2019.</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[2]		Meenakshi Gigi, “Adventures in Media and Cultural Studies i Media and Cultural Studies,” 2006.</a:t>
            </a: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[3]		Stuart Hall, “Culture, Media, Language working papers in cultural studies,” London, 2006.</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[4]		D. K. Davis and S. J. Baran, “TEORI KOMUNIKASI MASSA; DASAR, PERGOLAKAN, DAN MASA DEPAN ( Mass Communication Theory: Foundations, Ferment, and Future ) Edisi 5,” 2010.</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[5]		Andika, “Tentang Loklok Aplikasi Nonton Film Lengkap,”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klikpositif</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Jan. 13, 2023.</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[6]		Irlandika Kusuma. S, “Apakah Aplikasi Loklok Aman dan Legal, Berikut Penjelasannya,”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Tribun Bengkulu </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Apr. 23, 2022.</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[7]		Annisa Dwi Rahmawati, “Fitur Unggulan Aplikasi Loklok Apk,”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beritapolisi.id</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Jun. 21, 2023.</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[8]		Prameswara Padmanaba, “12 Cara Nobar Online Sama Pacar dan Teman Saat PPKM, Biar Jauh Tetap Asyik!,”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Jalan Tikus</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Aug. 15, 2022.</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[9]		J. L. Moleong,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Metode Penelitian Kualitatif</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Bandung: PT. Remaja Rosdakaya, 2009.</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[10]	I. Hadi, “Penelitian Khalayak dalam Perspektif Reception Analysis,” vol. Vol. 3, Jan. 2009.</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[11]	I. Lenaini and R. Artikel, “TEKNIK PENGAMBILAN SAMPEL PURPOSIVE DAN SNOWBALL SAMPLING INFO ARTIKEL ABSTRAK,” vol. 6, no. 1, pp. 33–39, 2021, doi: 10.31764/historis.vXiY.4075.</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[12]	Aisyah Milsya Maghfirah, “PREFERENSI KAUM MILENIAL TERHADAP APLIKASI DIGITAL STREAMING (STUDI PADA FOLLOWERS MEDIA SOSIAL TWITTER @DRAKORFESS_,” 2022.</a:t>
            </a: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[13]	Sugiyono, “METODE PENELITIAN KUANTITATIF DAN KUALITATIF SERTA R&amp;D. BANDUNG: ALFABETA,” 2013.</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[14]	A. Rijali, “ANALISIS DATA KUALITATIF,”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Alhadharah: Jurnal Ilmu Dakwah</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vol. 17, no. 33, pp. 81–95, 2019, doi: 10.18592/alhadharah.v17i33.2374.</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indent="-228600">
              <a:buNone/>
            </a:pP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[15]	R. B. Satria and A. Rochmaniah, “Reception Of Umsida Students To ‘Umsida1912 Instagram’ As A Media Of Information On Umsida Students ’Activities,” </a:t>
            </a:r>
            <a:r>
              <a:rPr lang="en-ID" sz="4800" i="1">
                <a:effectLst/>
                <a:latin typeface="Times New Roman" panose="02020603050405020304" pitchFamily="18" charset="0"/>
                <a:ea typeface="Times New Roman" panose="02020603050405020304" pitchFamily="18" charset="0"/>
                <a:cs typeface="Times New Roman" panose="02020603050405020304" pitchFamily="18" charset="0"/>
              </a:rPr>
              <a:t>Academia Open</a:t>
            </a:r>
            <a:r>
              <a:rPr lang="en-ID" sz="4800">
                <a:effectLst/>
                <a:latin typeface="Times New Roman" panose="02020603050405020304" pitchFamily="18" charset="0"/>
                <a:ea typeface="Times New Roman" panose="02020603050405020304" pitchFamily="18" charset="0"/>
                <a:cs typeface="Times New Roman" panose="02020603050405020304" pitchFamily="18" charset="0"/>
              </a:rPr>
              <a:t>, vol. 5, Aug. 2021, doi: 10.21070/acopen.5.2021.1942.</a:t>
            </a:r>
            <a:endParaRPr lang="en-ID" sz="480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ID"/>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974</Words>
  <Application>Microsoft Office PowerPoint</Application>
  <PresentationFormat>Widescreen</PresentationFormat>
  <Paragraphs>50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Exo</vt:lpstr>
      <vt:lpstr>Century Gothic</vt:lpstr>
      <vt:lpstr>Times New Roman</vt:lpstr>
      <vt:lpstr>Calibri</vt:lpstr>
      <vt:lpstr>Arial</vt:lpstr>
      <vt:lpstr>Office Theme</vt:lpstr>
      <vt:lpstr>Resepsi Pengguna Terhadap Aplikasi Loklok</vt:lpstr>
      <vt:lpstr>Pendahuluan</vt:lpstr>
      <vt:lpstr>Pertanyaan Penelitian (Rumusan Masalah)</vt:lpstr>
      <vt:lpstr>Metode</vt:lpstr>
      <vt:lpstr>Hasil</vt:lpstr>
      <vt:lpstr>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Resepsi Pengguna Terhadap Aplikasi Loklok</dc:title>
  <dc:creator>Umsida</dc:creator>
  <cp:lastModifiedBy>skoowk</cp:lastModifiedBy>
  <cp:revision>3</cp:revision>
  <dcterms:created xsi:type="dcterms:W3CDTF">2020-02-15T07:43:00Z</dcterms:created>
  <dcterms:modified xsi:type="dcterms:W3CDTF">2023-07-12T16:09:32Z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