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fonts/font8.fntdata" ContentType="application/x-fontdata"/>
  <Override PartName="/ppt/fonts/font9.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266" r:id="rId6"/>
    <p:sldId id="267" r:id="rId7"/>
    <p:sldId id="258" r:id="rId8"/>
    <p:sldId id="259" r:id="rId9"/>
    <p:sldId id="268" r:id="rId10"/>
    <p:sldId id="260" r:id="rId11"/>
    <p:sldId id="261" r:id="rId12"/>
    <p:sldId id="270" r:id="rId13"/>
    <p:sldId id="271" r:id="rId14"/>
    <p:sldId id="263" r:id="rId15"/>
    <p:sldId id="264" r:id="rId16"/>
    <p:sldId id="265" r:id="rId17"/>
  </p:sldIdLst>
  <p:sldSz cx="12192000" cy="6858000"/>
  <p:notesSz cx="9144000" cy="6858000"/>
  <p:embeddedFontLst>
    <p:embeddedFont>
      <p:font typeface="Exo"/>
      <p:regular r:id="rId21"/>
    </p:embeddedFont>
    <p:embeddedFont>
      <p:font typeface="Century Gothic" panose="020B0502020202020204"/>
      <p:regular r:id="rId22"/>
      <p:bold r:id="rId23"/>
      <p:italic r:id="rId24"/>
      <p:boldItalic r:id="rId25"/>
    </p:embeddedFont>
    <p:embeddedFont>
      <p:font typeface="Calibri" panose="020F0502020204030204"/>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font" Target="fonts/font9.fntdata"/><Relationship Id="rId28" Type="http://schemas.openxmlformats.org/officeDocument/2006/relationships/font" Target="fonts/font8.fntdata"/><Relationship Id="rId27" Type="http://schemas.openxmlformats.org/officeDocument/2006/relationships/font" Target="fonts/font7.fntdata"/><Relationship Id="rId26" Type="http://schemas.openxmlformats.org/officeDocument/2006/relationships/font" Target="fonts/font6.fntdata"/><Relationship Id="rId25" Type="http://schemas.openxmlformats.org/officeDocument/2006/relationships/font" Target="fonts/font5.fntdata"/><Relationship Id="rId24" Type="http://schemas.openxmlformats.org/officeDocument/2006/relationships/font" Target="fonts/font4.fntdata"/><Relationship Id="rId23" Type="http://schemas.openxmlformats.org/officeDocument/2006/relationships/font" Target="fonts/font3.fntdata"/><Relationship Id="rId22" Type="http://schemas.openxmlformats.org/officeDocument/2006/relationships/font" Target="fonts/font2.fntdata"/><Relationship Id="rId21" Type="http://schemas.openxmlformats.org/officeDocument/2006/relationships/font" Target="fonts/font1.fntdata"/><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2" name="Shape 2"/>
        <p:cNvGrpSpPr/>
        <p:nvPr/>
      </p:nvGrpSpPr>
      <p:grpSpPr>
        <a:xfrm>
          <a:off x="0" y="0"/>
          <a:ext cx="0" cy="0"/>
          <a:chOff x="0" y="0"/>
          <a:chExt cx="0" cy="0"/>
        </a:xfrm>
      </p:grpSpPr>
      <p:sp>
        <p:nvSpPr>
          <p:cNvPr id="3" name="Google Shape;3;n"/>
          <p:cNvSpPr txBox="1"/>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4" name="Google Shape;4;n"/>
          <p:cNvSpPr txBox="1"/>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5" name="Google Shape;5;n"/>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7" name="Google Shape;7;n"/>
          <p:cNvSpPr txBox="1"/>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8" name="Google Shape;8;n"/>
          <p:cNvSpPr txBox="1"/>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panose="020B0604020202020204"/>
              <a:buNone/>
            </a:pPr>
            <a:fld id="{00000000-1234-1234-1234-123412341234}" type="slidenum">
              <a:rPr lang="en-US" sz="1200" b="0" i="0" u="none" strike="noStrike" cap="none">
                <a:solidFill>
                  <a:schemeClr val="dk1"/>
                </a:solidFill>
                <a:latin typeface="Calibri" panose="020F0502020204030204"/>
                <a:ea typeface="Calibri" panose="020F0502020204030204"/>
                <a:cs typeface="Calibri" panose="020F0502020204030204"/>
                <a:sym typeface="Calibri" panose="020F0502020204030204"/>
              </a:rPr>
            </a:fld>
            <a:endParaRPr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36" name="Shape 36"/>
        <p:cNvGrpSpPr/>
        <p:nvPr/>
      </p:nvGrpSpPr>
      <p:grpSpPr>
        <a:xfrm>
          <a:off x="0" y="0"/>
          <a:ext cx="0" cy="0"/>
          <a:chOff x="0" y="0"/>
          <a:chExt cx="0" cy="0"/>
        </a:xfrm>
      </p:grpSpPr>
      <p:sp>
        <p:nvSpPr>
          <p:cNvPr id="37" name="Google Shape;37;p1:notes"/>
          <p:cNvSpPr txBox="1"/>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p>
        </p:txBody>
      </p:sp>
      <p:sp>
        <p:nvSpPr>
          <p:cNvPr id="38" name="Google Shape;38;p1: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66" name="Shape 66"/>
        <p:cNvGrpSpPr/>
        <p:nvPr/>
      </p:nvGrpSpPr>
      <p:grpSpPr>
        <a:xfrm>
          <a:off x="0" y="0"/>
          <a:ext cx="0" cy="0"/>
          <a:chOff x="0" y="0"/>
          <a:chExt cx="0" cy="0"/>
        </a:xfrm>
      </p:grpSpPr>
      <p:sp>
        <p:nvSpPr>
          <p:cNvPr id="67" name="Google Shape;67;g104f7abbb21_0_70:notes"/>
          <p:cNvSpPr txBox="1"/>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68" name="Google Shape;68;g104f7abbb21_0_70: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66" name="Shape 66"/>
        <p:cNvGrpSpPr/>
        <p:nvPr/>
      </p:nvGrpSpPr>
      <p:grpSpPr>
        <a:xfrm>
          <a:off x="0" y="0"/>
          <a:ext cx="0" cy="0"/>
          <a:chOff x="0" y="0"/>
          <a:chExt cx="0" cy="0"/>
        </a:xfrm>
      </p:grpSpPr>
      <p:sp>
        <p:nvSpPr>
          <p:cNvPr id="67" name="Google Shape;67;g104f7abbb21_0_70:notes"/>
          <p:cNvSpPr txBox="1"/>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68" name="Google Shape;68;g104f7abbb21_0_70: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79" name="Shape 79"/>
        <p:cNvGrpSpPr/>
        <p:nvPr/>
      </p:nvGrpSpPr>
      <p:grpSpPr>
        <a:xfrm>
          <a:off x="0" y="0"/>
          <a:ext cx="0" cy="0"/>
          <a:chOff x="0" y="0"/>
          <a:chExt cx="0" cy="0"/>
        </a:xfrm>
      </p:grpSpPr>
      <p:sp>
        <p:nvSpPr>
          <p:cNvPr id="80" name="Google Shape;80;g104f7abbb21_0_315:notes"/>
          <p:cNvSpPr txBox="1"/>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81" name="Google Shape;81;g104f7abbb21_0_315: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85" name="Shape 85"/>
        <p:cNvGrpSpPr/>
        <p:nvPr/>
      </p:nvGrpSpPr>
      <p:grpSpPr>
        <a:xfrm>
          <a:off x="0" y="0"/>
          <a:ext cx="0" cy="0"/>
          <a:chOff x="0" y="0"/>
          <a:chExt cx="0" cy="0"/>
        </a:xfrm>
      </p:grpSpPr>
      <p:sp>
        <p:nvSpPr>
          <p:cNvPr id="86" name="Google Shape;86;g104f7abbb21_0_61:notes"/>
          <p:cNvSpPr txBox="1"/>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87" name="Google Shape;87;g104f7abbb21_0_61: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91" name="Shape 91"/>
        <p:cNvGrpSpPr/>
        <p:nvPr/>
      </p:nvGrpSpPr>
      <p:grpSpPr>
        <a:xfrm>
          <a:off x="0" y="0"/>
          <a:ext cx="0" cy="0"/>
          <a:chOff x="0" y="0"/>
          <a:chExt cx="0" cy="0"/>
        </a:xfrm>
      </p:grpSpPr>
      <p:sp>
        <p:nvSpPr>
          <p:cNvPr id="92" name="Google Shape;92;g104f7abbb21_0_95:notes"/>
          <p:cNvSpPr txBox="1"/>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p>
        </p:txBody>
      </p:sp>
      <p:sp>
        <p:nvSpPr>
          <p:cNvPr id="93" name="Google Shape;93;g104f7abbb21_0_95: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42" name="Shape 42"/>
        <p:cNvGrpSpPr/>
        <p:nvPr/>
      </p:nvGrpSpPr>
      <p:grpSpPr>
        <a:xfrm>
          <a:off x="0" y="0"/>
          <a:ext cx="0" cy="0"/>
          <a:chOff x="0" y="0"/>
          <a:chExt cx="0" cy="0"/>
        </a:xfrm>
      </p:grpSpPr>
      <p:sp>
        <p:nvSpPr>
          <p:cNvPr id="43" name="Google Shape;43;g104f7abbb21_0_309:notes"/>
          <p:cNvSpPr txBox="1"/>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44" name="Google Shape;44;g104f7abbb21_0_309: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42" name="Shape 42"/>
        <p:cNvGrpSpPr/>
        <p:nvPr/>
      </p:nvGrpSpPr>
      <p:grpSpPr>
        <a:xfrm>
          <a:off x="0" y="0"/>
          <a:ext cx="0" cy="0"/>
          <a:chOff x="0" y="0"/>
          <a:chExt cx="0" cy="0"/>
        </a:xfrm>
      </p:grpSpPr>
      <p:sp>
        <p:nvSpPr>
          <p:cNvPr id="43" name="Google Shape;43;g104f7abbb21_0_309:notes"/>
          <p:cNvSpPr txBox="1"/>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44" name="Google Shape;44;g104f7abbb21_0_309: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42" name="Shape 42"/>
        <p:cNvGrpSpPr/>
        <p:nvPr/>
      </p:nvGrpSpPr>
      <p:grpSpPr>
        <a:xfrm>
          <a:off x="0" y="0"/>
          <a:ext cx="0" cy="0"/>
          <a:chOff x="0" y="0"/>
          <a:chExt cx="0" cy="0"/>
        </a:xfrm>
      </p:grpSpPr>
      <p:sp>
        <p:nvSpPr>
          <p:cNvPr id="43" name="Google Shape;43;g104f7abbb21_0_309:notes"/>
          <p:cNvSpPr txBox="1"/>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44" name="Google Shape;44;g104f7abbb21_0_309: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48" name="Shape 48"/>
        <p:cNvGrpSpPr/>
        <p:nvPr/>
      </p:nvGrpSpPr>
      <p:grpSpPr>
        <a:xfrm>
          <a:off x="0" y="0"/>
          <a:ext cx="0" cy="0"/>
          <a:chOff x="0" y="0"/>
          <a:chExt cx="0" cy="0"/>
        </a:xfrm>
      </p:grpSpPr>
      <p:sp>
        <p:nvSpPr>
          <p:cNvPr id="49" name="Google Shape;49;g104f7abbb21_0_297: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p>
        </p:txBody>
      </p:sp>
      <p:sp>
        <p:nvSpPr>
          <p:cNvPr id="51" name="Google Shape;51;g104f7abbb21_0_297:notes"/>
          <p:cNvSpPr txBox="1"/>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54" name="Shape 54"/>
        <p:cNvGrpSpPr/>
        <p:nvPr/>
      </p:nvGrpSpPr>
      <p:grpSpPr>
        <a:xfrm>
          <a:off x="0" y="0"/>
          <a:ext cx="0" cy="0"/>
          <a:chOff x="0" y="0"/>
          <a:chExt cx="0" cy="0"/>
        </a:xfrm>
      </p:grpSpPr>
      <p:sp>
        <p:nvSpPr>
          <p:cNvPr id="55" name="Google Shape;55;g104f7abbb21_0_303:notes"/>
          <p:cNvSpPr txBox="1"/>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56" name="Google Shape;56;g104f7abbb21_0_303: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54" name="Shape 54"/>
        <p:cNvGrpSpPr/>
        <p:nvPr/>
      </p:nvGrpSpPr>
      <p:grpSpPr>
        <a:xfrm>
          <a:off x="0" y="0"/>
          <a:ext cx="0" cy="0"/>
          <a:chOff x="0" y="0"/>
          <a:chExt cx="0" cy="0"/>
        </a:xfrm>
      </p:grpSpPr>
      <p:sp>
        <p:nvSpPr>
          <p:cNvPr id="55" name="Google Shape;55;g104f7abbb21_0_303:notes"/>
          <p:cNvSpPr txBox="1"/>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56" name="Google Shape;56;g104f7abbb21_0_303: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60" name="Shape 60"/>
        <p:cNvGrpSpPr/>
        <p:nvPr/>
      </p:nvGrpSpPr>
      <p:grpSpPr>
        <a:xfrm>
          <a:off x="0" y="0"/>
          <a:ext cx="0" cy="0"/>
          <a:chOff x="0" y="0"/>
          <a:chExt cx="0" cy="0"/>
        </a:xfrm>
      </p:grpSpPr>
      <p:sp>
        <p:nvSpPr>
          <p:cNvPr id="61" name="Google Shape;61;g104f7abbb21_0_39:notes"/>
          <p:cNvSpPr txBox="1"/>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62" name="Google Shape;62;g104f7abbb21_0_39: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66" name="Shape 66"/>
        <p:cNvGrpSpPr/>
        <p:nvPr/>
      </p:nvGrpSpPr>
      <p:grpSpPr>
        <a:xfrm>
          <a:off x="0" y="0"/>
          <a:ext cx="0" cy="0"/>
          <a:chOff x="0" y="0"/>
          <a:chExt cx="0" cy="0"/>
        </a:xfrm>
      </p:grpSpPr>
      <p:sp>
        <p:nvSpPr>
          <p:cNvPr id="67" name="Google Shape;67;g104f7abbb21_0_70:notes"/>
          <p:cNvSpPr txBox="1"/>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68" name="Google Shape;68;g104f7abbb21_0_70:notes"/>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4" Type="http://schemas.openxmlformats.org/officeDocument/2006/relationships/image" Target="../media/image3.png"/><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bg>
      <p:bgPr>
        <a:gradFill>
          <a:gsLst>
            <a:gs pos="0">
              <a:srgbClr val="0A2246"/>
            </a:gs>
            <a:gs pos="100000">
              <a:srgbClr val="1D4886"/>
            </a:gs>
          </a:gsLst>
          <a:lin ang="5400000" scaled="0"/>
        </a:gradFill>
        <a:effectLst/>
      </p:bgPr>
    </p:bg>
    <p:spTree>
      <p:nvGrpSpPr>
        <p:cNvPr id="15"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a:fillRect/>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srcRect l="21878" t="94162" r="21683" b="1155"/>
          <a:stretch>
            <a:fillRect/>
          </a:stretch>
        </p:blipFill>
        <p:spPr>
          <a:xfrm>
            <a:off x="3510723" y="6456981"/>
            <a:ext cx="5170554" cy="321506"/>
          </a:xfrm>
          <a:prstGeom prst="rect">
            <a:avLst/>
          </a:prstGeom>
          <a:noFill/>
          <a:ln>
            <a:noFill/>
          </a:ln>
        </p:spPr>
      </p:pic>
      <p:sp>
        <p:nvSpPr>
          <p:cNvPr id="18" name="Google Shape;18;p25"/>
          <p:cNvSpPr txBox="1"/>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5"/>
          <p:cNvSpPr txBox="1"/>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25"/>
          <p:cNvSpPr txBox="1"/>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25"/>
          <p:cNvSpPr txBox="1"/>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25"/>
          <p:cNvSpPr txBox="1"/>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fld>
            <a:endParaRPr lang="en-US"/>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panose="020B0604020202020204"/>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pic>
        <p:nvPicPr>
          <p:cNvPr id="24" name="Google Shape;24;p25"/>
          <p:cNvPicPr preferRelativeResize="0"/>
          <p:nvPr/>
        </p:nvPicPr>
        <p:blipFill rotWithShape="1">
          <a:blip r:embed="rId4"/>
          <a:srcRect/>
          <a:stretch>
            <a:fill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26" name="Shape 26"/>
        <p:cNvGrpSpPr/>
        <p:nvPr/>
      </p:nvGrpSpPr>
      <p:grpSpPr>
        <a:xfrm>
          <a:off x="0" y="0"/>
          <a:ext cx="0" cy="0"/>
          <a:chOff x="0" y="0"/>
          <a:chExt cx="0" cy="0"/>
        </a:xfrm>
      </p:grpSpPr>
      <p:pic>
        <p:nvPicPr>
          <p:cNvPr id="27" name="Google Shape;27;p26"/>
          <p:cNvPicPr preferRelativeResize="0"/>
          <p:nvPr/>
        </p:nvPicPr>
        <p:blipFill rotWithShape="1">
          <a:blip r:embed="rId2"/>
          <a:srcRect t="23661"/>
          <a:stretch>
            <a:fillRect/>
          </a:stretch>
        </p:blipFill>
        <p:spPr>
          <a:xfrm>
            <a:off x="144674" y="314231"/>
            <a:ext cx="11830877" cy="6466395"/>
          </a:xfrm>
          <a:prstGeom prst="rect">
            <a:avLst/>
          </a:prstGeom>
          <a:noFill/>
          <a:ln>
            <a:noFill/>
          </a:ln>
        </p:spPr>
      </p:pic>
      <p:sp>
        <p:nvSpPr>
          <p:cNvPr id="28" name="Google Shape;28;p26"/>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6"/>
          <p:cNvSpPr txBox="1"/>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6"/>
          <p:cNvSpPr txBox="1"/>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6"/>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panose="020B0502020202020204"/>
                <a:ea typeface="Century Gothic" panose="020B0502020202020204"/>
                <a:cs typeface="Century Gothic" panose="020B0502020202020204"/>
                <a:sym typeface="Century Gothic" panose="020B0502020202020204"/>
              </a:defRPr>
            </a:lvl1pPr>
            <a:lvl2pPr marL="914400" lvl="1" indent="-381000" algn="l">
              <a:lnSpc>
                <a:spcPct val="90000"/>
              </a:lnSpc>
              <a:spcBef>
                <a:spcPts val="500"/>
              </a:spcBef>
              <a:spcAft>
                <a:spcPts val="0"/>
              </a:spcAft>
              <a:buClr>
                <a:schemeClr val="dk1"/>
              </a:buClr>
              <a:buSzPts val="2400"/>
              <a:buChar char="•"/>
              <a:defRPr>
                <a:latin typeface="Century Gothic" panose="020B0502020202020204"/>
                <a:ea typeface="Century Gothic" panose="020B0502020202020204"/>
                <a:cs typeface="Century Gothic" panose="020B0502020202020204"/>
                <a:sym typeface="Century Gothic" panose="020B0502020202020204"/>
              </a:defRPr>
            </a:lvl2pPr>
            <a:lvl3pPr marL="1371600" lvl="2" indent="-355600" algn="l">
              <a:lnSpc>
                <a:spcPct val="90000"/>
              </a:lnSpc>
              <a:spcBef>
                <a:spcPts val="500"/>
              </a:spcBef>
              <a:spcAft>
                <a:spcPts val="0"/>
              </a:spcAft>
              <a:buClr>
                <a:schemeClr val="dk1"/>
              </a:buClr>
              <a:buSzPts val="2000"/>
              <a:buChar char="•"/>
              <a:defRPr>
                <a:latin typeface="Century Gothic" panose="020B0502020202020204"/>
                <a:ea typeface="Century Gothic" panose="020B0502020202020204"/>
                <a:cs typeface="Century Gothic" panose="020B0502020202020204"/>
                <a:sym typeface="Century Gothic" panose="020B0502020202020204"/>
              </a:defRPr>
            </a:lvl3pPr>
            <a:lvl4pPr marL="1828800" lvl="3" indent="-342900" algn="l">
              <a:lnSpc>
                <a:spcPct val="90000"/>
              </a:lnSpc>
              <a:spcBef>
                <a:spcPts val="500"/>
              </a:spcBef>
              <a:spcAft>
                <a:spcPts val="0"/>
              </a:spcAft>
              <a:buClr>
                <a:schemeClr val="dk1"/>
              </a:buClr>
              <a:buSzPts val="1800"/>
              <a:buChar char="•"/>
              <a:defRPr>
                <a:latin typeface="Century Gothic" panose="020B0502020202020204"/>
                <a:ea typeface="Century Gothic" panose="020B0502020202020204"/>
                <a:cs typeface="Century Gothic" panose="020B0502020202020204"/>
                <a:sym typeface="Century Gothic" panose="020B0502020202020204"/>
              </a:defRPr>
            </a:lvl4pPr>
            <a:lvl5pPr marL="2286000" lvl="4" indent="-342900" algn="l">
              <a:lnSpc>
                <a:spcPct val="90000"/>
              </a:lnSpc>
              <a:spcBef>
                <a:spcPts val="500"/>
              </a:spcBef>
              <a:spcAft>
                <a:spcPts val="0"/>
              </a:spcAft>
              <a:buClr>
                <a:schemeClr val="dk1"/>
              </a:buClr>
              <a:buSzPts val="1800"/>
              <a:buChar char="•"/>
              <a:defRPr>
                <a:latin typeface="Century Gothic" panose="020B0502020202020204"/>
                <a:ea typeface="Century Gothic" panose="020B0502020202020204"/>
                <a:cs typeface="Century Gothic" panose="020B0502020202020204"/>
                <a:sym typeface="Century Gothic" panose="020B0502020202020204"/>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panose="020B0604020202020204"/>
              <a:buNone/>
            </a:pPr>
            <a:fld id="{00000000-1234-1234-1234-123412341234}" type="slidenum">
              <a:rPr lang="en-US" sz="1200" b="0" i="0" u="none" strike="noStrike" cap="none">
                <a:solidFill>
                  <a:srgbClr val="888888"/>
                </a:solidFill>
                <a:latin typeface="Calibri" panose="020F0502020204030204"/>
                <a:ea typeface="Calibri" panose="020F0502020204030204"/>
                <a:cs typeface="Calibri" panose="020F0502020204030204"/>
                <a:sym typeface="Calibri" panose="020F0502020204030204"/>
              </a:rPr>
            </a:fld>
            <a:endPara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endParaRPr>
          </a:p>
        </p:txBody>
      </p:sp>
      <p:pic>
        <p:nvPicPr>
          <p:cNvPr id="33" name="Google Shape;33;p26"/>
          <p:cNvPicPr preferRelativeResize="0"/>
          <p:nvPr/>
        </p:nvPicPr>
        <p:blipFill rotWithShape="1">
          <a:blip r:embed="rId3"/>
          <a:srcRect l="47997" t="2654" r="7599"/>
          <a:stretch>
            <a:fillRect/>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34" name="Shape 34"/>
        <p:cNvGrpSpPr/>
        <p:nvPr/>
      </p:nvGrpSpPr>
      <p:grpSpPr>
        <a:xfrm>
          <a:off x="0" y="0"/>
          <a:ext cx="0" cy="0"/>
          <a:chOff x="0" y="0"/>
          <a:chExt cx="0" cy="0"/>
        </a:xfrm>
      </p:grpSpPr>
      <p:pic>
        <p:nvPicPr>
          <p:cNvPr id="35" name="Google Shape;35;p27"/>
          <p:cNvPicPr preferRelativeResize="0"/>
          <p:nvPr/>
        </p:nvPicPr>
        <p:blipFill rotWithShape="1">
          <a:blip r:embed="rId2"/>
          <a:srcRect/>
          <a:stretch>
            <a:fillRect/>
          </a:stretch>
        </p:blipFill>
        <p:spPr>
          <a:xfrm>
            <a:off x="4106779" y="2515037"/>
            <a:ext cx="3978442" cy="18279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9" name="Shape 9"/>
        <p:cNvGrpSpPr/>
        <p:nvPr/>
      </p:nvGrpSpPr>
      <p:grpSpPr>
        <a:xfrm>
          <a:off x="0" y="0"/>
          <a:ext cx="0" cy="0"/>
          <a:chOff x="0" y="0"/>
          <a:chExt cx="0" cy="0"/>
        </a:xfrm>
      </p:grpSpPr>
      <p:sp>
        <p:nvSpPr>
          <p:cNvPr id="10" name="Google Shape;10;p24"/>
          <p:cNvSpPr txBox="1"/>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
        <p:nvSpPr>
          <p:cNvPr id="11" name="Google Shape;11;p24"/>
          <p:cNvSpPr txBox="1"/>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panose="020B0604020202020204"/>
              <a:buChar char="•"/>
              <a:defRPr sz="28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1pPr>
            <a:lvl2pPr marL="914400" marR="0" lvl="1" indent="-381000" algn="l" rtl="0">
              <a:lnSpc>
                <a:spcPct val="90000"/>
              </a:lnSpc>
              <a:spcBef>
                <a:spcPts val="500"/>
              </a:spcBef>
              <a:spcAft>
                <a:spcPts val="0"/>
              </a:spcAft>
              <a:buClr>
                <a:schemeClr val="dk1"/>
              </a:buClr>
              <a:buSzPts val="2400"/>
              <a:buFont typeface="Arial" panose="020B0604020202020204"/>
              <a:buChar char="•"/>
              <a:defRPr sz="24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2pPr>
            <a:lvl3pPr marL="1371600" marR="0" lvl="2"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3pPr>
            <a:lvl4pPr marL="1828800" marR="0" lvl="3"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4pPr>
            <a:lvl5pPr marL="2286000" marR="0" lvl="4"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5pPr>
            <a:lvl6pPr marL="2743200" marR="0" lvl="5"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2" name="Google Shape;12;p24"/>
          <p:cNvSpPr txBox="1"/>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3" name="Google Shape;13;p24"/>
          <p:cNvSpPr txBox="1"/>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4" name="Google Shape;14;p24"/>
          <p:cNvSpPr txBox="1"/>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fld>
            <a:endParaRPr 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39" name="Shape 39"/>
        <p:cNvGrpSpPr/>
        <p:nvPr/>
      </p:nvGrpSpPr>
      <p:grpSpPr>
        <a:xfrm>
          <a:off x="0" y="0"/>
          <a:ext cx="0" cy="0"/>
          <a:chOff x="0" y="0"/>
          <a:chExt cx="0" cy="0"/>
        </a:xfrm>
      </p:grpSpPr>
      <p:sp>
        <p:nvSpPr>
          <p:cNvPr id="40" name="Google Shape;40;p1"/>
          <p:cNvSpPr txBox="1"/>
          <p:nvPr>
            <p:ph type="ctrTitle"/>
          </p:nvPr>
        </p:nvSpPr>
        <p:spPr>
          <a:xfrm>
            <a:off x="727522" y="1204686"/>
            <a:ext cx="10736956" cy="248900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6000"/>
              <a:buFont typeface="Exo"/>
              <a:buNone/>
            </a:pPr>
            <a:r>
              <a:rPr lang="en-US" sz="4400"/>
              <a:t>Minat Belajar Peserta Didik Melalui Kegiatan Apersepsi Dalam Pembelajaran Bahasa Indonesia Kelas 3 (Tiga)</a:t>
            </a:r>
            <a:endParaRPr lang="en-US" sz="4400"/>
          </a:p>
        </p:txBody>
      </p:sp>
      <p:sp>
        <p:nvSpPr>
          <p:cNvPr id="41" name="Google Shape;41;p1"/>
          <p:cNvSpPr txBox="1"/>
          <p:nvPr>
            <p:ph type="subTitle" idx="1"/>
          </p:nvPr>
        </p:nvSpPr>
        <p:spPr>
          <a:xfrm>
            <a:off x="1714500" y="3693695"/>
            <a:ext cx="8763000" cy="1085044"/>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a:solidFill>
                  <a:srgbClr val="F2F2F2"/>
                </a:solidFill>
                <a:latin typeface="Exo"/>
                <a:ea typeface="Exo"/>
                <a:cs typeface="Exo"/>
                <a:sym typeface="Exo"/>
              </a:rPr>
              <a:t>Oleh:</a:t>
            </a:r>
            <a:endParaRPr lang="en-US">
              <a:solidFill>
                <a:srgbClr val="F2F2F2"/>
              </a:solidFill>
              <a:latin typeface="Exo"/>
              <a:ea typeface="Exo"/>
              <a:cs typeface="Exo"/>
              <a:sym typeface="Exo"/>
            </a:endParaRPr>
          </a:p>
          <a:p>
            <a:pPr marL="0" lvl="0" indent="0" algn="ctr" rtl="0">
              <a:lnSpc>
                <a:spcPct val="90000"/>
              </a:lnSpc>
              <a:spcBef>
                <a:spcPts val="1000"/>
              </a:spcBef>
              <a:spcAft>
                <a:spcPts val="0"/>
              </a:spcAft>
              <a:buClr>
                <a:schemeClr val="lt1"/>
              </a:buClr>
              <a:buSzPts val="2400"/>
              <a:buNone/>
            </a:pPr>
            <a:r>
              <a:rPr lang="en-US"/>
              <a:t>Nama : Frida Fisabilillah</a:t>
            </a:r>
            <a:endParaRPr lang="en-US"/>
          </a:p>
          <a:p>
            <a:pPr marL="0" lvl="0" indent="0" algn="ctr" rtl="0">
              <a:lnSpc>
                <a:spcPct val="90000"/>
              </a:lnSpc>
              <a:spcBef>
                <a:spcPts val="1000"/>
              </a:spcBef>
              <a:spcAft>
                <a:spcPts val="0"/>
              </a:spcAft>
              <a:buClr>
                <a:schemeClr val="lt1"/>
              </a:buClr>
              <a:buSzPts val="2400"/>
              <a:buNone/>
            </a:pPr>
            <a:r>
              <a:rPr lang="en-US"/>
              <a:t>Dosen Pembimbing : Ermawati Zulikhatin</a:t>
            </a:r>
            <a:endParaRPr lang="en-US"/>
          </a:p>
          <a:p>
            <a:pPr marL="0" lvl="0" indent="0" algn="ctr" rtl="0">
              <a:lnSpc>
                <a:spcPct val="90000"/>
              </a:lnSpc>
              <a:spcBef>
                <a:spcPts val="1000"/>
              </a:spcBef>
              <a:spcAft>
                <a:spcPts val="0"/>
              </a:spcAft>
              <a:buClr>
                <a:schemeClr val="lt1"/>
              </a:buClr>
              <a:buSzPts val="2400"/>
              <a:buNone/>
            </a:pPr>
            <a:r>
              <a:rPr lang="en-US"/>
              <a:t>Pendidikan Guru Sekolah Dasar</a:t>
            </a:r>
            <a:endParaRPr lang="en-US"/>
          </a:p>
          <a:p>
            <a:pPr marL="0" lvl="0" indent="0" algn="ctr" rtl="0">
              <a:lnSpc>
                <a:spcPct val="90000"/>
              </a:lnSpc>
              <a:spcBef>
                <a:spcPts val="1000"/>
              </a:spcBef>
              <a:spcAft>
                <a:spcPts val="0"/>
              </a:spcAft>
              <a:buClr>
                <a:srgbClr val="F2F2F2"/>
              </a:buClr>
              <a:buSzPts val="2400"/>
              <a:buNone/>
            </a:pPr>
            <a:r>
              <a:rPr lang="en-US">
                <a:solidFill>
                  <a:srgbClr val="F2F2F2"/>
                </a:solidFill>
                <a:latin typeface="Exo"/>
                <a:ea typeface="Exo"/>
                <a:cs typeface="Exo"/>
                <a:sym typeface="Exo"/>
              </a:rPr>
              <a:t>Universitas Muhammadiyah Sidoarjo </a:t>
            </a:r>
            <a:endParaRPr>
              <a:solidFill>
                <a:srgbClr val="F2F2F2"/>
              </a:solidFill>
              <a:latin typeface="Exo"/>
              <a:ea typeface="Exo"/>
              <a:cs typeface="Exo"/>
              <a:sym typeface="Exo"/>
            </a:endParaRPr>
          </a:p>
          <a:p>
            <a:pPr marL="0" lvl="0" indent="0" algn="ctr" rtl="0">
              <a:lnSpc>
                <a:spcPct val="90000"/>
              </a:lnSpc>
              <a:spcBef>
                <a:spcPts val="1000"/>
              </a:spcBef>
              <a:spcAft>
                <a:spcPts val="0"/>
              </a:spcAft>
              <a:buClr>
                <a:srgbClr val="F2F2F2"/>
              </a:buClr>
              <a:buSzPts val="2400"/>
              <a:buNone/>
            </a:pPr>
            <a:r>
              <a:rPr lang="en-US">
                <a:solidFill>
                  <a:srgbClr val="F2F2F2"/>
                </a:solidFill>
              </a:rPr>
              <a:t>Juli 2023</a:t>
            </a:r>
            <a:endParaRPr>
              <a:solidFill>
                <a:srgbClr val="F2F2F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69" name="Shape 69"/>
        <p:cNvGrpSpPr/>
        <p:nvPr/>
      </p:nvGrpSpPr>
      <p:grpSpPr>
        <a:xfrm>
          <a:off x="0" y="0"/>
          <a:ext cx="0" cy="0"/>
          <a:chOff x="0" y="0"/>
          <a:chExt cx="0" cy="0"/>
        </a:xfrm>
      </p:grpSpPr>
      <p:sp>
        <p:nvSpPr>
          <p:cNvPr id="70" name="Google Shape;70;g104f7abbb21_0_70"/>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lang="en-US"/>
          </a:p>
        </p:txBody>
      </p:sp>
      <p:sp>
        <p:nvSpPr>
          <p:cNvPr id="71" name="Google Shape;71;g104f7abbb21_0_70"/>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457200" lvl="0" indent="-228600" algn="l" rtl="0">
              <a:lnSpc>
                <a:spcPct val="150000"/>
              </a:lnSpc>
              <a:spcBef>
                <a:spcPts val="1000"/>
              </a:spcBef>
              <a:spcAft>
                <a:spcPts val="0"/>
              </a:spcAft>
              <a:buClr>
                <a:schemeClr val="dk1"/>
              </a:buClr>
              <a:buSzPts val="2800"/>
              <a:buNone/>
            </a:pPr>
            <a:r>
              <a:rPr lang="en-US" sz="1800"/>
              <a:t>2. Apersepsi bahan praktik telepon sederhana disediakan oleh guru pengampu pada materi alat komunikasi sederhana.</a:t>
            </a:r>
            <a:endParaRPr lang="en-US" sz="1800"/>
          </a:p>
          <a:p>
            <a:pPr marL="457200" lvl="0" indent="0" algn="l" rtl="0">
              <a:lnSpc>
                <a:spcPct val="150000"/>
              </a:lnSpc>
              <a:spcBef>
                <a:spcPts val="1000"/>
              </a:spcBef>
              <a:spcAft>
                <a:spcPts val="0"/>
              </a:spcAft>
              <a:buClr>
                <a:schemeClr val="dk1"/>
              </a:buClr>
              <a:buSzPts val="2800"/>
              <a:buNone/>
            </a:pPr>
            <a:r>
              <a:rPr lang="en-US" sz="1800"/>
              <a:t>Dari hasil observasi peneliti, dengan kegiatan apersepsi ini peserta didik mendapatkan informasi baru dan pengalaman melakukan percakapan menggunakan telepon dengan baik dan benar</a:t>
            </a:r>
            <a:endParaRPr lang="en-US"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69" name="Shape 69"/>
        <p:cNvGrpSpPr/>
        <p:nvPr/>
      </p:nvGrpSpPr>
      <p:grpSpPr>
        <a:xfrm>
          <a:off x="0" y="0"/>
          <a:ext cx="0" cy="0"/>
          <a:chOff x="0" y="0"/>
          <a:chExt cx="0" cy="0"/>
        </a:xfrm>
      </p:grpSpPr>
      <p:sp>
        <p:nvSpPr>
          <p:cNvPr id="70" name="Google Shape;70;g104f7abbb21_0_70"/>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lang="en-US"/>
          </a:p>
        </p:txBody>
      </p:sp>
      <p:sp>
        <p:nvSpPr>
          <p:cNvPr id="71" name="Google Shape;71;g104f7abbb21_0_70"/>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457200" lvl="0" indent="457200" algn="just" rtl="0">
              <a:lnSpc>
                <a:spcPct val="150000"/>
              </a:lnSpc>
              <a:spcBef>
                <a:spcPts val="1000"/>
              </a:spcBef>
              <a:spcAft>
                <a:spcPts val="0"/>
              </a:spcAft>
              <a:buClr>
                <a:schemeClr val="dk1"/>
              </a:buClr>
              <a:buSzPts val="2800"/>
              <a:buNone/>
            </a:pPr>
            <a:r>
              <a:rPr lang="en-US" sz="2000"/>
              <a:t>Apersepsi Menampilkan Video dalam materi puisi. Dari hasil observasi peneliti, pada materi membaca puisi dengan intonasi, guru membuka kegiatan pembelajaran dengan apersepsi menunjukkan video cara membaca puisi dengan intonasi yang benar.</a:t>
            </a:r>
            <a:endParaRPr lang="en-US" sz="2000"/>
          </a:p>
          <a:p>
            <a:pPr marL="457200" lvl="0" indent="457200" algn="just" rtl="0">
              <a:lnSpc>
                <a:spcPct val="150000"/>
              </a:lnSpc>
              <a:spcBef>
                <a:spcPts val="1000"/>
              </a:spcBef>
              <a:spcAft>
                <a:spcPts val="0"/>
              </a:spcAft>
              <a:buClr>
                <a:schemeClr val="dk1"/>
              </a:buClr>
              <a:buSzPts val="2800"/>
              <a:buNone/>
            </a:pPr>
            <a:r>
              <a:rPr lang="en-US" sz="2000"/>
              <a:t>Keterkaitan materi pembelajaran yang di tampilkan guru dengan tampilan video yang diberikan menumbuhkan ketertarikan peserta didik terhadap materi yang akan dipelajari. Karena peserta didik memperoleh informasi yang berkaitan dengan materi pelajaran dari media yang sering digunakan yaitu YouTube. </a:t>
            </a:r>
            <a:endParaRPr lang="en-US" sz="2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82" name="Shape 82"/>
        <p:cNvGrpSpPr/>
        <p:nvPr/>
      </p:nvGrpSpPr>
      <p:grpSpPr>
        <a:xfrm>
          <a:off x="0" y="0"/>
          <a:ext cx="0" cy="0"/>
          <a:chOff x="0" y="0"/>
          <a:chExt cx="0" cy="0"/>
        </a:xfrm>
      </p:grpSpPr>
      <p:sp>
        <p:nvSpPr>
          <p:cNvPr id="83" name="Google Shape;83;g104f7abbb21_0_315"/>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Kesimpulan</a:t>
            </a:r>
            <a:endParaRPr lang="en-US"/>
          </a:p>
        </p:txBody>
      </p:sp>
      <p:sp>
        <p:nvSpPr>
          <p:cNvPr id="84" name="Google Shape;84;g104f7abbb21_0_315"/>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457200" lvl="0" indent="-228600" algn="just" rtl="0">
              <a:lnSpc>
                <a:spcPct val="150000"/>
              </a:lnSpc>
              <a:spcBef>
                <a:spcPts val="1000"/>
              </a:spcBef>
              <a:spcAft>
                <a:spcPts val="0"/>
              </a:spcAft>
              <a:buClr>
                <a:schemeClr val="dk1"/>
              </a:buClr>
              <a:buSzPts val="2800"/>
              <a:buNone/>
            </a:pPr>
            <a:r>
              <a:rPr sz="1800"/>
              <a:t>Berdasarkan hasil pembahasan diperoleh kesimpulan bahwa kegiatan apersepsi yang dilakukan guru ada tiga, </a:t>
            </a:r>
            <a:endParaRPr sz="1800"/>
          </a:p>
          <a:p>
            <a:pPr marL="457200" lvl="0" indent="-228600" algn="just" rtl="0">
              <a:lnSpc>
                <a:spcPct val="150000"/>
              </a:lnSpc>
              <a:spcBef>
                <a:spcPts val="1000"/>
              </a:spcBef>
              <a:spcAft>
                <a:spcPts val="0"/>
              </a:spcAft>
              <a:buClr>
                <a:schemeClr val="dk1"/>
              </a:buClr>
              <a:buSzPts val="2800"/>
              <a:buNone/>
            </a:pPr>
            <a:r>
              <a:rPr lang="en-US" sz="1800"/>
              <a:t>1. </a:t>
            </a:r>
            <a:r>
              <a:rPr sz="1800"/>
              <a:t> kegiatan apersepsi dengan bertanya, dengan kegiatan apersepsi tersebut peserta didik dapat mengaitkan materi pembelajaran dengan pengalaman pribadinya. </a:t>
            </a:r>
            <a:endParaRPr sz="1800"/>
          </a:p>
          <a:p>
            <a:pPr marL="457200" lvl="0" indent="-228600" algn="just" rtl="0">
              <a:lnSpc>
                <a:spcPct val="150000"/>
              </a:lnSpc>
              <a:spcBef>
                <a:spcPts val="1000"/>
              </a:spcBef>
              <a:spcAft>
                <a:spcPts val="0"/>
              </a:spcAft>
              <a:buClr>
                <a:schemeClr val="dk1"/>
              </a:buClr>
              <a:buSzPts val="2800"/>
              <a:buNone/>
            </a:pPr>
            <a:r>
              <a:rPr lang="en-US" sz="1800"/>
              <a:t>2. </a:t>
            </a:r>
            <a:r>
              <a:rPr sz="1800"/>
              <a:t>kegiatan apersepsi dengan bahan praktik</a:t>
            </a:r>
            <a:r>
              <a:rPr lang="en-US" sz="1800"/>
              <a:t>,</a:t>
            </a:r>
            <a:r>
              <a:rPr sz="1800"/>
              <a:t> dengan kegiatan apersepsi tersebut peserta didik mendapatkan informasi baru terkait materi pembelajaran dan pengalaman melakukan percakapan menggunakan telepon dengan baik dan benar.</a:t>
            </a:r>
            <a:endParaRPr sz="1800"/>
          </a:p>
          <a:p>
            <a:pPr marL="457200" lvl="0" indent="-228600" algn="just" rtl="0">
              <a:lnSpc>
                <a:spcPct val="150000"/>
              </a:lnSpc>
              <a:spcBef>
                <a:spcPts val="1000"/>
              </a:spcBef>
              <a:spcAft>
                <a:spcPts val="0"/>
              </a:spcAft>
              <a:buClr>
                <a:schemeClr val="dk1"/>
              </a:buClr>
              <a:buSzPts val="2800"/>
              <a:buNone/>
            </a:pPr>
            <a:r>
              <a:rPr lang="en-US" sz="1800"/>
              <a:t>3. </a:t>
            </a:r>
            <a:r>
              <a:rPr sz="1800"/>
              <a:t>kegiatan apersepsi menampilkan video, dengan kegiatan apersepsi tersebut menumbuhkan ketertarikan peserta didik dengan materi pembelajaran yang akan dipelajari.</a:t>
            </a:r>
            <a:endParaRPr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88" name="Shape 88"/>
        <p:cNvGrpSpPr/>
        <p:nvPr/>
      </p:nvGrpSpPr>
      <p:grpSpPr>
        <a:xfrm>
          <a:off x="0" y="0"/>
          <a:ext cx="0" cy="0"/>
          <a:chOff x="0" y="0"/>
          <a:chExt cx="0" cy="0"/>
        </a:xfrm>
      </p:grpSpPr>
      <p:sp>
        <p:nvSpPr>
          <p:cNvPr id="89" name="Google Shape;89;g104f7abbb21_0_61"/>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lang="en-US"/>
          </a:p>
        </p:txBody>
      </p:sp>
      <p:sp>
        <p:nvSpPr>
          <p:cNvPr id="90" name="Google Shape;90;g104f7abbb21_0_61"/>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90000" lnSpcReduction="20000"/>
          </a:bodyPr>
          <a:lstStyle/>
          <a:p>
            <a:pPr marL="457200" lvl="0" indent="-228600" algn="just" rtl="0">
              <a:lnSpc>
                <a:spcPct val="150000"/>
              </a:lnSpc>
              <a:spcBef>
                <a:spcPts val="1000"/>
              </a:spcBef>
              <a:spcAft>
                <a:spcPts val="0"/>
              </a:spcAft>
              <a:buClr>
                <a:schemeClr val="dk1"/>
              </a:buClr>
              <a:buSzPts val="2800"/>
              <a:buNone/>
            </a:pPr>
            <a:r>
              <a:rPr sz="1000"/>
              <a:t>Chatib, Munif, and Alamsyah Said. Gurunya Manusia. Bandung, Kaifa, 2011, pp. 77.</a:t>
            </a:r>
            <a:endParaRPr sz="1000"/>
          </a:p>
          <a:p>
            <a:pPr marL="457200" lvl="0" indent="-228600" algn="just" rtl="0">
              <a:lnSpc>
                <a:spcPct val="150000"/>
              </a:lnSpc>
              <a:spcBef>
                <a:spcPts val="1000"/>
              </a:spcBef>
              <a:spcAft>
                <a:spcPts val="0"/>
              </a:spcAft>
              <a:buClr>
                <a:schemeClr val="dk1"/>
              </a:buClr>
              <a:buSzPts val="2800"/>
              <a:buNone/>
            </a:pPr>
            <a:r>
              <a:rPr sz="1000"/>
              <a:t>Dalyono, M. “Tipe-tipe dan Kesulitan Belajar.” Psikologi Pendidikan, Rineka Cipta, 2015, pp. 209-210.</a:t>
            </a:r>
            <a:endParaRPr sz="1000"/>
          </a:p>
          <a:p>
            <a:pPr marL="457200" lvl="0" indent="-228600" algn="just" rtl="0">
              <a:lnSpc>
                <a:spcPct val="150000"/>
              </a:lnSpc>
              <a:spcBef>
                <a:spcPts val="1000"/>
              </a:spcBef>
              <a:spcAft>
                <a:spcPts val="0"/>
              </a:spcAft>
              <a:buClr>
                <a:schemeClr val="dk1"/>
              </a:buClr>
              <a:buSzPts val="2800"/>
              <a:buNone/>
            </a:pPr>
            <a:r>
              <a:rPr sz="1000"/>
              <a:t>Hernawan, M.Pd, Drs. Asep Herry, et al. “Kegiatan Pendahuluan dalam Pembelajaran Terpadu.” Pembelajaran Terpadu di SD, Universitas Terbuka, 2010, 2.5.</a:t>
            </a:r>
            <a:endParaRPr sz="1000"/>
          </a:p>
          <a:p>
            <a:pPr marL="457200" lvl="0" indent="-228600" algn="just" rtl="0">
              <a:lnSpc>
                <a:spcPct val="150000"/>
              </a:lnSpc>
              <a:spcBef>
                <a:spcPts val="1000"/>
              </a:spcBef>
              <a:spcAft>
                <a:spcPts val="0"/>
              </a:spcAft>
              <a:buClr>
                <a:schemeClr val="dk1"/>
              </a:buClr>
              <a:buSzPts val="2800"/>
              <a:buNone/>
            </a:pPr>
            <a:r>
              <a:rPr sz="1000"/>
              <a:t>Hernawan, M.Pd, Drs. Asep Herry, et al. “Keterampilan Membuka dan Menutup Pelajaran dalam Pembelajaran Terpadu.” Pembelajaran Terpadu di SD, Surabaya, Universitas Terbuka, 2010, 3.4 - 3.9.</a:t>
            </a:r>
            <a:endParaRPr sz="1000"/>
          </a:p>
          <a:p>
            <a:pPr marL="457200" lvl="0" indent="-228600" algn="just" rtl="0">
              <a:lnSpc>
                <a:spcPct val="150000"/>
              </a:lnSpc>
              <a:spcBef>
                <a:spcPts val="1000"/>
              </a:spcBef>
              <a:spcAft>
                <a:spcPts val="0"/>
              </a:spcAft>
              <a:buClr>
                <a:schemeClr val="dk1"/>
              </a:buClr>
              <a:buSzPts val="2800"/>
              <a:buNone/>
            </a:pPr>
            <a:r>
              <a:rPr sz="1000"/>
              <a:t>Hidayat, A. (2022). “Interaksi Sosial Anak Speech Delay Di Sekolah Raudhatul Athfal Al Barkah” Kecamatan Citeras Kabupaten Serang. Journal, 1(1), 1–11. Kemendikbud. (2019). Panduan Prasiaga Pendidikan Anak Usia Dini. Kementerian Pendidikan dan Kebudayaan Direktorat Jendral PAUD dan Dikmas Diktorat Pembinaan Anak Usia Dini.</a:t>
            </a:r>
            <a:endParaRPr sz="1000"/>
          </a:p>
          <a:p>
            <a:pPr marL="457200" lvl="0" indent="-228600" algn="just" rtl="0">
              <a:lnSpc>
                <a:spcPct val="150000"/>
              </a:lnSpc>
              <a:spcBef>
                <a:spcPts val="1000"/>
              </a:spcBef>
              <a:spcAft>
                <a:spcPts val="0"/>
              </a:spcAft>
              <a:buClr>
                <a:schemeClr val="dk1"/>
              </a:buClr>
              <a:buSzPts val="2800"/>
              <a:buNone/>
            </a:pPr>
            <a:r>
              <a:rPr sz="1000"/>
              <a:t>Khakiim Uluul, et al. “Pelaksanaan Membuka dan Menutup Pelajaran Oleh Guru Kelas 1 Sekolah Dasar.”</a:t>
            </a:r>
            <a:endParaRPr sz="1000"/>
          </a:p>
          <a:p>
            <a:pPr marL="457200" lvl="0" indent="-228600" algn="just" rtl="0">
              <a:lnSpc>
                <a:spcPct val="150000"/>
              </a:lnSpc>
              <a:spcBef>
                <a:spcPts val="1000"/>
              </a:spcBef>
              <a:spcAft>
                <a:spcPts val="0"/>
              </a:spcAft>
              <a:buClr>
                <a:schemeClr val="dk1"/>
              </a:buClr>
              <a:buSzPts val="2800"/>
              <a:buNone/>
            </a:pPr>
            <a:r>
              <a:rPr sz="1000"/>
              <a:t>Pendidikan Dasar Pascasarjana, Malang, Universitas Negeri Malang, 2016, pp. 1730 - 1731</a:t>
            </a:r>
            <a:endParaRPr sz="1000"/>
          </a:p>
          <a:p>
            <a:pPr marL="457200" lvl="0" indent="-228600" algn="just" rtl="0">
              <a:lnSpc>
                <a:spcPct val="150000"/>
              </a:lnSpc>
              <a:spcBef>
                <a:spcPts val="1000"/>
              </a:spcBef>
              <a:spcAft>
                <a:spcPts val="0"/>
              </a:spcAft>
              <a:buClr>
                <a:schemeClr val="dk1"/>
              </a:buClr>
              <a:buSzPts val="2800"/>
              <a:buNone/>
            </a:pPr>
            <a:r>
              <a:rPr sz="1000"/>
              <a:t>Laksono, &amp; Ridam, D. (2011). Buku Pedoman Micro Teaching. Ngawi: Kepala UPT Mikroteaching STKIP PGRI Ngawi.</a:t>
            </a:r>
            <a:endParaRPr sz="1000"/>
          </a:p>
          <a:p>
            <a:pPr marL="457200" lvl="0" indent="-228600" algn="just" rtl="0">
              <a:lnSpc>
                <a:spcPct val="150000"/>
              </a:lnSpc>
              <a:spcBef>
                <a:spcPts val="1000"/>
              </a:spcBef>
              <a:spcAft>
                <a:spcPts val="0"/>
              </a:spcAft>
              <a:buClr>
                <a:schemeClr val="dk1"/>
              </a:buClr>
              <a:buSzPts val="2800"/>
              <a:buNone/>
            </a:pPr>
            <a:r>
              <a:rPr sz="1000"/>
              <a:t>Pebrianti, Febri. (2019). “Kemampuan Guru dalam Membuat Media Pembelajaran Sederhana”, Pendidikan 	Bahasa Indonesia, Bengkulu, Universitas Bengkulu, 2019, pp. 97</a:t>
            </a:r>
            <a:endParaRPr sz="1000"/>
          </a:p>
          <a:p>
            <a:pPr marL="457200" lvl="0" indent="-228600" algn="just" rtl="0">
              <a:lnSpc>
                <a:spcPct val="150000"/>
              </a:lnSpc>
              <a:spcBef>
                <a:spcPts val="1000"/>
              </a:spcBef>
              <a:spcAft>
                <a:spcPts val="0"/>
              </a:spcAft>
              <a:buClr>
                <a:schemeClr val="dk1"/>
              </a:buClr>
              <a:buSzPts val="2800"/>
              <a:buNone/>
            </a:pPr>
            <a:r>
              <a:rPr sz="1000"/>
              <a:t>Putri, Distia. “Pengaruh Apersepsi dan Motivasi Terhadap Hasil Belajar IPS Kelas V SD Negeri 16 Kota Bengkulu” Fakultas Tarbiyah dan Tadris, Bengkulu, Institut Agama Islam Negeri Bengkulu, 2019, pp. 3.</a:t>
            </a:r>
            <a:endParaRPr sz="1000"/>
          </a:p>
          <a:p>
            <a:pPr marL="457200" lvl="0" indent="-228600" algn="just" rtl="0">
              <a:lnSpc>
                <a:spcPct val="150000"/>
              </a:lnSpc>
              <a:spcBef>
                <a:spcPts val="1000"/>
              </a:spcBef>
              <a:spcAft>
                <a:spcPts val="0"/>
              </a:spcAft>
              <a:buClr>
                <a:schemeClr val="dk1"/>
              </a:buClr>
              <a:buSzPts val="2800"/>
              <a:buNone/>
            </a:pPr>
            <a:r>
              <a:rPr sz="1000"/>
              <a:t>Supriatna, E &amp; Wahyupurnomo, M, A. (2015). “Keterampilan guru dalam membuka dan menutup pelajaran pendidikan jasmani olahraga dan kesehatan di SMAN se-Kota Pontianak.” Jurnal Pendidikan Jasmani Indonesia, Volume 11, Nomor 1</a:t>
            </a:r>
            <a:endParaRPr sz="1000"/>
          </a:p>
          <a:p>
            <a:pPr marL="457200" lvl="0" indent="-228600" algn="just" rtl="0">
              <a:lnSpc>
                <a:spcPct val="150000"/>
              </a:lnSpc>
              <a:spcBef>
                <a:spcPts val="1000"/>
              </a:spcBef>
              <a:spcAft>
                <a:spcPts val="0"/>
              </a:spcAft>
              <a:buClr>
                <a:schemeClr val="dk1"/>
              </a:buClr>
              <a:buSzPts val="2800"/>
              <a:buNone/>
            </a:pPr>
            <a:r>
              <a:rPr sz="1000"/>
              <a:t>Subandiyah, Heny. “Pembelajaran Literasi Dalam Mata Pelajaran Bahasa Indonesia.” Pendidikan Bahasa dan Sastra Indonesia, Surabaya, Universitas Negeri Surabaya, 2017, pp. 117</a:t>
            </a:r>
            <a:endParaRPr sz="1000"/>
          </a:p>
          <a:p>
            <a:pPr marL="457200" lvl="0" indent="-228600" algn="just" rtl="0">
              <a:lnSpc>
                <a:spcPct val="150000"/>
              </a:lnSpc>
              <a:spcBef>
                <a:spcPts val="1000"/>
              </a:spcBef>
              <a:spcAft>
                <a:spcPts val="0"/>
              </a:spcAft>
              <a:buClr>
                <a:schemeClr val="dk1"/>
              </a:buClr>
              <a:buSzPts val="2800"/>
              <a:buNone/>
            </a:pPr>
            <a:r>
              <a:rPr sz="1000"/>
              <a:t>Syam, Aswar. (2017). “Hubungan Apersepsi Tanya Jawab Terhadap Minat</a:t>
            </a:r>
            <a:endParaRPr sz="1000"/>
          </a:p>
          <a:p>
            <a:pPr marL="457200" lvl="0" indent="-228600" algn="just" rtl="0">
              <a:lnSpc>
                <a:spcPct val="150000"/>
              </a:lnSpc>
              <a:spcBef>
                <a:spcPts val="1000"/>
              </a:spcBef>
              <a:spcAft>
                <a:spcPts val="0"/>
              </a:spcAft>
              <a:buClr>
                <a:schemeClr val="dk1"/>
              </a:buClr>
              <a:buSzPts val="2800"/>
              <a:buNone/>
            </a:pPr>
            <a:r>
              <a:rPr sz="1000"/>
              <a:t>Belajar Murid Kelas V SD Negeri Tanetea” Pendidikan Guru Sekolah Dasar, Makasar,  Universitas Muhammadiyah Makassar, 2017, pp. 15</a:t>
            </a:r>
            <a:endParaRPr sz="1000"/>
          </a:p>
          <a:p>
            <a:pPr marL="457200" lvl="0" indent="-228600" algn="just" rtl="0">
              <a:lnSpc>
                <a:spcPct val="150000"/>
              </a:lnSpc>
              <a:spcBef>
                <a:spcPts val="1000"/>
              </a:spcBef>
              <a:spcAft>
                <a:spcPts val="0"/>
              </a:spcAft>
              <a:buClr>
                <a:schemeClr val="dk1"/>
              </a:buClr>
              <a:buSzPts val="2800"/>
              <a:buNone/>
            </a:pPr>
            <a:r>
              <a:rPr sz="1000"/>
              <a:t>Yudianto, Arif. (2017). “Penerapan Video Sebagai Media Pembelajaran”, Pendidikan Teknologi Informasi, Sukabumi, Universitas Muhammadiyah Sukanbumi, 2017, pp. 236</a:t>
            </a:r>
            <a:endParaRPr sz="1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94" name="Shape 94"/>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45" name="Shape 45"/>
        <p:cNvGrpSpPr/>
        <p:nvPr/>
      </p:nvGrpSpPr>
      <p:grpSpPr>
        <a:xfrm>
          <a:off x="0" y="0"/>
          <a:ext cx="0" cy="0"/>
          <a:chOff x="0" y="0"/>
          <a:chExt cx="0" cy="0"/>
        </a:xfrm>
      </p:grpSpPr>
      <p:sp>
        <p:nvSpPr>
          <p:cNvPr id="46" name="Google Shape;46;g104f7abbb21_0_309"/>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lang="en-US"/>
          </a:p>
        </p:txBody>
      </p:sp>
      <p:sp>
        <p:nvSpPr>
          <p:cNvPr id="47" name="Google Shape;47;g104f7abbb21_0_309"/>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269240" lvl="0" indent="-40005" algn="l" rtl="0">
              <a:lnSpc>
                <a:spcPct val="90000"/>
              </a:lnSpc>
              <a:spcBef>
                <a:spcPts val="1000"/>
              </a:spcBef>
              <a:spcAft>
                <a:spcPts val="0"/>
              </a:spcAft>
              <a:buClr>
                <a:schemeClr val="dk1"/>
              </a:buClr>
              <a:buSzPts val="2800"/>
              <a:buNone/>
            </a:pPr>
          </a:p>
          <a:p>
            <a:pPr marL="269240" lvl="0" indent="0" algn="just" rtl="0">
              <a:lnSpc>
                <a:spcPct val="150000"/>
              </a:lnSpc>
              <a:spcBef>
                <a:spcPts val="1000"/>
              </a:spcBef>
              <a:spcAft>
                <a:spcPts val="0"/>
              </a:spcAft>
              <a:buClr>
                <a:schemeClr val="dk1"/>
              </a:buClr>
              <a:buSzPts val="2800"/>
              <a:buNone/>
            </a:pPr>
            <a:r>
              <a:rPr lang="en-US" sz="1800"/>
              <a:t>            </a:t>
            </a:r>
            <a:r>
              <a:rPr sz="1800"/>
              <a:t>Kegiatan pendahuluan pembelajaran ini merupakan bagian interfal yang tidak dapat dipisahkan dengan komponen-komponen pembelajaran lainnya. Fungsi kegiatan pendahuluan terutama adalah agar terciptanya suasana awal pembelajaran yang efektif yang juga dapat membuat peserta didik mengikuti proses pembelajaran dengan baik. Efisiensi waktu tahap awal pembelajaran perlu diperhatika</a:t>
            </a:r>
            <a:r>
              <a:rPr lang="en-US" sz="1800"/>
              <a:t>n</a:t>
            </a:r>
            <a:r>
              <a:rPr sz="1800"/>
              <a:t>, karena dalam melakukan tahap awal pembelajaran cukup singkat berkisat antara 5-10 menit.</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45" name="Shape 45"/>
        <p:cNvGrpSpPr/>
        <p:nvPr/>
      </p:nvGrpSpPr>
      <p:grpSpPr>
        <a:xfrm>
          <a:off x="0" y="0"/>
          <a:ext cx="0" cy="0"/>
          <a:chOff x="0" y="0"/>
          <a:chExt cx="0" cy="0"/>
        </a:xfrm>
      </p:grpSpPr>
      <p:sp>
        <p:nvSpPr>
          <p:cNvPr id="46" name="Google Shape;46;g104f7abbb21_0_309"/>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lang="en-US"/>
          </a:p>
        </p:txBody>
      </p:sp>
      <p:sp>
        <p:nvSpPr>
          <p:cNvPr id="47" name="Google Shape;47;g104f7abbb21_0_309"/>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269240" lvl="0" indent="0" algn="just" rtl="0">
              <a:lnSpc>
                <a:spcPct val="150000"/>
              </a:lnSpc>
              <a:spcBef>
                <a:spcPts val="1000"/>
              </a:spcBef>
              <a:spcAft>
                <a:spcPts val="0"/>
              </a:spcAft>
              <a:buClr>
                <a:schemeClr val="dk1"/>
              </a:buClr>
              <a:buSzPts val="2800"/>
              <a:buNone/>
            </a:pPr>
            <a:r>
              <a:rPr lang="en-US" sz="1800"/>
              <a:t>              </a:t>
            </a:r>
            <a:r>
              <a:rPr sz="1800"/>
              <a:t>Untuk menciptakan suasana belajar yang dinamis maka keterampilan dasar mengajar sangat penting untuk dikuasai oleh guru, oleh sebab itu guru harus mere</a:t>
            </a:r>
            <a:r>
              <a:rPr lang="en-US" sz="1800"/>
              <a:t>n</a:t>
            </a:r>
            <a:r>
              <a:rPr sz="1800"/>
              <a:t>canakan hal-hal yang dapat membuat peserta didik tertarik dan siap mental dalan mengikuti proses pembelaharan, sehingga memberikan efek positif terha</a:t>
            </a:r>
            <a:r>
              <a:rPr lang="en-US" sz="1800"/>
              <a:t>d</a:t>
            </a:r>
            <a:r>
              <a:rPr sz="1800"/>
              <a:t>ap kegiatan belajar.</a:t>
            </a:r>
            <a:r>
              <a:rPr lang="en-US" sz="1800"/>
              <a:t> </a:t>
            </a:r>
            <a:endParaRPr lang="en-US" sz="1800"/>
          </a:p>
          <a:p>
            <a:pPr marL="269240" lvl="0" indent="0" algn="just" rtl="0">
              <a:lnSpc>
                <a:spcPct val="150000"/>
              </a:lnSpc>
              <a:spcBef>
                <a:spcPts val="1000"/>
              </a:spcBef>
              <a:spcAft>
                <a:spcPts val="0"/>
              </a:spcAft>
              <a:buClr>
                <a:schemeClr val="dk1"/>
              </a:buClr>
              <a:buSzPts val="2800"/>
              <a:buNone/>
            </a:pPr>
            <a:r>
              <a:rPr lang="en-US" sz="1800"/>
              <a:t>A</a:t>
            </a:r>
            <a:r>
              <a:rPr sz="1800"/>
              <a:t>persepsi dilaksa</a:t>
            </a:r>
            <a:r>
              <a:rPr lang="en-US" sz="1800"/>
              <a:t>n</a:t>
            </a:r>
            <a:r>
              <a:rPr sz="1800"/>
              <a:t>akan untuk membangkitkan motivasi dan perhatian siswa dalam mengikuti pembelajaran. Untuk menimbulkan perhatian dan memotivasi siswa terhadap hal- hal yang dipelajari guru dapat menimbulkan usaha-usaha seperti menimbulkan rasa ingin tahu, sikap guru yang sangat antusias. Siswa yang telah termotivasi dan penuh perhatian akan melaksanakan tugas yang penuh gairah, semangat yang tinggi, cepat bereaksi terhadap pertanyaan-pertanyaan guru.</a:t>
            </a:r>
            <a:endParaRPr sz="1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5" name="Shape 45"/>
        <p:cNvGrpSpPr/>
        <p:nvPr/>
      </p:nvGrpSpPr>
      <p:grpSpPr>
        <a:xfrm>
          <a:off x="0" y="0"/>
          <a:ext cx="0" cy="0"/>
          <a:chOff x="0" y="0"/>
          <a:chExt cx="0" cy="0"/>
        </a:xfrm>
      </p:grpSpPr>
      <p:sp>
        <p:nvSpPr>
          <p:cNvPr id="46" name="Google Shape;46;g104f7abbb21_0_309"/>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lang="en-US"/>
          </a:p>
        </p:txBody>
      </p:sp>
      <p:sp>
        <p:nvSpPr>
          <p:cNvPr id="47" name="Google Shape;47;g104f7abbb21_0_309"/>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269240" lvl="0" indent="-40005" algn="just" rtl="0">
              <a:lnSpc>
                <a:spcPct val="150000"/>
              </a:lnSpc>
              <a:spcBef>
                <a:spcPts val="1000"/>
              </a:spcBef>
              <a:spcAft>
                <a:spcPts val="0"/>
              </a:spcAft>
              <a:buClr>
                <a:schemeClr val="dk1"/>
              </a:buClr>
              <a:buSzPts val="2800"/>
              <a:buNone/>
            </a:pPr>
            <a:r>
              <a:rPr lang="en-US" sz="1800"/>
              <a:t>        </a:t>
            </a:r>
            <a:r>
              <a:rPr sz="1800"/>
              <a:t>Apersepsi adalah tahap yang penting dan dapat menentukan keberhasilan pelaksanaan pembelajaran. Seringkali kegagalan dalam pembelajaran disebabkan oleh pengelolaan yang kurang baik dan tidak tepat pada tahap awal pembelajaran atau menganggap hanya untuk pelengkap dalam proses pembelajaran maka kebanyakan dari pendidik menanggap tidak terlalu penting. </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52" name="Shape 52"/>
        <p:cNvGrpSpPr/>
        <p:nvPr/>
      </p:nvGrpSpPr>
      <p:grpSpPr>
        <a:xfrm>
          <a:off x="0" y="0"/>
          <a:ext cx="0" cy="0"/>
          <a:chOff x="0" y="0"/>
          <a:chExt cx="0" cy="0"/>
        </a:xfrm>
      </p:grpSpPr>
      <p:sp>
        <p:nvSpPr>
          <p:cNvPr id="53" name="Google Shape;53;g104f7abbb21_0_297"/>
          <p:cNvSpPr txBox="1"/>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a:t>Pertanyaan Penelitian (Rumusan Masalah)</a:t>
            </a:r>
            <a:endParaRPr lang="en-US"/>
          </a:p>
        </p:txBody>
      </p:sp>
      <p:sp>
        <p:nvSpPr>
          <p:cNvPr id="47" name="Google Shape;47;g104f7abbb21_0_309"/>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p>
            <a:pPr marL="269240" lvl="0" indent="-40005" algn="l" rtl="0">
              <a:lnSpc>
                <a:spcPct val="150000"/>
              </a:lnSpc>
              <a:spcBef>
                <a:spcPts val="1000"/>
              </a:spcBef>
              <a:spcAft>
                <a:spcPts val="0"/>
              </a:spcAft>
              <a:buClr>
                <a:schemeClr val="dk1"/>
              </a:buClr>
              <a:buSzPts val="2800"/>
              <a:buNone/>
            </a:pPr>
            <a:r>
              <a:rPr sz="2400"/>
              <a:t>Bagaiman</a:t>
            </a:r>
            <a:r>
              <a:rPr lang="en-US" sz="2400"/>
              <a:t>a penerapan kegiatan apersepsi yang dilakukan guru dalam pembelajaran Bahasa Indonesia di Sekolah Islam Permata Sunnah?</a:t>
            </a:r>
            <a:endParaRPr 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57" name="Shape 57"/>
        <p:cNvGrpSpPr/>
        <p:nvPr/>
      </p:nvGrpSpPr>
      <p:grpSpPr>
        <a:xfrm>
          <a:off x="0" y="0"/>
          <a:ext cx="0" cy="0"/>
          <a:chOff x="0" y="0"/>
          <a:chExt cx="0" cy="0"/>
        </a:xfrm>
      </p:grpSpPr>
      <p:sp>
        <p:nvSpPr>
          <p:cNvPr id="58" name="Google Shape;58;g104f7abbb21_0_303"/>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Metode</a:t>
            </a:r>
            <a:endParaRPr lang="en-US"/>
          </a:p>
        </p:txBody>
      </p:sp>
      <p:sp>
        <p:nvSpPr>
          <p:cNvPr id="59" name="Google Shape;59;g104f7abbb21_0_303"/>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250825" lvl="0" indent="-21590" algn="l" rtl="0">
              <a:lnSpc>
                <a:spcPct val="150000"/>
              </a:lnSpc>
              <a:spcBef>
                <a:spcPts val="1000"/>
              </a:spcBef>
              <a:spcAft>
                <a:spcPts val="0"/>
              </a:spcAft>
              <a:buClr>
                <a:schemeClr val="dk1"/>
              </a:buClr>
              <a:buSzPts val="2800"/>
              <a:buNone/>
            </a:pPr>
            <a:r>
              <a:rPr lang="en-US" sz="2400"/>
              <a:t>Penelitian ini menggunakan metode kualitatif dengan menggunakan pendekatan kualitatif deskriptif yaitu data terkumpul berupa data kata-kata dan gambaran data secara langsung saat di lapangan (field research). </a:t>
            </a:r>
            <a:endParaRPr lang="en-US" sz="2400"/>
          </a:p>
          <a:p>
            <a:pPr marL="250825" lvl="0" indent="-21590" algn="l" rtl="0">
              <a:lnSpc>
                <a:spcPct val="150000"/>
              </a:lnSpc>
              <a:spcBef>
                <a:spcPts val="1000"/>
              </a:spcBef>
              <a:spcAft>
                <a:spcPts val="0"/>
              </a:spcAft>
              <a:buClr>
                <a:schemeClr val="dk1"/>
              </a:buClr>
              <a:buSzPts val="2800"/>
              <a:buNone/>
            </a:pPr>
            <a:r>
              <a:rPr lang="en-US" sz="2400"/>
              <a:t>Teknik pengumpulan data yang digunakan yaitu observasi, wawancara,  dan dokumentasi.</a:t>
            </a:r>
            <a:endParaRPr 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57" name="Shape 57"/>
        <p:cNvGrpSpPr/>
        <p:nvPr/>
      </p:nvGrpSpPr>
      <p:grpSpPr>
        <a:xfrm>
          <a:off x="0" y="0"/>
          <a:ext cx="0" cy="0"/>
          <a:chOff x="0" y="0"/>
          <a:chExt cx="0" cy="0"/>
        </a:xfrm>
      </p:grpSpPr>
      <p:sp>
        <p:nvSpPr>
          <p:cNvPr id="58" name="Google Shape;58;g104f7abbb21_0_303"/>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Metode</a:t>
            </a:r>
            <a:endParaRPr lang="en-US"/>
          </a:p>
        </p:txBody>
      </p:sp>
      <p:sp>
        <p:nvSpPr>
          <p:cNvPr id="59" name="Google Shape;59;g104f7abbb21_0_303"/>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lstStyle/>
          <a:p>
            <a:pPr marL="250825" lvl="0" indent="-21590" algn="l" rtl="0">
              <a:lnSpc>
                <a:spcPct val="150000"/>
              </a:lnSpc>
              <a:spcBef>
                <a:spcPts val="1000"/>
              </a:spcBef>
              <a:spcAft>
                <a:spcPts val="0"/>
              </a:spcAft>
              <a:buClr>
                <a:schemeClr val="dk1"/>
              </a:buClr>
              <a:buSzPts val="2800"/>
              <a:buNone/>
            </a:pPr>
            <a:r>
              <a:rPr lang="en-US" sz="2400"/>
              <a:t>P</a:t>
            </a:r>
            <a:r>
              <a:rPr sz="2400"/>
              <a:t>artisipan penelitian yakni peserta didik kelas III Sekolah Islam Permata Sunnah. Penelitian ini dilaksanakan pada mata pelajaran Bahasa Indonesia. Proses observasi penelitian dilakukan selama 3 bulan dengan melibatkan 26 peserta didik.</a:t>
            </a:r>
            <a:endParaRPr sz="2400"/>
          </a:p>
          <a:p>
            <a:pPr marL="250825" lvl="0" indent="-21590" algn="l" rtl="0">
              <a:lnSpc>
                <a:spcPct val="150000"/>
              </a:lnSpc>
              <a:spcBef>
                <a:spcPts val="1000"/>
              </a:spcBef>
              <a:spcAft>
                <a:spcPts val="0"/>
              </a:spcAft>
              <a:buClr>
                <a:schemeClr val="dk1"/>
              </a:buClr>
              <a:buSzPts val="2800"/>
              <a:buNone/>
            </a:pPr>
            <a:r>
              <a:rPr sz="2400"/>
              <a:t>Sumber data yang digunakan dalam penelitian terdiri dari data primer yaitu data yang diperoleh secara langsung di lapangan dan data dari narasumber yang memberikan informasi relevan dan sebenarnya terkait penerapan apersepsi di kelas III Akhwat Sekolah Islam Permata Sunnah.</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63" name="Shape 63"/>
        <p:cNvGrpSpPr/>
        <p:nvPr/>
      </p:nvGrpSpPr>
      <p:grpSpPr>
        <a:xfrm>
          <a:off x="0" y="0"/>
          <a:ext cx="0" cy="0"/>
          <a:chOff x="0" y="0"/>
          <a:chExt cx="0" cy="0"/>
        </a:xfrm>
      </p:grpSpPr>
      <p:sp>
        <p:nvSpPr>
          <p:cNvPr id="64" name="Google Shape;64;g104f7abbb21_0_39"/>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Hasil</a:t>
            </a:r>
            <a:endParaRPr lang="en-US"/>
          </a:p>
        </p:txBody>
      </p:sp>
      <p:sp>
        <p:nvSpPr>
          <p:cNvPr id="65" name="Google Shape;65;g104f7abbb21_0_39"/>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228600" lvl="0" indent="0" algn="l" rtl="0">
              <a:lnSpc>
                <a:spcPct val="150000"/>
              </a:lnSpc>
              <a:spcBef>
                <a:spcPts val="1000"/>
              </a:spcBef>
              <a:spcAft>
                <a:spcPts val="0"/>
              </a:spcAft>
              <a:buClr>
                <a:schemeClr val="dk1"/>
              </a:buClr>
              <a:buSzPts val="2800"/>
              <a:buNone/>
            </a:pPr>
            <a:r>
              <a:rPr lang="en-US"/>
              <a:t>Pada penelitian ini, peneliti mendapatkan data kegiatan apersepsi yang dilakukan di Sekolah Islam Permata Sunnah ada 3 yaitu:</a:t>
            </a:r>
            <a:endParaRPr lang="en-US"/>
          </a:p>
          <a:p>
            <a:pPr marL="228600" lvl="0" indent="0" algn="l" rtl="0">
              <a:lnSpc>
                <a:spcPct val="150000"/>
              </a:lnSpc>
              <a:spcBef>
                <a:spcPts val="1000"/>
              </a:spcBef>
              <a:spcAft>
                <a:spcPts val="0"/>
              </a:spcAft>
              <a:buClr>
                <a:schemeClr val="dk1"/>
              </a:buClr>
              <a:buSzPts val="2800"/>
              <a:buNone/>
            </a:pPr>
            <a:r>
              <a:rPr lang="en-US"/>
              <a:t>1. Apersepsi tanya jawab</a:t>
            </a:r>
            <a:endParaRPr lang="en-US"/>
          </a:p>
          <a:p>
            <a:pPr marL="228600" lvl="0" indent="0" algn="l" rtl="0">
              <a:lnSpc>
                <a:spcPct val="150000"/>
              </a:lnSpc>
              <a:spcBef>
                <a:spcPts val="1000"/>
              </a:spcBef>
              <a:spcAft>
                <a:spcPts val="0"/>
              </a:spcAft>
              <a:buClr>
                <a:schemeClr val="dk1"/>
              </a:buClr>
              <a:buSzPts val="2800"/>
              <a:buNone/>
            </a:pPr>
            <a:r>
              <a:rPr lang="en-US"/>
              <a:t>2. Apersepsi bahan praktik</a:t>
            </a:r>
            <a:endParaRPr lang="en-US"/>
          </a:p>
          <a:p>
            <a:pPr marL="228600" lvl="0" indent="0" algn="l" rtl="0">
              <a:lnSpc>
                <a:spcPct val="150000"/>
              </a:lnSpc>
              <a:spcBef>
                <a:spcPts val="1000"/>
              </a:spcBef>
              <a:spcAft>
                <a:spcPts val="0"/>
              </a:spcAft>
              <a:buClr>
                <a:schemeClr val="dk1"/>
              </a:buClr>
              <a:buSzPts val="2800"/>
              <a:buNone/>
            </a:pPr>
            <a:r>
              <a:rPr lang="en-US"/>
              <a:t>3. Apersepsi menampilkan video</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69" name="Shape 69"/>
        <p:cNvGrpSpPr/>
        <p:nvPr/>
      </p:nvGrpSpPr>
      <p:grpSpPr>
        <a:xfrm>
          <a:off x="0" y="0"/>
          <a:ext cx="0" cy="0"/>
          <a:chOff x="0" y="0"/>
          <a:chExt cx="0" cy="0"/>
        </a:xfrm>
      </p:grpSpPr>
      <p:sp>
        <p:nvSpPr>
          <p:cNvPr id="70" name="Google Shape;70;g104f7abbb21_0_70"/>
          <p:cNvSpPr txBox="1"/>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lang="en-US"/>
          </a:p>
        </p:txBody>
      </p:sp>
      <p:sp>
        <p:nvSpPr>
          <p:cNvPr id="71" name="Google Shape;71;g104f7abbb21_0_70"/>
          <p:cNvSpPr txBox="1"/>
          <p:nvPr>
            <p:ph type="body" idx="1"/>
          </p:nvPr>
        </p:nvSpPr>
        <p:spPr>
          <a:xfrm>
            <a:off x="166758" y="1238732"/>
            <a:ext cx="11830877" cy="5089734"/>
          </a:xfrm>
          <a:prstGeom prst="rect">
            <a:avLst/>
          </a:prstGeom>
          <a:noFill/>
          <a:ln>
            <a:noFill/>
          </a:ln>
        </p:spPr>
        <p:txBody>
          <a:bodyPr spcFirstLastPara="1" wrap="square" lIns="91425" tIns="45700" rIns="91425" bIns="45700" anchor="t" anchorCtr="0"/>
          <a:lstStyle/>
          <a:p>
            <a:pPr marL="457200" lvl="0" indent="-228600" algn="just" rtl="0">
              <a:lnSpc>
                <a:spcPct val="150000"/>
              </a:lnSpc>
              <a:spcBef>
                <a:spcPts val="1000"/>
              </a:spcBef>
              <a:spcAft>
                <a:spcPts val="0"/>
              </a:spcAft>
              <a:buClr>
                <a:schemeClr val="dk1"/>
              </a:buClr>
              <a:buSzPts val="2800"/>
              <a:buNone/>
            </a:pPr>
            <a:r>
              <a:rPr lang="en-US" sz="2000"/>
              <a:t>1. Apersepsi tanya jawab diterapkan oleh guru pengampu pada materi mendengarkan cerita pengalaman. Dari hasil wawancara peneliti dengan peserta didik, kegiatan Apersepsi dimulai dari pertanyaan awal guru “Waktu liburan semester kalian semua jalan-jalan kemana?” dari pertanyaan awal tersebut guru memulai kegiatan apersepsi menghubungkan dengan pengalaman pribadi peserta didik. Dengan tujuan peserta didik dapat menggambarkan apa yang akan dipelajari melalui cerita pengalaman dirinya sendiri dan aktif sebelum memulai materi inti.</a:t>
            </a:r>
            <a:endParaRPr lang="en-US" sz="2000"/>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7412</Words>
  <Application>WPS Presentation</Application>
  <PresentationFormat/>
  <Paragraphs>82</Paragraphs>
  <Slides>14</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14</vt:i4>
      </vt:variant>
    </vt:vector>
  </HeadingPairs>
  <TitlesOfParts>
    <vt:vector size="24" baseType="lpstr">
      <vt:lpstr>Arial</vt:lpstr>
      <vt:lpstr>SimSun</vt:lpstr>
      <vt:lpstr>Wingdings</vt:lpstr>
      <vt:lpstr>Arial</vt:lpstr>
      <vt:lpstr>Exo</vt:lpstr>
      <vt:lpstr>Century Gothic</vt:lpstr>
      <vt:lpstr>Calibri</vt:lpstr>
      <vt:lpstr>Microsoft YaHei</vt:lpstr>
      <vt:lpstr>Arial Unicode MS</vt:lpstr>
      <vt:lpstr>Office Theme</vt:lpstr>
      <vt:lpstr>Minat Belajar Peserta Didik Melalui Kegiatan Apersepsi Dalam Pembelajaran Bahasa Indonesia Kelas 3 (Tiga)</vt:lpstr>
      <vt:lpstr>Pendahuluan</vt:lpstr>
      <vt:lpstr>Pendahuluan</vt:lpstr>
      <vt:lpstr>Pendahuluan</vt:lpstr>
      <vt:lpstr>Pertanyaan Penelitian (Rumusan Masalah)</vt:lpstr>
      <vt:lpstr>Metode</vt:lpstr>
      <vt:lpstr>Metode</vt:lpstr>
      <vt:lpstr>Hasil</vt:lpstr>
      <vt:lpstr>Pembahasan</vt:lpstr>
      <vt:lpstr>Pembahasan</vt:lpstr>
      <vt:lpstr>Pembahasan</vt:lpstr>
      <vt:lpstr>Manfaat Penelitian</vt:lpstr>
      <vt:lpstr>Referensi</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Minat Belajar Peserta Didik Melalui Kegiatan Apersepsi Dalam Pembelajaran Bahasa Indonesia Kelas 3 (Tiga)</dc:title>
  <dc:creator>Umsida</dc:creator>
  <cp:lastModifiedBy>google1558937347</cp:lastModifiedBy>
  <cp:revision>4</cp:revision>
  <dcterms:created xsi:type="dcterms:W3CDTF">2023-07-11T19:54:00Z</dcterms:created>
  <dcterms:modified xsi:type="dcterms:W3CDTF">2023-08-27T20:48:05Z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1033-12.2.0.13110</vt:lpwstr>
  </property>
  <property fmtid="{D5CDD505-2E9C-101B-9397-08002B2CF9AE}" pid="3" name="ICV">
    <vt:lpwstr>07ED740436E04FA3BD57F00BA7F0E7C9</vt:lpwstr>
  </property>
</Properties>
</file>