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Lst>
  <p:notesMasterIdLst>
    <p:notesMasterId r:id="rId25"/>
  </p:notesMasterIdLst>
  <p:sldIdLst>
    <p:sldId id="256" r:id="rId2"/>
    <p:sldId id="257" r:id="rId3"/>
    <p:sldId id="258" r:id="rId4"/>
    <p:sldId id="259" r:id="rId5"/>
    <p:sldId id="260" r:id="rId6"/>
    <p:sldId id="266" r:id="rId7"/>
    <p:sldId id="261" r:id="rId8"/>
    <p:sldId id="267" r:id="rId9"/>
    <p:sldId id="268" r:id="rId10"/>
    <p:sldId id="269" r:id="rId11"/>
    <p:sldId id="270" r:id="rId12"/>
    <p:sldId id="271" r:id="rId13"/>
    <p:sldId id="273" r:id="rId14"/>
    <p:sldId id="274" r:id="rId15"/>
    <p:sldId id="280" r:id="rId16"/>
    <p:sldId id="275" r:id="rId17"/>
    <p:sldId id="276" r:id="rId18"/>
    <p:sldId id="278" r:id="rId19"/>
    <p:sldId id="277" r:id="rId20"/>
    <p:sldId id="263" r:id="rId21"/>
    <p:sldId id="264" r:id="rId22"/>
    <p:sldId id="282" r:id="rId23"/>
    <p:sldId id="265" r:id="rId24"/>
  </p:sldIdLst>
  <p:sldSz cx="12192000" cy="6858000"/>
  <p:notesSz cx="9144000" cy="6858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Ex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8" d="100"/>
          <a:sy n="38" d="100"/>
        </p:scale>
        <p:origin x="56" y="4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LINE BALANCING</a:t>
            </a:r>
          </a:p>
          <a:p>
            <a:pPr>
              <a:defRPr/>
            </a:pPr>
            <a:r>
              <a:rPr lang="en-US"/>
              <a:t>Average January 2023</a:t>
            </a:r>
          </a:p>
        </c:rich>
      </c:tx>
      <c:overlay val="0"/>
      <c:spPr>
        <a:noFill/>
        <a:ln w="25404">
          <a:noFill/>
        </a:ln>
      </c:spPr>
    </c:title>
    <c:autoTitleDeleted val="0"/>
    <c:plotArea>
      <c:layout/>
      <c:barChart>
        <c:barDir val="col"/>
        <c:grouping val="clustered"/>
        <c:varyColors val="0"/>
        <c:ser>
          <c:idx val="2"/>
          <c:order val="2"/>
          <c:tx>
            <c:strRef>
              <c:f>Sheet1!$D$1</c:f>
              <c:strCache>
                <c:ptCount val="1"/>
                <c:pt idx="0">
                  <c:v>Actual Process (detik)</c:v>
                </c:pt>
              </c:strCache>
            </c:strRef>
          </c:tx>
          <c:spPr>
            <a:solidFill>
              <a:srgbClr val="FFC000"/>
            </a:solidFill>
            <a:ln>
              <a:solidFill>
                <a:srgbClr val="FFC000"/>
              </a:solidFill>
            </a:ln>
            <a:effectLst/>
          </c:spPr>
          <c:invertIfNegative val="0"/>
          <c:cat>
            <c:strRef>
              <c:f>Sheet1!$A$2:$A$14</c:f>
              <c:strCache>
                <c:ptCount val="13"/>
                <c:pt idx="0">
                  <c:v>Material Suply</c:v>
                </c:pt>
                <c:pt idx="1">
                  <c:v>Sub Assy</c:v>
                </c:pt>
                <c:pt idx="2">
                  <c:v>Special Process</c:v>
                </c:pt>
                <c:pt idx="3">
                  <c:v>Setting-01</c:v>
                </c:pt>
                <c:pt idx="4">
                  <c:v>Setting-02</c:v>
                </c:pt>
                <c:pt idx="5">
                  <c:v>Terminal Push Out</c:v>
                </c:pt>
                <c:pt idx="6">
                  <c:v>Tapping-01</c:v>
                </c:pt>
                <c:pt idx="7">
                  <c:v>Tapping-02</c:v>
                </c:pt>
                <c:pt idx="8">
                  <c:v>Housing Expander Gromet</c:v>
                </c:pt>
                <c:pt idx="9">
                  <c:v>Offline</c:v>
                </c:pt>
                <c:pt idx="10">
                  <c:v>Electrical Check</c:v>
                </c:pt>
                <c:pt idx="11">
                  <c:v>Dimensi Chek</c:v>
                </c:pt>
                <c:pt idx="12">
                  <c:v>Visual+Packing</c:v>
                </c:pt>
              </c:strCache>
            </c:strRef>
          </c:cat>
          <c:val>
            <c:numRef>
              <c:f>Sheet1!$D$2:$D$14</c:f>
              <c:numCache>
                <c:formatCode>0</c:formatCode>
                <c:ptCount val="13"/>
                <c:pt idx="0">
                  <c:v>182</c:v>
                </c:pt>
                <c:pt idx="1">
                  <c:v>220</c:v>
                </c:pt>
                <c:pt idx="2">
                  <c:v>184</c:v>
                </c:pt>
                <c:pt idx="3">
                  <c:v>159</c:v>
                </c:pt>
                <c:pt idx="4">
                  <c:v>199</c:v>
                </c:pt>
                <c:pt idx="5">
                  <c:v>189</c:v>
                </c:pt>
                <c:pt idx="6">
                  <c:v>230</c:v>
                </c:pt>
                <c:pt idx="7">
                  <c:v>225</c:v>
                </c:pt>
                <c:pt idx="8">
                  <c:v>120</c:v>
                </c:pt>
                <c:pt idx="9">
                  <c:v>220</c:v>
                </c:pt>
                <c:pt idx="10">
                  <c:v>235</c:v>
                </c:pt>
                <c:pt idx="11">
                  <c:v>91</c:v>
                </c:pt>
                <c:pt idx="12">
                  <c:v>80</c:v>
                </c:pt>
              </c:numCache>
            </c:numRef>
          </c:val>
          <c:extLst>
            <c:ext xmlns:c16="http://schemas.microsoft.com/office/drawing/2014/chart" uri="{C3380CC4-5D6E-409C-BE32-E72D297353CC}">
              <c16:uniqueId val="{00000000-CA47-4E11-BBDB-917192E71824}"/>
            </c:ext>
          </c:extLst>
        </c:ser>
        <c:dLbls>
          <c:showLegendKey val="0"/>
          <c:showVal val="0"/>
          <c:showCatName val="0"/>
          <c:showSerName val="0"/>
          <c:showPercent val="0"/>
          <c:showBubbleSize val="0"/>
        </c:dLbls>
        <c:gapWidth val="219"/>
        <c:axId val="846700703"/>
        <c:axId val="1"/>
      </c:barChart>
      <c:lineChart>
        <c:grouping val="standard"/>
        <c:varyColors val="0"/>
        <c:ser>
          <c:idx val="0"/>
          <c:order val="0"/>
          <c:tx>
            <c:strRef>
              <c:f>Sheet1!$B$1</c:f>
              <c:strCache>
                <c:ptCount val="1"/>
                <c:pt idx="0">
                  <c:v>Target SWCT (detik)</c:v>
                </c:pt>
              </c:strCache>
            </c:strRef>
          </c:tx>
          <c:spPr>
            <a:ln w="28570" cap="rnd">
              <a:solidFill>
                <a:srgbClr val="00B0F0"/>
              </a:solidFill>
              <a:round/>
            </a:ln>
            <a:effectLst/>
          </c:spPr>
          <c:marker>
            <c:symbol val="circle"/>
            <c:size val="4"/>
            <c:spPr>
              <a:solidFill>
                <a:srgbClr val="00B0F0"/>
              </a:solidFill>
              <a:ln w="9523">
                <a:solidFill>
                  <a:srgbClr val="00B0F0"/>
                </a:solidFill>
              </a:ln>
              <a:effectLst/>
            </c:spPr>
          </c:marker>
          <c:cat>
            <c:strRef>
              <c:f>Sheet1!$A$2:$A$14</c:f>
              <c:strCache>
                <c:ptCount val="13"/>
                <c:pt idx="0">
                  <c:v>Material Suply</c:v>
                </c:pt>
                <c:pt idx="1">
                  <c:v>Sub Assy</c:v>
                </c:pt>
                <c:pt idx="2">
                  <c:v>Special Process</c:v>
                </c:pt>
                <c:pt idx="3">
                  <c:v>Setting-01</c:v>
                </c:pt>
                <c:pt idx="4">
                  <c:v>Setting-02</c:v>
                </c:pt>
                <c:pt idx="5">
                  <c:v>Terminal Push Out</c:v>
                </c:pt>
                <c:pt idx="6">
                  <c:v>Tapping-01</c:v>
                </c:pt>
                <c:pt idx="7">
                  <c:v>Tapping-02</c:v>
                </c:pt>
                <c:pt idx="8">
                  <c:v>Housing Expander Gromet</c:v>
                </c:pt>
                <c:pt idx="9">
                  <c:v>Offline</c:v>
                </c:pt>
                <c:pt idx="10">
                  <c:v>Electrical Check</c:v>
                </c:pt>
                <c:pt idx="11">
                  <c:v>Dimensi Chek</c:v>
                </c:pt>
                <c:pt idx="12">
                  <c:v>Visual+Packing</c:v>
                </c:pt>
              </c:strCache>
            </c:strRef>
          </c:cat>
          <c:val>
            <c:numRef>
              <c:f>Sheet1!$B$2:$B$14</c:f>
              <c:numCache>
                <c:formatCode>General</c:formatCode>
                <c:ptCount val="13"/>
                <c:pt idx="0">
                  <c:v>192</c:v>
                </c:pt>
                <c:pt idx="1">
                  <c:v>192</c:v>
                </c:pt>
                <c:pt idx="2">
                  <c:v>191</c:v>
                </c:pt>
                <c:pt idx="3">
                  <c:v>182</c:v>
                </c:pt>
                <c:pt idx="4">
                  <c:v>188</c:v>
                </c:pt>
                <c:pt idx="5">
                  <c:v>190</c:v>
                </c:pt>
                <c:pt idx="6">
                  <c:v>191</c:v>
                </c:pt>
                <c:pt idx="7">
                  <c:v>190</c:v>
                </c:pt>
                <c:pt idx="8">
                  <c:v>179</c:v>
                </c:pt>
                <c:pt idx="9">
                  <c:v>187</c:v>
                </c:pt>
                <c:pt idx="10">
                  <c:v>190</c:v>
                </c:pt>
                <c:pt idx="11">
                  <c:v>149</c:v>
                </c:pt>
                <c:pt idx="12">
                  <c:v>149</c:v>
                </c:pt>
              </c:numCache>
            </c:numRef>
          </c:val>
          <c:smooth val="0"/>
          <c:extLst>
            <c:ext xmlns:c16="http://schemas.microsoft.com/office/drawing/2014/chart" uri="{C3380CC4-5D6E-409C-BE32-E72D297353CC}">
              <c16:uniqueId val="{00000001-CA47-4E11-BBDB-917192E71824}"/>
            </c:ext>
          </c:extLst>
        </c:ser>
        <c:ser>
          <c:idx val="1"/>
          <c:order val="1"/>
          <c:tx>
            <c:strRef>
              <c:f>Sheet1!$C$1</c:f>
              <c:strCache>
                <c:ptCount val="1"/>
                <c:pt idx="0">
                  <c:v>Target Cycle Time (detik)</c:v>
                </c:pt>
              </c:strCache>
            </c:strRef>
          </c:tx>
          <c:spPr>
            <a:ln w="25404">
              <a:solidFill>
                <a:srgbClr val="FF0000"/>
              </a:solidFill>
              <a:prstDash val="solid"/>
            </a:ln>
          </c:spPr>
          <c:marker>
            <c:symbol val="circle"/>
            <c:size val="4"/>
            <c:spPr>
              <a:solidFill>
                <a:srgbClr val="FF0000"/>
              </a:solidFill>
              <a:ln>
                <a:solidFill>
                  <a:srgbClr val="FF0000"/>
                </a:solidFill>
                <a:prstDash val="solid"/>
              </a:ln>
            </c:spPr>
          </c:marker>
          <c:cat>
            <c:strRef>
              <c:f>Sheet1!$A$2:$A$14</c:f>
              <c:strCache>
                <c:ptCount val="13"/>
                <c:pt idx="0">
                  <c:v>Material Suply</c:v>
                </c:pt>
                <c:pt idx="1">
                  <c:v>Sub Assy</c:v>
                </c:pt>
                <c:pt idx="2">
                  <c:v>Special Process</c:v>
                </c:pt>
                <c:pt idx="3">
                  <c:v>Setting-01</c:v>
                </c:pt>
                <c:pt idx="4">
                  <c:v>Setting-02</c:v>
                </c:pt>
                <c:pt idx="5">
                  <c:v>Terminal Push Out</c:v>
                </c:pt>
                <c:pt idx="6">
                  <c:v>Tapping-01</c:v>
                </c:pt>
                <c:pt idx="7">
                  <c:v>Tapping-02</c:v>
                </c:pt>
                <c:pt idx="8">
                  <c:v>Housing Expander Gromet</c:v>
                </c:pt>
                <c:pt idx="9">
                  <c:v>Offline</c:v>
                </c:pt>
                <c:pt idx="10">
                  <c:v>Electrical Check</c:v>
                </c:pt>
                <c:pt idx="11">
                  <c:v>Dimensi Chek</c:v>
                </c:pt>
                <c:pt idx="12">
                  <c:v>Visual+Packing</c:v>
                </c:pt>
              </c:strCache>
            </c:strRef>
          </c:cat>
          <c:val>
            <c:numRef>
              <c:f>Sheet1!$C$2:$C$14</c:f>
              <c:numCache>
                <c:formatCode>General</c:formatCode>
                <c:ptCount val="13"/>
                <c:pt idx="0">
                  <c:v>192</c:v>
                </c:pt>
                <c:pt idx="1">
                  <c:v>192</c:v>
                </c:pt>
                <c:pt idx="2">
                  <c:v>192</c:v>
                </c:pt>
                <c:pt idx="3">
                  <c:v>192</c:v>
                </c:pt>
                <c:pt idx="4">
                  <c:v>192</c:v>
                </c:pt>
                <c:pt idx="5">
                  <c:v>192</c:v>
                </c:pt>
                <c:pt idx="6">
                  <c:v>192</c:v>
                </c:pt>
                <c:pt idx="7">
                  <c:v>192</c:v>
                </c:pt>
                <c:pt idx="8">
                  <c:v>192</c:v>
                </c:pt>
                <c:pt idx="9">
                  <c:v>192</c:v>
                </c:pt>
                <c:pt idx="10">
                  <c:v>192</c:v>
                </c:pt>
                <c:pt idx="11">
                  <c:v>192</c:v>
                </c:pt>
                <c:pt idx="12">
                  <c:v>192</c:v>
                </c:pt>
              </c:numCache>
            </c:numRef>
          </c:val>
          <c:smooth val="0"/>
          <c:extLst>
            <c:ext xmlns:c16="http://schemas.microsoft.com/office/drawing/2014/chart" uri="{C3380CC4-5D6E-409C-BE32-E72D297353CC}">
              <c16:uniqueId val="{00000002-CA47-4E11-BBDB-917192E71824}"/>
            </c:ext>
          </c:extLst>
        </c:ser>
        <c:dLbls>
          <c:showLegendKey val="0"/>
          <c:showVal val="0"/>
          <c:showCatName val="0"/>
          <c:showSerName val="0"/>
          <c:showPercent val="0"/>
          <c:showBubbleSize val="0"/>
        </c:dLbls>
        <c:marker val="1"/>
        <c:smooth val="0"/>
        <c:axId val="846700703"/>
        <c:axId val="1"/>
      </c:lineChart>
      <c:catAx>
        <c:axId val="846700703"/>
        <c:scaling>
          <c:orientation val="minMax"/>
        </c:scaling>
        <c:delete val="0"/>
        <c:axPos val="b"/>
        <c:numFmt formatCode="General" sourceLinked="1"/>
        <c:majorTickMark val="none"/>
        <c:minorTickMark val="none"/>
        <c:tickLblPos val="nextTo"/>
        <c:spPr>
          <a:noFill/>
          <a:ln w="9523"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3" cap="flat" cmpd="sng" algn="ctr">
              <a:solidFill>
                <a:schemeClr val="tx1">
                  <a:lumMod val="15000"/>
                  <a:lumOff val="85000"/>
                </a:schemeClr>
              </a:solidFill>
              <a:round/>
            </a:ln>
            <a:effectLst/>
          </c:spPr>
        </c:majorGridlines>
        <c:numFmt formatCode="0" sourceLinked="1"/>
        <c:majorTickMark val="none"/>
        <c:minorTickMark val="none"/>
        <c:tickLblPos val="nextTo"/>
        <c:spPr>
          <a:ln w="6351">
            <a:noFill/>
          </a:ln>
        </c:spPr>
        <c:txPr>
          <a:bodyPr rot="-60000000" vert="horz"/>
          <a:lstStyle/>
          <a:p>
            <a:pPr>
              <a:defRPr/>
            </a:pPr>
            <a:endParaRPr lang="en-US"/>
          </a:p>
        </c:txPr>
        <c:crossAx val="846700703"/>
        <c:crosses val="autoZero"/>
        <c:crossBetween val="between"/>
      </c:valAx>
      <c:spPr>
        <a:noFill/>
        <a:ln w="25404">
          <a:noFill/>
        </a:ln>
      </c:spPr>
    </c:plotArea>
    <c:legend>
      <c:legendPos val="b"/>
      <c:overlay val="0"/>
      <c:spPr>
        <a:noFill/>
        <a:ln w="25404">
          <a:noFill/>
        </a:ln>
      </c:spPr>
      <c:txPr>
        <a:bodyPr rot="0" vert="horz"/>
        <a:lstStyle/>
        <a:p>
          <a:pPr>
            <a:defRPr/>
          </a:pPr>
          <a:endParaRPr lang="en-US"/>
        </a:p>
      </c:txPr>
    </c:legend>
    <c:plotVisOnly val="1"/>
    <c:dispBlanksAs val="gap"/>
    <c:showDLblsOverMax val="0"/>
  </c:chart>
  <c:spPr>
    <a:solidFill>
      <a:schemeClr val="bg1"/>
    </a:solidFill>
    <a:ln w="12700" cap="flat" cmpd="sng" algn="ctr">
      <a:solidFill>
        <a:sysClr val="windowText" lastClr="000000"/>
      </a:solid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LINE BALANCING</a:t>
            </a:r>
          </a:p>
          <a:p>
            <a:pPr>
              <a:defRPr/>
            </a:pPr>
            <a:r>
              <a:rPr lang="en-US"/>
              <a:t>Improvement Result</a:t>
            </a:r>
          </a:p>
        </c:rich>
      </c:tx>
      <c:overlay val="0"/>
      <c:spPr>
        <a:noFill/>
        <a:ln w="25404">
          <a:noFill/>
        </a:ln>
      </c:spPr>
    </c:title>
    <c:autoTitleDeleted val="0"/>
    <c:plotArea>
      <c:layout/>
      <c:barChart>
        <c:barDir val="col"/>
        <c:grouping val="clustered"/>
        <c:varyColors val="0"/>
        <c:ser>
          <c:idx val="2"/>
          <c:order val="2"/>
          <c:tx>
            <c:strRef>
              <c:f>Sheet1!$D$1</c:f>
              <c:strCache>
                <c:ptCount val="1"/>
                <c:pt idx="0">
                  <c:v>Actual Process (detik)</c:v>
                </c:pt>
              </c:strCache>
            </c:strRef>
          </c:tx>
          <c:spPr>
            <a:solidFill>
              <a:srgbClr val="FFC000"/>
            </a:solidFill>
            <a:ln>
              <a:solidFill>
                <a:srgbClr val="FFC000"/>
              </a:solidFill>
            </a:ln>
            <a:effectLst/>
          </c:spPr>
          <c:invertIfNegative val="0"/>
          <c:cat>
            <c:strRef>
              <c:f>Sheet1!$A$2:$A$13</c:f>
              <c:strCache>
                <c:ptCount val="12"/>
                <c:pt idx="0">
                  <c:v>Material Suply</c:v>
                </c:pt>
                <c:pt idx="1">
                  <c:v>Sub Assy</c:v>
                </c:pt>
                <c:pt idx="2">
                  <c:v>Special Process</c:v>
                </c:pt>
                <c:pt idx="3">
                  <c:v>Setting-01</c:v>
                </c:pt>
                <c:pt idx="4">
                  <c:v>Setting-02</c:v>
                </c:pt>
                <c:pt idx="5">
                  <c:v>Terminal Push Out</c:v>
                </c:pt>
                <c:pt idx="6">
                  <c:v>Tapping-01</c:v>
                </c:pt>
                <c:pt idx="7">
                  <c:v>Tapping-02</c:v>
                </c:pt>
                <c:pt idx="8">
                  <c:v>Housing Expander Gromet</c:v>
                </c:pt>
                <c:pt idx="9">
                  <c:v>Offline</c:v>
                </c:pt>
                <c:pt idx="10">
                  <c:v>Electrical Check</c:v>
                </c:pt>
                <c:pt idx="11">
                  <c:v>Dimensi Chek Visual+Packing</c:v>
                </c:pt>
              </c:strCache>
            </c:strRef>
          </c:cat>
          <c:val>
            <c:numRef>
              <c:f>Sheet1!$D$2:$D$13</c:f>
              <c:numCache>
                <c:formatCode>0</c:formatCode>
                <c:ptCount val="12"/>
                <c:pt idx="0">
                  <c:v>182</c:v>
                </c:pt>
                <c:pt idx="1">
                  <c:v>220</c:v>
                </c:pt>
                <c:pt idx="2">
                  <c:v>184</c:v>
                </c:pt>
                <c:pt idx="3">
                  <c:v>171</c:v>
                </c:pt>
                <c:pt idx="4">
                  <c:v>192</c:v>
                </c:pt>
                <c:pt idx="5">
                  <c:v>189</c:v>
                </c:pt>
                <c:pt idx="6">
                  <c:v>192</c:v>
                </c:pt>
                <c:pt idx="7">
                  <c:v>192</c:v>
                </c:pt>
                <c:pt idx="8">
                  <c:v>192</c:v>
                </c:pt>
                <c:pt idx="9">
                  <c:v>220</c:v>
                </c:pt>
                <c:pt idx="10">
                  <c:v>235</c:v>
                </c:pt>
                <c:pt idx="11">
                  <c:v>171</c:v>
                </c:pt>
              </c:numCache>
            </c:numRef>
          </c:val>
          <c:extLst>
            <c:ext xmlns:c16="http://schemas.microsoft.com/office/drawing/2014/chart" uri="{C3380CC4-5D6E-409C-BE32-E72D297353CC}">
              <c16:uniqueId val="{00000000-2E53-480E-B959-2CA87D01C49E}"/>
            </c:ext>
          </c:extLst>
        </c:ser>
        <c:dLbls>
          <c:showLegendKey val="0"/>
          <c:showVal val="0"/>
          <c:showCatName val="0"/>
          <c:showSerName val="0"/>
          <c:showPercent val="0"/>
          <c:showBubbleSize val="0"/>
        </c:dLbls>
        <c:gapWidth val="219"/>
        <c:axId val="846700703"/>
        <c:axId val="1"/>
      </c:barChart>
      <c:lineChart>
        <c:grouping val="standard"/>
        <c:varyColors val="0"/>
        <c:ser>
          <c:idx val="0"/>
          <c:order val="0"/>
          <c:tx>
            <c:strRef>
              <c:f>Sheet1!$B$1</c:f>
              <c:strCache>
                <c:ptCount val="1"/>
                <c:pt idx="0">
                  <c:v>Target SWCT (detik)</c:v>
                </c:pt>
              </c:strCache>
            </c:strRef>
          </c:tx>
          <c:spPr>
            <a:ln w="28570" cap="rnd">
              <a:solidFill>
                <a:srgbClr val="00B0F0"/>
              </a:solidFill>
              <a:round/>
            </a:ln>
            <a:effectLst/>
          </c:spPr>
          <c:marker>
            <c:symbol val="circle"/>
            <c:size val="4"/>
            <c:spPr>
              <a:solidFill>
                <a:srgbClr val="00B0F0"/>
              </a:solidFill>
              <a:ln w="9523">
                <a:solidFill>
                  <a:srgbClr val="00B0F0"/>
                </a:solidFill>
              </a:ln>
              <a:effectLst/>
            </c:spPr>
          </c:marker>
          <c:cat>
            <c:strRef>
              <c:f>Sheet1!$A$2:$A$13</c:f>
              <c:strCache>
                <c:ptCount val="12"/>
                <c:pt idx="0">
                  <c:v>Material Suply</c:v>
                </c:pt>
                <c:pt idx="1">
                  <c:v>Sub Assy</c:v>
                </c:pt>
                <c:pt idx="2">
                  <c:v>Special Process</c:v>
                </c:pt>
                <c:pt idx="3">
                  <c:v>Setting-01</c:v>
                </c:pt>
                <c:pt idx="4">
                  <c:v>Setting-02</c:v>
                </c:pt>
                <c:pt idx="5">
                  <c:v>Terminal Push Out</c:v>
                </c:pt>
                <c:pt idx="6">
                  <c:v>Tapping-01</c:v>
                </c:pt>
                <c:pt idx="7">
                  <c:v>Tapping-02</c:v>
                </c:pt>
                <c:pt idx="8">
                  <c:v>Housing Expander Gromet</c:v>
                </c:pt>
                <c:pt idx="9">
                  <c:v>Offline</c:v>
                </c:pt>
                <c:pt idx="10">
                  <c:v>Electrical Check</c:v>
                </c:pt>
                <c:pt idx="11">
                  <c:v>Dimensi Chek Visual+Packing</c:v>
                </c:pt>
              </c:strCache>
            </c:strRef>
          </c:cat>
          <c:val>
            <c:numRef>
              <c:f>Sheet1!$B$2:$B$13</c:f>
              <c:numCache>
                <c:formatCode>General</c:formatCode>
                <c:ptCount val="12"/>
                <c:pt idx="0">
                  <c:v>192</c:v>
                </c:pt>
                <c:pt idx="1">
                  <c:v>192</c:v>
                </c:pt>
                <c:pt idx="2">
                  <c:v>191</c:v>
                </c:pt>
                <c:pt idx="3">
                  <c:v>182</c:v>
                </c:pt>
                <c:pt idx="4">
                  <c:v>188</c:v>
                </c:pt>
                <c:pt idx="5">
                  <c:v>190</c:v>
                </c:pt>
                <c:pt idx="6">
                  <c:v>191</c:v>
                </c:pt>
                <c:pt idx="7">
                  <c:v>190</c:v>
                </c:pt>
                <c:pt idx="8">
                  <c:v>192</c:v>
                </c:pt>
                <c:pt idx="9">
                  <c:v>187</c:v>
                </c:pt>
                <c:pt idx="10">
                  <c:v>190</c:v>
                </c:pt>
                <c:pt idx="11">
                  <c:v>192</c:v>
                </c:pt>
              </c:numCache>
            </c:numRef>
          </c:val>
          <c:smooth val="0"/>
          <c:extLst>
            <c:ext xmlns:c16="http://schemas.microsoft.com/office/drawing/2014/chart" uri="{C3380CC4-5D6E-409C-BE32-E72D297353CC}">
              <c16:uniqueId val="{00000001-2E53-480E-B959-2CA87D01C49E}"/>
            </c:ext>
          </c:extLst>
        </c:ser>
        <c:ser>
          <c:idx val="1"/>
          <c:order val="1"/>
          <c:tx>
            <c:strRef>
              <c:f>Sheet1!$C$1</c:f>
              <c:strCache>
                <c:ptCount val="1"/>
                <c:pt idx="0">
                  <c:v>Target Cycle Time (detik)</c:v>
                </c:pt>
              </c:strCache>
            </c:strRef>
          </c:tx>
          <c:spPr>
            <a:ln w="25404">
              <a:solidFill>
                <a:srgbClr val="FF0000"/>
              </a:solidFill>
              <a:prstDash val="solid"/>
            </a:ln>
          </c:spPr>
          <c:marker>
            <c:symbol val="circle"/>
            <c:size val="4"/>
            <c:spPr>
              <a:solidFill>
                <a:srgbClr val="FF0000"/>
              </a:solidFill>
              <a:ln>
                <a:solidFill>
                  <a:srgbClr val="FF0000"/>
                </a:solidFill>
                <a:prstDash val="solid"/>
              </a:ln>
            </c:spPr>
          </c:marker>
          <c:cat>
            <c:strRef>
              <c:f>Sheet1!$A$2:$A$13</c:f>
              <c:strCache>
                <c:ptCount val="12"/>
                <c:pt idx="0">
                  <c:v>Material Suply</c:v>
                </c:pt>
                <c:pt idx="1">
                  <c:v>Sub Assy</c:v>
                </c:pt>
                <c:pt idx="2">
                  <c:v>Special Process</c:v>
                </c:pt>
                <c:pt idx="3">
                  <c:v>Setting-01</c:v>
                </c:pt>
                <c:pt idx="4">
                  <c:v>Setting-02</c:v>
                </c:pt>
                <c:pt idx="5">
                  <c:v>Terminal Push Out</c:v>
                </c:pt>
                <c:pt idx="6">
                  <c:v>Tapping-01</c:v>
                </c:pt>
                <c:pt idx="7">
                  <c:v>Tapping-02</c:v>
                </c:pt>
                <c:pt idx="8">
                  <c:v>Housing Expander Gromet</c:v>
                </c:pt>
                <c:pt idx="9">
                  <c:v>Offline</c:v>
                </c:pt>
                <c:pt idx="10">
                  <c:v>Electrical Check</c:v>
                </c:pt>
                <c:pt idx="11">
                  <c:v>Dimensi Chek Visual+Packing</c:v>
                </c:pt>
              </c:strCache>
            </c:strRef>
          </c:cat>
          <c:val>
            <c:numRef>
              <c:f>Sheet1!$C$2:$C$13</c:f>
              <c:numCache>
                <c:formatCode>General</c:formatCode>
                <c:ptCount val="12"/>
                <c:pt idx="0">
                  <c:v>192</c:v>
                </c:pt>
                <c:pt idx="1">
                  <c:v>192</c:v>
                </c:pt>
                <c:pt idx="2">
                  <c:v>192</c:v>
                </c:pt>
                <c:pt idx="3">
                  <c:v>192</c:v>
                </c:pt>
                <c:pt idx="4">
                  <c:v>192</c:v>
                </c:pt>
                <c:pt idx="5">
                  <c:v>192</c:v>
                </c:pt>
                <c:pt idx="6">
                  <c:v>192</c:v>
                </c:pt>
                <c:pt idx="7">
                  <c:v>192</c:v>
                </c:pt>
                <c:pt idx="8">
                  <c:v>192</c:v>
                </c:pt>
                <c:pt idx="9">
                  <c:v>192</c:v>
                </c:pt>
                <c:pt idx="10">
                  <c:v>192</c:v>
                </c:pt>
                <c:pt idx="11">
                  <c:v>192</c:v>
                </c:pt>
              </c:numCache>
            </c:numRef>
          </c:val>
          <c:smooth val="0"/>
          <c:extLst>
            <c:ext xmlns:c16="http://schemas.microsoft.com/office/drawing/2014/chart" uri="{C3380CC4-5D6E-409C-BE32-E72D297353CC}">
              <c16:uniqueId val="{00000002-2E53-480E-B959-2CA87D01C49E}"/>
            </c:ext>
          </c:extLst>
        </c:ser>
        <c:dLbls>
          <c:showLegendKey val="0"/>
          <c:showVal val="0"/>
          <c:showCatName val="0"/>
          <c:showSerName val="0"/>
          <c:showPercent val="0"/>
          <c:showBubbleSize val="0"/>
        </c:dLbls>
        <c:marker val="1"/>
        <c:smooth val="0"/>
        <c:axId val="846700703"/>
        <c:axId val="1"/>
      </c:lineChart>
      <c:catAx>
        <c:axId val="846700703"/>
        <c:scaling>
          <c:orientation val="minMax"/>
        </c:scaling>
        <c:delete val="0"/>
        <c:axPos val="b"/>
        <c:numFmt formatCode="General" sourceLinked="1"/>
        <c:majorTickMark val="none"/>
        <c:minorTickMark val="none"/>
        <c:tickLblPos val="nextTo"/>
        <c:spPr>
          <a:noFill/>
          <a:ln w="9523"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3" cap="flat" cmpd="sng" algn="ctr">
              <a:solidFill>
                <a:schemeClr val="tx1">
                  <a:lumMod val="15000"/>
                  <a:lumOff val="85000"/>
                </a:schemeClr>
              </a:solidFill>
              <a:round/>
            </a:ln>
            <a:effectLst/>
          </c:spPr>
        </c:majorGridlines>
        <c:numFmt formatCode="0" sourceLinked="1"/>
        <c:majorTickMark val="none"/>
        <c:minorTickMark val="none"/>
        <c:tickLblPos val="nextTo"/>
        <c:spPr>
          <a:ln w="6351">
            <a:noFill/>
          </a:ln>
        </c:spPr>
        <c:txPr>
          <a:bodyPr rot="-60000000" vert="horz"/>
          <a:lstStyle/>
          <a:p>
            <a:pPr>
              <a:defRPr/>
            </a:pPr>
            <a:endParaRPr lang="en-US"/>
          </a:p>
        </c:txPr>
        <c:crossAx val="846700703"/>
        <c:crosses val="autoZero"/>
        <c:crossBetween val="between"/>
      </c:valAx>
      <c:spPr>
        <a:noFill/>
        <a:ln w="25404">
          <a:noFill/>
        </a:ln>
      </c:spPr>
    </c:plotArea>
    <c:legend>
      <c:legendPos val="b"/>
      <c:overlay val="0"/>
      <c:spPr>
        <a:noFill/>
        <a:ln w="25404">
          <a:noFill/>
        </a:ln>
      </c:spPr>
      <c:txPr>
        <a:bodyPr rot="0" vert="horz"/>
        <a:lstStyle/>
        <a:p>
          <a:pPr>
            <a:defRPr/>
          </a:pPr>
          <a:endParaRPr lang="en-US"/>
        </a:p>
      </c:txPr>
    </c:legend>
    <c:plotVisOnly val="1"/>
    <c:dispBlanksAs val="gap"/>
    <c:showDLblsOverMax val="0"/>
  </c:chart>
  <c:spPr>
    <a:solidFill>
      <a:schemeClr val="bg1"/>
    </a:solidFill>
    <a:ln w="12700" cap="flat" cmpd="sng" algn="ctr">
      <a:solidFill>
        <a:sysClr val="windowText" lastClr="000000"/>
      </a:solid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62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51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7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4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97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21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16230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extLst>
      <p:ext uri="{BB962C8B-B14F-4D97-AF65-F5344CB8AC3E}">
        <p14:creationId xmlns:p14="http://schemas.microsoft.com/office/powerpoint/2010/main" val="169062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extLst>
      <p:ext uri="{BB962C8B-B14F-4D97-AF65-F5344CB8AC3E}">
        <p14:creationId xmlns:p14="http://schemas.microsoft.com/office/powerpoint/2010/main" val="336336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29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45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33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95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614905"/>
            <a:ext cx="10736956" cy="18140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Exo"/>
              <a:buNone/>
            </a:pPr>
            <a:r>
              <a:rPr lang="en-US" sz="3000" i="1" dirty="0"/>
              <a:t>Increasing the Efficiency of Wiring Harness Production Using the </a:t>
            </a:r>
            <a:r>
              <a:rPr lang="en-US" sz="3000" i="1" dirty="0" err="1"/>
              <a:t>Rangked</a:t>
            </a:r>
            <a:r>
              <a:rPr lang="en-US" sz="3000" i="1" dirty="0"/>
              <a:t> Positional Weight and Largest Candidate Rule Methods [</a:t>
            </a:r>
            <a:r>
              <a:rPr lang="en-US" sz="3000" i="1" dirty="0" err="1"/>
              <a:t>Peningkatan</a:t>
            </a:r>
            <a:r>
              <a:rPr lang="en-US" sz="3000" i="1" dirty="0"/>
              <a:t> </a:t>
            </a:r>
            <a:r>
              <a:rPr lang="en-US" sz="3000" i="1" dirty="0" err="1"/>
              <a:t>Efisiensi</a:t>
            </a:r>
            <a:r>
              <a:rPr lang="en-US" sz="3000" i="1" dirty="0"/>
              <a:t> </a:t>
            </a:r>
            <a:r>
              <a:rPr lang="en-US" sz="3000" i="1" dirty="0" err="1"/>
              <a:t>Produksi</a:t>
            </a:r>
            <a:r>
              <a:rPr lang="en-US" sz="3000" i="1" dirty="0"/>
              <a:t> Wiring Harness </a:t>
            </a:r>
            <a:r>
              <a:rPr lang="en-US" sz="3000" i="1" dirty="0" err="1"/>
              <a:t>Dengan</a:t>
            </a:r>
            <a:r>
              <a:rPr lang="en-US" sz="3000" i="1" dirty="0"/>
              <a:t> </a:t>
            </a:r>
            <a:r>
              <a:rPr lang="en-US" sz="3000" i="1" dirty="0" err="1"/>
              <a:t>Metode</a:t>
            </a:r>
            <a:r>
              <a:rPr lang="en-US" sz="3000" i="1" dirty="0"/>
              <a:t> </a:t>
            </a:r>
            <a:r>
              <a:rPr lang="en-US" sz="3000" i="1" dirty="0" err="1"/>
              <a:t>Rangked</a:t>
            </a:r>
            <a:r>
              <a:rPr lang="en-US" sz="3000" i="1" dirty="0"/>
              <a:t> Positional Weight dan Largest Candidate Rule]</a:t>
            </a:r>
            <a:endParaRPr lang="en-US" sz="3000" dirty="0">
              <a:latin typeface="Exo"/>
              <a:ea typeface="Exo"/>
              <a:cs typeface="Exo"/>
              <a:sym typeface="Exo"/>
            </a:endParaRPr>
          </a:p>
        </p:txBody>
      </p:sp>
      <p:sp>
        <p:nvSpPr>
          <p:cNvPr id="41" name="Google Shape;41;p1"/>
          <p:cNvSpPr txBox="1">
            <a:spLocks noGrp="1"/>
          </p:cNvSpPr>
          <p:nvPr>
            <p:ph type="subTitle" idx="1"/>
          </p:nvPr>
        </p:nvSpPr>
        <p:spPr>
          <a:xfrm>
            <a:off x="1714500" y="3693695"/>
            <a:ext cx="8763000" cy="4084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Exo"/>
                <a:ea typeface="Exo"/>
                <a:cs typeface="Exo"/>
                <a:sym typeface="Exo"/>
              </a:rPr>
              <a:t>Oleh:</a:t>
            </a:r>
            <a:endParaRPr dirty="0"/>
          </a:p>
          <a:p>
            <a:pPr marL="0" lvl="0" indent="0" algn="ctr" rtl="0">
              <a:lnSpc>
                <a:spcPct val="90000"/>
              </a:lnSpc>
              <a:spcBef>
                <a:spcPts val="1000"/>
              </a:spcBef>
              <a:spcAft>
                <a:spcPts val="0"/>
              </a:spcAft>
              <a:buClr>
                <a:schemeClr val="lt1"/>
              </a:buClr>
              <a:buSzPts val="2400"/>
              <a:buNone/>
            </a:pPr>
            <a:r>
              <a:rPr lang="en-US" dirty="0"/>
              <a:t>Zainul Arifin </a:t>
            </a:r>
            <a:endParaRPr dirty="0"/>
          </a:p>
          <a:p>
            <a:pPr marL="0" lvl="0" indent="0" algn="ctr" rtl="0">
              <a:lnSpc>
                <a:spcPct val="90000"/>
              </a:lnSpc>
              <a:spcBef>
                <a:spcPts val="1000"/>
              </a:spcBef>
              <a:spcAft>
                <a:spcPts val="0"/>
              </a:spcAft>
              <a:buClr>
                <a:schemeClr val="lt1"/>
              </a:buClr>
              <a:buSzPts val="2400"/>
              <a:buNone/>
            </a:pPr>
            <a:r>
              <a:rPr lang="en-US" dirty="0" err="1"/>
              <a:t>Tedjo</a:t>
            </a:r>
            <a:r>
              <a:rPr lang="en-US" dirty="0"/>
              <a:t> </a:t>
            </a:r>
            <a:r>
              <a:rPr lang="en-US" dirty="0" err="1"/>
              <a:t>Sukmono</a:t>
            </a:r>
            <a:endParaRPr dirty="0"/>
          </a:p>
          <a:p>
            <a:pPr marL="0" lvl="0" indent="0" algn="ctr" rtl="0">
              <a:lnSpc>
                <a:spcPct val="90000"/>
              </a:lnSpc>
              <a:spcBef>
                <a:spcPts val="1000"/>
              </a:spcBef>
              <a:spcAft>
                <a:spcPts val="0"/>
              </a:spcAft>
              <a:buClr>
                <a:schemeClr val="lt1"/>
              </a:buClr>
              <a:buSzPts val="2400"/>
              <a:buNone/>
            </a:pPr>
            <a:r>
              <a:rPr lang="en-US" dirty="0"/>
              <a:t>Teknik </a:t>
            </a:r>
            <a:r>
              <a:rPr lang="en-US" dirty="0" err="1"/>
              <a:t>Industri</a:t>
            </a:r>
            <a:endParaRPr dirty="0"/>
          </a:p>
          <a:p>
            <a:pPr marL="0" lvl="0" indent="0" algn="ctr" rtl="0">
              <a:lnSpc>
                <a:spcPct val="90000"/>
              </a:lnSpc>
              <a:spcBef>
                <a:spcPts val="1000"/>
              </a:spcBef>
              <a:spcAft>
                <a:spcPts val="0"/>
              </a:spcAft>
              <a:buClr>
                <a:srgbClr val="F2F2F2"/>
              </a:buClr>
              <a:buSzPts val="2400"/>
              <a:buNone/>
            </a:pPr>
            <a:r>
              <a:rPr lang="en-US" dirty="0">
                <a:solidFill>
                  <a:srgbClr val="F2F2F2"/>
                </a:solidFill>
                <a:latin typeface="Exo"/>
                <a:ea typeface="Exo"/>
                <a:cs typeface="Exo"/>
                <a:sym typeface="Exo"/>
              </a:rPr>
              <a:t>Universitas Muhammadiyah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rPr>
              <a:t>Agustus</a:t>
            </a:r>
            <a:r>
              <a:rPr lang="en-US" dirty="0">
                <a:solidFill>
                  <a:srgbClr val="F2F2F2"/>
                </a:solidFill>
              </a:rPr>
              <a:t>, 2023</a:t>
            </a:r>
            <a:endParaRPr dirty="0">
              <a:solidFill>
                <a:srgbClr val="F2F2F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118574"/>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194365" y="768546"/>
            <a:ext cx="11830877" cy="845131"/>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Clr>
                <a:schemeClr val="dk1"/>
              </a:buClr>
              <a:buSzPts val="2800"/>
              <a:buNone/>
            </a:pPr>
            <a:r>
              <a:rPr lang="en-ID" sz="1800" b="1" dirty="0">
                <a:latin typeface="Times New Roman" panose="02020603050405020304" pitchFamily="18" charset="0"/>
                <a:cs typeface="Times New Roman" panose="02020603050405020304" pitchFamily="18" charset="0"/>
              </a:rPr>
              <a:t>C. </a:t>
            </a:r>
            <a:r>
              <a:rPr lang="en-US" sz="1800" b="1" dirty="0" err="1">
                <a:effectLst/>
                <a:latin typeface="Times New Roman" panose="02020603050405020304" pitchFamily="18" charset="0"/>
                <a:ea typeface="Times New Roman" panose="02020603050405020304" pitchFamily="18" charset="0"/>
              </a:rPr>
              <a:t>Penyusunan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Rangking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Bobot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Posisi</a:t>
            </a:r>
            <a:r>
              <a:rPr lang="en-US" sz="1800" dirty="0">
                <a:effectLst/>
                <a:latin typeface="Times New Roman" panose="02020603050405020304" pitchFamily="18" charset="0"/>
                <a:ea typeface="Times New Roman" panose="02020603050405020304" pitchFamily="18" charset="0"/>
              </a:rPr>
              <a:t> </a:t>
            </a:r>
            <a:endParaRPr lang="en-ID" sz="1800" b="1" i="1" dirty="0">
              <a:latin typeface="Times New Roman" panose="02020603050405020304" pitchFamily="18" charset="0"/>
              <a:cs typeface="Times New Roman" panose="02020603050405020304" pitchFamily="18" charset="0"/>
            </a:endParaRPr>
          </a:p>
          <a:p>
            <a:pPr marL="263525" lvl="0" indent="0" algn="l" rtl="0">
              <a:lnSpc>
                <a:spcPct val="90000"/>
              </a:lnSpc>
              <a:spcBef>
                <a:spcPts val="1000"/>
              </a:spcBef>
              <a:spcAft>
                <a:spcPts val="0"/>
              </a:spcAft>
              <a:buClr>
                <a:schemeClr val="dk1"/>
              </a:buClr>
              <a:buSzPts val="2800"/>
              <a:buNone/>
            </a:pPr>
            <a:r>
              <a:rPr lang="en-US" sz="1800" dirty="0">
                <a:effectLst/>
                <a:latin typeface="Times New Roman" panose="02020603050405020304" pitchFamily="18" charset="0"/>
                <a:ea typeface="Times New Roman" panose="02020603050405020304" pitchFamily="18" charset="0"/>
              </a:rPr>
              <a:t>Jika</a:t>
            </a:r>
            <a:r>
              <a:rPr lang="id-ID" sz="1800" dirty="0">
                <a:effectLst/>
                <a:latin typeface="Times New Roman" panose="02020603050405020304" pitchFamily="18" charset="0"/>
                <a:ea typeface="Times New Roman" panose="02020603050405020304" pitchFamily="18" charset="0"/>
              </a:rPr>
              <a:t> bobot posisi telah tersedia maka pekerjaan-pekerjaan atau aktivitas operasi dapat disusun berdasarkan rangkingnya. </a:t>
            </a:r>
            <a:r>
              <a:rPr lang="en-US" sz="1800" dirty="0" err="1">
                <a:effectLst/>
                <a:latin typeface="Times New Roman" panose="02020603050405020304" pitchFamily="18" charset="0"/>
                <a:ea typeface="Times New Roman" panose="02020603050405020304" pitchFamily="18" charset="0"/>
              </a:rPr>
              <a:t>Pengu</a:t>
            </a:r>
            <a:r>
              <a:rPr lang="id-ID" sz="1800" dirty="0">
                <a:effectLst/>
                <a:latin typeface="Times New Roman" panose="02020603050405020304" pitchFamily="18" charset="0"/>
                <a:ea typeface="Times New Roman" panose="02020603050405020304" pitchFamily="18" charset="0"/>
              </a:rPr>
              <a:t>rutan </a:t>
            </a:r>
            <a:r>
              <a:rPr lang="en-US" sz="1800" dirty="0" err="1">
                <a:effectLst/>
                <a:latin typeface="Times New Roman" panose="02020603050405020304" pitchFamily="18" charset="0"/>
                <a:ea typeface="Times New Roman" panose="02020603050405020304" pitchFamily="18" charset="0"/>
              </a:rPr>
              <a:t>rangking</a:t>
            </a:r>
            <a:r>
              <a:rPr lang="id-ID" sz="1800" dirty="0">
                <a:effectLst/>
                <a:latin typeface="Times New Roman" panose="02020603050405020304" pitchFamily="18" charset="0"/>
                <a:ea typeface="Times New Roman" panose="02020603050405020304" pitchFamily="18" charset="0"/>
              </a:rPr>
              <a:t> dimulai dari operasi </a:t>
            </a:r>
            <a:r>
              <a:rPr lang="en-US" sz="1800" dirty="0" err="1">
                <a:effectLst/>
                <a:latin typeface="Times New Roman" panose="02020603050405020304" pitchFamily="18" charset="0"/>
                <a:ea typeface="Times New Roman" panose="02020603050405020304" pitchFamily="18" charset="0"/>
              </a:rPr>
              <a:t>dengan</a:t>
            </a:r>
            <a:r>
              <a:rPr lang="id-ID" sz="1800" dirty="0">
                <a:effectLst/>
                <a:latin typeface="Times New Roman" panose="02020603050405020304" pitchFamily="18" charset="0"/>
                <a:ea typeface="Times New Roman" panose="02020603050405020304" pitchFamily="18" charset="0"/>
              </a:rPr>
              <a:t> bobot posisi terbesar sampai </a:t>
            </a:r>
            <a:r>
              <a:rPr lang="en-US" sz="1800" dirty="0" err="1">
                <a:effectLst/>
                <a:latin typeface="Times New Roman" panose="02020603050405020304" pitchFamily="18" charset="0"/>
                <a:ea typeface="Times New Roman" panose="02020603050405020304" pitchFamily="18" charset="0"/>
              </a:rPr>
              <a:t>operasi</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dengan bobot posisi terkecil.</a:t>
            </a:r>
            <a:endParaRPr lang="en-ID" sz="1800" dirty="0">
              <a:latin typeface="Times New Roman" panose="02020603050405020304" pitchFamily="18" charset="0"/>
              <a:cs typeface="Times New Roman" panose="02020603050405020304" pitchFamily="18" charset="0"/>
            </a:endParaRPr>
          </a:p>
          <a:p>
            <a:pPr marL="263525" lvl="0" indent="0" algn="l" rtl="0">
              <a:lnSpc>
                <a:spcPct val="90000"/>
              </a:lnSpc>
              <a:spcBef>
                <a:spcPts val="1000"/>
              </a:spcBef>
              <a:spcAft>
                <a:spcPts val="0"/>
              </a:spcAft>
              <a:buClr>
                <a:schemeClr val="dk1"/>
              </a:buClr>
              <a:buSzPts val="2800"/>
              <a:buNone/>
            </a:pPr>
            <a:r>
              <a:rPr lang="id-ID" sz="1800" b="1" dirty="0">
                <a:effectLst/>
                <a:latin typeface="Times New Roman" panose="02020603050405020304" pitchFamily="18" charset="0"/>
                <a:ea typeface="Times New Roman" panose="02020603050405020304" pitchFamily="18" charset="0"/>
              </a:rPr>
              <a:t>Tabel 3</a:t>
            </a:r>
            <a:r>
              <a:rPr lang="en-US" sz="1800" b="1" dirty="0">
                <a:effectLst/>
                <a:latin typeface="Times New Roman" panose="02020603050405020304" pitchFamily="18" charset="0"/>
                <a:ea typeface="Times New Roman" panose="02020603050405020304" pitchFamily="18" charset="0"/>
              </a:rPr>
              <a:t>.</a:t>
            </a:r>
            <a:r>
              <a:rPr lang="id-ID" sz="1800" dirty="0">
                <a:effectLst/>
                <a:latin typeface="Times New Roman" panose="02020603050405020304" pitchFamily="18" charset="0"/>
                <a:ea typeface="Times New Roman" panose="02020603050405020304" pitchFamily="18" charset="0"/>
              </a:rPr>
              <a:t> Rangking </a:t>
            </a:r>
            <a:r>
              <a:rPr lang="en-US" sz="1800" dirty="0" err="1">
                <a:effectLst/>
                <a:latin typeface="Times New Roman" panose="02020603050405020304" pitchFamily="18" charset="0"/>
                <a:ea typeface="Times New Roman" panose="02020603050405020304" pitchFamily="18" charset="0"/>
              </a:rPr>
              <a:t>bobot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posisi</a:t>
            </a:r>
            <a:endParaRPr lang="en-US" sz="1800" dirty="0">
              <a:effectLst/>
              <a:latin typeface="Times New Roman" panose="02020603050405020304" pitchFamily="18" charset="0"/>
              <a:ea typeface="Times New Roman" panose="02020603050405020304" pitchFamily="18" charset="0"/>
            </a:endParaRPr>
          </a:p>
          <a:p>
            <a:pPr marL="263525" lvl="0" indent="0" algn="l" rtl="0">
              <a:lnSpc>
                <a:spcPct val="90000"/>
              </a:lnSpc>
              <a:spcBef>
                <a:spcPts val="1000"/>
              </a:spcBef>
              <a:spcAft>
                <a:spcPts val="0"/>
              </a:spcAft>
              <a:buClr>
                <a:schemeClr val="dk1"/>
              </a:buClr>
              <a:buSzPts val="2800"/>
              <a:buNone/>
            </a:pPr>
            <a:endParaRPr lang="en-ID" sz="1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CB1FF6D-9377-F700-92E1-DAE108444BB8}"/>
              </a:ext>
            </a:extLst>
          </p:cNvPr>
          <p:cNvGraphicFramePr>
            <a:graphicFrameLocks noGrp="1"/>
          </p:cNvGraphicFramePr>
          <p:nvPr>
            <p:extLst>
              <p:ext uri="{D42A27DB-BD31-4B8C-83A1-F6EECF244321}">
                <p14:modId xmlns:p14="http://schemas.microsoft.com/office/powerpoint/2010/main" val="524006812"/>
              </p:ext>
            </p:extLst>
          </p:nvPr>
        </p:nvGraphicFramePr>
        <p:xfrm>
          <a:off x="556533" y="2159397"/>
          <a:ext cx="9371500" cy="3840480"/>
        </p:xfrm>
        <a:graphic>
          <a:graphicData uri="http://schemas.openxmlformats.org/drawingml/2006/table">
            <a:tbl>
              <a:tblPr firstRow="1" firstCol="1" bandRow="1"/>
              <a:tblGrid>
                <a:gridCol w="2988736">
                  <a:extLst>
                    <a:ext uri="{9D8B030D-6E8A-4147-A177-3AD203B41FA5}">
                      <a16:colId xmlns:a16="http://schemas.microsoft.com/office/drawing/2014/main" val="3535455289"/>
                    </a:ext>
                  </a:extLst>
                </a:gridCol>
                <a:gridCol w="1353564">
                  <a:extLst>
                    <a:ext uri="{9D8B030D-6E8A-4147-A177-3AD203B41FA5}">
                      <a16:colId xmlns:a16="http://schemas.microsoft.com/office/drawing/2014/main" val="2403215565"/>
                    </a:ext>
                  </a:extLst>
                </a:gridCol>
                <a:gridCol w="1625600">
                  <a:extLst>
                    <a:ext uri="{9D8B030D-6E8A-4147-A177-3AD203B41FA5}">
                      <a16:colId xmlns:a16="http://schemas.microsoft.com/office/drawing/2014/main" val="389042649"/>
                    </a:ext>
                  </a:extLst>
                </a:gridCol>
                <a:gridCol w="1710266">
                  <a:extLst>
                    <a:ext uri="{9D8B030D-6E8A-4147-A177-3AD203B41FA5}">
                      <a16:colId xmlns:a16="http://schemas.microsoft.com/office/drawing/2014/main" val="4259998041"/>
                    </a:ext>
                  </a:extLst>
                </a:gridCol>
                <a:gridCol w="1693334">
                  <a:extLst>
                    <a:ext uri="{9D8B030D-6E8A-4147-A177-3AD203B41FA5}">
                      <a16:colId xmlns:a16="http://schemas.microsoft.com/office/drawing/2014/main" val="1731463149"/>
                    </a:ext>
                  </a:extLst>
                </a:gridCol>
              </a:tblGrid>
              <a:tr h="155179">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Rangking</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Bobot Posisi</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Aktual Proses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Preceding</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50663961"/>
                  </a:ext>
                </a:extLst>
              </a:tr>
              <a:tr h="139126">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Suply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901879"/>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 Assy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46291"/>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Process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57861"/>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321568"/>
                  </a:ext>
                </a:extLst>
              </a:tr>
              <a:tr h="144477">
                <a:tc>
                  <a:txBody>
                    <a:bodyPr/>
                    <a:lstStyle/>
                    <a:p>
                      <a:pPr algn="ct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Setting-02</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033397"/>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Terminal Push Out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736170"/>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757575"/>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813386"/>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Housing Expander Gromet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091890"/>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Offline</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762687"/>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Check</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330820"/>
                  </a:ext>
                </a:extLst>
              </a:tr>
              <a:tr h="144477">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 Check</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940925"/>
                  </a:ext>
                </a:extLst>
              </a:tr>
              <a:tr h="144477">
                <a:tc>
                  <a:txBody>
                    <a:bodyPr/>
                    <a:lstStyle/>
                    <a:p>
                      <a:pPr algn="ct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Visual+Packing</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600771"/>
                  </a:ext>
                </a:extLst>
              </a:tr>
            </a:tbl>
          </a:graphicData>
        </a:graphic>
      </p:graphicFrame>
    </p:spTree>
    <p:extLst>
      <p:ext uri="{BB962C8B-B14F-4D97-AF65-F5344CB8AC3E}">
        <p14:creationId xmlns:p14="http://schemas.microsoft.com/office/powerpoint/2010/main" val="368675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67775"/>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51857" y="761257"/>
            <a:ext cx="11830877" cy="845131"/>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Clr>
                <a:schemeClr val="dk1"/>
              </a:buClr>
              <a:buSzPts val="2800"/>
              <a:buNone/>
            </a:pPr>
            <a:r>
              <a:rPr lang="en-US" sz="1600" dirty="0" err="1">
                <a:effectLst/>
                <a:latin typeface="Times New Roman" panose="02020603050405020304" pitchFamily="18" charset="0"/>
                <a:ea typeface="Times New Roman" panose="02020603050405020304" pitchFamily="18" charset="0"/>
              </a:rPr>
              <a:t>Selanjutnya</a:t>
            </a:r>
            <a:r>
              <a:rPr lang="en-US" sz="1600" dirty="0">
                <a:effectLst/>
                <a:latin typeface="Times New Roman" panose="02020603050405020304" pitchFamily="18" charset="0"/>
                <a:ea typeface="Times New Roman" panose="02020603050405020304" pitchFamily="18" charset="0"/>
              </a:rPr>
              <a:t> pada </a:t>
            </a:r>
            <a:r>
              <a:rPr lang="en-US" sz="1600" b="1" dirty="0" err="1">
                <a:effectLst/>
                <a:latin typeface="Times New Roman" panose="02020603050405020304" pitchFamily="18" charset="0"/>
                <a:ea typeface="Times New Roman" panose="02020603050405020304" pitchFamily="18" charset="0"/>
              </a:rPr>
              <a:t>tabel</a:t>
            </a:r>
            <a:r>
              <a:rPr lang="en-US" sz="1600" b="1" dirty="0">
                <a:effectLst/>
                <a:latin typeface="Times New Roman" panose="02020603050405020304" pitchFamily="18" charset="0"/>
                <a:ea typeface="Times New Roman" panose="02020603050405020304" pitchFamily="18" charset="0"/>
              </a:rPr>
              <a:t> 4.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pengelompokan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operasi</a:t>
            </a:r>
            <a:r>
              <a:rPr lang="en-US" sz="1600" dirty="0">
                <a:effectLst/>
                <a:latin typeface="Times New Roman" panose="02020603050405020304" pitchFamily="18" charset="0"/>
                <a:ea typeface="Times New Roman" panose="02020603050405020304" pitchFamily="18" charset="0"/>
              </a:rPr>
              <a:t> pada work station.</a:t>
            </a:r>
          </a:p>
          <a:p>
            <a:pPr marL="263525" lvl="0" indent="0" algn="l" rtl="0">
              <a:lnSpc>
                <a:spcPct val="90000"/>
              </a:lnSpc>
              <a:spcBef>
                <a:spcPts val="1000"/>
              </a:spcBef>
              <a:spcAft>
                <a:spcPts val="0"/>
              </a:spcAft>
              <a:buClr>
                <a:schemeClr val="dk1"/>
              </a:buClr>
              <a:buSzPts val="2800"/>
              <a:buNone/>
            </a:pPr>
            <a:r>
              <a:rPr lang="en-US" sz="1600" b="1" dirty="0" err="1">
                <a:effectLst/>
                <a:latin typeface="Times New Roman" panose="02020603050405020304" pitchFamily="18" charset="0"/>
                <a:ea typeface="Times New Roman" panose="02020603050405020304" pitchFamily="18" charset="0"/>
              </a:rPr>
              <a:t>Tabel</a:t>
            </a:r>
            <a:r>
              <a:rPr lang="en-US" sz="1600" b="1" dirty="0">
                <a:effectLst/>
                <a:latin typeface="Times New Roman" panose="02020603050405020304" pitchFamily="18" charset="0"/>
                <a:ea typeface="Times New Roman" panose="02020603050405020304" pitchFamily="18" charset="0"/>
              </a:rPr>
              <a:t> 4.</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Pengelompokan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stasiun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kerja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rangked</a:t>
            </a:r>
            <a:r>
              <a:rPr lang="en-US" sz="1600" i="1" dirty="0">
                <a:effectLst/>
                <a:latin typeface="Times New Roman" panose="02020603050405020304" pitchFamily="18" charset="0"/>
                <a:ea typeface="Times New Roman" panose="02020603050405020304" pitchFamily="18" charset="0"/>
              </a:rPr>
              <a:t> positional weight  </a:t>
            </a:r>
            <a:r>
              <a:rPr lang="en-US" sz="1600" dirty="0">
                <a:effectLst/>
                <a:latin typeface="Times New Roman" panose="02020603050405020304" pitchFamily="18" charset="0"/>
                <a:ea typeface="Times New Roman" panose="02020603050405020304" pitchFamily="18" charset="0"/>
              </a:rPr>
              <a:t>(RPW)</a:t>
            </a:r>
          </a:p>
          <a:p>
            <a:pPr marL="263525" lvl="0" indent="0" algn="l" rtl="0">
              <a:lnSpc>
                <a:spcPct val="90000"/>
              </a:lnSpc>
              <a:spcBef>
                <a:spcPts val="1000"/>
              </a:spcBef>
              <a:spcAft>
                <a:spcPts val="0"/>
              </a:spcAft>
              <a:buClr>
                <a:schemeClr val="dk1"/>
              </a:buClr>
              <a:buSzPts val="2800"/>
              <a:buNone/>
            </a:pPr>
            <a:endParaRPr lang="en-ID" sz="16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A6E5ACE-1F0E-6F9F-0CA7-F3C157206A74}"/>
              </a:ext>
            </a:extLst>
          </p:cNvPr>
          <p:cNvGraphicFramePr>
            <a:graphicFrameLocks noGrp="1"/>
          </p:cNvGraphicFramePr>
          <p:nvPr>
            <p:extLst>
              <p:ext uri="{D42A27DB-BD31-4B8C-83A1-F6EECF244321}">
                <p14:modId xmlns:p14="http://schemas.microsoft.com/office/powerpoint/2010/main" val="1747573022"/>
              </p:ext>
            </p:extLst>
          </p:nvPr>
        </p:nvGraphicFramePr>
        <p:xfrm>
          <a:off x="291191" y="1585429"/>
          <a:ext cx="11187110" cy="4389120"/>
        </p:xfrm>
        <a:graphic>
          <a:graphicData uri="http://schemas.openxmlformats.org/drawingml/2006/table">
            <a:tbl>
              <a:tblPr firstRow="1" firstCol="1" bandRow="1"/>
              <a:tblGrid>
                <a:gridCol w="1010179">
                  <a:extLst>
                    <a:ext uri="{9D8B030D-6E8A-4147-A177-3AD203B41FA5}">
                      <a16:colId xmlns:a16="http://schemas.microsoft.com/office/drawing/2014/main" val="2185298861"/>
                    </a:ext>
                  </a:extLst>
                </a:gridCol>
                <a:gridCol w="1938743">
                  <a:extLst>
                    <a:ext uri="{9D8B030D-6E8A-4147-A177-3AD203B41FA5}">
                      <a16:colId xmlns:a16="http://schemas.microsoft.com/office/drawing/2014/main" val="1134969887"/>
                    </a:ext>
                  </a:extLst>
                </a:gridCol>
                <a:gridCol w="1136610">
                  <a:extLst>
                    <a:ext uri="{9D8B030D-6E8A-4147-A177-3AD203B41FA5}">
                      <a16:colId xmlns:a16="http://schemas.microsoft.com/office/drawing/2014/main" val="1202099191"/>
                    </a:ext>
                  </a:extLst>
                </a:gridCol>
                <a:gridCol w="1210446">
                  <a:extLst>
                    <a:ext uri="{9D8B030D-6E8A-4147-A177-3AD203B41FA5}">
                      <a16:colId xmlns:a16="http://schemas.microsoft.com/office/drawing/2014/main" val="1343551328"/>
                    </a:ext>
                  </a:extLst>
                </a:gridCol>
                <a:gridCol w="1210446">
                  <a:extLst>
                    <a:ext uri="{9D8B030D-6E8A-4147-A177-3AD203B41FA5}">
                      <a16:colId xmlns:a16="http://schemas.microsoft.com/office/drawing/2014/main" val="3914521522"/>
                    </a:ext>
                  </a:extLst>
                </a:gridCol>
                <a:gridCol w="899443">
                  <a:extLst>
                    <a:ext uri="{9D8B030D-6E8A-4147-A177-3AD203B41FA5}">
                      <a16:colId xmlns:a16="http://schemas.microsoft.com/office/drawing/2014/main" val="2857649680"/>
                    </a:ext>
                  </a:extLst>
                </a:gridCol>
                <a:gridCol w="1443137">
                  <a:extLst>
                    <a:ext uri="{9D8B030D-6E8A-4147-A177-3AD203B41FA5}">
                      <a16:colId xmlns:a16="http://schemas.microsoft.com/office/drawing/2014/main" val="2405848880"/>
                    </a:ext>
                  </a:extLst>
                </a:gridCol>
                <a:gridCol w="1082912">
                  <a:extLst>
                    <a:ext uri="{9D8B030D-6E8A-4147-A177-3AD203B41FA5}">
                      <a16:colId xmlns:a16="http://schemas.microsoft.com/office/drawing/2014/main" val="3216210399"/>
                    </a:ext>
                  </a:extLst>
                </a:gridCol>
                <a:gridCol w="1255194">
                  <a:extLst>
                    <a:ext uri="{9D8B030D-6E8A-4147-A177-3AD203B41FA5}">
                      <a16:colId xmlns:a16="http://schemas.microsoft.com/office/drawing/2014/main" val="3989083095"/>
                    </a:ext>
                  </a:extLst>
                </a:gridCol>
              </a:tblGrid>
              <a:tr h="1841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Stasiun</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SWCT</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Aktual Proses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Time</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Achivment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Efficiency</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Idle Time</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Improvement</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D7B"/>
                    </a:solidFill>
                  </a:tcPr>
                </a:tc>
                <a:extLst>
                  <a:ext uri="{0D108BD9-81ED-4DB2-BD59-A6C34878D82A}">
                    <a16:rowId xmlns:a16="http://schemas.microsoft.com/office/drawing/2014/main" val="1432604977"/>
                  </a:ext>
                </a:extLst>
              </a:tr>
              <a:tr h="1841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Suply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38337"/>
                  </a:ext>
                </a:extLst>
              </a:tr>
              <a:tr h="1841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 Assy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04034"/>
                  </a:ext>
                </a:extLst>
              </a:tr>
              <a:tr h="1841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Process</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742281"/>
                  </a:ext>
                </a:extLst>
              </a:tr>
              <a:tr h="225425">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Balancing Area</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52834336"/>
                  </a:ext>
                </a:extLst>
              </a:tr>
              <a:tr h="1968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3287006017"/>
                  </a:ext>
                </a:extLst>
              </a:tr>
              <a:tr h="1841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Terminal Push Out</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097063"/>
                  </a:ext>
                </a:extLst>
              </a:tr>
              <a:tr h="1968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449681"/>
                  </a:ext>
                </a:extLst>
              </a:tr>
              <a:tr h="1968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023588"/>
                  </a:ext>
                </a:extLst>
              </a:tr>
              <a:tr h="1968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Housing Expader Gromet</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Buffer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extLst>
                  <a:ext uri="{0D108BD9-81ED-4DB2-BD59-A6C34878D82A}">
                    <a16:rowId xmlns:a16="http://schemas.microsoft.com/office/drawing/2014/main" val="3625139474"/>
                  </a:ext>
                </a:extLst>
              </a:tr>
              <a:tr h="1841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Offline</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353610"/>
                  </a:ext>
                </a:extLst>
              </a:tr>
              <a:tr h="184150">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Check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PIC Rework Standby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9194900"/>
                  </a:ext>
                </a:extLst>
              </a:tr>
              <a:tr h="196850">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 Check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Decrease</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421320992"/>
                  </a:ext>
                </a:extLst>
              </a:tr>
              <a:tr h="196850">
                <a:tc vMerge="1">
                  <a:txBody>
                    <a:bodyPr/>
                    <a:lstStyle/>
                    <a:p>
                      <a:endParaRPr lang="en-ID"/>
                    </a:p>
                  </a:txBody>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Visual + Packing</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1646587686"/>
                  </a:ext>
                </a:extLst>
              </a:tr>
            </a:tbl>
          </a:graphicData>
        </a:graphic>
      </p:graphicFrame>
      <p:sp>
        <p:nvSpPr>
          <p:cNvPr id="11" name="Oval 10">
            <a:extLst>
              <a:ext uri="{FF2B5EF4-FFF2-40B4-BE49-F238E27FC236}">
                <a16:creationId xmlns:a16="http://schemas.microsoft.com/office/drawing/2014/main" id="{2FC3CF2B-F16C-56CB-7052-886BDA04DECB}"/>
              </a:ext>
            </a:extLst>
          </p:cNvPr>
          <p:cNvSpPr/>
          <p:nvPr/>
        </p:nvSpPr>
        <p:spPr>
          <a:xfrm>
            <a:off x="4781320" y="3029639"/>
            <a:ext cx="396608" cy="5288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571119DA-06A8-8D8A-D743-4856CF0522AE}"/>
              </a:ext>
            </a:extLst>
          </p:cNvPr>
          <p:cNvSpPr/>
          <p:nvPr/>
        </p:nvSpPr>
        <p:spPr>
          <a:xfrm>
            <a:off x="4690430" y="3763356"/>
            <a:ext cx="578387" cy="1001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Oval 1">
            <a:extLst>
              <a:ext uri="{FF2B5EF4-FFF2-40B4-BE49-F238E27FC236}">
                <a16:creationId xmlns:a16="http://schemas.microsoft.com/office/drawing/2014/main" id="{568AAA06-3CEC-04D7-0A31-24C52D19CACA}"/>
              </a:ext>
            </a:extLst>
          </p:cNvPr>
          <p:cNvSpPr/>
          <p:nvPr/>
        </p:nvSpPr>
        <p:spPr>
          <a:xfrm>
            <a:off x="4661459" y="5465088"/>
            <a:ext cx="636328" cy="5183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508290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67775"/>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2" name="AutoShape 68">
            <a:extLst>
              <a:ext uri="{FF2B5EF4-FFF2-40B4-BE49-F238E27FC236}">
                <a16:creationId xmlns:a16="http://schemas.microsoft.com/office/drawing/2014/main" id="{F019FCA5-F6A5-2E67-1AC7-064A2E90A602}"/>
              </a:ext>
            </a:extLst>
          </p:cNvPr>
          <p:cNvSpPr>
            <a:spLocks/>
          </p:cNvSpPr>
          <p:nvPr/>
        </p:nvSpPr>
        <p:spPr bwMode="auto">
          <a:xfrm rot="10800000">
            <a:off x="5429738" y="2807586"/>
            <a:ext cx="180975" cy="107957"/>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 name="Rectangle: Rounded Corners 60">
            <a:extLst>
              <a:ext uri="{FF2B5EF4-FFF2-40B4-BE49-F238E27FC236}">
                <a16:creationId xmlns:a16="http://schemas.microsoft.com/office/drawing/2014/main" id="{8F95FB1B-498E-C9AE-5E03-9CE7AA935D16}"/>
              </a:ext>
            </a:extLst>
          </p:cNvPr>
          <p:cNvSpPr>
            <a:spLocks/>
          </p:cNvSpPr>
          <p:nvPr/>
        </p:nvSpPr>
        <p:spPr bwMode="auto">
          <a:xfrm>
            <a:off x="4020039" y="2639312"/>
            <a:ext cx="60642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12</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12,13</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4" name="AutoShape 70">
            <a:extLst>
              <a:ext uri="{FF2B5EF4-FFF2-40B4-BE49-F238E27FC236}">
                <a16:creationId xmlns:a16="http://schemas.microsoft.com/office/drawing/2014/main" id="{9E7401FD-35C3-9A54-5C54-48BF64E2AEF2}"/>
              </a:ext>
            </a:extLst>
          </p:cNvPr>
          <p:cNvSpPr>
            <a:spLocks/>
          </p:cNvSpPr>
          <p:nvPr/>
        </p:nvSpPr>
        <p:spPr bwMode="auto">
          <a:xfrm>
            <a:off x="6979139" y="2188462"/>
            <a:ext cx="180975" cy="109568"/>
          </a:xfrm>
          <a:custGeom>
            <a:avLst/>
            <a:gdLst>
              <a:gd name="T0" fmla="*/ 40728954 w 529"/>
              <a:gd name="T1" fmla="*/ 122984779 h 180"/>
              <a:gd name="T2" fmla="*/ 40728954 w 529"/>
              <a:gd name="T3" fmla="*/ 186965385 h 180"/>
              <a:gd name="T4" fmla="*/ 54773503 w 529"/>
              <a:gd name="T5" fmla="*/ 165638914 h 180"/>
              <a:gd name="T6" fmla="*/ 44240348 w 529"/>
              <a:gd name="T7" fmla="*/ 165638914 h 180"/>
              <a:gd name="T8" fmla="*/ 44240348 w 529"/>
              <a:gd name="T9" fmla="*/ 144311846 h 180"/>
              <a:gd name="T10" fmla="*/ 54773503 w 529"/>
              <a:gd name="T11" fmla="*/ 144311846 h 180"/>
              <a:gd name="T12" fmla="*/ 40728954 w 529"/>
              <a:gd name="T13" fmla="*/ 122984779 h 180"/>
              <a:gd name="T14" fmla="*/ 40728954 w 529"/>
              <a:gd name="T15" fmla="*/ 144311846 h 180"/>
              <a:gd name="T16" fmla="*/ 0 w 529"/>
              <a:gd name="T17" fmla="*/ 144311846 h 180"/>
              <a:gd name="T18" fmla="*/ 0 w 529"/>
              <a:gd name="T19" fmla="*/ 165638914 h 180"/>
              <a:gd name="T20" fmla="*/ 40728954 w 529"/>
              <a:gd name="T21" fmla="*/ 165638914 h 180"/>
              <a:gd name="T22" fmla="*/ 40728954 w 529"/>
              <a:gd name="T23" fmla="*/ 144311846 h 180"/>
              <a:gd name="T24" fmla="*/ 54773503 w 529"/>
              <a:gd name="T25" fmla="*/ 144311846 h 180"/>
              <a:gd name="T26" fmla="*/ 44240348 w 529"/>
              <a:gd name="T27" fmla="*/ 144311846 h 180"/>
              <a:gd name="T28" fmla="*/ 44240348 w 529"/>
              <a:gd name="T29" fmla="*/ 165638914 h 180"/>
              <a:gd name="T30" fmla="*/ 54773503 w 529"/>
              <a:gd name="T31" fmla="*/ 165638914 h 180"/>
              <a:gd name="T32" fmla="*/ 61795949 w 529"/>
              <a:gd name="T33" fmla="*/ 154975380 h 180"/>
              <a:gd name="T34" fmla="*/ 54773503 w 529"/>
              <a:gd name="T35" fmla="*/ 144311846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5" name="Rectangle: Rounded Corners 61">
            <a:extLst>
              <a:ext uri="{FF2B5EF4-FFF2-40B4-BE49-F238E27FC236}">
                <a16:creationId xmlns:a16="http://schemas.microsoft.com/office/drawing/2014/main" id="{8CA8348C-9807-C188-B1B0-3F9DFFEFC042}"/>
              </a:ext>
            </a:extLst>
          </p:cNvPr>
          <p:cNvSpPr>
            <a:spLocks/>
          </p:cNvSpPr>
          <p:nvPr/>
        </p:nvSpPr>
        <p:spPr bwMode="auto">
          <a:xfrm>
            <a:off x="5702789" y="2023362"/>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3</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3</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6" name="Rectangle: Rounded Corners 62">
            <a:extLst>
              <a:ext uri="{FF2B5EF4-FFF2-40B4-BE49-F238E27FC236}">
                <a16:creationId xmlns:a16="http://schemas.microsoft.com/office/drawing/2014/main" id="{DF3A27D7-894A-D755-628E-27FA59F7E1F1}"/>
              </a:ext>
            </a:extLst>
          </p:cNvPr>
          <p:cNvSpPr>
            <a:spLocks/>
          </p:cNvSpPr>
          <p:nvPr/>
        </p:nvSpPr>
        <p:spPr bwMode="auto">
          <a:xfrm>
            <a:off x="7158526" y="2023362"/>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5</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5</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8" name="AutoShape 73">
            <a:extLst>
              <a:ext uri="{FF2B5EF4-FFF2-40B4-BE49-F238E27FC236}">
                <a16:creationId xmlns:a16="http://schemas.microsoft.com/office/drawing/2014/main" id="{9AF9426F-24D3-1255-5B33-0880DE8C139D}"/>
              </a:ext>
            </a:extLst>
          </p:cNvPr>
          <p:cNvSpPr>
            <a:spLocks/>
          </p:cNvSpPr>
          <p:nvPr/>
        </p:nvSpPr>
        <p:spPr bwMode="auto">
          <a:xfrm rot="5400000">
            <a:off x="8097763" y="2487474"/>
            <a:ext cx="183688" cy="106363"/>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9" name="Rectangle: Rounded Corners 63">
            <a:extLst>
              <a:ext uri="{FF2B5EF4-FFF2-40B4-BE49-F238E27FC236}">
                <a16:creationId xmlns:a16="http://schemas.microsoft.com/office/drawing/2014/main" id="{151A755F-58AC-7999-23C8-BF027BC89BEF}"/>
              </a:ext>
            </a:extLst>
          </p:cNvPr>
          <p:cNvSpPr>
            <a:spLocks/>
          </p:cNvSpPr>
          <p:nvPr/>
        </p:nvSpPr>
        <p:spPr bwMode="auto">
          <a:xfrm>
            <a:off x="6429864" y="2023362"/>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4</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4</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0" name="Rectangle: Rounded Corners 64">
            <a:extLst>
              <a:ext uri="{FF2B5EF4-FFF2-40B4-BE49-F238E27FC236}">
                <a16:creationId xmlns:a16="http://schemas.microsoft.com/office/drawing/2014/main" id="{7BF74746-D107-7FAA-4BAC-01499FE1FC13}"/>
              </a:ext>
            </a:extLst>
          </p:cNvPr>
          <p:cNvSpPr>
            <a:spLocks/>
          </p:cNvSpPr>
          <p:nvPr/>
        </p:nvSpPr>
        <p:spPr bwMode="auto">
          <a:xfrm>
            <a:off x="7872901" y="2029712"/>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6</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6</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3" name="AutoShape 76">
            <a:extLst>
              <a:ext uri="{FF2B5EF4-FFF2-40B4-BE49-F238E27FC236}">
                <a16:creationId xmlns:a16="http://schemas.microsoft.com/office/drawing/2014/main" id="{F37A8381-44F2-53AC-0EC7-E06F1446FC41}"/>
              </a:ext>
            </a:extLst>
          </p:cNvPr>
          <p:cNvSpPr>
            <a:spLocks/>
          </p:cNvSpPr>
          <p:nvPr/>
        </p:nvSpPr>
        <p:spPr bwMode="auto">
          <a:xfrm rot="10800000">
            <a:off x="4631225" y="2771075"/>
            <a:ext cx="180975" cy="107956"/>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4" name="AutoShape 77">
            <a:extLst>
              <a:ext uri="{FF2B5EF4-FFF2-40B4-BE49-F238E27FC236}">
                <a16:creationId xmlns:a16="http://schemas.microsoft.com/office/drawing/2014/main" id="{84CAAB5D-8C6A-A61E-E37B-8A34A3AE56F3}"/>
              </a:ext>
            </a:extLst>
          </p:cNvPr>
          <p:cNvSpPr>
            <a:spLocks/>
          </p:cNvSpPr>
          <p:nvPr/>
        </p:nvSpPr>
        <p:spPr bwMode="auto">
          <a:xfrm rot="10800000">
            <a:off x="6256825" y="2763136"/>
            <a:ext cx="180975" cy="107957"/>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5" name="Rectangle: Rounded Corners 65">
            <a:extLst>
              <a:ext uri="{FF2B5EF4-FFF2-40B4-BE49-F238E27FC236}">
                <a16:creationId xmlns:a16="http://schemas.microsoft.com/office/drawing/2014/main" id="{9971177F-08E0-1127-41DE-E3F8EAFD5AAF}"/>
              </a:ext>
            </a:extLst>
          </p:cNvPr>
          <p:cNvSpPr>
            <a:spLocks/>
          </p:cNvSpPr>
          <p:nvPr/>
        </p:nvSpPr>
        <p:spPr bwMode="auto">
          <a:xfrm>
            <a:off x="7888776" y="2615500"/>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WS 7</a:t>
            </a:r>
            <a:endParaRPr kumimoji="0" lang="en-US" altLang="zh-CN"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7</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6" name="Rectangle: Rounded Corners 66">
            <a:extLst>
              <a:ext uri="{FF2B5EF4-FFF2-40B4-BE49-F238E27FC236}">
                <a16:creationId xmlns:a16="http://schemas.microsoft.com/office/drawing/2014/main" id="{B44C7348-7B11-190A-00B9-35DDBA2A05AB}"/>
              </a:ext>
            </a:extLst>
          </p:cNvPr>
          <p:cNvSpPr>
            <a:spLocks/>
          </p:cNvSpPr>
          <p:nvPr/>
        </p:nvSpPr>
        <p:spPr bwMode="auto">
          <a:xfrm>
            <a:off x="7160114" y="2615500"/>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WS 8</a:t>
            </a:r>
            <a:endParaRPr kumimoji="0" lang="en-US" altLang="zh-CN"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8</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7" name="AutoShape 80">
            <a:extLst>
              <a:ext uri="{FF2B5EF4-FFF2-40B4-BE49-F238E27FC236}">
                <a16:creationId xmlns:a16="http://schemas.microsoft.com/office/drawing/2014/main" id="{CEF051DB-F0BB-0471-E28A-B21BC86C809E}"/>
              </a:ext>
            </a:extLst>
          </p:cNvPr>
          <p:cNvSpPr>
            <a:spLocks/>
          </p:cNvSpPr>
          <p:nvPr/>
        </p:nvSpPr>
        <p:spPr bwMode="auto">
          <a:xfrm rot="10800000">
            <a:off x="7709388" y="2772661"/>
            <a:ext cx="180975" cy="107957"/>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8" name="AutoShape 81">
            <a:extLst>
              <a:ext uri="{FF2B5EF4-FFF2-40B4-BE49-F238E27FC236}">
                <a16:creationId xmlns:a16="http://schemas.microsoft.com/office/drawing/2014/main" id="{99DEF0AC-7835-7DEF-8426-BA48CE22BEB7}"/>
              </a:ext>
            </a:extLst>
          </p:cNvPr>
          <p:cNvSpPr>
            <a:spLocks/>
          </p:cNvSpPr>
          <p:nvPr/>
        </p:nvSpPr>
        <p:spPr bwMode="auto">
          <a:xfrm rot="10800000">
            <a:off x="6982313" y="2772661"/>
            <a:ext cx="180975" cy="107957"/>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9" name="Rectangle: Rounded Corners 67">
            <a:extLst>
              <a:ext uri="{FF2B5EF4-FFF2-40B4-BE49-F238E27FC236}">
                <a16:creationId xmlns:a16="http://schemas.microsoft.com/office/drawing/2014/main" id="{C1C1526A-7763-FD09-6EAA-F35C5824530E}"/>
              </a:ext>
            </a:extLst>
          </p:cNvPr>
          <p:cNvSpPr>
            <a:spLocks/>
          </p:cNvSpPr>
          <p:nvPr/>
        </p:nvSpPr>
        <p:spPr bwMode="auto">
          <a:xfrm>
            <a:off x="5604364" y="2601212"/>
            <a:ext cx="652462"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10</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10</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0" name="Rectangle: Rounded Corners 68">
            <a:extLst>
              <a:ext uri="{FF2B5EF4-FFF2-40B4-BE49-F238E27FC236}">
                <a16:creationId xmlns:a16="http://schemas.microsoft.com/office/drawing/2014/main" id="{B8CABD78-689E-9137-A421-54BCFF129BC9}"/>
              </a:ext>
            </a:extLst>
          </p:cNvPr>
          <p:cNvSpPr>
            <a:spLocks/>
          </p:cNvSpPr>
          <p:nvPr/>
        </p:nvSpPr>
        <p:spPr bwMode="auto">
          <a:xfrm>
            <a:off x="4813789" y="2610737"/>
            <a:ext cx="614362"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11</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11</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1" name="Rectangle: Rounded Corners 69">
            <a:extLst>
              <a:ext uri="{FF2B5EF4-FFF2-40B4-BE49-F238E27FC236}">
                <a16:creationId xmlns:a16="http://schemas.microsoft.com/office/drawing/2014/main" id="{248CFF3A-0730-B496-063C-449E85B41076}"/>
              </a:ext>
            </a:extLst>
          </p:cNvPr>
          <p:cNvSpPr>
            <a:spLocks/>
          </p:cNvSpPr>
          <p:nvPr/>
        </p:nvSpPr>
        <p:spPr bwMode="auto">
          <a:xfrm>
            <a:off x="6425101" y="2615500"/>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9</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9</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2" name="AutoShape 85">
            <a:extLst>
              <a:ext uri="{FF2B5EF4-FFF2-40B4-BE49-F238E27FC236}">
                <a16:creationId xmlns:a16="http://schemas.microsoft.com/office/drawing/2014/main" id="{B240926D-BC31-0DDA-AA12-AE5A75AEC78F}"/>
              </a:ext>
            </a:extLst>
          </p:cNvPr>
          <p:cNvSpPr>
            <a:spLocks/>
          </p:cNvSpPr>
          <p:nvPr/>
        </p:nvSpPr>
        <p:spPr bwMode="auto">
          <a:xfrm>
            <a:off x="4802676" y="2180525"/>
            <a:ext cx="180975" cy="107956"/>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3" name="AutoShape 86">
            <a:extLst>
              <a:ext uri="{FF2B5EF4-FFF2-40B4-BE49-F238E27FC236}">
                <a16:creationId xmlns:a16="http://schemas.microsoft.com/office/drawing/2014/main" id="{E6300926-A2FE-C453-6FFF-14279D8B4340}"/>
              </a:ext>
            </a:extLst>
          </p:cNvPr>
          <p:cNvSpPr>
            <a:spLocks/>
          </p:cNvSpPr>
          <p:nvPr/>
        </p:nvSpPr>
        <p:spPr bwMode="auto">
          <a:xfrm>
            <a:off x="5520226" y="2180525"/>
            <a:ext cx="180975" cy="107956"/>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4" name="AutoShape 87">
            <a:extLst>
              <a:ext uri="{FF2B5EF4-FFF2-40B4-BE49-F238E27FC236}">
                <a16:creationId xmlns:a16="http://schemas.microsoft.com/office/drawing/2014/main" id="{15B4B8A8-D082-E134-D60A-4BF1926F627C}"/>
              </a:ext>
            </a:extLst>
          </p:cNvPr>
          <p:cNvSpPr>
            <a:spLocks/>
          </p:cNvSpPr>
          <p:nvPr/>
        </p:nvSpPr>
        <p:spPr bwMode="auto">
          <a:xfrm>
            <a:off x="6252064" y="2180525"/>
            <a:ext cx="180975" cy="107956"/>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5" name="AutoShape 88">
            <a:extLst>
              <a:ext uri="{FF2B5EF4-FFF2-40B4-BE49-F238E27FC236}">
                <a16:creationId xmlns:a16="http://schemas.microsoft.com/office/drawing/2014/main" id="{33BED64F-9A8F-8D6F-7974-CD792D601FED}"/>
              </a:ext>
            </a:extLst>
          </p:cNvPr>
          <p:cNvSpPr>
            <a:spLocks/>
          </p:cNvSpPr>
          <p:nvPr/>
        </p:nvSpPr>
        <p:spPr bwMode="auto">
          <a:xfrm>
            <a:off x="7707801" y="2180525"/>
            <a:ext cx="180975" cy="107956"/>
          </a:xfrm>
          <a:custGeom>
            <a:avLst/>
            <a:gdLst>
              <a:gd name="T0" fmla="*/ 40728954 w 529"/>
              <a:gd name="T1" fmla="*/ 121534005 h 180"/>
              <a:gd name="T2" fmla="*/ 40728954 w 529"/>
              <a:gd name="T3" fmla="*/ 184759685 h 180"/>
              <a:gd name="T4" fmla="*/ 54773503 w 529"/>
              <a:gd name="T5" fmla="*/ 163684458 h 180"/>
              <a:gd name="T6" fmla="*/ 44240348 w 529"/>
              <a:gd name="T7" fmla="*/ 163684458 h 180"/>
              <a:gd name="T8" fmla="*/ 44240348 w 529"/>
              <a:gd name="T9" fmla="*/ 142609231 h 180"/>
              <a:gd name="T10" fmla="*/ 54773503 w 529"/>
              <a:gd name="T11" fmla="*/ 142609231 h 180"/>
              <a:gd name="T12" fmla="*/ 40728954 w 529"/>
              <a:gd name="T13" fmla="*/ 121534005 h 180"/>
              <a:gd name="T14" fmla="*/ 40728954 w 529"/>
              <a:gd name="T15" fmla="*/ 142609231 h 180"/>
              <a:gd name="T16" fmla="*/ 0 w 529"/>
              <a:gd name="T17" fmla="*/ 142609231 h 180"/>
              <a:gd name="T18" fmla="*/ 0 w 529"/>
              <a:gd name="T19" fmla="*/ 163684458 h 180"/>
              <a:gd name="T20" fmla="*/ 40728954 w 529"/>
              <a:gd name="T21" fmla="*/ 163684458 h 180"/>
              <a:gd name="T22" fmla="*/ 40728954 w 529"/>
              <a:gd name="T23" fmla="*/ 142609231 h 180"/>
              <a:gd name="T24" fmla="*/ 54773503 w 529"/>
              <a:gd name="T25" fmla="*/ 142609231 h 180"/>
              <a:gd name="T26" fmla="*/ 44240348 w 529"/>
              <a:gd name="T27" fmla="*/ 142609231 h 180"/>
              <a:gd name="T28" fmla="*/ 44240348 w 529"/>
              <a:gd name="T29" fmla="*/ 163684458 h 180"/>
              <a:gd name="T30" fmla="*/ 54773503 w 529"/>
              <a:gd name="T31" fmla="*/ 163684458 h 180"/>
              <a:gd name="T32" fmla="*/ 61795949 w 529"/>
              <a:gd name="T33" fmla="*/ 153146845 h 180"/>
              <a:gd name="T34" fmla="*/ 54773503 w 529"/>
              <a:gd name="T35" fmla="*/ 142609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9" h="180">
                <a:moveTo>
                  <a:pt x="348" y="0"/>
                </a:moveTo>
                <a:lnTo>
                  <a:pt x="348" y="180"/>
                </a:lnTo>
                <a:lnTo>
                  <a:pt x="468" y="120"/>
                </a:lnTo>
                <a:lnTo>
                  <a:pt x="378" y="120"/>
                </a:lnTo>
                <a:lnTo>
                  <a:pt x="378" y="60"/>
                </a:lnTo>
                <a:lnTo>
                  <a:pt x="468" y="60"/>
                </a:lnTo>
                <a:lnTo>
                  <a:pt x="348" y="0"/>
                </a:lnTo>
                <a:close/>
                <a:moveTo>
                  <a:pt x="348" y="60"/>
                </a:moveTo>
                <a:lnTo>
                  <a:pt x="0" y="60"/>
                </a:lnTo>
                <a:lnTo>
                  <a:pt x="0" y="120"/>
                </a:lnTo>
                <a:lnTo>
                  <a:pt x="348" y="120"/>
                </a:lnTo>
                <a:lnTo>
                  <a:pt x="348" y="60"/>
                </a:lnTo>
                <a:close/>
                <a:moveTo>
                  <a:pt x="468" y="60"/>
                </a:moveTo>
                <a:lnTo>
                  <a:pt x="378" y="60"/>
                </a:lnTo>
                <a:lnTo>
                  <a:pt x="378" y="120"/>
                </a:lnTo>
                <a:lnTo>
                  <a:pt x="468" y="120"/>
                </a:lnTo>
                <a:lnTo>
                  <a:pt x="528" y="90"/>
                </a:lnTo>
                <a:lnTo>
                  <a:pt x="46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26" name="Rectangle: Rounded Corners 70">
            <a:extLst>
              <a:ext uri="{FF2B5EF4-FFF2-40B4-BE49-F238E27FC236}">
                <a16:creationId xmlns:a16="http://schemas.microsoft.com/office/drawing/2014/main" id="{F0EF832C-4E76-5F52-90BE-D6248948DD10}"/>
              </a:ext>
            </a:extLst>
          </p:cNvPr>
          <p:cNvSpPr>
            <a:spLocks/>
          </p:cNvSpPr>
          <p:nvPr/>
        </p:nvSpPr>
        <p:spPr bwMode="auto">
          <a:xfrm>
            <a:off x="4253401" y="2023362"/>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1</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1</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7" name="Rectangle: Rounded Corners 71">
            <a:extLst>
              <a:ext uri="{FF2B5EF4-FFF2-40B4-BE49-F238E27FC236}">
                <a16:creationId xmlns:a16="http://schemas.microsoft.com/office/drawing/2014/main" id="{126359D2-9019-5334-6DA4-3736C042C712}"/>
              </a:ext>
            </a:extLst>
          </p:cNvPr>
          <p:cNvSpPr>
            <a:spLocks/>
          </p:cNvSpPr>
          <p:nvPr/>
        </p:nvSpPr>
        <p:spPr bwMode="auto">
          <a:xfrm>
            <a:off x="4972539" y="2023362"/>
            <a:ext cx="549275" cy="41571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WS 2</a:t>
            </a: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rgbClr val="000000"/>
                </a:solidFill>
                <a:effectLst/>
                <a:latin typeface="Arial" panose="020B0604020202020204" pitchFamily="34" charset="0"/>
                <a:ea typeface="Times New Roman" panose="02020603050405020304" pitchFamily="18" charset="0"/>
              </a:rPr>
              <a:t>2</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E85E43DF-C1CA-8ACE-DFF7-DBEA1942D433}"/>
              </a:ext>
            </a:extLst>
          </p:cNvPr>
          <p:cNvSpPr txBox="1"/>
          <p:nvPr/>
        </p:nvSpPr>
        <p:spPr>
          <a:xfrm>
            <a:off x="338150" y="952780"/>
            <a:ext cx="11687092" cy="1477328"/>
          </a:xfrm>
          <a:prstGeom prst="rect">
            <a:avLst/>
          </a:prstGeom>
          <a:noFill/>
        </p:spPr>
        <p:txBody>
          <a:bodyPr wrap="square">
            <a:spAutoFit/>
          </a:bodyPr>
          <a:lstStyle/>
          <a:p>
            <a:pPr marR="97790" algn="just">
              <a:spcAft>
                <a:spcPts val="0"/>
              </a:spcAft>
            </a:pPr>
            <a:r>
              <a:rPr lang="en-US" sz="1800" dirty="0">
                <a:effectLst/>
                <a:latin typeface="Times New Roman" panose="02020603050405020304" pitchFamily="18" charset="0"/>
                <a:ea typeface="Times New Roman" panose="02020603050405020304" pitchFamily="18" charset="0"/>
              </a:rPr>
              <a:t>Dari data </a:t>
            </a:r>
            <a:r>
              <a:rPr lang="en-US" sz="1800" b="1" dirty="0" err="1">
                <a:effectLst/>
                <a:latin typeface="Times New Roman" panose="02020603050405020304" pitchFamily="18" charset="0"/>
                <a:ea typeface="Times New Roman" panose="02020603050405020304" pitchFamily="18" charset="0"/>
              </a:rPr>
              <a:t>tabel</a:t>
            </a:r>
            <a:r>
              <a:rPr lang="en-US" sz="1800" b="1" dirty="0">
                <a:effectLst/>
                <a:latin typeface="Times New Roman" panose="02020603050405020304" pitchFamily="18" charset="0"/>
                <a:ea typeface="Times New Roman" panose="02020603050405020304" pitchFamily="18" charset="0"/>
              </a:rPr>
              <a:t> 4.</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achievement efficiency </a:t>
            </a:r>
            <a:r>
              <a:rPr lang="en-US" sz="1800" dirty="0" err="1">
                <a:effectLst/>
                <a:latin typeface="Times New Roman" panose="02020603050405020304" pitchFamily="18" charset="0"/>
                <a:ea typeface="Times New Roman" panose="02020603050405020304" pitchFamily="18" charset="0"/>
              </a:rPr>
              <a:t>stasiun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kerja</a:t>
            </a:r>
            <a:r>
              <a:rPr lang="en-US" sz="1800" dirty="0">
                <a:effectLst/>
                <a:latin typeface="Times New Roman" panose="02020603050405020304" pitchFamily="18" charset="0"/>
                <a:ea typeface="Times New Roman" panose="02020603050405020304" pitchFamily="18" charset="0"/>
              </a:rPr>
              <a:t> 1,3,4,5,6,7,8,9,12 </a:t>
            </a:r>
            <a:r>
              <a:rPr lang="en-US" sz="1800" dirty="0" err="1">
                <a:effectLst/>
                <a:latin typeface="Times New Roman" panose="02020603050405020304" pitchFamily="18" charset="0"/>
                <a:ea typeface="Times New Roman" panose="02020603050405020304" pitchFamily="18" charset="0"/>
              </a:rPr>
              <a:t>mencapai</a:t>
            </a:r>
            <a:r>
              <a:rPr lang="en-US" sz="1800" dirty="0">
                <a:effectLst/>
                <a:latin typeface="Times New Roman" panose="02020603050405020304" pitchFamily="18" charset="0"/>
                <a:ea typeface="Times New Roman" panose="02020603050405020304" pitchFamily="18" charset="0"/>
              </a:rPr>
              <a:t> 100% </a:t>
            </a:r>
            <a:r>
              <a:rPr lang="en-US" sz="1800" dirty="0" err="1">
                <a:effectLst/>
                <a:latin typeface="Times New Roman" panose="02020603050405020304" pitchFamily="18" charset="0"/>
                <a:ea typeface="Times New Roman" panose="02020603050405020304" pitchFamily="18" charset="0"/>
              </a:rPr>
              <a:t>lebih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tapi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mekakukan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perhitungan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total</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line efficiency </a:t>
            </a:r>
            <a:r>
              <a:rPr lang="en-US" sz="1800" dirty="0">
                <a:effectLst/>
                <a:latin typeface="Times New Roman" panose="02020603050405020304" pitchFamily="18" charset="0"/>
                <a:ea typeface="Times New Roman" panose="02020603050405020304" pitchFamily="18" charset="0"/>
              </a:rPr>
              <a:t>data </a:t>
            </a:r>
            <a:r>
              <a:rPr lang="en-US" sz="1800" dirty="0" err="1">
                <a:effectLst/>
                <a:latin typeface="Times New Roman" panose="02020603050405020304" pitchFamily="18" charset="0"/>
                <a:ea typeface="Times New Roman" panose="02020603050405020304" pitchFamily="18" charset="0"/>
              </a:rPr>
              <a:t>tiap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stasiun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kerja</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melebihi</a:t>
            </a:r>
            <a:r>
              <a:rPr lang="en-US" sz="1800" dirty="0">
                <a:effectLst/>
                <a:latin typeface="Times New Roman" panose="02020603050405020304" pitchFamily="18" charset="0"/>
                <a:ea typeface="Times New Roman" panose="02020603050405020304" pitchFamily="18" charset="0"/>
              </a:rPr>
              <a:t> 100% </a:t>
            </a:r>
            <a:r>
              <a:rPr lang="en-US" sz="1800" dirty="0" err="1">
                <a:effectLst/>
                <a:latin typeface="Times New Roman" panose="02020603050405020304" pitchFamily="18" charset="0"/>
                <a:ea typeface="Times New Roman" panose="02020603050405020304" pitchFamily="18" charset="0"/>
              </a:rPr>
              <a:t>dikomulatifkan</a:t>
            </a:r>
            <a:r>
              <a:rPr lang="en-US" sz="1800" dirty="0">
                <a:effectLst/>
                <a:latin typeface="Times New Roman" panose="02020603050405020304" pitchFamily="18" charset="0"/>
                <a:ea typeface="Times New Roman" panose="02020603050405020304" pitchFamily="18" charset="0"/>
              </a:rPr>
              <a:t> 100%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selebihnya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termasuk</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idle time</a:t>
            </a:r>
            <a:r>
              <a:rPr lang="id-ID" sz="1800" dirty="0">
                <a:effectLst/>
                <a:latin typeface="Times New Roman" panose="02020603050405020304" pitchFamily="18" charset="0"/>
                <a:ea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endParaRPr>
          </a:p>
          <a:p>
            <a:pPr algn="just"/>
            <a:r>
              <a:rPr lang="id-ID" sz="1800" i="1" dirty="0">
                <a:effectLst/>
                <a:latin typeface="Times New Roman" panose="02020603050405020304" pitchFamily="18" charset="0"/>
                <a:ea typeface="Times New Roman" panose="02020603050405020304" pitchFamily="18" charset="0"/>
              </a:rPr>
              <a:t>Total</a:t>
            </a:r>
            <a:r>
              <a:rPr lang="id-ID"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line</a:t>
            </a:r>
            <a:r>
              <a:rPr lang="id-ID" sz="1800" dirty="0">
                <a:effectLst/>
                <a:latin typeface="Times New Roman" panose="02020603050405020304" pitchFamily="18" charset="0"/>
                <a:ea typeface="Times New Roman" panose="02020603050405020304" pitchFamily="18" charset="0"/>
              </a:rPr>
              <a:t>  efficiency : 9</a:t>
            </a:r>
            <a:r>
              <a:rPr lang="en-US" sz="1800" dirty="0">
                <a:effectLst/>
                <a:latin typeface="Times New Roman" panose="02020603050405020304" pitchFamily="18" charset="0"/>
                <a:ea typeface="Times New Roman" panose="02020603050405020304" pitchFamily="18" charset="0"/>
              </a:rPr>
              <a:t>6,33</a:t>
            </a:r>
            <a:r>
              <a:rPr lang="id-ID" sz="1800" dirty="0">
                <a:effectLst/>
                <a:latin typeface="Times New Roman" panose="02020603050405020304" pitchFamily="18" charset="0"/>
                <a:ea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endParaRPr>
          </a:p>
          <a:p>
            <a:r>
              <a:rPr lang="id-ID" sz="1800" i="1" dirty="0">
                <a:effectLst/>
                <a:latin typeface="Times New Roman" panose="02020603050405020304" pitchFamily="18" charset="0"/>
                <a:ea typeface="Times New Roman" panose="02020603050405020304" pitchFamily="18" charset="0"/>
              </a:rPr>
              <a:t>Balance delay</a:t>
            </a:r>
            <a:r>
              <a:rPr lang="id-ID" sz="1800" dirty="0">
                <a:effectLst/>
                <a:latin typeface="Times New Roman" panose="02020603050405020304" pitchFamily="18" charset="0"/>
                <a:ea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rPr>
              <a:t>3,67</a:t>
            </a:r>
            <a:r>
              <a:rPr lang="id-ID" sz="1800" dirty="0">
                <a:effectLst/>
                <a:latin typeface="Times New Roman" panose="02020603050405020304" pitchFamily="18" charset="0"/>
                <a:ea typeface="Times New Roman" panose="02020603050405020304" pitchFamily="18" charset="0"/>
              </a:rPr>
              <a:t>%</a:t>
            </a:r>
            <a:endParaRPr lang="en-ID" sz="1800" dirty="0"/>
          </a:p>
        </p:txBody>
      </p:sp>
      <p:sp>
        <p:nvSpPr>
          <p:cNvPr id="65" name="TextBox 64">
            <a:extLst>
              <a:ext uri="{FF2B5EF4-FFF2-40B4-BE49-F238E27FC236}">
                <a16:creationId xmlns:a16="http://schemas.microsoft.com/office/drawing/2014/main" id="{402A16AB-4A04-1D1E-8F78-6B9D6907AB92}"/>
              </a:ext>
            </a:extLst>
          </p:cNvPr>
          <p:cNvSpPr txBox="1"/>
          <p:nvPr/>
        </p:nvSpPr>
        <p:spPr>
          <a:xfrm>
            <a:off x="4626464" y="3106694"/>
            <a:ext cx="3344863" cy="305251"/>
          </a:xfrm>
          <a:prstGeom prst="rect">
            <a:avLst/>
          </a:prstGeom>
          <a:noFill/>
        </p:spPr>
        <p:txBody>
          <a:bodyPr wrap="square">
            <a:spAutoFit/>
          </a:bodyPr>
          <a:lstStyle/>
          <a:p>
            <a:r>
              <a:rPr lang="id-ID" sz="1400" b="1" dirty="0">
                <a:effectLst/>
                <a:latin typeface="Times New Roman" panose="02020603050405020304" pitchFamily="18" charset="0"/>
                <a:ea typeface="Times New Roman" panose="02020603050405020304" pitchFamily="18" charset="0"/>
              </a:rPr>
              <a:t>Gambar</a:t>
            </a:r>
            <a:r>
              <a:rPr lang="id-ID" sz="1400" b="1" spc="-15" dirty="0">
                <a:effectLst/>
                <a:latin typeface="Times New Roman" panose="02020603050405020304" pitchFamily="18" charset="0"/>
                <a:ea typeface="Times New Roman" panose="02020603050405020304" pitchFamily="18" charset="0"/>
              </a:rPr>
              <a:t> </a:t>
            </a:r>
            <a:r>
              <a:rPr lang="en-US" b="1" spc="-15" dirty="0">
                <a:latin typeface="Times New Roman" panose="02020603050405020304" pitchFamily="18" charset="0"/>
                <a:ea typeface="Times New Roman" panose="02020603050405020304" pitchFamily="18" charset="0"/>
              </a:rPr>
              <a:t>3</a:t>
            </a:r>
            <a:r>
              <a:rPr lang="en-US" sz="1400" b="1" dirty="0">
                <a:effectLst/>
                <a:latin typeface="Times New Roman" panose="02020603050405020304" pitchFamily="18" charset="0"/>
                <a:ea typeface="Times New Roman" panose="02020603050405020304" pitchFamily="18" charset="0"/>
              </a:rPr>
              <a:t>.</a:t>
            </a:r>
            <a:r>
              <a:rPr lang="en-US" sz="1400" spc="-5"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Hasil</a:t>
            </a:r>
            <a:r>
              <a:rPr lang="id-ID" sz="1400" spc="-5"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pengelompokan</a:t>
            </a:r>
            <a:r>
              <a:rPr lang="id-ID" sz="1400" spc="-5"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pekerjaan</a:t>
            </a:r>
            <a:endParaRPr lang="en-ID" dirty="0"/>
          </a:p>
        </p:txBody>
      </p:sp>
      <p:sp>
        <p:nvSpPr>
          <p:cNvPr id="67" name="TextBox 66">
            <a:extLst>
              <a:ext uri="{FF2B5EF4-FFF2-40B4-BE49-F238E27FC236}">
                <a16:creationId xmlns:a16="http://schemas.microsoft.com/office/drawing/2014/main" id="{17631E61-8028-3899-647A-E01B7D947566}"/>
              </a:ext>
            </a:extLst>
          </p:cNvPr>
          <p:cNvSpPr txBox="1"/>
          <p:nvPr/>
        </p:nvSpPr>
        <p:spPr>
          <a:xfrm>
            <a:off x="400698" y="3500578"/>
            <a:ext cx="11464467" cy="2308324"/>
          </a:xfrm>
          <a:prstGeom prst="rect">
            <a:avLst/>
          </a:prstGeom>
          <a:noFill/>
        </p:spPr>
        <p:txBody>
          <a:bodyPr wrap="square">
            <a:spAutoFit/>
          </a:bodyPr>
          <a:lstStyle/>
          <a:p>
            <a:pPr algn="just"/>
            <a:r>
              <a:rPr lang="id-ID" sz="1800" dirty="0">
                <a:effectLst/>
                <a:latin typeface="Times New Roman" panose="02020603050405020304" pitchFamily="18" charset="0"/>
                <a:ea typeface="Times New Roman" panose="02020603050405020304" pitchFamily="18" charset="0"/>
              </a:rPr>
              <a:t>Catatan : Pada </a:t>
            </a:r>
            <a:r>
              <a:rPr lang="id-ID" sz="1800" i="1" dirty="0">
                <a:effectLst/>
                <a:latin typeface="Times New Roman" panose="02020603050405020304" pitchFamily="18" charset="0"/>
                <a:ea typeface="Times New Roman" panose="02020603050405020304" pitchFamily="18" charset="0"/>
              </a:rPr>
              <a:t>workstation </a:t>
            </a:r>
            <a:r>
              <a:rPr lang="id-ID" sz="18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10, 11 </a:t>
            </a:r>
            <a:r>
              <a:rPr lang="en-US" sz="1800" dirty="0" err="1">
                <a:effectLst/>
                <a:latin typeface="Times New Roman" panose="02020603050405020304" pitchFamily="18" charset="0"/>
                <a:ea typeface="Times New Roman" panose="02020603050405020304" pitchFamily="18" charset="0"/>
              </a:rPr>
              <a:t>masih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mengalami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keterlambatan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menyelesaikan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pekerjaannya</a:t>
            </a:r>
            <a:r>
              <a:rPr lang="en-US" sz="1800" dirty="0">
                <a:effectLst/>
                <a:latin typeface="Times New Roman" panose="02020603050405020304" pitchFamily="18" charset="0"/>
                <a:ea typeface="Times New Roman" panose="02020603050405020304" pitchFamily="18" charset="0"/>
              </a:rPr>
              <a:t>, t</a:t>
            </a:r>
            <a:r>
              <a:rPr lang="id-ID" sz="1800" dirty="0">
                <a:effectLst/>
                <a:latin typeface="Times New Roman" panose="02020603050405020304" pitchFamily="18" charset="0"/>
                <a:ea typeface="Times New Roman" panose="02020603050405020304" pitchFamily="18" charset="0"/>
              </a:rPr>
              <a:t>erlihat operasi ini bisa </a:t>
            </a:r>
            <a:r>
              <a:rPr lang="en-US" sz="1800" dirty="0" err="1">
                <a:effectLst/>
                <a:latin typeface="Times New Roman" panose="02020603050405020304" pitchFamily="18" charset="0"/>
                <a:ea typeface="Times New Roman" panose="02020603050405020304" pitchFamily="18" charset="0"/>
              </a:rPr>
              <a:t>diseimbangkan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cara</a:t>
            </a:r>
            <a:r>
              <a:rPr lang="en-US" sz="1800" dirty="0">
                <a:effectLst/>
                <a:latin typeface="Times New Roman" panose="02020603050405020304" pitchFamily="18" charset="0"/>
                <a:ea typeface="Times New Roman" panose="02020603050405020304" pitchFamily="18" charset="0"/>
              </a:rPr>
              <a:t> workstation 2 dan 10 </a:t>
            </a:r>
            <a:r>
              <a:rPr lang="en-US" sz="1800" dirty="0" err="1">
                <a:effectLst/>
                <a:latin typeface="Times New Roman" panose="02020603050405020304" pitchFamily="18" charset="0"/>
                <a:ea typeface="Times New Roman" panose="02020603050405020304" pitchFamily="18" charset="0"/>
              </a:rPr>
              <a:t>dilakukan</a:t>
            </a:r>
            <a:r>
              <a:rPr lang="en-US" sz="1800" dirty="0">
                <a:effectLst/>
                <a:latin typeface="Times New Roman" panose="02020603050405020304" pitchFamily="18" charset="0"/>
                <a:ea typeface="Times New Roman" panose="02020603050405020304" pitchFamily="18" charset="0"/>
              </a:rPr>
              <a:t> training </a:t>
            </a:r>
            <a:r>
              <a:rPr lang="en-US" sz="1800" i="1" dirty="0">
                <a:effectLst/>
                <a:latin typeface="Times New Roman" panose="02020603050405020304" pitchFamily="18" charset="0"/>
                <a:ea typeface="Times New Roman" panose="02020603050405020304" pitchFamily="18" charset="0"/>
              </a:rPr>
              <a:t>Man, Methods, materials, machines </a:t>
            </a:r>
            <a:r>
              <a:rPr lang="en-US" sz="1800" dirty="0">
                <a:effectLst/>
                <a:latin typeface="Times New Roman" panose="02020603050405020304" pitchFamily="18" charset="0"/>
                <a:ea typeface="Times New Roman" panose="02020603050405020304" pitchFamily="18" charset="0"/>
              </a:rPr>
              <a:t>(4M) </a:t>
            </a:r>
            <a:r>
              <a:rPr lang="en-US" sz="1800" dirty="0" err="1">
                <a:effectLst/>
                <a:latin typeface="Times New Roman" panose="02020603050405020304" pitchFamily="18" charset="0"/>
                <a:ea typeface="Times New Roman" panose="02020603050405020304" pitchFamily="18" charset="0"/>
              </a:rPr>
              <a:t>sesuai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rule </a:t>
            </a:r>
            <a:r>
              <a:rPr lang="en-US" sz="1800" i="1" dirty="0">
                <a:effectLst/>
                <a:latin typeface="Times New Roman" panose="02020603050405020304" pitchFamily="18" charset="0"/>
                <a:ea typeface="Times New Roman" panose="02020603050405020304" pitchFamily="18" charset="0"/>
              </a:rPr>
              <a:t>Standard Work Combination Table </a:t>
            </a:r>
            <a:r>
              <a:rPr lang="en-US" sz="1800" dirty="0">
                <a:effectLst/>
                <a:latin typeface="Times New Roman" panose="02020603050405020304" pitchFamily="18" charset="0"/>
                <a:ea typeface="Times New Roman" panose="02020603050405020304" pitchFamily="18" charset="0"/>
              </a:rPr>
              <a:t>(SWCT). B</a:t>
            </a:r>
            <a:r>
              <a:rPr lang="id-ID" sz="1800" dirty="0">
                <a:effectLst/>
                <a:latin typeface="Times New Roman" panose="02020603050405020304" pitchFamily="18" charset="0"/>
                <a:ea typeface="Times New Roman" panose="02020603050405020304" pitchFamily="18" charset="0"/>
              </a:rPr>
              <a:t>erdasarkan waktu siklusnya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beberapa</a:t>
            </a:r>
            <a:r>
              <a:rPr lang="en-US" sz="1800" dirty="0">
                <a:effectLst/>
                <a:latin typeface="Times New Roman" panose="02020603050405020304" pitchFamily="18" charset="0"/>
                <a:ea typeface="Times New Roman" panose="02020603050405020304" pitchFamily="18" charset="0"/>
              </a:rPr>
              <a:t> workstation</a:t>
            </a:r>
            <a:r>
              <a:rPr lang="id-ID" sz="1800" dirty="0">
                <a:effectLst/>
                <a:latin typeface="Times New Roman" panose="02020603050405020304" pitchFamily="18" charset="0"/>
                <a:ea typeface="Times New Roman" panose="02020603050405020304" pitchFamily="18" charset="0"/>
              </a:rPr>
              <a:t> yang memiliki waktu sisa dalam melakukan </a:t>
            </a:r>
            <a:r>
              <a:rPr lang="en-US" sz="1800" dirty="0" err="1">
                <a:effectLst/>
                <a:latin typeface="Times New Roman" panose="02020603050405020304" pitchFamily="18" charset="0"/>
                <a:ea typeface="Times New Roman" panose="02020603050405020304" pitchFamily="18" charset="0"/>
              </a:rPr>
              <a:t>operasi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namun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bisa</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digabung karena</a:t>
            </a:r>
            <a:r>
              <a:rPr lang="id-ID" sz="1800" spc="5" dirty="0">
                <a:effectLst/>
                <a:latin typeface="Times New Roman" panose="02020603050405020304" pitchFamily="18" charset="0"/>
                <a:ea typeface="Times New Roman" panose="02020603050405020304" pitchFamily="18" charset="0"/>
              </a:rPr>
              <a:t> </a:t>
            </a:r>
            <a:r>
              <a:rPr lang="id-ID" sz="1800" i="1" dirty="0">
                <a:effectLst/>
                <a:latin typeface="Times New Roman" panose="02020603050405020304" pitchFamily="18" charset="0"/>
                <a:ea typeface="Times New Roman" panose="02020603050405020304" pitchFamily="18" charset="0"/>
              </a:rPr>
              <a:t>zoning constraint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Sedangkan</a:t>
            </a:r>
            <a:r>
              <a:rPr lang="en-US" sz="1800" dirty="0">
                <a:effectLst/>
                <a:latin typeface="Times New Roman" panose="02020603050405020304" pitchFamily="18" charset="0"/>
                <a:ea typeface="Times New Roman" panose="02020603050405020304" pitchFamily="18" charset="0"/>
              </a:rPr>
              <a:t> pada workstation 11 </a:t>
            </a:r>
            <a:r>
              <a:rPr lang="en-US" sz="1800" dirty="0" err="1">
                <a:effectLst/>
                <a:latin typeface="Times New Roman" panose="02020603050405020304" pitchFamily="18" charset="0"/>
                <a:ea typeface="Times New Roman" panose="02020603050405020304" pitchFamily="18" charset="0"/>
              </a:rPr>
              <a:t>ini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sering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mengalami</a:t>
            </a:r>
            <a:r>
              <a:rPr lang="en-US" sz="1800" dirty="0">
                <a:effectLst/>
                <a:latin typeface="Times New Roman" panose="02020603050405020304" pitchFamily="18" charset="0"/>
                <a:ea typeface="Times New Roman" panose="02020603050405020304" pitchFamily="18" charset="0"/>
              </a:rPr>
              <a:t> bottleneck </a:t>
            </a:r>
            <a:r>
              <a:rPr lang="en-US" sz="1800" dirty="0" err="1">
                <a:effectLst/>
                <a:latin typeface="Times New Roman" panose="02020603050405020304" pitchFamily="18" charset="0"/>
                <a:ea typeface="Times New Roman" panose="02020603050405020304" pitchFamily="18" charset="0"/>
              </a:rPr>
              <a:t>jika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kesalahan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perakitan</a:t>
            </a:r>
            <a:r>
              <a:rPr lang="en-US" sz="1800" dirty="0">
                <a:effectLst/>
                <a:latin typeface="Times New Roman" panose="02020603050405020304" pitchFamily="18" charset="0"/>
                <a:ea typeface="Times New Roman" panose="02020603050405020304" pitchFamily="18" charset="0"/>
              </a:rPr>
              <a:t> pada proses housing </a:t>
            </a:r>
            <a:r>
              <a:rPr lang="en-US" sz="1800" dirty="0" err="1">
                <a:effectLst/>
                <a:latin typeface="Times New Roman" panose="02020603050405020304" pitchFamily="18" charset="0"/>
                <a:ea typeface="Times New Roman" panose="02020603050405020304" pitchFamily="18" charset="0"/>
              </a:rPr>
              <a:t>maupun</a:t>
            </a:r>
            <a:r>
              <a:rPr lang="en-US" sz="1800" dirty="0">
                <a:effectLst/>
                <a:latin typeface="Times New Roman" panose="02020603050405020304" pitchFamily="18" charset="0"/>
                <a:ea typeface="Times New Roman" panose="02020603050405020304" pitchFamily="18" charset="0"/>
              </a:rPr>
              <a:t> setting </a:t>
            </a:r>
            <a:r>
              <a:rPr lang="en-US" sz="1800" dirty="0" err="1">
                <a:effectLst/>
                <a:latin typeface="Times New Roman" panose="02020603050405020304" pitchFamily="18" charset="0"/>
                <a:ea typeface="Times New Roman" panose="02020603050405020304" pitchFamily="18" charset="0"/>
              </a:rPr>
              <a:t>sehingga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mangakibatkan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kemacetan</a:t>
            </a:r>
            <a:r>
              <a:rPr lang="en-US" sz="1800" dirty="0">
                <a:effectLst/>
                <a:latin typeface="Times New Roman" panose="02020603050405020304" pitchFamily="18" charset="0"/>
                <a:ea typeface="Times New Roman" panose="02020603050405020304" pitchFamily="18" charset="0"/>
              </a:rPr>
              <a:t> pada workstation 11 </a:t>
            </a:r>
            <a:r>
              <a:rPr lang="en-US" sz="1800" dirty="0" err="1">
                <a:effectLst/>
                <a:latin typeface="Times New Roman" panose="02020603050405020304" pitchFamily="18" charset="0"/>
                <a:ea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rPr>
              <a:t> proses electrical check </a:t>
            </a:r>
            <a:r>
              <a:rPr lang="en-US" sz="1800" dirty="0" err="1">
                <a:effectLst/>
                <a:latin typeface="Times New Roman" panose="02020603050405020304" pitchFamily="18" charset="0"/>
                <a:ea typeface="Times New Roman" panose="02020603050405020304" pitchFamily="18" charset="0"/>
              </a:rPr>
              <a:t>maka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perbaikan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nya</a:t>
            </a:r>
            <a:r>
              <a:rPr lang="en-US" sz="1800" dirty="0">
                <a:effectLst/>
                <a:latin typeface="Times New Roman" panose="02020603050405020304" pitchFamily="18" charset="0"/>
                <a:ea typeface="Times New Roman" panose="02020603050405020304" pitchFamily="18" charset="0"/>
              </a:rPr>
              <a:t> PIC rework standby </a:t>
            </a:r>
            <a:r>
              <a:rPr lang="en-US" sz="1800" dirty="0" err="1">
                <a:effectLst/>
                <a:latin typeface="Times New Roman" panose="02020603050405020304" pitchFamily="18" charset="0"/>
                <a:ea typeface="Times New Roman" panose="02020603050405020304" pitchFamily="18" charset="0"/>
              </a:rPr>
              <a:t>disini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melakukan</a:t>
            </a:r>
            <a:r>
              <a:rPr lang="en-US" sz="1800" dirty="0">
                <a:effectLst/>
                <a:latin typeface="Times New Roman" panose="02020603050405020304" pitchFamily="18" charset="0"/>
                <a:ea typeface="Times New Roman" panose="02020603050405020304" pitchFamily="18" charset="0"/>
              </a:rPr>
              <a:t> repair </a:t>
            </a:r>
            <a:r>
              <a:rPr lang="en-US" sz="1800" dirty="0" err="1">
                <a:effectLst/>
                <a:latin typeface="Times New Roman" panose="02020603050405020304" pitchFamily="18" charset="0"/>
                <a:ea typeface="Times New Roman" panose="02020603050405020304" pitchFamily="18" charset="0"/>
              </a:rPr>
              <a:t>jika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terjadi</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wrong insert circuit</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mengakibatkan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arus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listrik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mengalir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sesuai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fungsinya</a:t>
            </a:r>
            <a:r>
              <a:rPr lang="id-ID" sz="1800" dirty="0">
                <a:effectLst/>
                <a:latin typeface="Times New Roman" panose="02020603050405020304" pitchFamily="18" charset="0"/>
                <a:ea typeface="Times New Roman" panose="02020603050405020304" pitchFamily="18" charset="0"/>
              </a:rPr>
              <a:t>.</a:t>
            </a:r>
            <a:endParaRPr lang="en-ID" sz="1800" dirty="0"/>
          </a:p>
        </p:txBody>
      </p:sp>
    </p:spTree>
    <p:extLst>
      <p:ext uri="{BB962C8B-B14F-4D97-AF65-F5344CB8AC3E}">
        <p14:creationId xmlns:p14="http://schemas.microsoft.com/office/powerpoint/2010/main" val="3244769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118574"/>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2407058" y="823761"/>
            <a:ext cx="11830877" cy="845131"/>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Clr>
                <a:schemeClr val="dk1"/>
              </a:buClr>
              <a:buSzPts val="2800"/>
              <a:buNone/>
            </a:pPr>
            <a:endParaRPr lang="en-US" sz="1800" b="1" dirty="0">
              <a:effectLst/>
              <a:latin typeface="Times New Roman" panose="02020603050405020304" pitchFamily="18" charset="0"/>
              <a:ea typeface="Times New Roman" panose="02020603050405020304" pitchFamily="18" charset="0"/>
            </a:endParaRPr>
          </a:p>
          <a:p>
            <a:pPr marL="263525" lvl="0" indent="0" algn="l" rtl="0">
              <a:lnSpc>
                <a:spcPct val="90000"/>
              </a:lnSpc>
              <a:spcBef>
                <a:spcPts val="1000"/>
              </a:spcBef>
              <a:spcAft>
                <a:spcPts val="0"/>
              </a:spcAft>
              <a:buClr>
                <a:schemeClr val="dk1"/>
              </a:buClr>
              <a:buSzPts val="2800"/>
              <a:buNone/>
            </a:pPr>
            <a:r>
              <a:rPr lang="id-ID" sz="1800" b="1" dirty="0">
                <a:effectLst/>
                <a:latin typeface="Times New Roman" panose="02020603050405020304" pitchFamily="18" charset="0"/>
                <a:ea typeface="Times New Roman" panose="02020603050405020304" pitchFamily="18" charset="0"/>
              </a:rPr>
              <a:t>Tabel</a:t>
            </a:r>
            <a:r>
              <a:rPr lang="id-ID"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5.</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a:t>
            </a:r>
            <a:r>
              <a:rPr lang="id-ID" sz="1800" dirty="0">
                <a:effectLst/>
                <a:latin typeface="Times New Roman" panose="02020603050405020304" pitchFamily="18" charset="0"/>
                <a:ea typeface="Times New Roman" panose="02020603050405020304" pitchFamily="18" charset="0"/>
              </a:rPr>
              <a:t>rutan</a:t>
            </a:r>
            <a:r>
              <a:rPr lang="id-ID" sz="1800" spc="-1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pekerjaan</a:t>
            </a:r>
            <a:r>
              <a:rPr lang="en-US" sz="1800" spc="-1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berdasarkan</a:t>
            </a:r>
            <a:r>
              <a:rPr lang="id-ID" sz="1800" spc="-1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metode</a:t>
            </a:r>
            <a:r>
              <a:rPr lang="id-ID" sz="1800" spc="-5" dirty="0">
                <a:effectLst/>
                <a:latin typeface="Times New Roman" panose="02020603050405020304" pitchFamily="18" charset="0"/>
                <a:ea typeface="Times New Roman" panose="02020603050405020304" pitchFamily="18" charset="0"/>
              </a:rPr>
              <a:t> </a:t>
            </a:r>
            <a:r>
              <a:rPr lang="id-ID" sz="1800" i="1" dirty="0">
                <a:effectLst/>
                <a:latin typeface="Times New Roman" panose="02020603050405020304" pitchFamily="18" charset="0"/>
                <a:ea typeface="Times New Roman" panose="02020603050405020304" pitchFamily="18" charset="0"/>
              </a:rPr>
              <a:t>largest candidate rule</a:t>
            </a:r>
            <a:endParaRPr lang="en-ID" sz="18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34C9CBA-D849-3C45-41EE-E6E92BE08EA0}"/>
              </a:ext>
            </a:extLst>
          </p:cNvPr>
          <p:cNvGraphicFramePr>
            <a:graphicFrameLocks noGrp="1"/>
          </p:cNvGraphicFramePr>
          <p:nvPr>
            <p:extLst>
              <p:ext uri="{D42A27DB-BD31-4B8C-83A1-F6EECF244321}">
                <p14:modId xmlns:p14="http://schemas.microsoft.com/office/powerpoint/2010/main" val="3880561714"/>
              </p:ext>
            </p:extLst>
          </p:nvPr>
        </p:nvGraphicFramePr>
        <p:xfrm>
          <a:off x="2666998" y="1777235"/>
          <a:ext cx="6561667" cy="4198696"/>
        </p:xfrm>
        <a:graphic>
          <a:graphicData uri="http://schemas.openxmlformats.org/drawingml/2006/table">
            <a:tbl>
              <a:tblPr firstRow="1" firstCol="1" bandRow="1"/>
              <a:tblGrid>
                <a:gridCol w="2951396">
                  <a:extLst>
                    <a:ext uri="{9D8B030D-6E8A-4147-A177-3AD203B41FA5}">
                      <a16:colId xmlns:a16="http://schemas.microsoft.com/office/drawing/2014/main" val="3201141159"/>
                    </a:ext>
                  </a:extLst>
                </a:gridCol>
                <a:gridCol w="2133069">
                  <a:extLst>
                    <a:ext uri="{9D8B030D-6E8A-4147-A177-3AD203B41FA5}">
                      <a16:colId xmlns:a16="http://schemas.microsoft.com/office/drawing/2014/main" val="2671073216"/>
                    </a:ext>
                  </a:extLst>
                </a:gridCol>
                <a:gridCol w="1477202">
                  <a:extLst>
                    <a:ext uri="{9D8B030D-6E8A-4147-A177-3AD203B41FA5}">
                      <a16:colId xmlns:a16="http://schemas.microsoft.com/office/drawing/2014/main" val="2969704596"/>
                    </a:ext>
                  </a:extLst>
                </a:gridCol>
              </a:tblGrid>
              <a:tr h="559827">
                <a:tc>
                  <a:txBody>
                    <a:bodyPr/>
                    <a:lstStyle/>
                    <a:p>
                      <a:pPr algn="ct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indent="24765"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Aktual Proses (detik)</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445"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Stasiun</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34979721"/>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Supply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39795"/>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Check</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321587"/>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1460" marR="244475" algn="ctr">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85007"/>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878574"/>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Housing Expander Gromet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313195"/>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Offline</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215769"/>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 Assy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41383"/>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765"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505292"/>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24765"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134945"/>
                  </a:ext>
                </a:extLst>
              </a:tr>
              <a:tr h="279913">
                <a:tc>
                  <a:txBody>
                    <a:bodyPr/>
                    <a:lstStyle/>
                    <a:p>
                      <a:pPr marL="3810"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Terminal Push Out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2476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630319"/>
                  </a:ext>
                </a:extLst>
              </a:tr>
              <a:tr h="279913">
                <a:tc>
                  <a:txBody>
                    <a:bodyPr/>
                    <a:lstStyle/>
                    <a:p>
                      <a:pPr marL="91440" marR="83820" algn="ctr">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Proses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2476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2955"/>
                  </a:ext>
                </a:extLst>
              </a:tr>
              <a:tr h="279913">
                <a:tc>
                  <a:txBody>
                    <a:bodyPr/>
                    <a:lstStyle/>
                    <a:p>
                      <a:pPr marL="91440" marR="83820" algn="ctr">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 check</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24765"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752481"/>
                  </a:ext>
                </a:extLst>
              </a:tr>
              <a:tr h="279913">
                <a:tc>
                  <a:txBody>
                    <a:bodyPr/>
                    <a:lstStyle/>
                    <a:p>
                      <a:pPr marL="91440" marR="83820" algn="ctr">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Visual + packing</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indent="24765"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464784"/>
                  </a:ext>
                </a:extLst>
              </a:tr>
            </a:tbl>
          </a:graphicData>
        </a:graphic>
      </p:graphicFrame>
      <p:sp>
        <p:nvSpPr>
          <p:cNvPr id="2" name="Google Shape;71;g104f7abbb21_0_70">
            <a:extLst>
              <a:ext uri="{FF2B5EF4-FFF2-40B4-BE49-F238E27FC236}">
                <a16:creationId xmlns:a16="http://schemas.microsoft.com/office/drawing/2014/main" id="{C60F5B81-3BC0-F285-7522-2E4B4A458E1B}"/>
              </a:ext>
            </a:extLst>
          </p:cNvPr>
          <p:cNvSpPr txBox="1">
            <a:spLocks/>
          </p:cNvSpPr>
          <p:nvPr/>
        </p:nvSpPr>
        <p:spPr>
          <a:xfrm>
            <a:off x="166758" y="894693"/>
            <a:ext cx="11830877" cy="5341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3525" indent="0" algn="ctr">
              <a:buFont typeface="Arial"/>
              <a:buNone/>
            </a:pPr>
            <a:r>
              <a:rPr lang="en-ID" sz="1600" b="1">
                <a:latin typeface="Times New Roman" panose="02020603050405020304" pitchFamily="18" charset="0"/>
                <a:cs typeface="Times New Roman" panose="02020603050405020304" pitchFamily="18" charset="0"/>
              </a:rPr>
              <a:t>M</a:t>
            </a:r>
            <a:r>
              <a:rPr lang="id-ID" sz="1600" b="1">
                <a:latin typeface="Times New Roman" panose="02020603050405020304" pitchFamily="18" charset="0"/>
                <a:ea typeface="Times New Roman" panose="02020603050405020304" pitchFamily="18" charset="0"/>
              </a:rPr>
              <a:t>etode</a:t>
            </a:r>
            <a:r>
              <a:rPr lang="id-ID" sz="1600" b="1" spc="-10">
                <a:latin typeface="Times New Roman" panose="02020603050405020304" pitchFamily="18" charset="0"/>
                <a:ea typeface="Times New Roman" panose="02020603050405020304" pitchFamily="18" charset="0"/>
              </a:rPr>
              <a:t> </a:t>
            </a:r>
            <a:r>
              <a:rPr lang="id-ID" sz="1600" b="1" i="1">
                <a:latin typeface="Times New Roman" panose="02020603050405020304" pitchFamily="18" charset="0"/>
                <a:ea typeface="Times New Roman" panose="02020603050405020304" pitchFamily="18" charset="0"/>
              </a:rPr>
              <a:t>Largest Candidate Rule</a:t>
            </a:r>
            <a:r>
              <a:rPr lang="en-US" sz="1600">
                <a:latin typeface="Times New Roman" panose="02020603050405020304" pitchFamily="18" charset="0"/>
                <a:ea typeface="Times New Roman" panose="02020603050405020304" pitchFamily="18" charset="0"/>
              </a:rPr>
              <a:t> </a:t>
            </a:r>
            <a:endParaRPr lang="en-ID"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563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67775"/>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2661060" y="815897"/>
            <a:ext cx="7379796" cy="422565"/>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Clr>
                <a:schemeClr val="dk1"/>
              </a:buClr>
              <a:buSzPts val="2800"/>
              <a:buNone/>
            </a:pPr>
            <a:r>
              <a:rPr lang="id-ID" sz="1800" b="1" dirty="0">
                <a:effectLst/>
                <a:latin typeface="Times New Roman" panose="02020603050405020304" pitchFamily="18" charset="0"/>
                <a:ea typeface="Times New Roman" panose="02020603050405020304" pitchFamily="18" charset="0"/>
              </a:rPr>
              <a:t>Tabel</a:t>
            </a:r>
            <a:r>
              <a:rPr lang="id-ID"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6.</a:t>
            </a:r>
            <a:r>
              <a:rPr lang="en-US" sz="1800" spc="-1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Pengelompokkan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stasiun</a:t>
            </a:r>
            <a:r>
              <a:rPr lang="id-ID" sz="1800" spc="-1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kerja</a:t>
            </a:r>
            <a:r>
              <a:rPr lang="id-ID" sz="1800" spc="-1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menggunakan metode </a:t>
            </a:r>
            <a:r>
              <a:rPr lang="id-ID" sz="1800" i="1" dirty="0">
                <a:effectLst/>
                <a:latin typeface="Times New Roman" panose="02020603050405020304" pitchFamily="18" charset="0"/>
                <a:ea typeface="Times New Roman" panose="02020603050405020304" pitchFamily="18" charset="0"/>
              </a:rPr>
              <a:t>LCR</a:t>
            </a:r>
            <a:endParaRPr lang="en-ID" sz="18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A52147B-7083-9331-3F7A-6206EDAE00F1}"/>
              </a:ext>
            </a:extLst>
          </p:cNvPr>
          <p:cNvGraphicFramePr>
            <a:graphicFrameLocks noGrp="1"/>
          </p:cNvGraphicFramePr>
          <p:nvPr>
            <p:extLst>
              <p:ext uri="{D42A27DB-BD31-4B8C-83A1-F6EECF244321}">
                <p14:modId xmlns:p14="http://schemas.microsoft.com/office/powerpoint/2010/main" val="3631390348"/>
              </p:ext>
            </p:extLst>
          </p:nvPr>
        </p:nvGraphicFramePr>
        <p:xfrm>
          <a:off x="639807" y="1340831"/>
          <a:ext cx="10939992" cy="4599671"/>
        </p:xfrm>
        <a:graphic>
          <a:graphicData uri="http://schemas.openxmlformats.org/drawingml/2006/table">
            <a:tbl>
              <a:tblPr firstRow="1" firstCol="1" bandRow="1"/>
              <a:tblGrid>
                <a:gridCol w="830792">
                  <a:extLst>
                    <a:ext uri="{9D8B030D-6E8A-4147-A177-3AD203B41FA5}">
                      <a16:colId xmlns:a16="http://schemas.microsoft.com/office/drawing/2014/main" val="1566019022"/>
                    </a:ext>
                  </a:extLst>
                </a:gridCol>
                <a:gridCol w="1998133">
                  <a:extLst>
                    <a:ext uri="{9D8B030D-6E8A-4147-A177-3AD203B41FA5}">
                      <a16:colId xmlns:a16="http://schemas.microsoft.com/office/drawing/2014/main" val="3968649697"/>
                    </a:ext>
                  </a:extLst>
                </a:gridCol>
                <a:gridCol w="1236133">
                  <a:extLst>
                    <a:ext uri="{9D8B030D-6E8A-4147-A177-3AD203B41FA5}">
                      <a16:colId xmlns:a16="http://schemas.microsoft.com/office/drawing/2014/main" val="3314372402"/>
                    </a:ext>
                  </a:extLst>
                </a:gridCol>
                <a:gridCol w="1490134">
                  <a:extLst>
                    <a:ext uri="{9D8B030D-6E8A-4147-A177-3AD203B41FA5}">
                      <a16:colId xmlns:a16="http://schemas.microsoft.com/office/drawing/2014/main" val="4268181064"/>
                    </a:ext>
                  </a:extLst>
                </a:gridCol>
                <a:gridCol w="1456266">
                  <a:extLst>
                    <a:ext uri="{9D8B030D-6E8A-4147-A177-3AD203B41FA5}">
                      <a16:colId xmlns:a16="http://schemas.microsoft.com/office/drawing/2014/main" val="1735966423"/>
                    </a:ext>
                  </a:extLst>
                </a:gridCol>
                <a:gridCol w="1286934">
                  <a:extLst>
                    <a:ext uri="{9D8B030D-6E8A-4147-A177-3AD203B41FA5}">
                      <a16:colId xmlns:a16="http://schemas.microsoft.com/office/drawing/2014/main" val="2971570378"/>
                    </a:ext>
                  </a:extLst>
                </a:gridCol>
                <a:gridCol w="1083733">
                  <a:extLst>
                    <a:ext uri="{9D8B030D-6E8A-4147-A177-3AD203B41FA5}">
                      <a16:colId xmlns:a16="http://schemas.microsoft.com/office/drawing/2014/main" val="3625480261"/>
                    </a:ext>
                  </a:extLst>
                </a:gridCol>
                <a:gridCol w="1557867">
                  <a:extLst>
                    <a:ext uri="{9D8B030D-6E8A-4147-A177-3AD203B41FA5}">
                      <a16:colId xmlns:a16="http://schemas.microsoft.com/office/drawing/2014/main" val="2387893253"/>
                    </a:ext>
                  </a:extLst>
                </a:gridCol>
              </a:tblGrid>
              <a:tr h="781009">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Stasiun</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SWCT</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Aktual</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Proses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detik</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Target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Time</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Achivment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Efficiency</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Idle Time</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Improvement</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D7B"/>
                    </a:solidFill>
                  </a:tcPr>
                </a:tc>
                <a:extLst>
                  <a:ext uri="{0D108BD9-81ED-4DB2-BD59-A6C34878D82A}">
                    <a16:rowId xmlns:a16="http://schemas.microsoft.com/office/drawing/2014/main" val="1234251757"/>
                  </a:ext>
                </a:extLst>
              </a:tr>
              <a:tr h="180824">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Supply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460040"/>
                  </a:ext>
                </a:extLst>
              </a:tr>
              <a:tr h="557864">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Check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PIC Rework Standby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08754"/>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Buffer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extLst>
                  <a:ext uri="{0D108BD9-81ED-4DB2-BD59-A6C34878D82A}">
                    <a16:rowId xmlns:a16="http://schemas.microsoft.com/office/drawing/2014/main" val="1397890207"/>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1107783906"/>
                  </a:ext>
                </a:extLst>
              </a:tr>
              <a:tr h="446291">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Housing Expander Gromet</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112409299"/>
                  </a:ext>
                </a:extLst>
              </a:tr>
              <a:tr h="223146">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Offline</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764237"/>
                  </a:ext>
                </a:extLst>
              </a:tr>
              <a:tr h="223146">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 Assy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13801"/>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Balancing Area</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60570980"/>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1273170002"/>
                  </a:ext>
                </a:extLst>
              </a:tr>
              <a:tr h="334718">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Terminal Push Out</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935537"/>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Proses</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187986"/>
                  </a:ext>
                </a:extLst>
              </a:tr>
              <a:tr h="223146">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 check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Decrease</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230164457"/>
                  </a:ext>
                </a:extLst>
              </a:tr>
              <a:tr h="223146">
                <a:tc vMerge="1">
                  <a:txBody>
                    <a:bodyPr/>
                    <a:lstStyle/>
                    <a:p>
                      <a:endParaRPr lang="en-ID"/>
                    </a:p>
                  </a:txBody>
                  <a:tcPr/>
                </a:tc>
                <a:tc>
                  <a:txBody>
                    <a:bodyPr/>
                    <a:lstStyle/>
                    <a:p>
                      <a:pPr algn="ct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Visual + packing</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374371543"/>
                  </a:ext>
                </a:extLst>
              </a:tr>
            </a:tbl>
          </a:graphicData>
        </a:graphic>
      </p:graphicFrame>
      <p:sp>
        <p:nvSpPr>
          <p:cNvPr id="11" name="Oval 10">
            <a:extLst>
              <a:ext uri="{FF2B5EF4-FFF2-40B4-BE49-F238E27FC236}">
                <a16:creationId xmlns:a16="http://schemas.microsoft.com/office/drawing/2014/main" id="{84CD67F9-499D-359E-6E1B-19D92CE35271}"/>
              </a:ext>
            </a:extLst>
          </p:cNvPr>
          <p:cNvSpPr/>
          <p:nvPr/>
        </p:nvSpPr>
        <p:spPr>
          <a:xfrm>
            <a:off x="5096932" y="2912892"/>
            <a:ext cx="728134"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39D67EC0-B441-A278-A6B1-2BF2A5D840DB}"/>
              </a:ext>
            </a:extLst>
          </p:cNvPr>
          <p:cNvSpPr/>
          <p:nvPr/>
        </p:nvSpPr>
        <p:spPr>
          <a:xfrm>
            <a:off x="5113863" y="4385349"/>
            <a:ext cx="660401" cy="5418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C4A93066-3C6D-3FDC-F81C-097CAD5C6E3A}"/>
              </a:ext>
            </a:extLst>
          </p:cNvPr>
          <p:cNvSpPr/>
          <p:nvPr/>
        </p:nvSpPr>
        <p:spPr>
          <a:xfrm>
            <a:off x="5113866" y="5416286"/>
            <a:ext cx="694267" cy="5183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129837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67775"/>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2661060" y="815897"/>
            <a:ext cx="7379796" cy="422565"/>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Clr>
                <a:schemeClr val="dk1"/>
              </a:buClr>
              <a:buSzPts val="2800"/>
              <a:buNone/>
            </a:pPr>
            <a:r>
              <a:rPr lang="id-ID" sz="1800" b="1" dirty="0">
                <a:effectLst/>
                <a:latin typeface="Times New Roman" panose="02020603050405020304" pitchFamily="18" charset="0"/>
                <a:ea typeface="Times New Roman" panose="02020603050405020304" pitchFamily="18" charset="0"/>
              </a:rPr>
              <a:t>Tabel</a:t>
            </a:r>
            <a:r>
              <a:rPr lang="id-ID"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6.</a:t>
            </a:r>
            <a:r>
              <a:rPr lang="en-US" sz="1800" spc="-1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Pengelompokkan</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stasiun</a:t>
            </a:r>
            <a:r>
              <a:rPr lang="id-ID" sz="1800" spc="-1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kerja</a:t>
            </a:r>
            <a:r>
              <a:rPr lang="id-ID" sz="1800" spc="-1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menggunakan metode </a:t>
            </a:r>
            <a:r>
              <a:rPr lang="id-ID" sz="1800" i="1" dirty="0">
                <a:effectLst/>
                <a:latin typeface="Times New Roman" panose="02020603050405020304" pitchFamily="18" charset="0"/>
                <a:ea typeface="Times New Roman" panose="02020603050405020304" pitchFamily="18" charset="0"/>
              </a:rPr>
              <a:t>LCR</a:t>
            </a:r>
            <a:endParaRPr lang="en-ID" sz="18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A52147B-7083-9331-3F7A-6206EDAE00F1}"/>
              </a:ext>
            </a:extLst>
          </p:cNvPr>
          <p:cNvGraphicFramePr>
            <a:graphicFrameLocks noGrp="1"/>
          </p:cNvGraphicFramePr>
          <p:nvPr/>
        </p:nvGraphicFramePr>
        <p:xfrm>
          <a:off x="639807" y="1340831"/>
          <a:ext cx="10939992" cy="4599671"/>
        </p:xfrm>
        <a:graphic>
          <a:graphicData uri="http://schemas.openxmlformats.org/drawingml/2006/table">
            <a:tbl>
              <a:tblPr firstRow="1" firstCol="1" bandRow="1"/>
              <a:tblGrid>
                <a:gridCol w="830792">
                  <a:extLst>
                    <a:ext uri="{9D8B030D-6E8A-4147-A177-3AD203B41FA5}">
                      <a16:colId xmlns:a16="http://schemas.microsoft.com/office/drawing/2014/main" val="1566019022"/>
                    </a:ext>
                  </a:extLst>
                </a:gridCol>
                <a:gridCol w="1998133">
                  <a:extLst>
                    <a:ext uri="{9D8B030D-6E8A-4147-A177-3AD203B41FA5}">
                      <a16:colId xmlns:a16="http://schemas.microsoft.com/office/drawing/2014/main" val="3968649697"/>
                    </a:ext>
                  </a:extLst>
                </a:gridCol>
                <a:gridCol w="1236133">
                  <a:extLst>
                    <a:ext uri="{9D8B030D-6E8A-4147-A177-3AD203B41FA5}">
                      <a16:colId xmlns:a16="http://schemas.microsoft.com/office/drawing/2014/main" val="3314372402"/>
                    </a:ext>
                  </a:extLst>
                </a:gridCol>
                <a:gridCol w="1490134">
                  <a:extLst>
                    <a:ext uri="{9D8B030D-6E8A-4147-A177-3AD203B41FA5}">
                      <a16:colId xmlns:a16="http://schemas.microsoft.com/office/drawing/2014/main" val="4268181064"/>
                    </a:ext>
                  </a:extLst>
                </a:gridCol>
                <a:gridCol w="1456266">
                  <a:extLst>
                    <a:ext uri="{9D8B030D-6E8A-4147-A177-3AD203B41FA5}">
                      <a16:colId xmlns:a16="http://schemas.microsoft.com/office/drawing/2014/main" val="1735966423"/>
                    </a:ext>
                  </a:extLst>
                </a:gridCol>
                <a:gridCol w="1286934">
                  <a:extLst>
                    <a:ext uri="{9D8B030D-6E8A-4147-A177-3AD203B41FA5}">
                      <a16:colId xmlns:a16="http://schemas.microsoft.com/office/drawing/2014/main" val="2971570378"/>
                    </a:ext>
                  </a:extLst>
                </a:gridCol>
                <a:gridCol w="1083733">
                  <a:extLst>
                    <a:ext uri="{9D8B030D-6E8A-4147-A177-3AD203B41FA5}">
                      <a16:colId xmlns:a16="http://schemas.microsoft.com/office/drawing/2014/main" val="3625480261"/>
                    </a:ext>
                  </a:extLst>
                </a:gridCol>
                <a:gridCol w="1557867">
                  <a:extLst>
                    <a:ext uri="{9D8B030D-6E8A-4147-A177-3AD203B41FA5}">
                      <a16:colId xmlns:a16="http://schemas.microsoft.com/office/drawing/2014/main" val="2387893253"/>
                    </a:ext>
                  </a:extLst>
                </a:gridCol>
              </a:tblGrid>
              <a:tr h="781009">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Stasiun</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SWCT</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Aktual</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Proses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detik</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Target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Time</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Achivment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Efficiency</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Idle Time</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(detik)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Improvement</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FD7B"/>
                    </a:solidFill>
                  </a:tcPr>
                </a:tc>
                <a:extLst>
                  <a:ext uri="{0D108BD9-81ED-4DB2-BD59-A6C34878D82A}">
                    <a16:rowId xmlns:a16="http://schemas.microsoft.com/office/drawing/2014/main" val="1234251757"/>
                  </a:ext>
                </a:extLst>
              </a:tr>
              <a:tr h="180824">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Supply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460040"/>
                  </a:ext>
                </a:extLst>
              </a:tr>
              <a:tr h="557864">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Check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PIC Rework Standby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08754"/>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Buffer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extLst>
                  <a:ext uri="{0D108BD9-81ED-4DB2-BD59-A6C34878D82A}">
                    <a16:rowId xmlns:a16="http://schemas.microsoft.com/office/drawing/2014/main" val="1397890207"/>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Tapping-02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1107783906"/>
                  </a:ext>
                </a:extLst>
              </a:tr>
              <a:tr h="446291">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Housing Expander Gromet</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112409299"/>
                  </a:ext>
                </a:extLst>
              </a:tr>
              <a:tr h="223146">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Offline</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764237"/>
                  </a:ext>
                </a:extLst>
              </a:tr>
              <a:tr h="223146">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 Assy</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4M</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13801"/>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Balancing Area</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60570980"/>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1273170002"/>
                  </a:ext>
                </a:extLst>
              </a:tr>
              <a:tr h="334718">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Terminal Push Out</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935537"/>
                  </a:ext>
                </a:extLst>
              </a:tr>
              <a:tr h="223146">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Proses</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187986"/>
                  </a:ext>
                </a:extLst>
              </a:tr>
              <a:tr h="223146">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 check</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Training Decrease</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230164457"/>
                  </a:ext>
                </a:extLst>
              </a:tr>
              <a:tr h="223146">
                <a:tc vMerge="1">
                  <a:txBody>
                    <a:bodyPr/>
                    <a:lstStyle/>
                    <a:p>
                      <a:endParaRPr lang="en-ID"/>
                    </a:p>
                  </a:txBody>
                  <a:tcPr/>
                </a:tc>
                <a:tc>
                  <a:txBody>
                    <a:bodyPr/>
                    <a:lstStyle/>
                    <a:p>
                      <a:pPr algn="ct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Visual + packing</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D"/>
                    </a:p>
                  </a:txBody>
                  <a:tcPr/>
                </a:tc>
                <a:tc vMerge="1">
                  <a:txBody>
                    <a:bodyPr/>
                    <a:lstStyle/>
                    <a:p>
                      <a:endParaRPr lang="en-ID"/>
                    </a:p>
                  </a:txBody>
                  <a:tcPr/>
                </a:tc>
                <a:tc vMerge="1">
                  <a:txBody>
                    <a:bodyPr/>
                    <a:lstStyle/>
                    <a:p>
                      <a:endParaRPr lang="en-ID"/>
                    </a:p>
                  </a:txBody>
                  <a:tcPr/>
                </a:tc>
                <a:extLst>
                  <a:ext uri="{0D108BD9-81ED-4DB2-BD59-A6C34878D82A}">
                    <a16:rowId xmlns:a16="http://schemas.microsoft.com/office/drawing/2014/main" val="374371543"/>
                  </a:ext>
                </a:extLst>
              </a:tr>
            </a:tbl>
          </a:graphicData>
        </a:graphic>
      </p:graphicFrame>
      <p:sp>
        <p:nvSpPr>
          <p:cNvPr id="11" name="Oval 10">
            <a:extLst>
              <a:ext uri="{FF2B5EF4-FFF2-40B4-BE49-F238E27FC236}">
                <a16:creationId xmlns:a16="http://schemas.microsoft.com/office/drawing/2014/main" id="{84CD67F9-499D-359E-6E1B-19D92CE35271}"/>
              </a:ext>
            </a:extLst>
          </p:cNvPr>
          <p:cNvSpPr/>
          <p:nvPr/>
        </p:nvSpPr>
        <p:spPr>
          <a:xfrm>
            <a:off x="5096932" y="2912892"/>
            <a:ext cx="728134"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39D67EC0-B441-A278-A6B1-2BF2A5D840DB}"/>
              </a:ext>
            </a:extLst>
          </p:cNvPr>
          <p:cNvSpPr/>
          <p:nvPr/>
        </p:nvSpPr>
        <p:spPr>
          <a:xfrm>
            <a:off x="5113863" y="4385349"/>
            <a:ext cx="660401" cy="5418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C4A93066-3C6D-3FDC-F81C-097CAD5C6E3A}"/>
              </a:ext>
            </a:extLst>
          </p:cNvPr>
          <p:cNvSpPr/>
          <p:nvPr/>
        </p:nvSpPr>
        <p:spPr>
          <a:xfrm>
            <a:off x="5113866" y="5416286"/>
            <a:ext cx="694267" cy="5183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995797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67775"/>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31" name="TextBox 30">
            <a:extLst>
              <a:ext uri="{FF2B5EF4-FFF2-40B4-BE49-F238E27FC236}">
                <a16:creationId xmlns:a16="http://schemas.microsoft.com/office/drawing/2014/main" id="{E85E43DF-C1CA-8ACE-DFF7-DBEA1942D433}"/>
              </a:ext>
            </a:extLst>
          </p:cNvPr>
          <p:cNvSpPr txBox="1"/>
          <p:nvPr/>
        </p:nvSpPr>
        <p:spPr>
          <a:xfrm>
            <a:off x="338149" y="952780"/>
            <a:ext cx="11527016" cy="1200329"/>
          </a:xfrm>
          <a:prstGeom prst="rect">
            <a:avLst/>
          </a:prstGeom>
          <a:noFill/>
        </p:spPr>
        <p:txBody>
          <a:bodyPr wrap="square">
            <a:spAutoFit/>
          </a:bodyPr>
          <a:lstStyle/>
          <a:p>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mekakukan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perhitungan</a:t>
            </a:r>
            <a:r>
              <a:rPr lang="en-US" sz="1800" dirty="0">
                <a:effectLst/>
                <a:latin typeface="Times New Roman" panose="02020603050405020304" pitchFamily="18" charset="0"/>
                <a:ea typeface="Times New Roman" panose="02020603050405020304" pitchFamily="18" charset="0"/>
              </a:rPr>
              <a:t> total </a:t>
            </a:r>
            <a:r>
              <a:rPr lang="en-US" sz="1800" i="1" dirty="0">
                <a:effectLst/>
                <a:latin typeface="Times New Roman" panose="02020603050405020304" pitchFamily="18" charset="0"/>
                <a:ea typeface="Times New Roman" panose="02020603050405020304" pitchFamily="18" charset="0"/>
              </a:rPr>
              <a:t>achievement efficiency </a:t>
            </a:r>
            <a:r>
              <a:rPr lang="en-US" sz="1800" dirty="0">
                <a:effectLst/>
                <a:latin typeface="Times New Roman" panose="02020603050405020304" pitchFamily="18" charset="0"/>
                <a:ea typeface="Times New Roman" panose="02020603050405020304" pitchFamily="18" charset="0"/>
              </a:rPr>
              <a:t>data </a:t>
            </a:r>
            <a:r>
              <a:rPr lang="en-US" sz="1800" dirty="0" err="1">
                <a:effectLst/>
                <a:latin typeface="Times New Roman" panose="02020603050405020304" pitchFamily="18" charset="0"/>
                <a:ea typeface="Times New Roman" panose="02020603050405020304" pitchFamily="18" charset="0"/>
              </a:rPr>
              <a:t>tiap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stasiun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kerja</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melebihi</a:t>
            </a:r>
            <a:r>
              <a:rPr lang="en-US" sz="1800" dirty="0">
                <a:effectLst/>
                <a:latin typeface="Times New Roman" panose="02020603050405020304" pitchFamily="18" charset="0"/>
                <a:ea typeface="Times New Roman" panose="02020603050405020304" pitchFamily="18" charset="0"/>
              </a:rPr>
              <a:t> 100% </a:t>
            </a:r>
            <a:r>
              <a:rPr lang="en-US" sz="1800" dirty="0" err="1">
                <a:effectLst/>
                <a:latin typeface="Times New Roman" panose="02020603050405020304" pitchFamily="18" charset="0"/>
                <a:ea typeface="Times New Roman" panose="02020603050405020304" pitchFamily="18" charset="0"/>
              </a:rPr>
              <a:t>dikomulatifkan</a:t>
            </a:r>
            <a:r>
              <a:rPr lang="en-US" sz="1800" dirty="0">
                <a:effectLst/>
                <a:latin typeface="Times New Roman" panose="02020603050405020304" pitchFamily="18" charset="0"/>
                <a:ea typeface="Times New Roman" panose="02020603050405020304" pitchFamily="18" charset="0"/>
              </a:rPr>
              <a:t> 100%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selebihnya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termasuk</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idle time</a:t>
            </a:r>
            <a:r>
              <a:rPr lang="id-ID" sz="1800" dirty="0">
                <a:effectLst/>
                <a:latin typeface="Times New Roman" panose="02020603050405020304" pitchFamily="18"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a:p>
            <a:r>
              <a:rPr lang="id-ID" sz="1800" dirty="0">
                <a:effectLst/>
                <a:latin typeface="Times New Roman" panose="02020603050405020304" pitchFamily="18" charset="0"/>
                <a:ea typeface="Times New Roman" panose="02020603050405020304" pitchFamily="18" charset="0"/>
              </a:rPr>
              <a:t>Total </a:t>
            </a:r>
            <a:r>
              <a:rPr lang="en-US" sz="1800" i="1" dirty="0">
                <a:effectLst/>
                <a:latin typeface="Times New Roman" panose="02020603050405020304" pitchFamily="18" charset="0"/>
                <a:ea typeface="Times New Roman" panose="02020603050405020304" pitchFamily="18" charset="0"/>
              </a:rPr>
              <a:t>a</a:t>
            </a:r>
            <a:r>
              <a:rPr lang="id-ID" sz="1800" i="1" dirty="0">
                <a:effectLst/>
                <a:latin typeface="Times New Roman" panose="02020603050405020304" pitchFamily="18" charset="0"/>
                <a:ea typeface="Times New Roman" panose="02020603050405020304" pitchFamily="18" charset="0"/>
              </a:rPr>
              <a:t>verage </a:t>
            </a:r>
            <a:r>
              <a:rPr lang="en-US" sz="1800" i="1" dirty="0">
                <a:effectLst/>
                <a:latin typeface="Times New Roman" panose="02020603050405020304" pitchFamily="18" charset="0"/>
                <a:ea typeface="Times New Roman" panose="02020603050405020304" pitchFamily="18" charset="0"/>
              </a:rPr>
              <a:t>a</a:t>
            </a:r>
            <a:r>
              <a:rPr lang="id-ID" sz="1800" i="1" dirty="0">
                <a:effectLst/>
                <a:latin typeface="Times New Roman" panose="02020603050405020304" pitchFamily="18" charset="0"/>
                <a:ea typeface="Times New Roman" panose="02020603050405020304" pitchFamily="18" charset="0"/>
              </a:rPr>
              <a:t>chivement  efficiency</a:t>
            </a:r>
            <a:r>
              <a:rPr lang="id-ID" sz="1800" dirty="0">
                <a:effectLst/>
                <a:latin typeface="Times New Roman" panose="02020603050405020304" pitchFamily="18" charset="0"/>
                <a:ea typeface="Times New Roman" panose="02020603050405020304" pitchFamily="18" charset="0"/>
              </a:rPr>
              <a:t> : 9</a:t>
            </a:r>
            <a:r>
              <a:rPr lang="en-US" sz="1800" dirty="0">
                <a:effectLst/>
                <a:latin typeface="Times New Roman" panose="02020603050405020304" pitchFamily="18" charset="0"/>
                <a:ea typeface="Times New Roman" panose="02020603050405020304" pitchFamily="18" charset="0"/>
              </a:rPr>
              <a:t>6,33</a:t>
            </a:r>
            <a:r>
              <a:rPr lang="id-ID" sz="1800" dirty="0">
                <a:effectLst/>
                <a:latin typeface="Times New Roman" panose="02020603050405020304" pitchFamily="18"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a:p>
            <a:r>
              <a:rPr lang="id-ID" sz="1800" i="1" dirty="0">
                <a:effectLst/>
                <a:latin typeface="Times New Roman" panose="02020603050405020304" pitchFamily="18" charset="0"/>
                <a:ea typeface="Times New Roman" panose="02020603050405020304" pitchFamily="18" charset="0"/>
              </a:rPr>
              <a:t>Balance delay</a:t>
            </a:r>
            <a:r>
              <a:rPr lang="id-ID" sz="1800" dirty="0">
                <a:effectLst/>
                <a:latin typeface="Times New Roman" panose="02020603050405020304" pitchFamily="18" charset="0"/>
                <a:ea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rPr>
              <a:t>3,67</a:t>
            </a:r>
            <a:r>
              <a:rPr lang="id-ID" sz="1800" dirty="0">
                <a:effectLst/>
                <a:latin typeface="Times New Roman" panose="02020603050405020304" pitchFamily="18" charset="0"/>
                <a:ea typeface="Times New Roman" panose="02020603050405020304" pitchFamily="18" charset="0"/>
              </a:rPr>
              <a:t>%</a:t>
            </a:r>
            <a:endParaRPr lang="en-ID" sz="1800" dirty="0"/>
          </a:p>
        </p:txBody>
      </p:sp>
      <p:sp>
        <p:nvSpPr>
          <p:cNvPr id="65" name="TextBox 64">
            <a:extLst>
              <a:ext uri="{FF2B5EF4-FFF2-40B4-BE49-F238E27FC236}">
                <a16:creationId xmlns:a16="http://schemas.microsoft.com/office/drawing/2014/main" id="{402A16AB-4A04-1D1E-8F78-6B9D6907AB92}"/>
              </a:ext>
            </a:extLst>
          </p:cNvPr>
          <p:cNvSpPr txBox="1"/>
          <p:nvPr/>
        </p:nvSpPr>
        <p:spPr>
          <a:xfrm>
            <a:off x="3081868" y="3319607"/>
            <a:ext cx="5774267" cy="395749"/>
          </a:xfrm>
          <a:prstGeom prst="rect">
            <a:avLst/>
          </a:prstGeom>
          <a:noFill/>
        </p:spPr>
        <p:txBody>
          <a:bodyPr wrap="square">
            <a:spAutoFit/>
          </a:bodyPr>
          <a:lstStyle/>
          <a:p>
            <a:pPr marL="450215" algn="ctr">
              <a:lnSpc>
                <a:spcPct val="120000"/>
              </a:lnSpc>
              <a:spcBef>
                <a:spcPts val="200"/>
              </a:spcBef>
              <a:spcAft>
                <a:spcPts val="700"/>
              </a:spcAft>
            </a:pPr>
            <a:r>
              <a:rPr lang="id-ID" sz="1800" b="1" dirty="0">
                <a:effectLst/>
                <a:latin typeface="Times New Roman" panose="02020603050405020304" pitchFamily="18" charset="0"/>
                <a:ea typeface="Times New Roman" panose="02020603050405020304" pitchFamily="18" charset="0"/>
              </a:rPr>
              <a:t>Gambar</a:t>
            </a:r>
            <a:r>
              <a:rPr lang="id-ID" sz="1800" b="1" spc="-15" dirty="0">
                <a:effectLst/>
                <a:latin typeface="Times New Roman" panose="02020603050405020304" pitchFamily="18" charset="0"/>
                <a:ea typeface="Times New Roman" panose="02020603050405020304" pitchFamily="18" charset="0"/>
              </a:rPr>
              <a:t> </a:t>
            </a:r>
            <a:r>
              <a:rPr lang="en-US" sz="1800" b="1" spc="-15" dirty="0">
                <a:effectLst/>
                <a:latin typeface="Times New Roman" panose="02020603050405020304" pitchFamily="18" charset="0"/>
                <a:ea typeface="Times New Roman" panose="02020603050405020304" pitchFamily="18" charset="0"/>
              </a:rPr>
              <a:t>4</a:t>
            </a:r>
            <a:r>
              <a:rPr lang="id-ID" sz="1800" b="1" dirty="0">
                <a:effectLst/>
                <a:latin typeface="Times New Roman" panose="02020603050405020304" pitchFamily="18" charset="0"/>
                <a:ea typeface="Times New Roman" panose="02020603050405020304" pitchFamily="18" charset="0"/>
              </a:rPr>
              <a:t>.</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Hasil</a:t>
            </a:r>
            <a:r>
              <a:rPr lang="id-ID" sz="1800" spc="-5"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pengelompokan WS metode</a:t>
            </a:r>
            <a:r>
              <a:rPr lang="id-ID" sz="1800" spc="-5" dirty="0">
                <a:effectLst/>
                <a:latin typeface="Times New Roman" panose="02020603050405020304" pitchFamily="18" charset="0"/>
                <a:ea typeface="Times New Roman" panose="02020603050405020304" pitchFamily="18" charset="0"/>
              </a:rPr>
              <a:t> </a:t>
            </a:r>
            <a:r>
              <a:rPr lang="id-ID" sz="1800" i="1" dirty="0">
                <a:effectLst/>
                <a:latin typeface="Times New Roman" panose="02020603050405020304" pitchFamily="18" charset="0"/>
                <a:ea typeface="Times New Roman" panose="02020603050405020304" pitchFamily="18" charset="0"/>
              </a:rPr>
              <a:t>LCR</a:t>
            </a:r>
            <a:endParaRPr lang="en-ID" sz="1800" dirty="0">
              <a:effectLst/>
              <a:latin typeface="Times New Roman" panose="02020603050405020304" pitchFamily="18" charset="0"/>
              <a:ea typeface="Times New Roman" panose="02020603050405020304" pitchFamily="18" charset="0"/>
            </a:endParaRPr>
          </a:p>
        </p:txBody>
      </p:sp>
      <p:sp>
        <p:nvSpPr>
          <p:cNvPr id="67" name="TextBox 66">
            <a:extLst>
              <a:ext uri="{FF2B5EF4-FFF2-40B4-BE49-F238E27FC236}">
                <a16:creationId xmlns:a16="http://schemas.microsoft.com/office/drawing/2014/main" id="{17631E61-8028-3899-647A-E01B7D947566}"/>
              </a:ext>
            </a:extLst>
          </p:cNvPr>
          <p:cNvSpPr txBox="1"/>
          <p:nvPr/>
        </p:nvSpPr>
        <p:spPr>
          <a:xfrm>
            <a:off x="400698" y="3841249"/>
            <a:ext cx="11464467" cy="1477328"/>
          </a:xfrm>
          <a:prstGeom prst="rect">
            <a:avLst/>
          </a:prstGeom>
          <a:noFill/>
        </p:spPr>
        <p:txBody>
          <a:bodyPr wrap="square">
            <a:spAutoFit/>
          </a:bodyPr>
          <a:lstStyle/>
          <a:p>
            <a:pPr algn="just"/>
            <a:r>
              <a:rPr lang="id-ID" sz="1800" dirty="0">
                <a:effectLst/>
                <a:latin typeface="Times New Roman" panose="02020603050405020304" pitchFamily="18" charset="0"/>
                <a:ea typeface="Times New Roman" panose="02020603050405020304" pitchFamily="18" charset="0"/>
              </a:rPr>
              <a:t>Catatan : Pada </a:t>
            </a:r>
            <a:r>
              <a:rPr lang="id-ID" sz="1800" i="1" dirty="0">
                <a:effectLst/>
                <a:latin typeface="Times New Roman" panose="02020603050405020304" pitchFamily="18" charset="0"/>
                <a:ea typeface="Times New Roman" panose="02020603050405020304" pitchFamily="18" charset="0"/>
              </a:rPr>
              <a:t>workstation </a:t>
            </a:r>
            <a:r>
              <a:rPr lang="id-ID" sz="1800" dirty="0">
                <a:effectLst/>
                <a:latin typeface="Times New Roman" panose="02020603050405020304" pitchFamily="18" charset="0"/>
                <a:ea typeface="Times New Roman" panose="02020603050405020304" pitchFamily="18" charset="0"/>
              </a:rPr>
              <a:t>1,10,11 yang memiliki waktu sisa dalam melakukan </a:t>
            </a:r>
            <a:r>
              <a:rPr lang="en-US" sz="1800" dirty="0" err="1">
                <a:effectLst/>
                <a:latin typeface="Times New Roman" panose="02020603050405020304" pitchFamily="18" charset="0"/>
                <a:ea typeface="Times New Roman" panose="02020603050405020304" pitchFamily="18" charset="0"/>
              </a:rPr>
              <a:t>operasi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namun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bisa</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digabung karena</a:t>
            </a:r>
            <a:r>
              <a:rPr lang="id-ID" sz="1800" spc="5" dirty="0">
                <a:effectLst/>
                <a:latin typeface="Times New Roman" panose="02020603050405020304" pitchFamily="18" charset="0"/>
                <a:ea typeface="Times New Roman" panose="02020603050405020304" pitchFamily="18" charset="0"/>
              </a:rPr>
              <a:t> </a:t>
            </a:r>
            <a:r>
              <a:rPr lang="id-ID" sz="1800" i="1" dirty="0">
                <a:effectLst/>
                <a:latin typeface="Times New Roman" panose="02020603050405020304" pitchFamily="18" charset="0"/>
                <a:ea typeface="Times New Roman" panose="02020603050405020304" pitchFamily="18" charset="0"/>
              </a:rPr>
              <a:t>zoning constraint</a:t>
            </a:r>
            <a:r>
              <a:rPr lang="en-US" sz="1800" dirty="0">
                <a:effectLst/>
                <a:latin typeface="Times New Roman" panose="02020603050405020304" pitchFamily="18" charset="0"/>
                <a:ea typeface="Times New Roman" panose="02020603050405020304" pitchFamily="18" charset="0"/>
              </a:rPr>
              <a:t>. O</a:t>
            </a:r>
            <a:r>
              <a:rPr lang="id-ID" sz="1800" dirty="0">
                <a:effectLst/>
                <a:latin typeface="Times New Roman" panose="02020603050405020304" pitchFamily="18" charset="0"/>
                <a:ea typeface="Times New Roman" panose="02020603050405020304" pitchFamily="18" charset="0"/>
              </a:rPr>
              <a:t>perasi </a:t>
            </a:r>
            <a:r>
              <a:rPr lang="en-US" sz="1800" i="1" dirty="0">
                <a:effectLst/>
                <a:latin typeface="Times New Roman" panose="02020603050405020304" pitchFamily="18" charset="0"/>
                <a:ea typeface="Times New Roman" panose="02020603050405020304" pitchFamily="18" charset="0"/>
              </a:rPr>
              <a:t>workstation</a:t>
            </a:r>
            <a:r>
              <a:rPr lang="en-US" sz="1800" dirty="0">
                <a:effectLst/>
                <a:latin typeface="Times New Roman" panose="02020603050405020304" pitchFamily="18" charset="0"/>
                <a:ea typeface="Times New Roman" panose="02020603050405020304" pitchFamily="18" charset="0"/>
              </a:rPr>
              <a:t> 6, 7 </a:t>
            </a:r>
            <a:r>
              <a:rPr lang="id-ID" sz="1800" dirty="0">
                <a:effectLst/>
                <a:latin typeface="Times New Roman" panose="02020603050405020304" pitchFamily="18" charset="0"/>
                <a:ea typeface="Times New Roman" panose="02020603050405020304" pitchFamily="18" charset="0"/>
              </a:rPr>
              <a:t>ini bisa </a:t>
            </a:r>
            <a:r>
              <a:rPr lang="en-US" sz="1800" dirty="0" err="1">
                <a:effectLst/>
                <a:latin typeface="Times New Roman" panose="02020603050405020304" pitchFamily="18" charset="0"/>
                <a:ea typeface="Times New Roman" panose="02020603050405020304" pitchFamily="18" charset="0"/>
              </a:rPr>
              <a:t>diseimbangkan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dilakukan</a:t>
            </a:r>
            <a:r>
              <a:rPr lang="en-US" sz="1800" dirty="0">
                <a:effectLst/>
                <a:latin typeface="Times New Roman" panose="02020603050405020304" pitchFamily="18" charset="0"/>
                <a:ea typeface="Times New Roman" panose="02020603050405020304" pitchFamily="18" charset="0"/>
              </a:rPr>
              <a:t> training </a:t>
            </a:r>
            <a:r>
              <a:rPr lang="en-US" sz="1800" i="1" dirty="0">
                <a:effectLst/>
                <a:latin typeface="Times New Roman" panose="02020603050405020304" pitchFamily="18" charset="0"/>
                <a:ea typeface="Times New Roman" panose="02020603050405020304" pitchFamily="18" charset="0"/>
              </a:rPr>
              <a:t>Man, Methods, materials, machines </a:t>
            </a:r>
            <a:r>
              <a:rPr lang="en-US" sz="1800" dirty="0">
                <a:effectLst/>
                <a:latin typeface="Times New Roman" panose="02020603050405020304" pitchFamily="18" charset="0"/>
                <a:ea typeface="Times New Roman" panose="02020603050405020304" pitchFamily="18" charset="0"/>
              </a:rPr>
              <a:t>(4M) </a:t>
            </a:r>
            <a:r>
              <a:rPr lang="en-US" sz="1800" dirty="0" err="1">
                <a:effectLst/>
                <a:latin typeface="Times New Roman" panose="02020603050405020304" pitchFamily="18" charset="0"/>
                <a:ea typeface="Times New Roman" panose="02020603050405020304" pitchFamily="18" charset="0"/>
              </a:rPr>
              <a:t>sesuai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rule</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Standard Work Combination Table </a:t>
            </a:r>
            <a:r>
              <a:rPr lang="en-US" sz="1800" dirty="0">
                <a:effectLst/>
                <a:latin typeface="Times New Roman" panose="02020603050405020304" pitchFamily="18" charset="0"/>
                <a:ea typeface="Times New Roman" panose="02020603050405020304" pitchFamily="18" charset="0"/>
              </a:rPr>
              <a:t>(SWCT). </a:t>
            </a:r>
            <a:r>
              <a:rPr lang="en-US" sz="1800" dirty="0" err="1">
                <a:effectLst/>
                <a:latin typeface="Times New Roman" panose="02020603050405020304" pitchFamily="18" charset="0"/>
                <a:ea typeface="Times New Roman" panose="02020603050405020304" pitchFamily="18" charset="0"/>
              </a:rPr>
              <a:t>Sedangkan</a:t>
            </a:r>
            <a:r>
              <a:rPr lang="en-US" sz="1800" dirty="0">
                <a:effectLst/>
                <a:latin typeface="Times New Roman" panose="02020603050405020304" pitchFamily="18" charset="0"/>
                <a:ea typeface="Times New Roman" panose="02020603050405020304" pitchFamily="18" charset="0"/>
              </a:rPr>
              <a:t> pada </a:t>
            </a:r>
            <a:r>
              <a:rPr lang="en-US" sz="1800" i="1" dirty="0">
                <a:effectLst/>
                <a:latin typeface="Times New Roman" panose="02020603050405020304" pitchFamily="18" charset="0"/>
                <a:ea typeface="Times New Roman" panose="02020603050405020304" pitchFamily="18" charset="0"/>
              </a:rPr>
              <a:t>workstation</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ini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sering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mengalami</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bottleneck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jika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kesalahan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perakitan</a:t>
            </a:r>
            <a:r>
              <a:rPr lang="en-US" sz="1800" dirty="0">
                <a:effectLst/>
                <a:latin typeface="Times New Roman" panose="02020603050405020304" pitchFamily="18" charset="0"/>
                <a:ea typeface="Times New Roman" panose="02020603050405020304" pitchFamily="18" charset="0"/>
              </a:rPr>
              <a:t> pada proses </a:t>
            </a:r>
            <a:r>
              <a:rPr lang="en-US" sz="1800" i="1" dirty="0">
                <a:effectLst/>
                <a:latin typeface="Times New Roman" panose="02020603050405020304" pitchFamily="18" charset="0"/>
                <a:ea typeface="Times New Roman" panose="02020603050405020304" pitchFamily="18" charset="0"/>
              </a:rPr>
              <a:t>housing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maupun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setting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sehingga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mangakibatkan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kemacetan</a:t>
            </a:r>
            <a:r>
              <a:rPr lang="en-US" sz="1800" dirty="0">
                <a:effectLst/>
                <a:latin typeface="Times New Roman" panose="02020603050405020304" pitchFamily="18" charset="0"/>
                <a:ea typeface="Times New Roman" panose="02020603050405020304" pitchFamily="18" charset="0"/>
              </a:rPr>
              <a:t> pada </a:t>
            </a:r>
            <a:r>
              <a:rPr lang="en-US" sz="1800" i="1" dirty="0">
                <a:effectLst/>
                <a:latin typeface="Times New Roman" panose="02020603050405020304" pitchFamily="18" charset="0"/>
                <a:ea typeface="Times New Roman" panose="02020603050405020304" pitchFamily="18" charset="0"/>
              </a:rPr>
              <a:t>workstation</a:t>
            </a:r>
            <a:r>
              <a:rPr lang="en-US" sz="1800" dirty="0">
                <a:effectLst/>
                <a:latin typeface="Times New Roman" panose="02020603050405020304" pitchFamily="18" charset="0"/>
                <a:ea typeface="Times New Roman" panose="02020603050405020304" pitchFamily="18" charset="0"/>
              </a:rPr>
              <a:t> 2 </a:t>
            </a:r>
            <a:r>
              <a:rPr lang="en-US" sz="1800" dirty="0" err="1">
                <a:effectLst/>
                <a:latin typeface="Times New Roman" panose="02020603050405020304" pitchFamily="18" charset="0"/>
                <a:ea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rPr>
              <a:t> proses </a:t>
            </a:r>
            <a:r>
              <a:rPr lang="en-US" sz="1800" i="1" dirty="0">
                <a:effectLst/>
                <a:latin typeface="Times New Roman" panose="02020603050405020304" pitchFamily="18" charset="0"/>
                <a:ea typeface="Times New Roman" panose="02020603050405020304" pitchFamily="18" charset="0"/>
              </a:rPr>
              <a:t>electrical</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check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perbaikan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nya</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PIC</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rework standby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disini</a:t>
            </a:r>
            <a:r>
              <a:rPr lang="id-ID" sz="1800" dirty="0">
                <a:effectLst/>
                <a:latin typeface="Times New Roman" panose="02020603050405020304" pitchFamily="18" charset="0"/>
                <a:ea typeface="Times New Roman" panose="02020603050405020304" pitchFamily="18" charset="0"/>
              </a:rPr>
              <a:t>.</a:t>
            </a:r>
            <a:endParaRPr lang="en-ID" sz="1800" dirty="0"/>
          </a:p>
        </p:txBody>
      </p:sp>
      <p:pic>
        <p:nvPicPr>
          <p:cNvPr id="86" name="Picture 85">
            <a:extLst>
              <a:ext uri="{FF2B5EF4-FFF2-40B4-BE49-F238E27FC236}">
                <a16:creationId xmlns:a16="http://schemas.microsoft.com/office/drawing/2014/main" id="{27623D00-5D30-AD07-0E76-CCF1F9942A0E}"/>
              </a:ext>
            </a:extLst>
          </p:cNvPr>
          <p:cNvPicPr>
            <a:picLocks noChangeAspect="1"/>
          </p:cNvPicPr>
          <p:nvPr/>
        </p:nvPicPr>
        <p:blipFill>
          <a:blip r:embed="rId3"/>
          <a:stretch>
            <a:fillRect/>
          </a:stretch>
        </p:blipFill>
        <p:spPr>
          <a:xfrm>
            <a:off x="1774259" y="1539423"/>
            <a:ext cx="7928040" cy="1772389"/>
          </a:xfrm>
          <a:prstGeom prst="rect">
            <a:avLst/>
          </a:prstGeom>
        </p:spPr>
      </p:pic>
    </p:spTree>
    <p:extLst>
      <p:ext uri="{BB962C8B-B14F-4D97-AF65-F5344CB8AC3E}">
        <p14:creationId xmlns:p14="http://schemas.microsoft.com/office/powerpoint/2010/main" val="33019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28671"/>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Temuan</a:t>
            </a:r>
            <a:r>
              <a:rPr lang="en-US" dirty="0"/>
              <a:t> </a:t>
            </a:r>
            <a:r>
              <a:rPr lang="en-US" dirty="0" err="1"/>
              <a:t>Penting</a:t>
            </a:r>
            <a:r>
              <a:rPr lang="en-US" dirty="0"/>
              <a:t> </a:t>
            </a:r>
            <a:r>
              <a:rPr lang="en-US" dirty="0" err="1"/>
              <a:t>Penelitian</a:t>
            </a:r>
            <a:endParaRPr dirty="0"/>
          </a:p>
        </p:txBody>
      </p:sp>
      <p:graphicFrame>
        <p:nvGraphicFramePr>
          <p:cNvPr id="6" name="Chart 5">
            <a:extLst>
              <a:ext uri="{FF2B5EF4-FFF2-40B4-BE49-F238E27FC236}">
                <a16:creationId xmlns:a16="http://schemas.microsoft.com/office/drawing/2014/main" id="{EE6C3A08-F47E-943C-BB3D-E434FFDC561E}"/>
              </a:ext>
            </a:extLst>
          </p:cNvPr>
          <p:cNvGraphicFramePr>
            <a:graphicFrameLocks/>
          </p:cNvGraphicFramePr>
          <p:nvPr>
            <p:extLst>
              <p:ext uri="{D42A27DB-BD31-4B8C-83A1-F6EECF244321}">
                <p14:modId xmlns:p14="http://schemas.microsoft.com/office/powerpoint/2010/main" val="2405158668"/>
              </p:ext>
            </p:extLst>
          </p:nvPr>
        </p:nvGraphicFramePr>
        <p:xfrm>
          <a:off x="271994" y="1641050"/>
          <a:ext cx="11648012" cy="43211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660C480-E875-20F0-0FCD-FEB7778747E4}"/>
              </a:ext>
            </a:extLst>
          </p:cNvPr>
          <p:cNvSpPr txBox="1"/>
          <p:nvPr/>
        </p:nvSpPr>
        <p:spPr>
          <a:xfrm>
            <a:off x="271994" y="994719"/>
            <a:ext cx="8838142" cy="646331"/>
          </a:xfrm>
          <a:prstGeom prst="rect">
            <a:avLst/>
          </a:prstGeom>
          <a:noFill/>
        </p:spPr>
        <p:txBody>
          <a:bodyPr wrap="square">
            <a:spAutoFit/>
          </a:bodyPr>
          <a:lstStyle/>
          <a:p>
            <a:r>
              <a:rPr lang="en-US" sz="1800" b="1" i="1" dirty="0">
                <a:effectLst/>
                <a:latin typeface="Times New Roman" panose="02020603050405020304" pitchFamily="18" charset="0"/>
                <a:ea typeface="Times New Roman" panose="02020603050405020304" pitchFamily="18" charset="0"/>
              </a:rPr>
              <a:t>Improvement Result</a:t>
            </a:r>
            <a:endParaRPr lang="en-US" sz="1800" dirty="0">
              <a:effectLst/>
              <a:latin typeface="Times New Roman" panose="02020603050405020304" pitchFamily="18" charset="0"/>
              <a:ea typeface="Times New Roman" panose="02020603050405020304" pitchFamily="18" charset="0"/>
            </a:endParaRPr>
          </a:p>
          <a:p>
            <a:r>
              <a:rPr lang="id-ID" sz="1800" dirty="0">
                <a:effectLst/>
                <a:latin typeface="Times New Roman" panose="02020603050405020304" pitchFamily="18" charset="0"/>
                <a:ea typeface="Times New Roman" panose="02020603050405020304" pitchFamily="18" charset="0"/>
              </a:rPr>
              <a:t>Berikut ini data </a:t>
            </a:r>
            <a:r>
              <a:rPr lang="en-US" sz="1800" i="1" dirty="0">
                <a:effectLst/>
                <a:latin typeface="Times New Roman" panose="02020603050405020304" pitchFamily="18" charset="0"/>
                <a:ea typeface="Times New Roman" panose="02020603050405020304" pitchFamily="18" charset="0"/>
              </a:rPr>
              <a:t>improvement result </a:t>
            </a:r>
            <a:r>
              <a:rPr lang="id-ID" sz="1800" dirty="0">
                <a:effectLst/>
                <a:latin typeface="Times New Roman" panose="02020603050405020304" pitchFamily="18" charset="0"/>
                <a:ea typeface="Times New Roman" panose="02020603050405020304" pitchFamily="18" charset="0"/>
              </a:rPr>
              <a:t>waktu kerja yang di aplikasikan dengan </a:t>
            </a:r>
            <a:r>
              <a:rPr lang="id-ID" sz="1800" i="1" dirty="0">
                <a:effectLst/>
                <a:latin typeface="Times New Roman" panose="02020603050405020304" pitchFamily="18" charset="0"/>
                <a:ea typeface="Times New Roman" panose="02020603050405020304" pitchFamily="18" charset="0"/>
              </a:rPr>
              <a:t>line balancing</a:t>
            </a:r>
            <a:r>
              <a:rPr lang="id-ID" sz="1800" dirty="0">
                <a:effectLst/>
                <a:latin typeface="Times New Roman" panose="02020603050405020304" pitchFamily="18" charset="0"/>
                <a:ea typeface="Times New Roman" panose="02020603050405020304" pitchFamily="18" charset="0"/>
              </a:rPr>
              <a:t> :</a:t>
            </a:r>
            <a:endParaRPr lang="en-ID" sz="1800" dirty="0"/>
          </a:p>
        </p:txBody>
      </p:sp>
      <p:sp>
        <p:nvSpPr>
          <p:cNvPr id="3" name="TextBox 2">
            <a:extLst>
              <a:ext uri="{FF2B5EF4-FFF2-40B4-BE49-F238E27FC236}">
                <a16:creationId xmlns:a16="http://schemas.microsoft.com/office/drawing/2014/main" id="{4E08B12A-F1D9-8320-C5F5-0363F1CE8F59}"/>
              </a:ext>
            </a:extLst>
          </p:cNvPr>
          <p:cNvSpPr txBox="1"/>
          <p:nvPr/>
        </p:nvSpPr>
        <p:spPr>
          <a:xfrm>
            <a:off x="3993136" y="5962186"/>
            <a:ext cx="4233333" cy="307777"/>
          </a:xfrm>
          <a:prstGeom prst="rect">
            <a:avLst/>
          </a:prstGeom>
          <a:noFill/>
        </p:spPr>
        <p:txBody>
          <a:bodyPr wrap="square">
            <a:spAutoFit/>
          </a:bodyPr>
          <a:lstStyle/>
          <a:p>
            <a:r>
              <a:rPr lang="id-ID" sz="1400" b="1" dirty="0">
                <a:effectLst/>
                <a:latin typeface="Times New Roman" panose="02020603050405020304" pitchFamily="18" charset="0"/>
                <a:ea typeface="Times New Roman" panose="02020603050405020304" pitchFamily="18" charset="0"/>
              </a:rPr>
              <a:t>Gambar </a:t>
            </a:r>
            <a:r>
              <a:rPr lang="en-US" b="1" dirty="0">
                <a:latin typeface="Times New Roman" panose="02020603050405020304" pitchFamily="18" charset="0"/>
                <a:ea typeface="Times New Roman" panose="02020603050405020304" pitchFamily="18" charset="0"/>
              </a:rPr>
              <a:t>5</a:t>
            </a:r>
            <a:r>
              <a:rPr lang="en-US" sz="1400" b="1" dirty="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rPr>
              <a:t>Grafik </a:t>
            </a:r>
            <a:r>
              <a:rPr lang="id-ID" sz="1400" i="1" dirty="0">
                <a:effectLst/>
                <a:latin typeface="Times New Roman" panose="02020603050405020304" pitchFamily="18" charset="0"/>
                <a:ea typeface="Times New Roman" panose="02020603050405020304" pitchFamily="18" charset="0"/>
              </a:rPr>
              <a:t>Line Balancing</a:t>
            </a:r>
            <a:r>
              <a:rPr lang="en-US" sz="1400" i="1" dirty="0">
                <a:effectLst/>
                <a:latin typeface="Times New Roman" panose="02020603050405020304" pitchFamily="18" charset="0"/>
                <a:ea typeface="Times New Roman" panose="02020603050405020304" pitchFamily="18" charset="0"/>
              </a:rPr>
              <a:t> Improvement Result</a:t>
            </a:r>
            <a:endParaRPr lang="en-ID" dirty="0"/>
          </a:p>
        </p:txBody>
      </p:sp>
      <p:sp>
        <p:nvSpPr>
          <p:cNvPr id="2" name="Google Shape;70;g104f7abbb21_0_70">
            <a:extLst>
              <a:ext uri="{FF2B5EF4-FFF2-40B4-BE49-F238E27FC236}">
                <a16:creationId xmlns:a16="http://schemas.microsoft.com/office/drawing/2014/main" id="{12F3D194-4E18-5E8F-A837-78D2AD4CDBBB}"/>
              </a:ext>
            </a:extLst>
          </p:cNvPr>
          <p:cNvSpPr txBox="1">
            <a:spLocks/>
          </p:cNvSpPr>
          <p:nvPr/>
        </p:nvSpPr>
        <p:spPr>
          <a:xfrm>
            <a:off x="194365" y="67775"/>
            <a:ext cx="11830877" cy="845131"/>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err="1"/>
              <a:t>Pembahasan</a:t>
            </a:r>
            <a:endParaRPr lang="en-US" dirty="0"/>
          </a:p>
        </p:txBody>
      </p:sp>
    </p:spTree>
    <p:extLst>
      <p:ext uri="{BB962C8B-B14F-4D97-AF65-F5344CB8AC3E}">
        <p14:creationId xmlns:p14="http://schemas.microsoft.com/office/powerpoint/2010/main" val="156976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28671"/>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4" name="TextBox 3">
            <a:extLst>
              <a:ext uri="{FF2B5EF4-FFF2-40B4-BE49-F238E27FC236}">
                <a16:creationId xmlns:a16="http://schemas.microsoft.com/office/drawing/2014/main" id="{B0608D45-A0C4-7A6C-C0E2-214294EA191B}"/>
              </a:ext>
            </a:extLst>
          </p:cNvPr>
          <p:cNvSpPr txBox="1"/>
          <p:nvPr/>
        </p:nvSpPr>
        <p:spPr>
          <a:xfrm>
            <a:off x="508000" y="1002513"/>
            <a:ext cx="9889068" cy="791499"/>
          </a:xfrm>
          <a:prstGeom prst="rect">
            <a:avLst/>
          </a:prstGeom>
          <a:noFill/>
        </p:spPr>
        <p:txBody>
          <a:bodyPr wrap="square">
            <a:spAutoFit/>
          </a:bodyPr>
          <a:lstStyle/>
          <a:p>
            <a:pPr marL="450215" marR="153670" algn="just">
              <a:lnSpc>
                <a:spcPct val="120000"/>
              </a:lnSpc>
              <a:spcAft>
                <a:spcPts val="700"/>
              </a:spcAft>
            </a:pPr>
            <a:r>
              <a:rPr lang="en-US" sz="1800" dirty="0" err="1">
                <a:effectLst/>
                <a:latin typeface="Times New Roman" panose="02020603050405020304" pitchFamily="18" charset="0"/>
                <a:ea typeface="Times New Roman" panose="02020603050405020304" pitchFamily="18" charset="0"/>
              </a:rPr>
              <a:t>Berikut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ini</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tabel</a:t>
            </a:r>
            <a:r>
              <a:rPr lang="en-US" sz="1800" b="1" dirty="0">
                <a:effectLst/>
                <a:latin typeface="Times New Roman" panose="02020603050405020304" pitchFamily="18" charset="0"/>
                <a:ea typeface="Times New Roman" panose="02020603050405020304" pitchFamily="18" charset="0"/>
              </a:rPr>
              <a:t> 7.</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menjelaskan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hasil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perbandingan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Before and After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perbaikan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penelitian</a:t>
            </a:r>
            <a:r>
              <a:rPr lang="en-US" sz="1800" dirty="0">
                <a:effectLst/>
                <a:latin typeface="Times New Roman" panose="02020603050405020304" pitchFamily="18" charset="0"/>
                <a:ea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endParaRPr>
          </a:p>
          <a:p>
            <a:r>
              <a:rPr lang="id-ID" sz="1800" b="1" dirty="0">
                <a:effectLst/>
                <a:latin typeface="Times New Roman" panose="02020603050405020304" pitchFamily="18" charset="0"/>
                <a:ea typeface="Times New Roman" panose="02020603050405020304" pitchFamily="18" charset="0"/>
              </a:rPr>
              <a:t>Tabel</a:t>
            </a:r>
            <a:r>
              <a:rPr lang="id-ID"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7.</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Hasil </a:t>
            </a:r>
            <a:r>
              <a:rPr lang="en-US" sz="1800" dirty="0" err="1">
                <a:effectLst/>
                <a:latin typeface="Times New Roman" panose="02020603050405020304" pitchFamily="18" charset="0"/>
                <a:ea typeface="Times New Roman" panose="02020603050405020304" pitchFamily="18" charset="0"/>
              </a:rPr>
              <a:t>perbandingan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Before and After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perbaikan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penelitian</a:t>
            </a:r>
            <a:r>
              <a:rPr lang="en-US" sz="1800" dirty="0">
                <a:effectLst/>
                <a:latin typeface="Times New Roman" panose="02020603050405020304" pitchFamily="18" charset="0"/>
                <a:ea typeface="Times New Roman" panose="02020603050405020304" pitchFamily="18" charset="0"/>
              </a:rPr>
              <a:t>.</a:t>
            </a:r>
            <a:endParaRPr lang="en-ID" sz="1800" dirty="0"/>
          </a:p>
        </p:txBody>
      </p:sp>
      <p:graphicFrame>
        <p:nvGraphicFramePr>
          <p:cNvPr id="7" name="Table 6">
            <a:extLst>
              <a:ext uri="{FF2B5EF4-FFF2-40B4-BE49-F238E27FC236}">
                <a16:creationId xmlns:a16="http://schemas.microsoft.com/office/drawing/2014/main" id="{9F07BC8A-B773-E8B6-1BC5-43E9BDF16B84}"/>
              </a:ext>
            </a:extLst>
          </p:cNvPr>
          <p:cNvGraphicFramePr>
            <a:graphicFrameLocks noGrp="1"/>
          </p:cNvGraphicFramePr>
          <p:nvPr>
            <p:extLst>
              <p:ext uri="{D42A27DB-BD31-4B8C-83A1-F6EECF244321}">
                <p14:modId xmlns:p14="http://schemas.microsoft.com/office/powerpoint/2010/main" val="1589673119"/>
              </p:ext>
            </p:extLst>
          </p:nvPr>
        </p:nvGraphicFramePr>
        <p:xfrm>
          <a:off x="640891" y="1883619"/>
          <a:ext cx="6006643" cy="2552937"/>
        </p:xfrm>
        <a:graphic>
          <a:graphicData uri="http://schemas.openxmlformats.org/drawingml/2006/table">
            <a:tbl>
              <a:tblPr firstRow="1" firstCol="1" bandRow="1"/>
              <a:tblGrid>
                <a:gridCol w="1939432">
                  <a:extLst>
                    <a:ext uri="{9D8B030D-6E8A-4147-A177-3AD203B41FA5}">
                      <a16:colId xmlns:a16="http://schemas.microsoft.com/office/drawing/2014/main" val="2150184163"/>
                    </a:ext>
                  </a:extLst>
                </a:gridCol>
                <a:gridCol w="1385309">
                  <a:extLst>
                    <a:ext uri="{9D8B030D-6E8A-4147-A177-3AD203B41FA5}">
                      <a16:colId xmlns:a16="http://schemas.microsoft.com/office/drawing/2014/main" val="1510487998"/>
                    </a:ext>
                  </a:extLst>
                </a:gridCol>
                <a:gridCol w="1246777">
                  <a:extLst>
                    <a:ext uri="{9D8B030D-6E8A-4147-A177-3AD203B41FA5}">
                      <a16:colId xmlns:a16="http://schemas.microsoft.com/office/drawing/2014/main" val="1062387530"/>
                    </a:ext>
                  </a:extLst>
                </a:gridCol>
                <a:gridCol w="1435125">
                  <a:extLst>
                    <a:ext uri="{9D8B030D-6E8A-4147-A177-3AD203B41FA5}">
                      <a16:colId xmlns:a16="http://schemas.microsoft.com/office/drawing/2014/main" val="1431231260"/>
                    </a:ext>
                  </a:extLst>
                </a:gridCol>
              </a:tblGrid>
              <a:tr h="344937">
                <a:tc>
                  <a:txBody>
                    <a:bodyPr/>
                    <a:lstStyle/>
                    <a:p>
                      <a:pPr algn="ct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Deskripsi</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Selisih</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905555"/>
                  </a:ext>
                </a:extLst>
              </a:tr>
              <a:tr h="368000">
                <a:tc>
                  <a:txBody>
                    <a:bodyPr/>
                    <a:lstStyle/>
                    <a:p>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 Station</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18274"/>
                  </a:ext>
                </a:extLst>
              </a:tr>
              <a:tr h="368000">
                <a:tc>
                  <a:txBody>
                    <a:bodyPr/>
                    <a:lstStyle/>
                    <a:p>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Line Efficiency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93,85%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96,33%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458482"/>
                  </a:ext>
                </a:extLst>
              </a:tr>
              <a:tr h="368000">
                <a:tc>
                  <a:txBody>
                    <a:bodyPr/>
                    <a:lstStyle/>
                    <a:p>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Balace Delay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420012"/>
                  </a:ext>
                </a:extLst>
              </a:tr>
              <a:tr h="368000">
                <a:tc>
                  <a:txBody>
                    <a:bodyPr/>
                    <a:lstStyle/>
                    <a:p>
                      <a:r>
                        <a:rPr lang="en-ID"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 put </a:t>
                      </a:r>
                      <a:r>
                        <a:rPr lang="en-ID"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Produksi</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140,78 </a:t>
                      </a: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144,5 </a:t>
                      </a: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3,72 </a:t>
                      </a: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346751"/>
                  </a:ext>
                </a:extLst>
              </a:tr>
              <a:tr h="368000">
                <a:tc>
                  <a:txBody>
                    <a:bodyPr/>
                    <a:lstStyle/>
                    <a:p>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Lose Target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9,22 </a:t>
                      </a: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 </a:t>
                      </a: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3,72 </a:t>
                      </a:r>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777048"/>
                  </a:ext>
                </a:extLst>
              </a:tr>
              <a:tr h="368000">
                <a:tc>
                  <a:txBody>
                    <a:bodyPr/>
                    <a:lstStyle/>
                    <a:p>
                      <a:r>
                        <a:rPr lang="en-ID"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Downtime</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29,5 menit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 menit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ID"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 </a:t>
                      </a:r>
                      <a:r>
                        <a:rPr lang="en-ID"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menit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599464"/>
                  </a:ext>
                </a:extLst>
              </a:tr>
            </a:tbl>
          </a:graphicData>
        </a:graphic>
      </p:graphicFrame>
      <p:sp>
        <p:nvSpPr>
          <p:cNvPr id="2" name="Google Shape;70;g104f7abbb21_0_70">
            <a:extLst>
              <a:ext uri="{FF2B5EF4-FFF2-40B4-BE49-F238E27FC236}">
                <a16:creationId xmlns:a16="http://schemas.microsoft.com/office/drawing/2014/main" id="{5F3C3C56-88BF-99A9-EF80-DBEBD789E686}"/>
              </a:ext>
            </a:extLst>
          </p:cNvPr>
          <p:cNvSpPr txBox="1">
            <a:spLocks/>
          </p:cNvSpPr>
          <p:nvPr/>
        </p:nvSpPr>
        <p:spPr>
          <a:xfrm>
            <a:off x="194365" y="67775"/>
            <a:ext cx="11830877" cy="845131"/>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Pembahasan</a:t>
            </a:r>
            <a:endParaRPr lang="en-US" dirty="0"/>
          </a:p>
        </p:txBody>
      </p:sp>
    </p:spTree>
    <p:extLst>
      <p:ext uri="{BB962C8B-B14F-4D97-AF65-F5344CB8AC3E}">
        <p14:creationId xmlns:p14="http://schemas.microsoft.com/office/powerpoint/2010/main" val="2955522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28671"/>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Temuan Penting Penelitian</a:t>
            </a:r>
            <a:endParaRPr/>
          </a:p>
        </p:txBody>
      </p:sp>
      <p:sp>
        <p:nvSpPr>
          <p:cNvPr id="18" name="TextBox 17">
            <a:extLst>
              <a:ext uri="{FF2B5EF4-FFF2-40B4-BE49-F238E27FC236}">
                <a16:creationId xmlns:a16="http://schemas.microsoft.com/office/drawing/2014/main" id="{55AA983B-CDE1-1C4D-54F7-AC4755160BF6}"/>
              </a:ext>
            </a:extLst>
          </p:cNvPr>
          <p:cNvSpPr txBox="1"/>
          <p:nvPr/>
        </p:nvSpPr>
        <p:spPr>
          <a:xfrm>
            <a:off x="922867" y="1070871"/>
            <a:ext cx="10346266" cy="4893647"/>
          </a:xfrm>
          <a:prstGeom prst="rect">
            <a:avLst/>
          </a:prstGeom>
          <a:noFill/>
        </p:spPr>
        <p:txBody>
          <a:bodyPr wrap="square">
            <a:spAutoFit/>
          </a:bodyPr>
          <a:lstStyle/>
          <a:p>
            <a:pPr algn="just"/>
            <a:r>
              <a:rPr lang="id-ID" sz="2400" dirty="0">
                <a:effectLst/>
                <a:latin typeface="Times New Roman" panose="02020603050405020304" pitchFamily="18" charset="0"/>
                <a:ea typeface="Times New Roman" panose="02020603050405020304" pitchFamily="18" charset="0"/>
              </a:rPr>
              <a:t>Dari hasil </a:t>
            </a:r>
            <a:r>
              <a:rPr lang="en-US" sz="2400" dirty="0" err="1">
                <a:effectLst/>
                <a:latin typeface="Times New Roman" panose="02020603050405020304" pitchFamily="18" charset="0"/>
                <a:ea typeface="Times New Roman" panose="02020603050405020304" pitchFamily="18" charset="0"/>
              </a:rPr>
              <a:t>penelitian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ini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kesimpulan</a:t>
            </a:r>
            <a:r>
              <a:rPr lang="en-US" sz="2400" dirty="0">
                <a:effectLst/>
                <a:latin typeface="Times New Roman" panose="02020603050405020304" pitchFamily="18" charset="0"/>
                <a:ea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rPr>
              <a:t>didapat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adalah</a:t>
            </a:r>
            <a:r>
              <a:rPr lang="id-ID" sz="2400" dirty="0">
                <a:effectLst/>
                <a:latin typeface="Times New Roman" panose="02020603050405020304" pitchFamily="18" charset="0"/>
                <a:ea typeface="Times New Roman" panose="02020603050405020304" pitchFamily="18" charset="0"/>
              </a:rPr>
              <a:t> bahwa dengan </a:t>
            </a:r>
            <a:r>
              <a:rPr lang="en-US" sz="2400" dirty="0" err="1">
                <a:effectLst/>
                <a:latin typeface="Times New Roman" panose="02020603050405020304" pitchFamily="18" charset="0"/>
                <a:ea typeface="Times New Roman" panose="02020603050405020304" pitchFamily="18" charset="0"/>
              </a:rPr>
              <a:t>melakukan</a:t>
            </a:r>
            <a:r>
              <a:rPr lang="en-US" sz="2400" dirty="0">
                <a:effectLst/>
                <a:latin typeface="Times New Roman" panose="02020603050405020304" pitchFamily="18" charset="0"/>
                <a:ea typeface="Times New Roman" panose="02020603050405020304" pitchFamily="18" charset="0"/>
              </a:rPr>
              <a:t> </a:t>
            </a:r>
            <a:r>
              <a:rPr lang="id-ID" sz="2400" dirty="0">
                <a:effectLst/>
                <a:latin typeface="Times New Roman" panose="02020603050405020304" pitchFamily="18" charset="0"/>
                <a:ea typeface="Times New Roman" panose="02020603050405020304" pitchFamily="18" charset="0"/>
              </a:rPr>
              <a:t>penerapan </a:t>
            </a:r>
            <a:r>
              <a:rPr lang="en-US" sz="2400" dirty="0" err="1">
                <a:effectLst/>
                <a:latin typeface="Times New Roman" panose="02020603050405020304" pitchFamily="18" charset="0"/>
                <a:ea typeface="Times New Roman" panose="02020603050405020304" pitchFamily="18" charset="0"/>
              </a:rPr>
              <a:t>metode</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line balancing </a:t>
            </a:r>
            <a:r>
              <a:rPr lang="en-US" sz="2400" dirty="0" err="1">
                <a:effectLst/>
                <a:latin typeface="Times New Roman" panose="02020603050405020304" pitchFamily="18" charset="0"/>
                <a:ea typeface="Times New Roman" panose="02020603050405020304" pitchFamily="18" charset="0"/>
              </a:rPr>
              <a:t>untuk</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permasalahan</a:t>
            </a:r>
            <a:r>
              <a:rPr lang="en-US" sz="2400" dirty="0">
                <a:effectLst/>
                <a:latin typeface="Times New Roman" panose="02020603050405020304" pitchFamily="18" charset="0"/>
                <a:ea typeface="Times New Roman" panose="02020603050405020304" pitchFamily="18" charset="0"/>
              </a:rPr>
              <a:t> yang </a:t>
            </a:r>
            <a:r>
              <a:rPr lang="en-US" sz="2400" dirty="0" err="1">
                <a:effectLst/>
                <a:latin typeface="Times New Roman" panose="02020603050405020304" pitchFamily="18" charset="0"/>
                <a:ea typeface="Times New Roman" panose="02020603050405020304" pitchFamily="18" charset="0"/>
              </a:rPr>
              <a:t>ada</a:t>
            </a:r>
            <a:r>
              <a:rPr lang="en-US" sz="2400" dirty="0">
                <a:effectLst/>
                <a:latin typeface="Times New Roman" panose="02020603050405020304" pitchFamily="18" charset="0"/>
                <a:ea typeface="Times New Roman" panose="02020603050405020304" pitchFamily="18" charset="0"/>
              </a:rPr>
              <a:t> </a:t>
            </a:r>
            <a:r>
              <a:rPr lang="id-ID" sz="2400" dirty="0">
                <a:effectLst/>
                <a:latin typeface="Times New Roman" panose="02020603050405020304" pitchFamily="18" charset="0"/>
                <a:ea typeface="Times New Roman" panose="02020603050405020304" pitchFamily="18" charset="0"/>
              </a:rPr>
              <a:t>mengenai </a:t>
            </a:r>
            <a:r>
              <a:rPr lang="en-US" sz="2400" dirty="0" err="1">
                <a:effectLst/>
                <a:latin typeface="Times New Roman" panose="02020603050405020304" pitchFamily="18" charset="0"/>
                <a:ea typeface="Times New Roman" panose="02020603050405020304" pitchFamily="18" charset="0"/>
              </a:rPr>
              <a:t>peningkatan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efisiensi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produksi</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wiring harness </a:t>
            </a:r>
            <a:r>
              <a:rPr lang="en-US" sz="2400" dirty="0" err="1">
                <a:effectLst/>
                <a:latin typeface="Times New Roman" panose="02020603050405020304" pitchFamily="18" charset="0"/>
                <a:ea typeface="Times New Roman" panose="02020603050405020304" pitchFamily="18" charset="0"/>
              </a:rPr>
              <a:t>lebih</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efektif</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efisien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menggunakan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metode</a:t>
            </a:r>
            <a:r>
              <a:rPr lang="en-US" sz="2400" dirty="0">
                <a:effectLst/>
                <a:latin typeface="Times New Roman" panose="02020603050405020304" pitchFamily="18" charset="0"/>
                <a:ea typeface="Times New Roman" panose="02020603050405020304" pitchFamily="18" charset="0"/>
              </a:rPr>
              <a:t> </a:t>
            </a:r>
            <a:r>
              <a:rPr lang="id-ID" sz="2400" i="1" dirty="0">
                <a:effectLst/>
                <a:latin typeface="Times New Roman" panose="02020603050405020304" pitchFamily="18" charset="0"/>
                <a:ea typeface="Times New Roman" panose="02020603050405020304" pitchFamily="18" charset="0"/>
              </a:rPr>
              <a:t>Ranked Positional Weight</a:t>
            </a:r>
            <a:r>
              <a:rPr lang="id-ID" sz="24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dan </a:t>
            </a:r>
            <a:r>
              <a:rPr lang="en-US" sz="2400" dirty="0" err="1">
                <a:effectLst/>
                <a:latin typeface="Times New Roman" panose="02020603050405020304" pitchFamily="18" charset="0"/>
                <a:ea typeface="Times New Roman" panose="02020603050405020304" pitchFamily="18" charset="0"/>
              </a:rPr>
              <a:t>metode</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Large </a:t>
            </a:r>
            <a:r>
              <a:rPr lang="en-US" sz="2400" i="1" dirty="0" err="1">
                <a:effectLst/>
                <a:latin typeface="Times New Roman" panose="02020603050405020304" pitchFamily="18" charset="0"/>
                <a:ea typeface="Times New Roman" panose="02020603050405020304" pitchFamily="18" charset="0"/>
              </a:rPr>
              <a:t>Candidat</a:t>
            </a:r>
            <a:r>
              <a:rPr lang="en-US" sz="2400" i="1" dirty="0">
                <a:effectLst/>
                <a:latin typeface="Times New Roman" panose="02020603050405020304" pitchFamily="18" charset="0"/>
                <a:ea typeface="Times New Roman" panose="02020603050405020304" pitchFamily="18" charset="0"/>
              </a:rPr>
              <a:t> Rule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hasil</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line efficiency</a:t>
            </a:r>
            <a:r>
              <a:rPr lang="en-US" sz="2400" dirty="0">
                <a:effectLst/>
                <a:latin typeface="Times New Roman" panose="02020603050405020304" pitchFamily="18" charset="0"/>
                <a:ea typeface="Times New Roman" panose="02020603050405020304" pitchFamily="18" charset="0"/>
              </a:rPr>
              <a:t> t</a:t>
            </a:r>
            <a:r>
              <a:rPr lang="id-ID" sz="2400" dirty="0">
                <a:effectLst/>
                <a:latin typeface="Times New Roman" panose="02020603050405020304" pitchFamily="18" charset="0"/>
                <a:ea typeface="Times New Roman" panose="02020603050405020304" pitchFamily="18" charset="0"/>
              </a:rPr>
              <a:t>erjadi peningkatan </a:t>
            </a:r>
            <a:r>
              <a:rPr lang="en-US" sz="2400" dirty="0" err="1">
                <a:effectLst/>
                <a:latin typeface="Times New Roman" panose="02020603050405020304" pitchFamily="18" charset="0"/>
                <a:ea typeface="Times New Roman" panose="02020603050405020304" pitchFamily="18" charset="0"/>
              </a:rPr>
              <a:t>presentase</a:t>
            </a:r>
            <a:r>
              <a:rPr lang="id-ID" sz="2400" dirty="0">
                <a:effectLst/>
                <a:latin typeface="Times New Roman" panose="02020603050405020304" pitchFamily="18" charset="0"/>
                <a:ea typeface="Times New Roman" panose="02020603050405020304" pitchFamily="18" charset="0"/>
              </a:rPr>
              <a:t> nilai sebesar </a:t>
            </a:r>
            <a:r>
              <a:rPr lang="en-US" sz="2400" dirty="0">
                <a:effectLst/>
                <a:latin typeface="Times New Roman" panose="02020603050405020304" pitchFamily="18" charset="0"/>
                <a:ea typeface="Times New Roman" panose="02020603050405020304" pitchFamily="18" charset="0"/>
              </a:rPr>
              <a:t>2,48</a:t>
            </a:r>
            <a:r>
              <a:rPr lang="id-ID" sz="2400" dirty="0">
                <a:effectLst/>
                <a:latin typeface="Times New Roman" panose="02020603050405020304" pitchFamily="18" charset="0"/>
                <a:ea typeface="Times New Roman" panose="02020603050405020304" pitchFamily="18" charset="0"/>
              </a:rPr>
              <a:t>% dari nilai awal </a:t>
            </a:r>
            <a:r>
              <a:rPr lang="en-US" sz="2400" dirty="0">
                <a:effectLst/>
                <a:latin typeface="Times New Roman" panose="02020603050405020304" pitchFamily="18" charset="0"/>
                <a:ea typeface="Times New Roman" panose="02020603050405020304" pitchFamily="18" charset="0"/>
              </a:rPr>
              <a:t>93,85</a:t>
            </a:r>
            <a:r>
              <a:rPr lang="id-ID" sz="2400" dirty="0">
                <a:effectLst/>
                <a:latin typeface="Times New Roman" panose="02020603050405020304" pitchFamily="18" charset="0"/>
                <a:ea typeface="Times New Roman" panose="02020603050405020304" pitchFamily="18" charset="0"/>
              </a:rPr>
              <a:t>% dan nilai akhir </a:t>
            </a:r>
            <a:r>
              <a:rPr lang="en-US" sz="2400" dirty="0">
                <a:effectLst/>
                <a:latin typeface="Times New Roman" panose="02020603050405020304" pitchFamily="18" charset="0"/>
                <a:ea typeface="Times New Roman" panose="02020603050405020304" pitchFamily="18" charset="0"/>
              </a:rPr>
              <a:t>96,33</a:t>
            </a:r>
            <a:r>
              <a:rPr lang="id-ID"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Balance delay</a:t>
            </a:r>
            <a:r>
              <a:rPr lang="en-US" sz="2400" dirty="0">
                <a:effectLst/>
                <a:latin typeface="Times New Roman" panose="02020603050405020304" pitchFamily="18" charset="0"/>
                <a:ea typeface="Times New Roman" panose="02020603050405020304" pitchFamily="18" charset="0"/>
              </a:rPr>
              <a:t> t</a:t>
            </a:r>
            <a:r>
              <a:rPr lang="id-ID" sz="2400" dirty="0">
                <a:effectLst/>
                <a:latin typeface="Times New Roman" panose="02020603050405020304" pitchFamily="18" charset="0"/>
                <a:ea typeface="Times New Roman" panose="02020603050405020304" pitchFamily="18" charset="0"/>
              </a:rPr>
              <a:t>erjadi penurunan pr</a:t>
            </a:r>
            <a:r>
              <a:rPr lang="en-US" sz="2400" dirty="0">
                <a:effectLst/>
                <a:latin typeface="Times New Roman" panose="02020603050405020304" pitchFamily="18" charset="0"/>
                <a:ea typeface="Times New Roman" panose="02020603050405020304" pitchFamily="18" charset="0"/>
              </a:rPr>
              <a:t>e</a:t>
            </a:r>
            <a:r>
              <a:rPr lang="id-ID" sz="2400" dirty="0">
                <a:effectLst/>
                <a:latin typeface="Times New Roman" panose="02020603050405020304" pitchFamily="18" charset="0"/>
                <a:ea typeface="Times New Roman" panose="02020603050405020304" pitchFamily="18" charset="0"/>
              </a:rPr>
              <a:t>sentase nilai sebesar </a:t>
            </a:r>
            <a:r>
              <a:rPr lang="en-US" sz="2400" dirty="0">
                <a:effectLst/>
                <a:latin typeface="Times New Roman" panose="02020603050405020304" pitchFamily="18" charset="0"/>
                <a:ea typeface="Times New Roman" panose="02020603050405020304" pitchFamily="18" charset="0"/>
              </a:rPr>
              <a:t>2,48</a:t>
            </a:r>
            <a:r>
              <a:rPr lang="id-ID" sz="2400" dirty="0">
                <a:effectLst/>
                <a:latin typeface="Times New Roman" panose="02020603050405020304" pitchFamily="18" charset="0"/>
                <a:ea typeface="Times New Roman" panose="02020603050405020304" pitchFamily="18" charset="0"/>
              </a:rPr>
              <a:t>% dari nilai awal </a:t>
            </a:r>
            <a:r>
              <a:rPr lang="en-US" sz="2400" dirty="0">
                <a:effectLst/>
                <a:latin typeface="Times New Roman" panose="02020603050405020304" pitchFamily="18" charset="0"/>
                <a:ea typeface="Times New Roman" panose="02020603050405020304" pitchFamily="18" charset="0"/>
              </a:rPr>
              <a:t>6,15</a:t>
            </a:r>
            <a:r>
              <a:rPr lang="id-ID" sz="2400" dirty="0">
                <a:effectLst/>
                <a:latin typeface="Times New Roman" panose="02020603050405020304" pitchFamily="18" charset="0"/>
                <a:ea typeface="Times New Roman" panose="02020603050405020304" pitchFamily="18" charset="0"/>
              </a:rPr>
              <a:t>% dan nilai akhir </a:t>
            </a:r>
            <a:r>
              <a:rPr lang="en-US" sz="2400" dirty="0">
                <a:effectLst/>
                <a:latin typeface="Times New Roman" panose="02020603050405020304" pitchFamily="18" charset="0"/>
                <a:ea typeface="Times New Roman" panose="02020603050405020304" pitchFamily="18" charset="0"/>
              </a:rPr>
              <a:t>3,67</a:t>
            </a:r>
            <a:r>
              <a:rPr lang="id-ID" sz="2400" dirty="0">
                <a:effectLst/>
                <a:latin typeface="Times New Roman" panose="02020603050405020304" pitchFamily="18" charset="0"/>
                <a:ea typeface="Times New Roman" panose="02020603050405020304" pitchFamily="18" charset="0"/>
              </a:rPr>
              <a:t>%. </a:t>
            </a:r>
            <a:r>
              <a:rPr lang="id-ID" sz="2400" i="1" dirty="0">
                <a:effectLst/>
                <a:latin typeface="Times New Roman" panose="02020603050405020304" pitchFamily="18" charset="0"/>
                <a:ea typeface="Times New Roman" panose="02020603050405020304" pitchFamily="18" charset="0"/>
              </a:rPr>
              <a:t>Output</a:t>
            </a:r>
            <a:r>
              <a:rPr lang="id-ID" sz="24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a:t>
            </a:r>
            <a:r>
              <a:rPr lang="id-ID" sz="2400" dirty="0">
                <a:effectLst/>
                <a:latin typeface="Times New Roman" panose="02020603050405020304" pitchFamily="18" charset="0"/>
                <a:ea typeface="Times New Roman" panose="02020603050405020304" pitchFamily="18" charset="0"/>
              </a:rPr>
              <a:t>roduksi </a:t>
            </a:r>
            <a:r>
              <a:rPr lang="en-US" sz="2400" dirty="0" err="1">
                <a:effectLst/>
                <a:latin typeface="Times New Roman" panose="02020603050405020304" pitchFamily="18" charset="0"/>
                <a:ea typeface="Times New Roman" panose="02020603050405020304" pitchFamily="18" charset="0"/>
              </a:rPr>
              <a:t>terjadi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peningkatan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sebesar</a:t>
            </a:r>
            <a:r>
              <a:rPr lang="en-US" sz="2400" dirty="0">
                <a:effectLst/>
                <a:latin typeface="Times New Roman" panose="02020603050405020304" pitchFamily="18" charset="0"/>
                <a:ea typeface="Times New Roman" panose="02020603050405020304" pitchFamily="18" charset="0"/>
              </a:rPr>
              <a:t> 3,72 </a:t>
            </a:r>
            <a:r>
              <a:rPr lang="en-US" sz="2400" i="1" dirty="0">
                <a:effectLst/>
                <a:latin typeface="Times New Roman" panose="02020603050405020304" pitchFamily="18" charset="0"/>
                <a:ea typeface="Times New Roman" panose="02020603050405020304" pitchFamily="18" charset="0"/>
              </a:rPr>
              <a:t>units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jumlah</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outout</a:t>
            </a:r>
            <a:r>
              <a:rPr lang="en-US" sz="2400" i="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awal</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sebanyak</a:t>
            </a:r>
            <a:r>
              <a:rPr lang="en-US" sz="2400" dirty="0">
                <a:effectLst/>
                <a:latin typeface="Times New Roman" panose="02020603050405020304" pitchFamily="18" charset="0"/>
                <a:ea typeface="Times New Roman" panose="02020603050405020304" pitchFamily="18" charset="0"/>
              </a:rPr>
              <a:t> 140,78 </a:t>
            </a:r>
            <a:r>
              <a:rPr lang="en-US" sz="2400" i="1" dirty="0">
                <a:effectLst/>
                <a:latin typeface="Times New Roman" panose="02020603050405020304" pitchFamily="18" charset="0"/>
                <a:ea typeface="Times New Roman" panose="02020603050405020304" pitchFamily="18" charset="0"/>
              </a:rPr>
              <a:t>units </a:t>
            </a:r>
            <a:r>
              <a:rPr lang="en-US" sz="2400" dirty="0">
                <a:effectLst/>
                <a:latin typeface="Times New Roman" panose="02020603050405020304" pitchFamily="18" charset="0"/>
                <a:ea typeface="Times New Roman" panose="02020603050405020304" pitchFamily="18" charset="0"/>
              </a:rPr>
              <a:t>dan </a:t>
            </a:r>
            <a:r>
              <a:rPr lang="en-US" sz="2400" i="1" dirty="0">
                <a:effectLst/>
                <a:latin typeface="Times New Roman" panose="02020603050405020304" pitchFamily="18" charset="0"/>
                <a:ea typeface="Times New Roman" panose="02020603050405020304" pitchFamily="18" charset="0"/>
              </a:rPr>
              <a:t>output </a:t>
            </a:r>
            <a:r>
              <a:rPr lang="en-US" sz="2400" dirty="0" err="1">
                <a:effectLst/>
                <a:latin typeface="Times New Roman" panose="02020603050405020304" pitchFamily="18" charset="0"/>
                <a:ea typeface="Times New Roman" panose="02020603050405020304" pitchFamily="18" charset="0"/>
              </a:rPr>
              <a:t>akhir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sebanyak</a:t>
            </a:r>
            <a:r>
              <a:rPr lang="id-ID" sz="2400" dirty="0">
                <a:effectLst/>
                <a:latin typeface="Times New Roman" panose="02020603050405020304" pitchFamily="18" charset="0"/>
                <a:ea typeface="Times New Roman" panose="02020603050405020304" pitchFamily="18" charset="0"/>
              </a:rPr>
              <a:t> 14</a:t>
            </a:r>
            <a:r>
              <a:rPr lang="en-US" sz="2400" dirty="0">
                <a:effectLst/>
                <a:latin typeface="Times New Roman" panose="02020603050405020304" pitchFamily="18" charset="0"/>
                <a:ea typeface="Times New Roman" panose="02020603050405020304" pitchFamily="18" charset="0"/>
              </a:rPr>
              <a:t>4</a:t>
            </a:r>
            <a:r>
              <a:rPr lang="id-ID"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5 </a:t>
            </a:r>
            <a:r>
              <a:rPr lang="en-US" sz="2400" i="1" dirty="0">
                <a:effectLst/>
                <a:latin typeface="Times New Roman" panose="02020603050405020304" pitchFamily="18" charset="0"/>
                <a:ea typeface="Times New Roman" panose="02020603050405020304" pitchFamily="18" charset="0"/>
              </a:rPr>
              <a:t>units</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wiring </a:t>
            </a:r>
            <a:r>
              <a:rPr lang="en-US" sz="2400" i="1" dirty="0" err="1">
                <a:effectLst/>
                <a:latin typeface="Times New Roman" panose="02020603050405020304" pitchFamily="18" charset="0"/>
                <a:ea typeface="Times New Roman" panose="02020603050405020304" pitchFamily="18" charset="0"/>
              </a:rPr>
              <a:t>harnes</a:t>
            </a:r>
            <a:r>
              <a:rPr lang="id-ID" sz="2400" dirty="0">
                <a:effectLst/>
                <a:latin typeface="Times New Roman" panose="02020603050405020304" pitchFamily="18" charset="0"/>
                <a:ea typeface="Times New Roman" panose="02020603050405020304" pitchFamily="18" charset="0"/>
              </a:rPr>
              <a:t> / </a:t>
            </a:r>
            <a:r>
              <a:rPr lang="en-US" sz="2400" i="1" dirty="0">
                <a:effectLst/>
                <a:latin typeface="Times New Roman" panose="02020603050405020304" pitchFamily="18" charset="0"/>
                <a:ea typeface="Times New Roman" panose="02020603050405020304" pitchFamily="18" charset="0"/>
              </a:rPr>
              <a:t>shift</a:t>
            </a:r>
            <a:r>
              <a:rPr lang="id-ID" sz="2400" dirty="0">
                <a:effectLst/>
                <a:latin typeface="Times New Roman" panose="02020603050405020304" pitchFamily="18" charset="0"/>
                <a:ea typeface="Times New Roman" panose="02020603050405020304" pitchFamily="18" charset="0"/>
              </a:rPr>
              <a:t>. Jumlah </a:t>
            </a:r>
            <a:r>
              <a:rPr lang="en-US" sz="2400" i="1" dirty="0">
                <a:effectLst/>
                <a:latin typeface="Times New Roman" panose="02020603050405020304" pitchFamily="18" charset="0"/>
                <a:ea typeface="Times New Roman" panose="02020603050405020304" pitchFamily="18" charset="0"/>
              </a:rPr>
              <a:t>Work station </a:t>
            </a:r>
            <a:r>
              <a:rPr lang="en-US" sz="2400" dirty="0" err="1">
                <a:effectLst/>
                <a:latin typeface="Times New Roman" panose="02020603050405020304" pitchFamily="18" charset="0"/>
                <a:ea typeface="Times New Roman" panose="02020603050405020304" pitchFamily="18" charset="0"/>
              </a:rPr>
              <a:t>terjadi</a:t>
            </a:r>
            <a:r>
              <a:rPr lang="id-ID" sz="2400" dirty="0">
                <a:effectLst/>
                <a:latin typeface="Times New Roman" panose="02020603050405020304" pitchFamily="18" charset="0"/>
                <a:ea typeface="Times New Roman" panose="02020603050405020304" pitchFamily="18" charset="0"/>
              </a:rPr>
              <a:t> pengurangan sebanyak </a:t>
            </a:r>
            <a:r>
              <a:rPr lang="en-US" sz="2400" dirty="0">
                <a:effectLst/>
                <a:latin typeface="Times New Roman" panose="02020603050405020304" pitchFamily="18" charset="0"/>
                <a:ea typeface="Times New Roman" panose="02020603050405020304" pitchFamily="18" charset="0"/>
              </a:rPr>
              <a:t>1 </a:t>
            </a:r>
            <a:r>
              <a:rPr lang="en-US" sz="2400" i="1" dirty="0">
                <a:effectLst/>
                <a:latin typeface="Times New Roman" panose="02020603050405020304" pitchFamily="18" charset="0"/>
                <a:ea typeface="Times New Roman" panose="02020603050405020304" pitchFamily="18" charset="0"/>
              </a:rPr>
              <a:t>work station</a:t>
            </a:r>
            <a:r>
              <a:rPr lang="id-ID" sz="2400" dirty="0">
                <a:effectLst/>
                <a:latin typeface="Times New Roman" panose="02020603050405020304" pitchFamily="18" charset="0"/>
                <a:ea typeface="Times New Roman" panose="02020603050405020304" pitchFamily="18" charset="0"/>
              </a:rPr>
              <a:t> dari jumlah </a:t>
            </a:r>
            <a:r>
              <a:rPr lang="en-US" sz="2400" i="1" dirty="0">
                <a:effectLst/>
                <a:latin typeface="Times New Roman" panose="02020603050405020304" pitchFamily="18" charset="0"/>
                <a:ea typeface="Times New Roman" panose="02020603050405020304" pitchFamily="18" charset="0"/>
              </a:rPr>
              <a:t>work station</a:t>
            </a:r>
            <a:r>
              <a:rPr lang="id-ID" sz="2400" dirty="0">
                <a:effectLst/>
                <a:latin typeface="Times New Roman" panose="02020603050405020304" pitchFamily="18" charset="0"/>
                <a:ea typeface="Times New Roman" panose="02020603050405020304" pitchFamily="18" charset="0"/>
              </a:rPr>
              <a:t> awal sebanyak </a:t>
            </a:r>
            <a:r>
              <a:rPr lang="en-US" sz="2400" dirty="0">
                <a:effectLst/>
                <a:latin typeface="Times New Roman" panose="02020603050405020304" pitchFamily="18" charset="0"/>
                <a:ea typeface="Times New Roman" panose="02020603050405020304" pitchFamily="18" charset="0"/>
              </a:rPr>
              <a:t>13 </a:t>
            </a:r>
            <a:r>
              <a:rPr lang="en-US" sz="2400" i="1" dirty="0">
                <a:effectLst/>
                <a:latin typeface="Times New Roman" panose="02020603050405020304" pitchFamily="18" charset="0"/>
                <a:ea typeface="Times New Roman" panose="02020603050405020304" pitchFamily="18" charset="0"/>
              </a:rPr>
              <a:t>work station</a:t>
            </a:r>
            <a:r>
              <a:rPr lang="id-ID" sz="2400" dirty="0">
                <a:effectLst/>
                <a:latin typeface="Times New Roman" panose="02020603050405020304" pitchFamily="18" charset="0"/>
                <a:ea typeface="Times New Roman" panose="02020603050405020304" pitchFamily="18" charset="0"/>
              </a:rPr>
              <a:t> menjadi </a:t>
            </a:r>
            <a:r>
              <a:rPr lang="en-US" sz="2400" dirty="0">
                <a:effectLst/>
                <a:latin typeface="Times New Roman" panose="02020603050405020304" pitchFamily="18" charset="0"/>
                <a:ea typeface="Times New Roman" panose="02020603050405020304" pitchFamily="18" charset="0"/>
              </a:rPr>
              <a:t>12 </a:t>
            </a:r>
            <a:r>
              <a:rPr lang="en-US" sz="2400" i="1" dirty="0">
                <a:effectLst/>
                <a:latin typeface="Times New Roman" panose="02020603050405020304" pitchFamily="18" charset="0"/>
                <a:ea typeface="Times New Roman" panose="02020603050405020304" pitchFamily="18" charset="0"/>
              </a:rPr>
              <a:t>work station</a:t>
            </a:r>
            <a:r>
              <a:rPr lang="id-ID"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Jumlah</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Down time </a:t>
            </a:r>
            <a:r>
              <a:rPr lang="en-US" sz="2400" dirty="0" err="1">
                <a:effectLst/>
                <a:latin typeface="Times New Roman" panose="02020603050405020304" pitchFamily="18" charset="0"/>
                <a:ea typeface="Times New Roman" panose="02020603050405020304" pitchFamily="18" charset="0"/>
              </a:rPr>
              <a:t>terjadi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penurunan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sebanyak</a:t>
            </a:r>
            <a:r>
              <a:rPr lang="en-US" sz="2400" dirty="0">
                <a:effectLst/>
                <a:latin typeface="Times New Roman" panose="02020603050405020304" pitchFamily="18" charset="0"/>
                <a:ea typeface="Times New Roman" panose="02020603050405020304" pitchFamily="18" charset="0"/>
              </a:rPr>
              <a:t> 11,9 </a:t>
            </a:r>
            <a:r>
              <a:rPr lang="en-US" sz="2400" dirty="0" err="1">
                <a:effectLst/>
                <a:latin typeface="Times New Roman" panose="02020603050405020304" pitchFamily="18" charset="0"/>
                <a:ea typeface="Times New Roman" panose="02020603050405020304" pitchFamily="18" charset="0"/>
              </a:rPr>
              <a:t>menit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dari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jumlah</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downtime </a:t>
            </a:r>
            <a:r>
              <a:rPr lang="en-US" sz="2400" dirty="0" err="1">
                <a:effectLst/>
                <a:latin typeface="Times New Roman" panose="02020603050405020304" pitchFamily="18" charset="0"/>
                <a:ea typeface="Times New Roman" panose="02020603050405020304" pitchFamily="18" charset="0"/>
              </a:rPr>
              <a:t>awal</a:t>
            </a:r>
            <a:r>
              <a:rPr lang="en-US" sz="2400" dirty="0">
                <a:effectLst/>
                <a:latin typeface="Times New Roman" panose="02020603050405020304" pitchFamily="18" charset="0"/>
                <a:ea typeface="Times New Roman" panose="02020603050405020304" pitchFamily="18" charset="0"/>
              </a:rPr>
              <a:t> 29,5 </a:t>
            </a:r>
            <a:r>
              <a:rPr lang="en-US" sz="2400" dirty="0" err="1">
                <a:effectLst/>
                <a:latin typeface="Times New Roman" panose="02020603050405020304" pitchFamily="18" charset="0"/>
                <a:ea typeface="Times New Roman" panose="02020603050405020304" pitchFamily="18" charset="0"/>
              </a:rPr>
              <a:t>menit</a:t>
            </a:r>
            <a:r>
              <a:rPr lang="en-US" sz="2400" dirty="0">
                <a:effectLst/>
                <a:latin typeface="Times New Roman" panose="02020603050405020304" pitchFamily="18" charset="0"/>
                <a:ea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rPr>
              <a:t>jumlah</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downtime </a:t>
            </a:r>
            <a:r>
              <a:rPr lang="en-US" sz="2400" dirty="0" err="1">
                <a:effectLst/>
                <a:latin typeface="Times New Roman" panose="02020603050405020304" pitchFamily="18" charset="0"/>
                <a:ea typeface="Times New Roman" panose="02020603050405020304" pitchFamily="18" charset="0"/>
              </a:rPr>
              <a:t>akhir</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sebanyak</a:t>
            </a:r>
            <a:r>
              <a:rPr lang="en-US" sz="2400" dirty="0">
                <a:effectLst/>
                <a:latin typeface="Times New Roman" panose="02020603050405020304" pitchFamily="18" charset="0"/>
                <a:ea typeface="Times New Roman" panose="02020603050405020304" pitchFamily="18" charset="0"/>
              </a:rPr>
              <a:t> 17,6 </a:t>
            </a:r>
            <a:r>
              <a:rPr lang="en-US" sz="2400" dirty="0" err="1">
                <a:effectLst/>
                <a:latin typeface="Times New Roman" panose="02020603050405020304" pitchFamily="18" charset="0"/>
                <a:ea typeface="Times New Roman" panose="02020603050405020304" pitchFamily="18" charset="0"/>
              </a:rPr>
              <a:t>menit</a:t>
            </a:r>
            <a:r>
              <a:rPr lang="en-US" sz="2400" dirty="0">
                <a:effectLst/>
                <a:latin typeface="Times New Roman" panose="02020603050405020304" pitchFamily="18" charset="0"/>
                <a:ea typeface="Times New Roman" panose="02020603050405020304" pitchFamily="18" charset="0"/>
              </a:rPr>
              <a:t>.</a:t>
            </a:r>
            <a:endParaRPr lang="en-ID" sz="2400" dirty="0"/>
          </a:p>
        </p:txBody>
      </p:sp>
    </p:spTree>
    <p:extLst>
      <p:ext uri="{BB962C8B-B14F-4D97-AF65-F5344CB8AC3E}">
        <p14:creationId xmlns:p14="http://schemas.microsoft.com/office/powerpoint/2010/main" val="526639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92500" lnSpcReduction="10000"/>
          </a:bodyPr>
          <a:lstStyle/>
          <a:p>
            <a:pPr marL="431800" marR="2540" indent="0" algn="just">
              <a:lnSpc>
                <a:spcPct val="120000"/>
              </a:lnSpc>
              <a:spcAft>
                <a:spcPts val="700"/>
              </a:spcAft>
              <a:buNone/>
            </a:pPr>
            <a:r>
              <a:rPr lang="id-ID" sz="1800" b="1" dirty="0">
                <a:effectLst/>
                <a:latin typeface="Times New Roman" panose="02020603050405020304" pitchFamily="18" charset="0"/>
                <a:ea typeface="Times New Roman" panose="02020603050405020304" pitchFamily="18" charset="0"/>
              </a:rPr>
              <a:t>A. LATAR BELAKANG </a:t>
            </a:r>
            <a:endParaRPr lang="en-ID" sz="1800" dirty="0">
              <a:effectLst/>
              <a:latin typeface="Times New Roman" panose="02020603050405020304" pitchFamily="18" charset="0"/>
              <a:ea typeface="Times New Roman" panose="02020603050405020304" pitchFamily="18" charset="0"/>
            </a:endParaRPr>
          </a:p>
          <a:p>
            <a:pPr marL="431800" marR="2540" indent="0" algn="just">
              <a:lnSpc>
                <a:spcPct val="120000"/>
              </a:lnSpc>
              <a:spcAft>
                <a:spcPts val="700"/>
              </a:spcAft>
              <a:buNone/>
            </a:pP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Dalam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kegiatan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produksi</a:t>
            </a:r>
            <a:r>
              <a:rPr lang="en-US" sz="1800" dirty="0">
                <a:latin typeface="Times New Roman" panose="02020603050405020304" pitchFamily="18" charset="0"/>
                <a:ea typeface="Times New Roman" panose="02020603050405020304" pitchFamily="18" charset="0"/>
              </a:rPr>
              <a:t> wiring harness door (</a:t>
            </a:r>
            <a:r>
              <a:rPr lang="en-US" sz="1800" dirty="0" err="1">
                <a:latin typeface="Times New Roman" panose="02020603050405020304" pitchFamily="18" charset="0"/>
                <a:ea typeface="Times New Roman" panose="02020603050405020304" pitchFamily="18" charset="0"/>
              </a:rPr>
              <a:t>bagian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pintu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lini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produksi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tidak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dapat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memenuhi</a:t>
            </a:r>
            <a:r>
              <a:rPr lang="en-US" sz="1800" dirty="0">
                <a:latin typeface="Times New Roman" panose="02020603050405020304" pitchFamily="18" charset="0"/>
                <a:ea typeface="Times New Roman" panose="02020603050405020304" pitchFamily="18" charset="0"/>
              </a:rPr>
              <a:t> target </a:t>
            </a:r>
            <a:r>
              <a:rPr lang="en-US" sz="1800" dirty="0" err="1">
                <a:latin typeface="Times New Roman" panose="02020603050405020304" pitchFamily="18" charset="0"/>
                <a:ea typeface="Times New Roman" panose="02020603050405020304" pitchFamily="18" charset="0"/>
              </a:rPr>
              <a:t>efisiensi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produksi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sebesar</a:t>
            </a:r>
            <a:r>
              <a:rPr lang="en-US" sz="1800" dirty="0">
                <a:latin typeface="Times New Roman" panose="02020603050405020304" pitchFamily="18" charset="0"/>
                <a:ea typeface="Times New Roman" panose="02020603050405020304" pitchFamily="18" charset="0"/>
              </a:rPr>
              <a:t> 6,19%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6,15 unit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hanya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dapat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mencapai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efisiensi</a:t>
            </a:r>
            <a:r>
              <a:rPr lang="en-US" sz="1800" dirty="0">
                <a:latin typeface="Times New Roman" panose="02020603050405020304" pitchFamily="18" charset="0"/>
                <a:ea typeface="Times New Roman" panose="02020603050405020304" pitchFamily="18" charset="0"/>
              </a:rPr>
              <a:t> 93,85%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140,775 unit </a:t>
            </a:r>
            <a:r>
              <a:rPr lang="en-US" sz="1800" dirty="0" err="1">
                <a:latin typeface="Times New Roman" panose="02020603050405020304" pitchFamily="18" charset="0"/>
                <a:ea typeface="Times New Roman" panose="02020603050405020304" pitchFamily="18" charset="0"/>
              </a:rPr>
              <a:t>dari</a:t>
            </a:r>
            <a:r>
              <a:rPr lang="en-US" sz="1800" dirty="0">
                <a:latin typeface="Times New Roman" panose="02020603050405020304" pitchFamily="18" charset="0"/>
                <a:ea typeface="Times New Roman" panose="02020603050405020304" pitchFamily="18" charset="0"/>
              </a:rPr>
              <a:t> target 100%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150 unit pada January 2023. Hal </a:t>
            </a:r>
            <a:r>
              <a:rPr lang="en-US" sz="1800" dirty="0" err="1">
                <a:latin typeface="Times New Roman" panose="02020603050405020304" pitchFamily="18" charset="0"/>
                <a:ea typeface="Times New Roman" panose="02020603050405020304" pitchFamily="18" charset="0"/>
              </a:rPr>
              <a:t>ini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disebabkan</a:t>
            </a:r>
            <a:r>
              <a:rPr lang="en-US" sz="1800" dirty="0">
                <a:latin typeface="Times New Roman" panose="02020603050405020304" pitchFamily="18" charset="0"/>
                <a:ea typeface="Times New Roman" panose="02020603050405020304" pitchFamily="18" charset="0"/>
              </a:rPr>
              <a:t> oleh </a:t>
            </a:r>
            <a:r>
              <a:rPr lang="en-US" sz="1800" dirty="0" err="1">
                <a:latin typeface="Times New Roman" panose="02020603050405020304" pitchFamily="18" charset="0"/>
                <a:ea typeface="Times New Roman" panose="02020603050405020304" pitchFamily="18" charset="0"/>
              </a:rPr>
              <a:t>perbedaan</a:t>
            </a:r>
            <a:r>
              <a:rPr lang="en-US" sz="1800" dirty="0">
                <a:latin typeface="Times New Roman" panose="02020603050405020304" pitchFamily="18" charset="0"/>
                <a:ea typeface="Times New Roman" panose="02020603050405020304" pitchFamily="18" charset="0"/>
              </a:rPr>
              <a:t> output </a:t>
            </a:r>
            <a:r>
              <a:rPr lang="en-US" sz="1800" dirty="0" err="1">
                <a:latin typeface="Times New Roman" panose="02020603050405020304" pitchFamily="18" charset="0"/>
                <a:ea typeface="Times New Roman" panose="02020603050405020304" pitchFamily="18" charset="0"/>
              </a:rPr>
              <a:t>produksi</a:t>
            </a:r>
            <a:r>
              <a:rPr lang="en-US" sz="1800" dirty="0">
                <a:latin typeface="Times New Roman" panose="02020603050405020304" pitchFamily="18" charset="0"/>
                <a:ea typeface="Times New Roman" panose="02020603050405020304" pitchFamily="18" charset="0"/>
              </a:rPr>
              <a:t> pada </a:t>
            </a:r>
            <a:r>
              <a:rPr lang="en-US" sz="1800" dirty="0" err="1">
                <a:latin typeface="Times New Roman" panose="02020603050405020304" pitchFamily="18" charset="0"/>
                <a:ea typeface="Times New Roman" panose="02020603050405020304" pitchFamily="18" charset="0"/>
              </a:rPr>
              <a:t>setiap</a:t>
            </a:r>
            <a:r>
              <a:rPr lang="en-US" sz="1800" dirty="0">
                <a:latin typeface="Times New Roman" panose="02020603050405020304" pitchFamily="18" charset="0"/>
                <a:ea typeface="Times New Roman" panose="02020603050405020304" pitchFamily="18" charset="0"/>
              </a:rPr>
              <a:t> work station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lintasan</a:t>
            </a:r>
            <a:r>
              <a:rPr lang="en-US" sz="1800" dirty="0">
                <a:latin typeface="Times New Roman" panose="02020603050405020304" pitchFamily="18" charset="0"/>
                <a:ea typeface="Times New Roman" panose="02020603050405020304" pitchFamily="18" charset="0"/>
              </a:rPr>
              <a:t> yang </a:t>
            </a:r>
            <a:r>
              <a:rPr lang="en-US" sz="1800" dirty="0" err="1">
                <a:latin typeface="Times New Roman" panose="02020603050405020304" pitchFamily="18" charset="0"/>
                <a:ea typeface="Times New Roman" panose="02020603050405020304" pitchFamily="18" charset="0"/>
              </a:rPr>
              <a:t>tidak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seimbang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sehingga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terjadi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penumpukan</a:t>
            </a:r>
            <a:r>
              <a:rPr lang="en-US" sz="1800" dirty="0">
                <a:latin typeface="Times New Roman" panose="02020603050405020304" pitchFamily="18" charset="0"/>
                <a:ea typeface="Times New Roman" panose="02020603050405020304" pitchFamily="18" charset="0"/>
              </a:rPr>
              <a:t> work in progress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kemacetan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saat</a:t>
            </a:r>
            <a:r>
              <a:rPr lang="en-US" sz="1800" dirty="0">
                <a:latin typeface="Times New Roman" panose="02020603050405020304" pitchFamily="18" charset="0"/>
                <a:ea typeface="Times New Roman" panose="02020603050405020304" pitchFamily="18" charset="0"/>
              </a:rPr>
              <a:t> proses </a:t>
            </a:r>
            <a:r>
              <a:rPr lang="en-US" sz="1800" dirty="0" err="1">
                <a:latin typeface="Times New Roman" panose="02020603050405020304" pitchFamily="18" charset="0"/>
                <a:ea typeface="Times New Roman" panose="02020603050405020304" pitchFamily="18" charset="0"/>
              </a:rPr>
              <a:t>produksi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berlangsung</a:t>
            </a:r>
            <a:r>
              <a:rPr lang="en-US" sz="1800" dirty="0">
                <a:latin typeface="Times New Roman" panose="02020603050405020304" pitchFamily="18" charset="0"/>
                <a:ea typeface="Times New Roman" panose="02020603050405020304" pitchFamily="18" charset="0"/>
              </a:rPr>
              <a:t>. Work in progress </a:t>
            </a:r>
            <a:r>
              <a:rPr lang="en-US" sz="1800" dirty="0" err="1">
                <a:latin typeface="Times New Roman" panose="02020603050405020304" pitchFamily="18" charset="0"/>
                <a:ea typeface="Times New Roman" panose="02020603050405020304" pitchFamily="18" charset="0"/>
              </a:rPr>
              <a:t>adalah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barang</a:t>
            </a:r>
            <a:r>
              <a:rPr lang="en-US" sz="1800" dirty="0">
                <a:latin typeface="Times New Roman" panose="02020603050405020304" pitchFamily="18" charset="0"/>
                <a:ea typeface="Times New Roman" panose="02020603050405020304" pitchFamily="18" charset="0"/>
              </a:rPr>
              <a:t> yang </a:t>
            </a:r>
            <a:r>
              <a:rPr lang="en-US" sz="1800" dirty="0" err="1">
                <a:latin typeface="Times New Roman" panose="02020603050405020304" pitchFamily="18" charset="0"/>
                <a:ea typeface="Times New Roman" panose="02020603050405020304" pitchFamily="18" charset="0"/>
              </a:rPr>
              <a:t>ada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dalam</a:t>
            </a:r>
            <a:r>
              <a:rPr lang="en-US" sz="1800" dirty="0">
                <a:latin typeface="Times New Roman" panose="02020603050405020304" pitchFamily="18" charset="0"/>
                <a:ea typeface="Times New Roman" panose="02020603050405020304" pitchFamily="18" charset="0"/>
              </a:rPr>
              <a:t> proses </a:t>
            </a:r>
            <a:r>
              <a:rPr lang="en-US" sz="1800" dirty="0" err="1">
                <a:latin typeface="Times New Roman" panose="02020603050405020304" pitchFamily="18" charset="0"/>
                <a:ea typeface="Times New Roman" panose="02020603050405020304" pitchFamily="18" charset="0"/>
              </a:rPr>
              <a:t>produksi</a:t>
            </a:r>
            <a:r>
              <a:rPr lang="en-US" sz="1800" dirty="0">
                <a:latin typeface="Times New Roman" panose="02020603050405020304" pitchFamily="18" charset="0"/>
                <a:ea typeface="Times New Roman" panose="02020603050405020304" pitchFamily="18" charset="0"/>
              </a:rPr>
              <a:t> yang </a:t>
            </a:r>
            <a:r>
              <a:rPr lang="en-US" sz="1800" dirty="0" err="1">
                <a:latin typeface="Times New Roman" panose="02020603050405020304" pitchFamily="18" charset="0"/>
                <a:ea typeface="Times New Roman" panose="02020603050405020304" pitchFamily="18" charset="0"/>
              </a:rPr>
              <a:t>telah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diolah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beberapa</a:t>
            </a:r>
            <a:r>
              <a:rPr lang="en-US" sz="1800" dirty="0">
                <a:latin typeface="Times New Roman" panose="02020603050405020304" pitchFamily="18" charset="0"/>
                <a:ea typeface="Times New Roman" panose="02020603050405020304" pitchFamily="18" charset="0"/>
              </a:rPr>
              <a:t> kali dan </a:t>
            </a:r>
            <a:r>
              <a:rPr lang="en-US" sz="1800" dirty="0" err="1">
                <a:latin typeface="Times New Roman" panose="02020603050405020304" pitchFamily="18" charset="0"/>
                <a:ea typeface="Times New Roman" panose="02020603050405020304" pitchFamily="18" charset="0"/>
              </a:rPr>
              <a:t>diubah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menjadi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barang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jadi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siap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jual</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ke</a:t>
            </a:r>
            <a:r>
              <a:rPr lang="en-US" sz="1800" dirty="0">
                <a:latin typeface="Times New Roman" panose="02020603050405020304" pitchFamily="18" charset="0"/>
                <a:ea typeface="Times New Roman" panose="02020603050405020304" pitchFamily="18" charset="0"/>
              </a:rPr>
              <a:t> customer.</a:t>
            </a:r>
            <a:r>
              <a:rPr lang="id-ID"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31800" marR="2540" indent="0" algn="just">
              <a:lnSpc>
                <a:spcPct val="120000"/>
              </a:lnSpc>
              <a:spcAft>
                <a:spcPts val="700"/>
              </a:spcAft>
              <a:buNone/>
            </a:pP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Perusahaan </a:t>
            </a:r>
            <a:r>
              <a:rPr lang="en-US" sz="1800" dirty="0" err="1">
                <a:effectLst/>
                <a:latin typeface="Times New Roman" panose="02020603050405020304" pitchFamily="18" charset="0"/>
                <a:ea typeface="Times New Roman" panose="02020603050405020304" pitchFamily="18" charset="0"/>
              </a:rPr>
              <a:t>ini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bergerak</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bidang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produksi</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wiring harness manufacturing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atau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perakitan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instalasi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kelistrikan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body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mobil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Setiap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harinya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perusahaan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memproduksi</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wiring harness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jenis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mobil</a:t>
            </a:r>
            <a:r>
              <a:rPr lang="en-US" sz="1800" dirty="0">
                <a:effectLst/>
                <a:latin typeface="Times New Roman" panose="02020603050405020304" pitchFamily="18" charset="0"/>
                <a:ea typeface="Times New Roman" panose="02020603050405020304" pitchFamily="18" charset="0"/>
              </a:rPr>
              <a:t> Toyota, Nissan, </a:t>
            </a:r>
            <a:r>
              <a:rPr lang="en-US" sz="1800" dirty="0" err="1">
                <a:effectLst/>
                <a:latin typeface="Times New Roman" panose="02020603050405020304" pitchFamily="18" charset="0"/>
                <a:ea typeface="Times New Roman" panose="02020603050405020304" pitchFamily="18" charset="0"/>
              </a:rPr>
              <a:t>Mitsubhisi</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kendaraan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jenis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mobil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lainnya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kapasitas</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banyak</a:t>
            </a:r>
            <a:r>
              <a:rPr lang="id-ID"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rPr>
              <a:t> proses </a:t>
            </a:r>
            <a:r>
              <a:rPr lang="en-US" sz="1800" dirty="0" err="1">
                <a:effectLst/>
                <a:latin typeface="Times New Roman" panose="02020603050405020304" pitchFamily="18" charset="0"/>
                <a:ea typeface="Times New Roman" panose="02020603050405020304" pitchFamily="18" charset="0"/>
              </a:rPr>
              <a:t>produksi</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wiring harness </a:t>
            </a:r>
            <a:r>
              <a:rPr lang="en-US" sz="1800" dirty="0">
                <a:effectLst/>
                <a:latin typeface="Times New Roman" panose="02020603050405020304" pitchFamily="18" charset="0"/>
                <a:ea typeface="Times New Roman" panose="02020603050405020304" pitchFamily="18" charset="0"/>
              </a:rPr>
              <a:t>juga </a:t>
            </a:r>
            <a:r>
              <a:rPr lang="en-US" sz="1800" dirty="0" err="1">
                <a:effectLst/>
                <a:latin typeface="Times New Roman" panose="02020603050405020304" pitchFamily="18" charset="0"/>
                <a:ea typeface="Times New Roman" panose="02020603050405020304" pitchFamily="18" charset="0"/>
              </a:rPr>
              <a:t>harus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sesuai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rancangan</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pesanan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customer</a:t>
            </a:r>
            <a:r>
              <a:rPr lang="id-ID" sz="1800" dirty="0">
                <a:effectLst/>
                <a:latin typeface="Times New Roman" panose="02020603050405020304" pitchFamily="18" charset="0"/>
                <a:ea typeface="Times New Roman" panose="02020603050405020304" pitchFamily="18" charset="0"/>
              </a:rPr>
              <a:t>. </a:t>
            </a:r>
            <a:r>
              <a:rPr lang="id-ID" sz="1800" dirty="0">
                <a:latin typeface="Times New Roman" panose="02020603050405020304" pitchFamily="18" charset="0"/>
                <a:ea typeface="Times New Roman" panose="02020603050405020304" pitchFamily="18" charset="0"/>
              </a:rPr>
              <a:t>Wiring harness merupakan sistem saraf pusat yang berfungsi mengalirkan kelistrikan pada kendaraan sehingga alur listrik dapat tersalur dari satu bagian ke bagian lainnya, dan wiring harness bertanggung jawab untuk menghubungkan semua komponen perangkat keras, seperti unit kontrol dan komponen elektronik lainnya pada kendaraan. Rngkaian komponen material wiring harness ini memiliki peran yang sangat penting untuk menentukan baiknya performa serta keselamatan bagi pengguna kendaraan</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Effect transition="in" filter="fade">
                                      <p:cBhvr>
                                        <p:cTn id="15" dur="1000"/>
                                        <p:tgtEl>
                                          <p:spTgt spid="47">
                                            <p:txEl>
                                              <p:pRg st="0" end="0"/>
                                            </p:txEl>
                                          </p:spTgt>
                                        </p:tgtEl>
                                      </p:cBhvr>
                                    </p:animEffect>
                                    <p:anim calcmode="lin" valueType="num">
                                      <p:cBhvr>
                                        <p:cTn id="16"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7">
                                            <p:txEl>
                                              <p:pRg st="1" end="1"/>
                                            </p:txEl>
                                          </p:spTgt>
                                        </p:tgtEl>
                                        <p:attrNameLst>
                                          <p:attrName>style.visibility</p:attrName>
                                        </p:attrNameLst>
                                      </p:cBhvr>
                                      <p:to>
                                        <p:strVal val="visible"/>
                                      </p:to>
                                    </p:set>
                                    <p:animEffect transition="in" filter="fade">
                                      <p:cBhvr>
                                        <p:cTn id="22" dur="1000"/>
                                        <p:tgtEl>
                                          <p:spTgt spid="47">
                                            <p:txEl>
                                              <p:pRg st="1" end="1"/>
                                            </p:txEl>
                                          </p:spTgt>
                                        </p:tgtEl>
                                      </p:cBhvr>
                                    </p:animEffect>
                                    <p:anim calcmode="lin" valueType="num">
                                      <p:cBhvr>
                                        <p:cTn id="23"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Effect transition="in" filter="fade">
                                      <p:cBhvr>
                                        <p:cTn id="29" dur="1000"/>
                                        <p:tgtEl>
                                          <p:spTgt spid="47">
                                            <p:txEl>
                                              <p:pRg st="2" end="2"/>
                                            </p:txEl>
                                          </p:spTgt>
                                        </p:tgtEl>
                                      </p:cBhvr>
                                    </p:animEffect>
                                    <p:anim calcmode="lin" valueType="num">
                                      <p:cBhvr>
                                        <p:cTn id="3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310324" y="1441932"/>
            <a:ext cx="11830877" cy="3409468"/>
          </a:xfrm>
          <a:prstGeom prst="rect">
            <a:avLst/>
          </a:prstGeom>
          <a:noFill/>
          <a:ln>
            <a:noFill/>
          </a:ln>
        </p:spPr>
        <p:txBody>
          <a:bodyPr spcFirstLastPara="1" wrap="square" lIns="91425" tIns="45700" rIns="91425" bIns="45700" anchor="t" anchorCtr="0">
            <a:noAutofit/>
          </a:bodyPr>
          <a:lstStyle/>
          <a:p>
            <a:pPr marL="50800" marR="287020" indent="0" algn="just">
              <a:lnSpc>
                <a:spcPct val="150000"/>
              </a:lnSpc>
              <a:buNone/>
            </a:pPr>
            <a:r>
              <a:rPr lang="en-US" dirty="0">
                <a:effectLst/>
                <a:latin typeface="Times New Roman" panose="02020603050405020304" pitchFamily="18" charset="0"/>
                <a:ea typeface="Times New Roman" panose="02020603050405020304" pitchFamily="18" charset="0"/>
              </a:rPr>
              <a:t>Adapun </a:t>
            </a:r>
            <a:r>
              <a:rPr lang="en-US" dirty="0" err="1">
                <a:effectLst/>
                <a:latin typeface="Times New Roman" panose="02020603050405020304" pitchFamily="18" charset="0"/>
                <a:ea typeface="Times New Roman" panose="02020603050405020304" pitchFamily="18" charset="0"/>
              </a:rPr>
              <a:t>manfaat</a:t>
            </a:r>
            <a:r>
              <a:rPr lang="en-US" dirty="0">
                <a:effectLst/>
                <a:latin typeface="Times New Roman" panose="02020603050405020304" pitchFamily="18" charset="0"/>
                <a:ea typeface="Times New Roman" panose="02020603050405020304" pitchFamily="18" charset="0"/>
              </a:rPr>
              <a:t> yang </a:t>
            </a:r>
            <a:r>
              <a:rPr lang="en-US" dirty="0" err="1">
                <a:effectLst/>
                <a:latin typeface="Times New Roman" panose="02020603050405020304" pitchFamily="18" charset="0"/>
                <a:ea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diperoleh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dari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penelitian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ini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yaitu</a:t>
            </a:r>
            <a:r>
              <a:rPr lang="en-US" dirty="0">
                <a:effectLst/>
                <a:latin typeface="Times New Roman" panose="02020603050405020304" pitchFamily="18" charset="0"/>
                <a:ea typeface="Times New Roman" panose="02020603050405020304" pitchFamily="18" charset="0"/>
              </a:rPr>
              <a:t> </a:t>
            </a:r>
            <a:r>
              <a:rPr lang="id-ID" dirty="0">
                <a:effectLst/>
                <a:latin typeface="Times New Roman" panose="02020603050405020304" pitchFamily="18" charset="0"/>
                <a:ea typeface="Times New Roman" panose="02020603050405020304" pitchFamily="18" charset="0"/>
              </a:rPr>
              <a:t>:</a:t>
            </a:r>
            <a:endParaRPr lang="en-ID" dirty="0">
              <a:latin typeface="Times New Roman" panose="02020603050405020304" pitchFamily="18" charset="0"/>
              <a:ea typeface="Times New Roman" panose="02020603050405020304" pitchFamily="18" charset="0"/>
            </a:endParaRPr>
          </a:p>
          <a:p>
            <a:pPr marR="287020" algn="just">
              <a:lnSpc>
                <a:spcPct val="150000"/>
              </a:lnSpc>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terkait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penggunaan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metode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line balancing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khususnya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kegiatan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industri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manufaktur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maupun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industri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lainnya</a:t>
            </a:r>
            <a:r>
              <a:rPr lang="id-ID"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latin typeface="Calibri" panose="020F0502020204030204" pitchFamily="34" charset="0"/>
              <a:ea typeface="Times New Roman" panose="02020603050405020304" pitchFamily="18" charset="0"/>
              <a:cs typeface="Times New Roman" panose="02020603050405020304" pitchFamily="18" charset="0"/>
            </a:endParaRPr>
          </a:p>
          <a:p>
            <a:pPr marR="287020" algn="just">
              <a:lnSpc>
                <a:spcPct val="150000"/>
              </a:lnSpc>
            </a:pPr>
            <a:r>
              <a:rPr lang="en-US" dirty="0" err="1">
                <a:effectLst/>
                <a:latin typeface="Times New Roman" panose="02020603050405020304" pitchFamily="18" charset="0"/>
                <a:ea typeface="Calibri" panose="020F0502020204030204" pitchFamily="34" charset="0"/>
              </a:rPr>
              <a:t>Dapat</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membantu</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meningkatkan</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efisiensi</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produksi</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dengan</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menggunakan</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metode</a:t>
            </a:r>
            <a:r>
              <a:rPr lang="en-US" dirty="0">
                <a:effectLst/>
                <a:latin typeface="Times New Roman" panose="02020603050405020304" pitchFamily="18" charset="0"/>
                <a:ea typeface="Calibri" panose="020F0502020204030204" pitchFamily="34" charset="0"/>
              </a:rPr>
              <a:t> </a:t>
            </a:r>
            <a:r>
              <a:rPr lang="en-US" i="1" dirty="0">
                <a:effectLst/>
                <a:latin typeface="Times New Roman" panose="02020603050405020304" pitchFamily="18" charset="0"/>
                <a:ea typeface="Calibri" panose="020F0502020204030204" pitchFamily="34" charset="0"/>
              </a:rPr>
              <a:t>line balancing</a:t>
            </a:r>
            <a:r>
              <a:rPr lang="en-US" dirty="0">
                <a:effectLst/>
                <a:latin typeface="Times New Roman" panose="02020603050405020304" pitchFamily="18" charset="0"/>
                <a:ea typeface="Calibri" panose="020F0502020204030204" pitchFamily="34" charset="0"/>
              </a:rPr>
              <a:t>.</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3" name="TextBox 2">
            <a:extLst>
              <a:ext uri="{FF2B5EF4-FFF2-40B4-BE49-F238E27FC236}">
                <a16:creationId xmlns:a16="http://schemas.microsoft.com/office/drawing/2014/main" id="{8302812E-5815-9923-28F7-C41A3A53FE09}"/>
              </a:ext>
            </a:extLst>
          </p:cNvPr>
          <p:cNvSpPr txBox="1"/>
          <p:nvPr/>
        </p:nvSpPr>
        <p:spPr>
          <a:xfrm>
            <a:off x="770466" y="1303867"/>
            <a:ext cx="10998201" cy="4524315"/>
          </a:xfrm>
          <a:prstGeom prst="rect">
            <a:avLst/>
          </a:prstGeom>
          <a:noFill/>
        </p:spPr>
        <p:txBody>
          <a:bodyPr wrap="square">
            <a:spAutoFit/>
          </a:bodyPr>
          <a:lstStyle/>
          <a:p>
            <a:pPr marL="406400" indent="-406400" algn="just"/>
            <a:r>
              <a:rPr lang="en-US" sz="1600" dirty="0">
                <a:effectLst/>
                <a:latin typeface="Times New Roman" panose="02020603050405020304" pitchFamily="18" charset="0"/>
                <a:ea typeface="Times New Roman" panose="02020603050405020304" pitchFamily="18" charset="0"/>
              </a:rPr>
              <a:t>[1]	H. G. Nguyen, M. Kuhn, And J. Franke, “Manufacturing Automation For Automotive Wiring Harnesses,” </a:t>
            </a:r>
            <a:r>
              <a:rPr lang="en-US" sz="1600" i="1" dirty="0">
                <a:effectLst/>
                <a:latin typeface="Times New Roman" panose="02020603050405020304" pitchFamily="18" charset="0"/>
                <a:ea typeface="Times New Roman" panose="02020603050405020304" pitchFamily="18" charset="0"/>
              </a:rPr>
              <a:t>Procedia </a:t>
            </a:r>
            <a:r>
              <a:rPr lang="en-US" sz="1600" i="1" dirty="0" err="1">
                <a:effectLst/>
                <a:latin typeface="Times New Roman" panose="02020603050405020304" pitchFamily="18" charset="0"/>
                <a:ea typeface="Times New Roman" panose="02020603050405020304" pitchFamily="18" charset="0"/>
              </a:rPr>
              <a:t>Cirp</a:t>
            </a:r>
            <a:r>
              <a:rPr lang="en-US" sz="1600" dirty="0">
                <a:effectLst/>
                <a:latin typeface="Times New Roman" panose="02020603050405020304" pitchFamily="18" charset="0"/>
                <a:ea typeface="Times New Roman" panose="02020603050405020304" pitchFamily="18" charset="0"/>
              </a:rPr>
              <a:t>, Vol. 97, Pp. 379–384, 2020, Doi: 10.1016/J.Procir.2020.05.254.</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[2]	L. L. </a:t>
            </a:r>
            <a:r>
              <a:rPr lang="en-US" sz="1600" dirty="0" err="1">
                <a:effectLst/>
                <a:latin typeface="Times New Roman" panose="02020603050405020304" pitchFamily="18" charset="0"/>
                <a:ea typeface="Times New Roman" panose="02020603050405020304" pitchFamily="18" charset="0"/>
              </a:rPr>
              <a:t>Tobing</a:t>
            </a:r>
            <a:r>
              <a:rPr lang="en-US" sz="1600" dirty="0">
                <a:effectLst/>
                <a:latin typeface="Times New Roman" panose="02020603050405020304" pitchFamily="18" charset="0"/>
                <a:ea typeface="Times New Roman" panose="02020603050405020304" pitchFamily="18" charset="0"/>
              </a:rPr>
              <a:t>, E. S. Nugroho, And S. </a:t>
            </a:r>
            <a:r>
              <a:rPr lang="en-US" sz="1600" dirty="0" err="1">
                <a:effectLst/>
                <a:latin typeface="Times New Roman" panose="02020603050405020304" pitchFamily="18" charset="0"/>
                <a:ea typeface="Times New Roman" panose="02020603050405020304" pitchFamily="18" charset="0"/>
              </a:rPr>
              <a:t>Solehudin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Pengaruh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Motivasi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Pelatihan</a:t>
            </a:r>
            <a:r>
              <a:rPr lang="en-US" sz="1600" dirty="0">
                <a:effectLst/>
                <a:latin typeface="Times New Roman" panose="02020603050405020304" pitchFamily="18" charset="0"/>
                <a:ea typeface="Times New Roman" panose="02020603050405020304" pitchFamily="18" charset="0"/>
              </a:rPr>
              <a:t> Dan </a:t>
            </a:r>
            <a:r>
              <a:rPr lang="en-US" sz="1600" dirty="0" err="1">
                <a:effectLst/>
                <a:latin typeface="Times New Roman" panose="02020603050405020304" pitchFamily="18" charset="0"/>
                <a:ea typeface="Times New Roman" panose="02020603050405020304" pitchFamily="18" charset="0"/>
              </a:rPr>
              <a:t>Pengembangan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Terhadap</a:t>
            </a:r>
            <a:r>
              <a:rPr lang="en-US" sz="1600" dirty="0">
                <a:effectLst/>
                <a:latin typeface="Times New Roman" panose="02020603050405020304" pitchFamily="18" charset="0"/>
                <a:ea typeface="Times New Roman" panose="02020603050405020304" pitchFamily="18" charset="0"/>
              </a:rPr>
              <a:t> Kinerja </a:t>
            </a:r>
            <a:r>
              <a:rPr lang="en-US" sz="1600" dirty="0" err="1">
                <a:effectLst/>
                <a:latin typeface="Times New Roman" panose="02020603050405020304" pitchFamily="18" charset="0"/>
                <a:ea typeface="Times New Roman" panose="02020603050405020304" pitchFamily="18" charset="0"/>
              </a:rPr>
              <a:t>Karyawan</a:t>
            </a:r>
            <a:r>
              <a:rPr lang="en-US" sz="1600" dirty="0">
                <a:effectLst/>
                <a:latin typeface="Times New Roman" panose="02020603050405020304" pitchFamily="18" charset="0"/>
                <a:ea typeface="Times New Roman" panose="02020603050405020304" pitchFamily="18" charset="0"/>
              </a:rPr>
              <a:t> Pada Level Operator Di Pt. Subang </a:t>
            </a:r>
            <a:r>
              <a:rPr lang="en-US" sz="1600" dirty="0" err="1">
                <a:effectLst/>
                <a:latin typeface="Times New Roman" panose="02020603050405020304" pitchFamily="18" charset="0"/>
                <a:ea typeface="Times New Roman" panose="02020603050405020304" pitchFamily="18" charset="0"/>
              </a:rPr>
              <a:t>Autocomp</a:t>
            </a:r>
            <a:r>
              <a:rPr lang="en-US" sz="1600" dirty="0">
                <a:effectLst/>
                <a:latin typeface="Times New Roman" panose="02020603050405020304" pitchFamily="18" charset="0"/>
                <a:ea typeface="Times New Roman" panose="02020603050405020304" pitchFamily="18" charset="0"/>
              </a:rPr>
              <a:t> Indonesia,” </a:t>
            </a:r>
            <a:r>
              <a:rPr lang="en-US" sz="1600" i="1" dirty="0">
                <a:effectLst/>
                <a:latin typeface="Times New Roman" panose="02020603050405020304" pitchFamily="18" charset="0"/>
                <a:ea typeface="Times New Roman" panose="02020603050405020304" pitchFamily="18" charset="0"/>
              </a:rPr>
              <a:t>Syntax Lit. ; J. </a:t>
            </a:r>
            <a:r>
              <a:rPr lang="en-US" sz="1600" i="1" dirty="0" err="1">
                <a:effectLst/>
                <a:latin typeface="Times New Roman" panose="02020603050405020304" pitchFamily="18" charset="0"/>
                <a:ea typeface="Times New Roman" panose="02020603050405020304" pitchFamily="18" charset="0"/>
              </a:rPr>
              <a:t>Ilm</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Indones</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Vol. 6, No. 1, P. 274, 2021, Doi: 10.36418/Syntax-Literate.V6i1.2000.</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[3]	C. </a:t>
            </a:r>
            <a:r>
              <a:rPr lang="en-US" sz="1600" dirty="0" err="1">
                <a:effectLst/>
                <a:latin typeface="Times New Roman" panose="02020603050405020304" pitchFamily="18" charset="0"/>
                <a:ea typeface="Times New Roman" panose="02020603050405020304" pitchFamily="18" charset="0"/>
              </a:rPr>
              <a:t>Hemalatha</a:t>
            </a:r>
            <a:r>
              <a:rPr lang="en-US" sz="1600" dirty="0">
                <a:effectLst/>
                <a:latin typeface="Times New Roman" panose="02020603050405020304" pitchFamily="18" charset="0"/>
                <a:ea typeface="Times New Roman" panose="02020603050405020304" pitchFamily="18" charset="0"/>
              </a:rPr>
              <a:t>, K. </a:t>
            </a:r>
            <a:r>
              <a:rPr lang="en-US" sz="1600" dirty="0" err="1">
                <a:effectLst/>
                <a:latin typeface="Times New Roman" panose="02020603050405020304" pitchFamily="18" charset="0"/>
                <a:ea typeface="Times New Roman" panose="02020603050405020304" pitchFamily="18" charset="0"/>
              </a:rPr>
              <a:t>Sankaranarayanasamy</a:t>
            </a:r>
            <a:r>
              <a:rPr lang="en-US" sz="1600" dirty="0">
                <a:effectLst/>
                <a:latin typeface="Times New Roman" panose="02020603050405020304" pitchFamily="18" charset="0"/>
                <a:ea typeface="Times New Roman" panose="02020603050405020304" pitchFamily="18" charset="0"/>
              </a:rPr>
              <a:t>, And N. </a:t>
            </a:r>
            <a:r>
              <a:rPr lang="en-US" sz="1600" dirty="0" err="1">
                <a:effectLst/>
                <a:latin typeface="Times New Roman" panose="02020603050405020304" pitchFamily="18" charset="0"/>
                <a:ea typeface="Times New Roman" panose="02020603050405020304" pitchFamily="18" charset="0"/>
              </a:rPr>
              <a:t>Durairaaj</a:t>
            </a:r>
            <a:r>
              <a:rPr lang="en-US" sz="1600" dirty="0">
                <a:effectLst/>
                <a:latin typeface="Times New Roman" panose="02020603050405020304" pitchFamily="18" charset="0"/>
                <a:ea typeface="Times New Roman" panose="02020603050405020304" pitchFamily="18" charset="0"/>
              </a:rPr>
              <a:t>, “Lean And Agile Manufacturing For Work-In-Process (</a:t>
            </a:r>
            <a:r>
              <a:rPr lang="en-US" sz="1600" dirty="0" err="1">
                <a:effectLst/>
                <a:latin typeface="Times New Roman" panose="02020603050405020304" pitchFamily="18" charset="0"/>
                <a:ea typeface="Times New Roman" panose="02020603050405020304" pitchFamily="18" charset="0"/>
              </a:rPr>
              <a:t>Wip</a:t>
            </a:r>
            <a:r>
              <a:rPr lang="en-US" sz="1600" dirty="0">
                <a:effectLst/>
                <a:latin typeface="Times New Roman" panose="02020603050405020304" pitchFamily="18" charset="0"/>
                <a:ea typeface="Times New Roman" panose="02020603050405020304" pitchFamily="18" charset="0"/>
              </a:rPr>
              <a:t>) Control,” </a:t>
            </a:r>
            <a:r>
              <a:rPr lang="en-US" sz="1600" i="1" dirty="0">
                <a:effectLst/>
                <a:latin typeface="Times New Roman" panose="02020603050405020304" pitchFamily="18" charset="0"/>
                <a:ea typeface="Times New Roman" panose="02020603050405020304" pitchFamily="18" charset="0"/>
              </a:rPr>
              <a:t>Mater. Today Proc.</a:t>
            </a:r>
            <a:r>
              <a:rPr lang="en-US" sz="1600" dirty="0">
                <a:effectLst/>
                <a:latin typeface="Times New Roman" panose="02020603050405020304" pitchFamily="18" charset="0"/>
                <a:ea typeface="Times New Roman" panose="02020603050405020304" pitchFamily="18" charset="0"/>
              </a:rPr>
              <a:t>, Vol. 46, Pp. 10334–10338, 2021, Doi: 10.1016/J.Matpr.2020.12.473.</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[4]	I. </a:t>
            </a:r>
            <a:r>
              <a:rPr lang="en-US" sz="1600" dirty="0" err="1">
                <a:effectLst/>
                <a:latin typeface="Times New Roman" panose="02020603050405020304" pitchFamily="18" charset="0"/>
                <a:ea typeface="Times New Roman" panose="02020603050405020304" pitchFamily="18" charset="0"/>
              </a:rPr>
              <a:t>Minarsih</a:t>
            </a:r>
            <a:r>
              <a:rPr lang="en-US" sz="1600" dirty="0">
                <a:effectLst/>
                <a:latin typeface="Times New Roman" panose="02020603050405020304" pitchFamily="18" charset="0"/>
                <a:ea typeface="Times New Roman" panose="02020603050405020304" pitchFamily="18" charset="0"/>
              </a:rPr>
              <a:t> And L. R. </a:t>
            </a:r>
            <a:r>
              <a:rPr lang="en-US" sz="1600" dirty="0" err="1">
                <a:effectLst/>
                <a:latin typeface="Times New Roman" panose="02020603050405020304" pitchFamily="18" charset="0"/>
                <a:ea typeface="Times New Roman" panose="02020603050405020304" pitchFamily="18" charset="0"/>
              </a:rPr>
              <a:t>Waluyati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Efisiensi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Produksi</a:t>
            </a:r>
            <a:r>
              <a:rPr lang="en-US" sz="1600" dirty="0">
                <a:effectLst/>
                <a:latin typeface="Times New Roman" panose="02020603050405020304" pitchFamily="18" charset="0"/>
                <a:ea typeface="Times New Roman" panose="02020603050405020304" pitchFamily="18" charset="0"/>
              </a:rPr>
              <a:t> Pada </a:t>
            </a:r>
            <a:r>
              <a:rPr lang="en-US" sz="1600" dirty="0" err="1">
                <a:effectLst/>
                <a:latin typeface="Times New Roman" panose="02020603050405020304" pitchFamily="18" charset="0"/>
                <a:ea typeface="Times New Roman" panose="02020603050405020304" pitchFamily="18" charset="0"/>
              </a:rPr>
              <a:t>Usahatani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Bawang</a:t>
            </a:r>
            <a:r>
              <a:rPr lang="en-US" sz="1600" dirty="0">
                <a:effectLst/>
                <a:latin typeface="Times New Roman" panose="02020603050405020304" pitchFamily="18" charset="0"/>
                <a:ea typeface="Times New Roman" panose="02020603050405020304" pitchFamily="18" charset="0"/>
              </a:rPr>
              <a:t> Merah Di </a:t>
            </a:r>
            <a:r>
              <a:rPr lang="en-US" sz="1600" dirty="0" err="1">
                <a:effectLst/>
                <a:latin typeface="Times New Roman" panose="02020603050405020304" pitchFamily="18" charset="0"/>
                <a:ea typeface="Times New Roman" panose="02020603050405020304" pitchFamily="18" charset="0"/>
              </a:rPr>
              <a:t>Kabupaten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Madiun</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Ekon</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Pertan</a:t>
            </a:r>
            <a:r>
              <a:rPr lang="en-US" sz="1600" i="1" dirty="0">
                <a:effectLst/>
                <a:latin typeface="Times New Roman" panose="02020603050405020304" pitchFamily="18" charset="0"/>
                <a:ea typeface="Times New Roman" panose="02020603050405020304" pitchFamily="18" charset="0"/>
              </a:rPr>
              <a:t>. Dan </a:t>
            </a:r>
            <a:r>
              <a:rPr lang="en-US" sz="1600" i="1" dirty="0" err="1">
                <a:effectLst/>
                <a:latin typeface="Times New Roman" panose="02020603050405020304" pitchFamily="18" charset="0"/>
                <a:ea typeface="Times New Roman" panose="02020603050405020304" pitchFamily="18" charset="0"/>
              </a:rPr>
              <a:t>Agribisnis</a:t>
            </a:r>
            <a:r>
              <a:rPr lang="en-US" sz="1600" dirty="0">
                <a:effectLst/>
                <a:latin typeface="Times New Roman" panose="02020603050405020304" pitchFamily="18" charset="0"/>
                <a:ea typeface="Times New Roman" panose="02020603050405020304" pitchFamily="18" charset="0"/>
              </a:rPr>
              <a:t>, Vol. 3, No. 1, Pp. 128–137, 2019, Doi: 10.21776/Ub.Jepa.2019.003.01.13.</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[5]	Y. </a:t>
            </a:r>
            <a:r>
              <a:rPr lang="en-US" sz="1600" dirty="0" err="1">
                <a:effectLst/>
                <a:latin typeface="Times New Roman" panose="02020603050405020304" pitchFamily="18" charset="0"/>
                <a:ea typeface="Times New Roman" panose="02020603050405020304" pitchFamily="18" charset="0"/>
              </a:rPr>
              <a:t>Yujianto</a:t>
            </a:r>
            <a:r>
              <a:rPr lang="en-US" sz="1600" dirty="0">
                <a:effectLst/>
                <a:latin typeface="Times New Roman" panose="02020603050405020304" pitchFamily="18" charset="0"/>
                <a:ea typeface="Times New Roman" panose="02020603050405020304" pitchFamily="18" charset="0"/>
              </a:rPr>
              <a:t>, N. M. </a:t>
            </a:r>
            <a:r>
              <a:rPr lang="en-US" sz="1600" dirty="0" err="1">
                <a:effectLst/>
                <a:latin typeface="Times New Roman" panose="02020603050405020304" pitchFamily="18" charset="0"/>
                <a:ea typeface="Times New Roman" panose="02020603050405020304" pitchFamily="18" charset="0"/>
              </a:rPr>
              <a:t>Sudri</a:t>
            </a:r>
            <a:r>
              <a:rPr lang="en-US" sz="1600" dirty="0">
                <a:effectLst/>
                <a:latin typeface="Times New Roman" panose="02020603050405020304" pitchFamily="18" charset="0"/>
                <a:ea typeface="Times New Roman" panose="02020603050405020304" pitchFamily="18" charset="0"/>
              </a:rPr>
              <a:t>, L. Theresia, And Y. </a:t>
            </a:r>
            <a:r>
              <a:rPr lang="en-US" sz="1600" dirty="0" err="1">
                <a:effectLst/>
                <a:latin typeface="Times New Roman" panose="02020603050405020304" pitchFamily="18" charset="0"/>
                <a:ea typeface="Times New Roman" panose="02020603050405020304" pitchFamily="18" charset="0"/>
              </a:rPr>
              <a:t>Widianty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Meningkatkan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Efisiensi</a:t>
            </a:r>
            <a:r>
              <a:rPr lang="en-US" sz="1600" dirty="0">
                <a:effectLst/>
                <a:latin typeface="Times New Roman" panose="02020603050405020304" pitchFamily="18" charset="0"/>
                <a:ea typeface="Times New Roman" panose="02020603050405020304" pitchFamily="18" charset="0"/>
              </a:rPr>
              <a:t> Proses </a:t>
            </a:r>
            <a:r>
              <a:rPr lang="en-US" sz="1600" dirty="0" err="1">
                <a:effectLst/>
                <a:latin typeface="Times New Roman" panose="02020603050405020304" pitchFamily="18" charset="0"/>
                <a:ea typeface="Times New Roman" panose="02020603050405020304" pitchFamily="18" charset="0"/>
              </a:rPr>
              <a:t>Produksi</a:t>
            </a:r>
            <a:r>
              <a:rPr lang="en-US" sz="1600" dirty="0">
                <a:effectLst/>
                <a:latin typeface="Times New Roman" panose="02020603050405020304" pitchFamily="18" charset="0"/>
                <a:ea typeface="Times New Roman" panose="02020603050405020304" pitchFamily="18" charset="0"/>
              </a:rPr>
              <a:t> Pada </a:t>
            </a:r>
            <a:r>
              <a:rPr lang="en-US" sz="1600" dirty="0" err="1">
                <a:effectLst/>
                <a:latin typeface="Times New Roman" panose="02020603050405020304" pitchFamily="18" charset="0"/>
                <a:ea typeface="Times New Roman" panose="02020603050405020304" pitchFamily="18" charset="0"/>
              </a:rPr>
              <a:t>Industri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Tekstil</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Data Envelopment Analysis,”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Iptek</a:t>
            </a:r>
            <a:r>
              <a:rPr lang="en-US" sz="1600" dirty="0">
                <a:effectLst/>
                <a:latin typeface="Times New Roman" panose="02020603050405020304" pitchFamily="18" charset="0"/>
                <a:ea typeface="Times New Roman" panose="02020603050405020304" pitchFamily="18" charset="0"/>
              </a:rPr>
              <a:t>, Vol. 3, No. 2, Pp. 239–244, 2019, Doi: 10.31543/Jii.V3i2.154.</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[6]	A. T. </a:t>
            </a:r>
            <a:r>
              <a:rPr lang="en-US" sz="1600" dirty="0" err="1">
                <a:effectLst/>
                <a:latin typeface="Times New Roman" panose="02020603050405020304" pitchFamily="18" charset="0"/>
                <a:ea typeface="Times New Roman" panose="02020603050405020304" pitchFamily="18" charset="0"/>
              </a:rPr>
              <a:t>Panudju</a:t>
            </a:r>
            <a:r>
              <a:rPr lang="en-US" sz="1600" dirty="0">
                <a:effectLst/>
                <a:latin typeface="Times New Roman" panose="02020603050405020304" pitchFamily="18" charset="0"/>
                <a:ea typeface="Times New Roman" panose="02020603050405020304" pitchFamily="18" charset="0"/>
              </a:rPr>
              <a:t>, B. S. </a:t>
            </a:r>
            <a:r>
              <a:rPr lang="en-US" sz="1600" dirty="0" err="1">
                <a:effectLst/>
                <a:latin typeface="Times New Roman" panose="02020603050405020304" pitchFamily="18" charset="0"/>
                <a:ea typeface="Times New Roman" panose="02020603050405020304" pitchFamily="18" charset="0"/>
              </a:rPr>
              <a:t>Panulisan</a:t>
            </a:r>
            <a:r>
              <a:rPr lang="en-US" sz="1600" dirty="0">
                <a:effectLst/>
                <a:latin typeface="Times New Roman" panose="02020603050405020304" pitchFamily="18" charset="0"/>
                <a:ea typeface="Times New Roman" panose="02020603050405020304" pitchFamily="18" charset="0"/>
              </a:rPr>
              <a:t>, And E. </a:t>
            </a:r>
            <a:r>
              <a:rPr lang="en-US" sz="1600" dirty="0" err="1">
                <a:effectLst/>
                <a:latin typeface="Times New Roman" panose="02020603050405020304" pitchFamily="18" charset="0"/>
                <a:ea typeface="Times New Roman" panose="02020603050405020304" pitchFamily="18" charset="0"/>
              </a:rPr>
              <a:t>Fajriati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Analisis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Penerapan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Konsep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Penyeimbangan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Lini</a:t>
            </a:r>
            <a:r>
              <a:rPr lang="en-US" sz="1600" dirty="0">
                <a:effectLst/>
                <a:latin typeface="Times New Roman" panose="02020603050405020304" pitchFamily="18" charset="0"/>
                <a:ea typeface="Times New Roman" panose="02020603050405020304" pitchFamily="18" charset="0"/>
              </a:rPr>
              <a:t> (Line Balancing)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Ranked Position Weight (</a:t>
            </a:r>
            <a:r>
              <a:rPr lang="en-US" sz="1600" dirty="0" err="1">
                <a:effectLst/>
                <a:latin typeface="Times New Roman" panose="02020603050405020304" pitchFamily="18" charset="0"/>
                <a:ea typeface="Times New Roman" panose="02020603050405020304" pitchFamily="18" charset="0"/>
              </a:rPr>
              <a:t>Rpw</a:t>
            </a:r>
            <a:r>
              <a:rPr lang="en-US" sz="1600" dirty="0">
                <a:effectLst/>
                <a:latin typeface="Times New Roman" panose="02020603050405020304" pitchFamily="18" charset="0"/>
                <a:ea typeface="Times New Roman" panose="02020603050405020304" pitchFamily="18" charset="0"/>
              </a:rPr>
              <a:t>) Pada </a:t>
            </a:r>
            <a:r>
              <a:rPr lang="en-US" sz="1600" dirty="0" err="1">
                <a:effectLst/>
                <a:latin typeface="Times New Roman" panose="02020603050405020304" pitchFamily="18" charset="0"/>
                <a:ea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Produksi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Penyamakan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Kulit</a:t>
            </a:r>
            <a:r>
              <a:rPr lang="en-US" sz="1600" dirty="0">
                <a:effectLst/>
                <a:latin typeface="Times New Roman" panose="02020603050405020304" pitchFamily="18" charset="0"/>
                <a:ea typeface="Times New Roman" panose="02020603050405020304" pitchFamily="18" charset="0"/>
              </a:rPr>
              <a:t> Di Pt. Tong Hong Tannery Indonesia </a:t>
            </a:r>
            <a:r>
              <a:rPr lang="en-US" sz="1600" dirty="0" err="1">
                <a:effectLst/>
                <a:latin typeface="Times New Roman" panose="02020603050405020304" pitchFamily="18" charset="0"/>
                <a:ea typeface="Times New Roman" panose="02020603050405020304" pitchFamily="18" charset="0"/>
              </a:rPr>
              <a:t>Serang</a:t>
            </a:r>
            <a:r>
              <a:rPr lang="en-US" sz="1600" dirty="0">
                <a:effectLst/>
                <a:latin typeface="Times New Roman" panose="02020603050405020304" pitchFamily="18" charset="0"/>
                <a:ea typeface="Times New Roman" panose="02020603050405020304" pitchFamily="18" charset="0"/>
              </a:rPr>
              <a:t> Banten,”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Integr</a:t>
            </a:r>
            <a:r>
              <a:rPr lang="en-US" sz="1600" i="1" dirty="0">
                <a:effectLst/>
                <a:latin typeface="Times New Roman" panose="02020603050405020304" pitchFamily="18" charset="0"/>
                <a:ea typeface="Times New Roman" panose="02020603050405020304" pitchFamily="18" charset="0"/>
              </a:rPr>
              <a:t>. Sist. Ind.</a:t>
            </a:r>
            <a:r>
              <a:rPr lang="en-US" sz="1600" dirty="0">
                <a:effectLst/>
                <a:latin typeface="Times New Roman" panose="02020603050405020304" pitchFamily="18" charset="0"/>
                <a:ea typeface="Times New Roman" panose="02020603050405020304" pitchFamily="18" charset="0"/>
              </a:rPr>
              <a:t>, Vol. 5, No. 2, Pp. 70–80, 2018.</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[7]	T. Regina, J. A. </a:t>
            </a:r>
            <a:r>
              <a:rPr lang="en-US" sz="1600" dirty="0" err="1">
                <a:effectLst/>
                <a:latin typeface="Times New Roman" panose="02020603050405020304" pitchFamily="18" charset="0"/>
                <a:ea typeface="Times New Roman" panose="02020603050405020304" pitchFamily="18" charset="0"/>
              </a:rPr>
              <a:t>Luin</a:t>
            </a:r>
            <a:r>
              <a:rPr lang="en-US" sz="1600" dirty="0">
                <a:effectLst/>
                <a:latin typeface="Times New Roman" panose="02020603050405020304" pitchFamily="18" charset="0"/>
                <a:ea typeface="Times New Roman" panose="02020603050405020304" pitchFamily="18" charset="0"/>
              </a:rPr>
              <a:t>, And G. D. </a:t>
            </a:r>
            <a:r>
              <a:rPr lang="en-US" sz="1600" dirty="0" err="1">
                <a:effectLst/>
                <a:latin typeface="Times New Roman" panose="02020603050405020304" pitchFamily="18" charset="0"/>
                <a:ea typeface="Times New Roman" panose="02020603050405020304" pitchFamily="18" charset="0"/>
              </a:rPr>
              <a:t>Rembulan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Mengurangi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Keterlambatan</a:t>
            </a:r>
            <a:r>
              <a:rPr lang="en-US" sz="1600" dirty="0">
                <a:effectLst/>
                <a:latin typeface="Times New Roman" panose="02020603050405020304" pitchFamily="18" charset="0"/>
                <a:ea typeface="Times New Roman" panose="02020603050405020304" pitchFamily="18" charset="0"/>
              </a:rPr>
              <a:t> Waktu </a:t>
            </a:r>
            <a:r>
              <a:rPr lang="en-US" sz="1600" dirty="0" err="1">
                <a:effectLst/>
                <a:latin typeface="Times New Roman" panose="02020603050405020304" pitchFamily="18" charset="0"/>
                <a:ea typeface="Times New Roman" panose="02020603050405020304" pitchFamily="18" charset="0"/>
              </a:rPr>
              <a:t>Produksi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Line Balancing Pada Sektor </a:t>
            </a:r>
            <a:r>
              <a:rPr lang="en-US" sz="1600" dirty="0" err="1">
                <a:effectLst/>
                <a:latin typeface="Times New Roman" panose="02020603050405020304" pitchFamily="18" charset="0"/>
                <a:ea typeface="Times New Roman" panose="02020603050405020304" pitchFamily="18" charset="0"/>
              </a:rPr>
              <a:t>Konstruksi</a:t>
            </a:r>
            <a:r>
              <a:rPr lang="en-US" sz="1600" dirty="0">
                <a:effectLst/>
                <a:latin typeface="Times New Roman" panose="02020603050405020304" pitchFamily="18" charset="0"/>
                <a:ea typeface="Times New Roman" panose="02020603050405020304" pitchFamily="18" charset="0"/>
              </a:rPr>
              <a:t> Jalan Tol,” </a:t>
            </a:r>
            <a:r>
              <a:rPr lang="en-US" sz="1600" i="1" dirty="0">
                <a:effectLst/>
                <a:latin typeface="Times New Roman" panose="02020603050405020304" pitchFamily="18" charset="0"/>
                <a:ea typeface="Times New Roman" panose="02020603050405020304" pitchFamily="18" charset="0"/>
              </a:rPr>
              <a:t>Pros. Semin. Nas. </a:t>
            </a:r>
            <a:r>
              <a:rPr lang="en-US" sz="1600" i="1" dirty="0" err="1">
                <a:effectLst/>
                <a:latin typeface="Times New Roman" panose="02020603050405020304" pitchFamily="18" charset="0"/>
                <a:ea typeface="Times New Roman" panose="02020603050405020304" pitchFamily="18" charset="0"/>
              </a:rPr>
              <a:t>Ris</a:t>
            </a:r>
            <a:r>
              <a:rPr lang="en-US" sz="1600" i="1" dirty="0">
                <a:effectLst/>
                <a:latin typeface="Times New Roman" panose="02020603050405020304" pitchFamily="18" charset="0"/>
                <a:ea typeface="Times New Roman" panose="02020603050405020304" pitchFamily="18" charset="0"/>
              </a:rPr>
              <a:t>. Dan </a:t>
            </a:r>
            <a:r>
              <a:rPr lang="en-US" sz="1600" i="1" dirty="0" err="1">
                <a:effectLst/>
                <a:latin typeface="Times New Roman" panose="02020603050405020304" pitchFamily="18" charset="0"/>
                <a:ea typeface="Times New Roman" panose="02020603050405020304" pitchFamily="18" charset="0"/>
              </a:rPr>
              <a:t>Teknol</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Pp. 258–263, 2020.</a:t>
            </a:r>
          </a:p>
          <a:p>
            <a:pPr marL="406400" indent="-406400" algn="just"/>
            <a:r>
              <a:rPr lang="en-US" sz="1600" dirty="0">
                <a:effectLst/>
                <a:latin typeface="Times New Roman" panose="02020603050405020304" pitchFamily="18" charset="0"/>
                <a:ea typeface="Times New Roman" panose="02020603050405020304" pitchFamily="18" charset="0"/>
              </a:rPr>
              <a:t>[8]	I. </a:t>
            </a:r>
            <a:r>
              <a:rPr lang="en-US" sz="1600" dirty="0" err="1">
                <a:effectLst/>
                <a:latin typeface="Times New Roman" panose="02020603050405020304" pitchFamily="18" charset="0"/>
                <a:ea typeface="Times New Roman" panose="02020603050405020304" pitchFamily="18" charset="0"/>
              </a:rPr>
              <a:t>Purnamasari</a:t>
            </a:r>
            <a:r>
              <a:rPr lang="en-US" sz="1600" dirty="0">
                <a:effectLst/>
                <a:latin typeface="Times New Roman" panose="02020603050405020304" pitchFamily="18" charset="0"/>
                <a:ea typeface="Times New Roman" panose="02020603050405020304" pitchFamily="18" charset="0"/>
              </a:rPr>
              <a:t> And A. S. </a:t>
            </a:r>
            <a:r>
              <a:rPr lang="en-US" sz="1600" dirty="0" err="1">
                <a:effectLst/>
                <a:latin typeface="Times New Roman" panose="02020603050405020304" pitchFamily="18" charset="0"/>
                <a:ea typeface="Times New Roman" panose="02020603050405020304" pitchFamily="18" charset="0"/>
              </a:rPr>
              <a:t>Cahyana</a:t>
            </a:r>
            <a:r>
              <a:rPr lang="en-US" sz="1600" dirty="0">
                <a:effectLst/>
                <a:latin typeface="Times New Roman" panose="02020603050405020304" pitchFamily="18" charset="0"/>
                <a:ea typeface="Times New Roman" panose="02020603050405020304" pitchFamily="18" charset="0"/>
              </a:rPr>
              <a:t>, “Line Balancing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Ranked Position Weight ( </a:t>
            </a:r>
            <a:r>
              <a:rPr lang="en-US" sz="1600" dirty="0" err="1">
                <a:effectLst/>
                <a:latin typeface="Times New Roman" panose="02020603050405020304" pitchFamily="18" charset="0"/>
                <a:ea typeface="Times New Roman" panose="02020603050405020304" pitchFamily="18" charset="0"/>
              </a:rPr>
              <a:t>Rpw</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Spektrum Ind.</a:t>
            </a:r>
            <a:r>
              <a:rPr lang="en-US" sz="1600" dirty="0">
                <a:effectLst/>
                <a:latin typeface="Times New Roman" panose="02020603050405020304" pitchFamily="18" charset="0"/>
                <a:ea typeface="Times New Roman" panose="02020603050405020304" pitchFamily="18" charset="0"/>
              </a:rPr>
              <a:t>, Vol. 13, No. 2, P. 157, 2015, Doi: 10.12928/Si.V13i2.2693.</a:t>
            </a:r>
            <a:endParaRPr lang="en-ID" sz="1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3" name="TextBox 2">
            <a:extLst>
              <a:ext uri="{FF2B5EF4-FFF2-40B4-BE49-F238E27FC236}">
                <a16:creationId xmlns:a16="http://schemas.microsoft.com/office/drawing/2014/main" id="{8302812E-5815-9923-28F7-C41A3A53FE09}"/>
              </a:ext>
            </a:extLst>
          </p:cNvPr>
          <p:cNvSpPr txBox="1"/>
          <p:nvPr/>
        </p:nvSpPr>
        <p:spPr>
          <a:xfrm>
            <a:off x="770466" y="1303867"/>
            <a:ext cx="10998201" cy="4770537"/>
          </a:xfrm>
          <a:prstGeom prst="rect">
            <a:avLst/>
          </a:prstGeom>
          <a:noFill/>
        </p:spPr>
        <p:txBody>
          <a:bodyPr wrap="square">
            <a:spAutoFit/>
          </a:bodyPr>
          <a:lstStyle/>
          <a:p>
            <a:pPr marL="406400" indent="-406400" algn="just"/>
            <a:r>
              <a:rPr lang="en-US" sz="1600" dirty="0">
                <a:effectLst/>
                <a:latin typeface="Times New Roman" panose="02020603050405020304" pitchFamily="18" charset="0"/>
                <a:ea typeface="Times New Roman" panose="02020603050405020304" pitchFamily="18" charset="0"/>
              </a:rPr>
              <a:t>[9]	M. </a:t>
            </a:r>
            <a:r>
              <a:rPr lang="en-US" sz="1600" dirty="0" err="1">
                <a:effectLst/>
                <a:latin typeface="Times New Roman" panose="02020603050405020304" pitchFamily="18" charset="0"/>
                <a:ea typeface="Times New Roman" panose="02020603050405020304" pitchFamily="18" charset="0"/>
              </a:rPr>
              <a:t>Djunaidi</a:t>
            </a:r>
            <a:r>
              <a:rPr lang="en-US" sz="1600" dirty="0">
                <a:effectLst/>
                <a:latin typeface="Times New Roman" panose="02020603050405020304" pitchFamily="18" charset="0"/>
                <a:ea typeface="Times New Roman" panose="02020603050405020304" pitchFamily="18" charset="0"/>
              </a:rPr>
              <a:t> And . A., “</a:t>
            </a:r>
            <a:r>
              <a:rPr lang="en-US" sz="1600" dirty="0" err="1">
                <a:effectLst/>
                <a:latin typeface="Times New Roman" panose="02020603050405020304" pitchFamily="18" charset="0"/>
                <a:ea typeface="Times New Roman" panose="02020603050405020304" pitchFamily="18" charset="0"/>
              </a:rPr>
              <a:t>Analisis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Keseimbangan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Lintasan</a:t>
            </a:r>
            <a:r>
              <a:rPr lang="en-US" sz="1600" dirty="0">
                <a:effectLst/>
                <a:latin typeface="Times New Roman" panose="02020603050405020304" pitchFamily="18" charset="0"/>
                <a:ea typeface="Times New Roman" panose="02020603050405020304" pitchFamily="18" charset="0"/>
              </a:rPr>
              <a:t> (Line Balancing) Pada Proses </a:t>
            </a:r>
            <a:r>
              <a:rPr lang="en-US" sz="1600" dirty="0" err="1">
                <a:effectLst/>
                <a:latin typeface="Times New Roman" panose="02020603050405020304" pitchFamily="18" charset="0"/>
                <a:ea typeface="Times New Roman" panose="02020603050405020304" pitchFamily="18" charset="0"/>
              </a:rPr>
              <a:t>Perakitan</a:t>
            </a:r>
            <a:r>
              <a:rPr lang="en-US" sz="1600" dirty="0">
                <a:effectLst/>
                <a:latin typeface="Times New Roman" panose="02020603050405020304" pitchFamily="18" charset="0"/>
                <a:ea typeface="Times New Roman" panose="02020603050405020304" pitchFamily="18" charset="0"/>
              </a:rPr>
              <a:t> Body Bus Pada </a:t>
            </a:r>
            <a:r>
              <a:rPr lang="en-US" sz="1600" dirty="0" err="1">
                <a:effectLst/>
                <a:latin typeface="Times New Roman" panose="02020603050405020304" pitchFamily="18" charset="0"/>
                <a:ea typeface="Times New Roman" panose="02020603050405020304" pitchFamily="18" charset="0"/>
              </a:rPr>
              <a:t>Karoseri</a:t>
            </a:r>
            <a:r>
              <a:rPr lang="en-US" sz="1600" dirty="0">
                <a:effectLst/>
                <a:latin typeface="Times New Roman" panose="02020603050405020304" pitchFamily="18" charset="0"/>
                <a:ea typeface="Times New Roman" panose="02020603050405020304" pitchFamily="18" charset="0"/>
              </a:rPr>
              <a:t> Guna </a:t>
            </a:r>
            <a:r>
              <a:rPr lang="en-US" sz="1600" dirty="0" err="1">
                <a:effectLst/>
                <a:latin typeface="Times New Roman" panose="02020603050405020304" pitchFamily="18" charset="0"/>
                <a:ea typeface="Times New Roman" panose="02020603050405020304" pitchFamily="18" charset="0"/>
              </a:rPr>
              <a:t>Meningkatkan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Efisiensi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Lintasan</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Ilm</a:t>
            </a:r>
            <a:r>
              <a:rPr lang="en-US" sz="1600" i="1" dirty="0">
                <a:effectLst/>
                <a:latin typeface="Times New Roman" panose="02020603050405020304" pitchFamily="18" charset="0"/>
                <a:ea typeface="Times New Roman" panose="02020603050405020304" pitchFamily="18" charset="0"/>
              </a:rPr>
              <a:t>. Tek. Ind.</a:t>
            </a:r>
            <a:r>
              <a:rPr lang="en-US" sz="1600" dirty="0">
                <a:effectLst/>
                <a:latin typeface="Times New Roman" panose="02020603050405020304" pitchFamily="18" charset="0"/>
                <a:ea typeface="Times New Roman" panose="02020603050405020304" pitchFamily="18" charset="0"/>
              </a:rPr>
              <a:t>, Vol. 5, No. 2, Pp. 77–84, 2018, Doi: 10.24912/Jitiuntar.V5i2.1788.</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[10]	H. L. </a:t>
            </a:r>
            <a:r>
              <a:rPr lang="en-US" sz="1600" dirty="0" err="1">
                <a:effectLst/>
                <a:latin typeface="Times New Roman" panose="02020603050405020304" pitchFamily="18" charset="0"/>
                <a:ea typeface="Times New Roman" panose="02020603050405020304" pitchFamily="18" charset="0"/>
              </a:rPr>
              <a:t>Afrian</a:t>
            </a:r>
            <a:r>
              <a:rPr lang="en-US" sz="1600" dirty="0">
                <a:effectLst/>
                <a:latin typeface="Times New Roman" panose="02020603050405020304" pitchFamily="18" charset="0"/>
                <a:ea typeface="Times New Roman" panose="02020603050405020304" pitchFamily="18" charset="0"/>
              </a:rPr>
              <a:t>, R. </a:t>
            </a:r>
            <a:r>
              <a:rPr lang="en-US" sz="1600" dirty="0" err="1">
                <a:effectLst/>
                <a:latin typeface="Times New Roman" panose="02020603050405020304" pitchFamily="18" charset="0"/>
                <a:ea typeface="Times New Roman" panose="02020603050405020304" pitchFamily="18" charset="0"/>
              </a:rPr>
              <a:t>Alfatiyah</a:t>
            </a:r>
            <a:r>
              <a:rPr lang="en-US" sz="1600" dirty="0">
                <a:effectLst/>
                <a:latin typeface="Times New Roman" panose="02020603050405020304" pitchFamily="18" charset="0"/>
                <a:ea typeface="Times New Roman" panose="02020603050405020304" pitchFamily="18" charset="0"/>
              </a:rPr>
              <a:t>, And K. </a:t>
            </a:r>
            <a:r>
              <a:rPr lang="en-US" sz="1600" dirty="0" err="1">
                <a:effectLst/>
                <a:latin typeface="Times New Roman" panose="02020603050405020304" pitchFamily="18" charset="0"/>
                <a:ea typeface="Times New Roman" panose="02020603050405020304" pitchFamily="18" charset="0"/>
              </a:rPr>
              <a:t>Subarman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Perbaikan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Produksi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Time Study Dan Line Balancing </a:t>
            </a:r>
            <a:r>
              <a:rPr lang="en-US" sz="1600" dirty="0" err="1">
                <a:effectLst/>
                <a:latin typeface="Times New Roman" panose="02020603050405020304" pitchFamily="18" charset="0"/>
                <a:ea typeface="Times New Roman" panose="02020603050405020304" pitchFamily="18" charset="0"/>
              </a:rPr>
              <a:t>Untuk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Efisiensi</a:t>
            </a:r>
            <a:r>
              <a:rPr lang="en-US" sz="1600" dirty="0">
                <a:effectLst/>
                <a:latin typeface="Times New Roman" panose="02020603050405020304" pitchFamily="18" charset="0"/>
                <a:ea typeface="Times New Roman" panose="02020603050405020304" pitchFamily="18" charset="0"/>
              </a:rPr>
              <a:t> Proses </a:t>
            </a:r>
            <a:r>
              <a:rPr lang="en-US" sz="1600" dirty="0" err="1">
                <a:effectLst/>
                <a:latin typeface="Times New Roman" panose="02020603050405020304" pitchFamily="18" charset="0"/>
                <a:ea typeface="Times New Roman" panose="02020603050405020304" pitchFamily="18" charset="0"/>
              </a:rPr>
              <a:t>Pengemasan</a:t>
            </a:r>
            <a:r>
              <a:rPr lang="en-US" sz="1600" dirty="0">
                <a:effectLst/>
                <a:latin typeface="Times New Roman" panose="02020603050405020304" pitchFamily="18" charset="0"/>
                <a:ea typeface="Times New Roman" panose="02020603050405020304" pitchFamily="18" charset="0"/>
              </a:rPr>
              <a:t> Pada Cv. Tirta </a:t>
            </a:r>
            <a:r>
              <a:rPr lang="en-US" sz="1600" dirty="0" err="1">
                <a:effectLst/>
                <a:latin typeface="Times New Roman" panose="02020603050405020304" pitchFamily="18" charset="0"/>
                <a:ea typeface="Times New Roman" panose="02020603050405020304" pitchFamily="18" charset="0"/>
              </a:rPr>
              <a:t>Sasmita</a:t>
            </a:r>
            <a:r>
              <a:rPr lang="en-US" sz="1600"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Teknologi</a:t>
            </a:r>
            <a:r>
              <a:rPr lang="en-US" sz="1600" dirty="0">
                <a:effectLst/>
                <a:latin typeface="Times New Roman" panose="02020603050405020304" pitchFamily="18" charset="0"/>
                <a:ea typeface="Times New Roman" panose="02020603050405020304" pitchFamily="18" charset="0"/>
              </a:rPr>
              <a:t>, Vol. 3, No. 1, Pp. 73–81, 2020.</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[11]	M. Basuki, H. </a:t>
            </a:r>
            <a:r>
              <a:rPr lang="en-US" sz="1600" dirty="0" err="1">
                <a:effectLst/>
                <a:latin typeface="Times New Roman" panose="02020603050405020304" pitchFamily="18" charset="0"/>
                <a:ea typeface="Times New Roman" panose="02020603050405020304" pitchFamily="18" charset="0"/>
              </a:rPr>
              <a:t>Mz</a:t>
            </a:r>
            <a:r>
              <a:rPr lang="en-US" sz="1600" dirty="0">
                <a:effectLst/>
                <a:latin typeface="Times New Roman" panose="02020603050405020304" pitchFamily="18" charset="0"/>
                <a:ea typeface="Times New Roman" panose="02020603050405020304" pitchFamily="18" charset="0"/>
              </a:rPr>
              <a:t>, S. </a:t>
            </a:r>
            <a:r>
              <a:rPr lang="en-US" sz="1600" dirty="0" err="1">
                <a:effectLst/>
                <a:latin typeface="Times New Roman" panose="02020603050405020304" pitchFamily="18" charset="0"/>
                <a:ea typeface="Times New Roman" panose="02020603050405020304" pitchFamily="18" charset="0"/>
              </a:rPr>
              <a:t>Aprilyanti</a:t>
            </a:r>
            <a:r>
              <a:rPr lang="en-US" sz="1600" dirty="0">
                <a:effectLst/>
                <a:latin typeface="Times New Roman" panose="02020603050405020304" pitchFamily="18" charset="0"/>
                <a:ea typeface="Times New Roman" panose="02020603050405020304" pitchFamily="18" charset="0"/>
              </a:rPr>
              <a:t>, And M. </a:t>
            </a:r>
            <a:r>
              <a:rPr lang="en-US" sz="1600" dirty="0" err="1">
                <a:effectLst/>
                <a:latin typeface="Times New Roman" panose="02020603050405020304" pitchFamily="18" charset="0"/>
                <a:ea typeface="Times New Roman" panose="02020603050405020304" pitchFamily="18" charset="0"/>
              </a:rPr>
              <a:t>Junaidi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Perancangan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Keseimbangan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Lintasan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Produksi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Pendekatan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Heuristik</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Teknol</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Vol. 11, No. 2, Pp. 1–9, 2019, [Online]. Available: Https://Dx.Doi.Org/10.24853/Jurtek.11.2.117-126</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[12]	M. I. P. </a:t>
            </a:r>
            <a:r>
              <a:rPr lang="en-US" sz="1600" dirty="0" err="1">
                <a:effectLst/>
                <a:latin typeface="Times New Roman" panose="02020603050405020304" pitchFamily="18" charset="0"/>
                <a:ea typeface="Times New Roman" panose="02020603050405020304" pitchFamily="18" charset="0"/>
              </a:rPr>
              <a:t>Karmawan</a:t>
            </a:r>
            <a:r>
              <a:rPr lang="en-US" sz="1600" dirty="0">
                <a:effectLst/>
                <a:latin typeface="Times New Roman" panose="02020603050405020304" pitchFamily="18" charset="0"/>
                <a:ea typeface="Times New Roman" panose="02020603050405020304" pitchFamily="18" charset="0"/>
              </a:rPr>
              <a:t>, F. </a:t>
            </a:r>
            <a:r>
              <a:rPr lang="en-US" sz="1600" dirty="0" err="1">
                <a:effectLst/>
                <a:latin typeface="Times New Roman" panose="02020603050405020304" pitchFamily="18" charset="0"/>
                <a:ea typeface="Times New Roman" panose="02020603050405020304" pitchFamily="18" charset="0"/>
              </a:rPr>
              <a:t>Pulansari</a:t>
            </a:r>
            <a:r>
              <a:rPr lang="en-US" sz="1600" dirty="0">
                <a:effectLst/>
                <a:latin typeface="Times New Roman" panose="02020603050405020304" pitchFamily="18" charset="0"/>
                <a:ea typeface="Times New Roman" panose="02020603050405020304" pitchFamily="18" charset="0"/>
              </a:rPr>
              <a:t>, And D. S. </a:t>
            </a:r>
            <a:r>
              <a:rPr lang="en-US" sz="1600" dirty="0" err="1">
                <a:effectLst/>
                <a:latin typeface="Times New Roman" panose="02020603050405020304" pitchFamily="18" charset="0"/>
                <a:ea typeface="Times New Roman" panose="02020603050405020304" pitchFamily="18" charset="0"/>
              </a:rPr>
              <a:t>Donoriyanto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Analisis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Keseimbangan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Lintasan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Largest Candidate Rule, </a:t>
            </a:r>
            <a:r>
              <a:rPr lang="en-US" sz="1600" dirty="0" err="1">
                <a:effectLst/>
                <a:latin typeface="Times New Roman" panose="02020603050405020304" pitchFamily="18" charset="0"/>
                <a:ea typeface="Times New Roman" panose="02020603050405020304" pitchFamily="18" charset="0"/>
              </a:rPr>
              <a:t>Killbridge</a:t>
            </a:r>
            <a:r>
              <a:rPr lang="en-US" sz="1600" dirty="0">
                <a:effectLst/>
                <a:latin typeface="Times New Roman" panose="02020603050405020304" pitchFamily="18" charset="0"/>
                <a:ea typeface="Times New Roman" panose="02020603050405020304" pitchFamily="18" charset="0"/>
              </a:rPr>
              <a:t> And Western Method, Ranked Positional Weights,” </a:t>
            </a:r>
            <a:r>
              <a:rPr lang="en-US" sz="1600" i="1" dirty="0" err="1">
                <a:effectLst/>
                <a:latin typeface="Times New Roman" panose="02020603050405020304" pitchFamily="18" charset="0"/>
                <a:ea typeface="Times New Roman" panose="02020603050405020304" pitchFamily="18" charset="0"/>
              </a:rPr>
              <a:t>Juminten</a:t>
            </a:r>
            <a:r>
              <a:rPr lang="en-US" sz="1600" dirty="0">
                <a:effectLst/>
                <a:latin typeface="Times New Roman" panose="02020603050405020304" pitchFamily="18" charset="0"/>
                <a:ea typeface="Times New Roman" panose="02020603050405020304" pitchFamily="18" charset="0"/>
              </a:rPr>
              <a:t>, Vol. 1, No. 1, Pp. 43–54, 2020, Doi: 10.33005/Juminten.V1i3.18.</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[13]	E. </a:t>
            </a:r>
            <a:r>
              <a:rPr lang="en-US" sz="1600" dirty="0" err="1">
                <a:effectLst/>
                <a:latin typeface="Times New Roman" panose="02020603050405020304" pitchFamily="18" charset="0"/>
                <a:ea typeface="Times New Roman" panose="02020603050405020304" pitchFamily="18" charset="0"/>
              </a:rPr>
              <a:t>Meila</a:t>
            </a:r>
            <a:r>
              <a:rPr lang="en-US" sz="1600" dirty="0">
                <a:effectLst/>
                <a:latin typeface="Times New Roman" panose="02020603050405020304" pitchFamily="18" charset="0"/>
                <a:ea typeface="Times New Roman" panose="02020603050405020304" pitchFamily="18" charset="0"/>
              </a:rPr>
              <a:t> Sari And M. M. </a:t>
            </a:r>
            <a:r>
              <a:rPr lang="en-US" sz="1600" dirty="0" err="1">
                <a:effectLst/>
                <a:latin typeface="Times New Roman" panose="02020603050405020304" pitchFamily="18" charset="0"/>
                <a:ea typeface="Times New Roman" panose="02020603050405020304" pitchFamily="18" charset="0"/>
              </a:rPr>
              <a:t>Darmawan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Pengukuran</a:t>
            </a:r>
            <a:r>
              <a:rPr lang="en-US" sz="1600" dirty="0">
                <a:effectLst/>
                <a:latin typeface="Times New Roman" panose="02020603050405020304" pitchFamily="18" charset="0"/>
                <a:ea typeface="Times New Roman" panose="02020603050405020304" pitchFamily="18" charset="0"/>
              </a:rPr>
              <a:t> Waktu Baku Dan </a:t>
            </a:r>
            <a:r>
              <a:rPr lang="en-US" sz="1600" dirty="0" err="1">
                <a:effectLst/>
                <a:latin typeface="Times New Roman" panose="02020603050405020304" pitchFamily="18" charset="0"/>
                <a:ea typeface="Times New Roman" panose="02020603050405020304" pitchFamily="18" charset="0"/>
              </a:rPr>
              <a:t>Analisis</a:t>
            </a:r>
            <a:r>
              <a:rPr lang="en-US" sz="1600" dirty="0">
                <a:effectLst/>
                <a:latin typeface="Times New Roman" panose="02020603050405020304" pitchFamily="18" charset="0"/>
                <a:ea typeface="Times New Roman" panose="02020603050405020304" pitchFamily="18" charset="0"/>
              </a:rPr>
              <a:t> Beban </a:t>
            </a:r>
            <a:r>
              <a:rPr lang="en-US" sz="1600" dirty="0" err="1">
                <a:effectLst/>
                <a:latin typeface="Times New Roman" panose="02020603050405020304" pitchFamily="18" charset="0"/>
                <a:ea typeface="Times New Roman" panose="02020603050405020304" pitchFamily="18" charset="0"/>
              </a:rPr>
              <a:t>Kerja</a:t>
            </a:r>
            <a:r>
              <a:rPr lang="en-US" sz="1600" dirty="0">
                <a:effectLst/>
                <a:latin typeface="Times New Roman" panose="02020603050405020304" pitchFamily="18" charset="0"/>
                <a:ea typeface="Times New Roman" panose="02020603050405020304" pitchFamily="18" charset="0"/>
              </a:rPr>
              <a:t> Pada Proses Filling Dan Packing </a:t>
            </a:r>
            <a:r>
              <a:rPr lang="en-US" sz="1600" dirty="0" err="1">
                <a:effectLst/>
                <a:latin typeface="Times New Roman" panose="02020603050405020304" pitchFamily="18" charset="0"/>
                <a:ea typeface="Times New Roman" panose="02020603050405020304" pitchFamily="18" charset="0"/>
              </a:rPr>
              <a:t>Produk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Lulur</a:t>
            </a:r>
            <a:r>
              <a:rPr lang="en-US" sz="1600" dirty="0">
                <a:effectLst/>
                <a:latin typeface="Times New Roman" panose="02020603050405020304" pitchFamily="18" charset="0"/>
                <a:ea typeface="Times New Roman" panose="02020603050405020304" pitchFamily="18" charset="0"/>
              </a:rPr>
              <a:t> Mandi Di Pt. Gloria </a:t>
            </a:r>
            <a:r>
              <a:rPr lang="en-US" sz="1600" dirty="0" err="1">
                <a:effectLst/>
                <a:latin typeface="Times New Roman" panose="02020603050405020304" pitchFamily="18" charset="0"/>
                <a:ea typeface="Times New Roman" panose="02020603050405020304" pitchFamily="18" charset="0"/>
              </a:rPr>
              <a:t>Origita</a:t>
            </a:r>
            <a:r>
              <a:rPr lang="en-US" sz="1600" dirty="0">
                <a:effectLst/>
                <a:latin typeface="Times New Roman" panose="02020603050405020304" pitchFamily="18" charset="0"/>
                <a:ea typeface="Times New Roman" panose="02020603050405020304" pitchFamily="18" charset="0"/>
              </a:rPr>
              <a:t> Cosmetics,”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Asiimetrik</a:t>
            </a:r>
            <a:r>
              <a:rPr lang="en-US" sz="1600" i="1" dirty="0">
                <a:effectLst/>
                <a:latin typeface="Times New Roman" panose="02020603050405020304" pitchFamily="18" charset="0"/>
                <a:ea typeface="Times New Roman" panose="02020603050405020304" pitchFamily="18" charset="0"/>
              </a:rPr>
              <a:t> J. </a:t>
            </a:r>
            <a:r>
              <a:rPr lang="en-US" sz="1600" i="1" dirty="0" err="1">
                <a:effectLst/>
                <a:latin typeface="Times New Roman" panose="02020603050405020304" pitchFamily="18" charset="0"/>
                <a:ea typeface="Times New Roman" panose="02020603050405020304" pitchFamily="18" charset="0"/>
              </a:rPr>
              <a:t>Ilm</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Rekayasa</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Inov</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Vol. 2, No. 1, Pp. 51–61, 2020, Doi: 10.35814/Asiimetrik.V2i1.1253.</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[14]	D. L. </a:t>
            </a:r>
            <a:r>
              <a:rPr lang="en-US" sz="1600" dirty="0" err="1">
                <a:effectLst/>
                <a:latin typeface="Times New Roman" panose="02020603050405020304" pitchFamily="18" charset="0"/>
                <a:ea typeface="Times New Roman" panose="02020603050405020304" pitchFamily="18" charset="0"/>
              </a:rPr>
              <a:t>Trenggonowati</a:t>
            </a:r>
            <a:r>
              <a:rPr lang="en-US" sz="1600" dirty="0">
                <a:effectLst/>
                <a:latin typeface="Times New Roman" panose="02020603050405020304" pitchFamily="18" charset="0"/>
                <a:ea typeface="Times New Roman" panose="02020603050405020304" pitchFamily="18" charset="0"/>
              </a:rPr>
              <a:t> And N. </a:t>
            </a:r>
            <a:r>
              <a:rPr lang="en-US" sz="1600" dirty="0" err="1">
                <a:effectLst/>
                <a:latin typeface="Times New Roman" panose="02020603050405020304" pitchFamily="18" charset="0"/>
                <a:ea typeface="Times New Roman" panose="02020603050405020304" pitchFamily="18" charset="0"/>
              </a:rPr>
              <a:t>Febriana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Mengukur</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Efisiensi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Lintasan</a:t>
            </a:r>
            <a:r>
              <a:rPr lang="en-US" sz="1600" dirty="0">
                <a:effectLst/>
                <a:latin typeface="Times New Roman" panose="02020603050405020304" pitchFamily="18" charset="0"/>
                <a:ea typeface="Times New Roman" panose="02020603050405020304" pitchFamily="18" charset="0"/>
              </a:rPr>
              <a:t> Dan </a:t>
            </a:r>
            <a:r>
              <a:rPr lang="en-US" sz="1600" dirty="0" err="1">
                <a:effectLst/>
                <a:latin typeface="Times New Roman" panose="02020603050405020304" pitchFamily="18" charset="0"/>
                <a:ea typeface="Times New Roman" panose="02020603050405020304" pitchFamily="18" charset="0"/>
              </a:rPr>
              <a:t>Stasiun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Kerja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Line Balancing </a:t>
            </a:r>
            <a:r>
              <a:rPr lang="en-US" sz="1600" dirty="0" err="1">
                <a:effectLst/>
                <a:latin typeface="Times New Roman" panose="02020603050405020304" pitchFamily="18" charset="0"/>
                <a:ea typeface="Times New Roman" panose="02020603050405020304" pitchFamily="18" charset="0"/>
              </a:rPr>
              <a:t>Studi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Kasus</a:t>
            </a:r>
            <a:r>
              <a:rPr lang="en-US" sz="1600" dirty="0">
                <a:effectLst/>
                <a:latin typeface="Times New Roman" panose="02020603050405020304" pitchFamily="18" charset="0"/>
                <a:ea typeface="Times New Roman" panose="02020603050405020304" pitchFamily="18" charset="0"/>
              </a:rPr>
              <a:t> Pt. </a:t>
            </a:r>
            <a:r>
              <a:rPr lang="en-US" sz="1600" dirty="0" err="1">
                <a:effectLst/>
                <a:latin typeface="Times New Roman" panose="02020603050405020304" pitchFamily="18" charset="0"/>
                <a:ea typeface="Times New Roman" panose="02020603050405020304" pitchFamily="18" charset="0"/>
              </a:rPr>
              <a:t>Xyz</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J. Ind. Serv.</a:t>
            </a:r>
            <a:r>
              <a:rPr lang="en-US" sz="1600" dirty="0">
                <a:effectLst/>
                <a:latin typeface="Times New Roman" panose="02020603050405020304" pitchFamily="18" charset="0"/>
                <a:ea typeface="Times New Roman" panose="02020603050405020304" pitchFamily="18" charset="0"/>
              </a:rPr>
              <a:t>, Vol. 4, No. 2, Pp. 97–105, 2019, Doi: 10.36055/Jiss.V4i2.5158.</a:t>
            </a:r>
            <a:endParaRPr lang="en-ID" sz="1600" dirty="0">
              <a:effectLst/>
              <a:latin typeface="Times New Roman" panose="02020603050405020304" pitchFamily="18" charset="0"/>
              <a:ea typeface="Times New Roman" panose="02020603050405020304" pitchFamily="18" charset="0"/>
            </a:endParaRPr>
          </a:p>
          <a:p>
            <a:pPr marL="406400" indent="-406400" algn="just"/>
            <a:r>
              <a:rPr lang="en-US" sz="1600" dirty="0">
                <a:effectLst/>
                <a:latin typeface="Times New Roman" panose="02020603050405020304" pitchFamily="18" charset="0"/>
                <a:ea typeface="Times New Roman" panose="02020603050405020304" pitchFamily="18" charset="0"/>
              </a:rPr>
              <a:t>[15]	I. </a:t>
            </a:r>
            <a:r>
              <a:rPr lang="en-US" sz="1600" dirty="0" err="1">
                <a:effectLst/>
                <a:latin typeface="Times New Roman" panose="02020603050405020304" pitchFamily="18" charset="0"/>
                <a:ea typeface="Times New Roman" panose="02020603050405020304" pitchFamily="18" charset="0"/>
              </a:rPr>
              <a:t>Dharmayanti</a:t>
            </a:r>
            <a:r>
              <a:rPr lang="en-US" sz="1600" dirty="0">
                <a:effectLst/>
                <a:latin typeface="Times New Roman" panose="02020603050405020304" pitchFamily="18" charset="0"/>
                <a:ea typeface="Times New Roman" panose="02020603050405020304" pitchFamily="18" charset="0"/>
              </a:rPr>
              <a:t> And H. </a:t>
            </a:r>
            <a:r>
              <a:rPr lang="en-US" sz="1600" dirty="0" err="1">
                <a:effectLst/>
                <a:latin typeface="Times New Roman" panose="02020603050405020304" pitchFamily="18" charset="0"/>
                <a:ea typeface="Times New Roman" panose="02020603050405020304" pitchFamily="18" charset="0"/>
              </a:rPr>
              <a:t>Marliansyah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Perhitungan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Efektifitas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Lintasan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Produksi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Line Balancing,” </a:t>
            </a:r>
            <a:r>
              <a:rPr lang="en-US" sz="1600" i="1" dirty="0">
                <a:effectLst/>
                <a:latin typeface="Times New Roman" panose="02020603050405020304" pitchFamily="18" charset="0"/>
                <a:ea typeface="Times New Roman" panose="02020603050405020304" pitchFamily="18" charset="0"/>
              </a:rPr>
              <a:t>J. Manaj. Ind. Dan </a:t>
            </a:r>
            <a:r>
              <a:rPr lang="en-US" sz="1600" i="1" dirty="0" err="1">
                <a:effectLst/>
                <a:latin typeface="Times New Roman" panose="02020603050405020304" pitchFamily="18" charset="0"/>
                <a:ea typeface="Times New Roman" panose="02020603050405020304" pitchFamily="18" charset="0"/>
              </a:rPr>
              <a:t>Logistik</a:t>
            </a:r>
            <a:r>
              <a:rPr lang="en-US" sz="1600" dirty="0">
                <a:effectLst/>
                <a:latin typeface="Times New Roman" panose="02020603050405020304" pitchFamily="18" charset="0"/>
                <a:ea typeface="Times New Roman" panose="02020603050405020304" pitchFamily="18" charset="0"/>
              </a:rPr>
              <a:t>, Vol. 3, No. 1, Pp. 45–56, 2019, Doi: 10.30988/Jmil.V3i1.63.</a:t>
            </a:r>
            <a:endParaRPr lang="en-ID" sz="1600" dirty="0">
              <a:effectLst/>
              <a:latin typeface="Times New Roman" panose="02020603050405020304" pitchFamily="18" charset="0"/>
              <a:ea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[16]	W. P. </a:t>
            </a:r>
            <a:r>
              <a:rPr lang="en-US" sz="1600" dirty="0" err="1">
                <a:effectLst/>
                <a:latin typeface="Times New Roman" panose="02020603050405020304" pitchFamily="18" charset="0"/>
                <a:ea typeface="Times New Roman" panose="02020603050405020304" pitchFamily="18" charset="0"/>
              </a:rPr>
              <a:t>Febriani</a:t>
            </a:r>
            <a:r>
              <a:rPr lang="en-US" sz="1600" dirty="0">
                <a:effectLst/>
                <a:latin typeface="Times New Roman" panose="02020603050405020304" pitchFamily="18" charset="0"/>
                <a:ea typeface="Times New Roman" panose="02020603050405020304" pitchFamily="18" charset="0"/>
              </a:rPr>
              <a:t>, M. A. Saputra, And D. S. B. F. </a:t>
            </a:r>
            <a:r>
              <a:rPr lang="en-US" sz="1600" dirty="0" err="1">
                <a:effectLst/>
                <a:latin typeface="Times New Roman" panose="02020603050405020304" pitchFamily="18" charset="0"/>
                <a:ea typeface="Times New Roman" panose="02020603050405020304" pitchFamily="18" charset="0"/>
              </a:rPr>
              <a:t>Lumbanraja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Penerapan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Konsep</a:t>
            </a:r>
            <a:r>
              <a:rPr lang="en-US" sz="1600" dirty="0">
                <a:effectLst/>
                <a:latin typeface="Times New Roman" panose="02020603050405020304" pitchFamily="18" charset="0"/>
                <a:ea typeface="Times New Roman" panose="02020603050405020304" pitchFamily="18" charset="0"/>
              </a:rPr>
              <a:t> Line Balancing </a:t>
            </a:r>
            <a:r>
              <a:rPr lang="en-US" sz="1600" dirty="0" err="1">
                <a:effectLst/>
                <a:latin typeface="Times New Roman" panose="02020603050405020304" pitchFamily="18" charset="0"/>
                <a:ea typeface="Times New Roman" panose="02020603050405020304" pitchFamily="18" charset="0"/>
              </a:rPr>
              <a:t>Dalam</a:t>
            </a:r>
            <a:r>
              <a:rPr lang="en-US" sz="1600" dirty="0">
                <a:effectLst/>
                <a:latin typeface="Times New Roman" panose="02020603050405020304" pitchFamily="18" charset="0"/>
                <a:ea typeface="Times New Roman" panose="02020603050405020304" pitchFamily="18" charset="0"/>
              </a:rPr>
              <a:t> Proses,” </a:t>
            </a:r>
            <a:r>
              <a:rPr lang="en-US" sz="1600" i="1" dirty="0">
                <a:effectLst/>
                <a:latin typeface="Times New Roman" panose="02020603050405020304" pitchFamily="18" charset="0"/>
                <a:ea typeface="Times New Roman" panose="02020603050405020304" pitchFamily="18" charset="0"/>
              </a:rPr>
              <a:t>Bull. Appl. Ind. Eng. Theory</a:t>
            </a:r>
            <a:r>
              <a:rPr lang="en-US" sz="1600" dirty="0">
                <a:effectLst/>
                <a:latin typeface="Times New Roman" panose="02020603050405020304" pitchFamily="18" charset="0"/>
                <a:ea typeface="Times New Roman" panose="02020603050405020304" pitchFamily="18" charset="0"/>
              </a:rPr>
              <a:t>, Vol. 1, No. 2, Pp. 1–6, 2020.</a:t>
            </a:r>
            <a:endParaRPr lang="en-ID"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785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3" name="TextBox 2">
            <a:extLst>
              <a:ext uri="{FF2B5EF4-FFF2-40B4-BE49-F238E27FC236}">
                <a16:creationId xmlns:a16="http://schemas.microsoft.com/office/drawing/2014/main" id="{0067C7E0-7558-C39A-14BF-B6AB77847344}"/>
              </a:ext>
            </a:extLst>
          </p:cNvPr>
          <p:cNvSpPr txBox="1"/>
          <p:nvPr/>
        </p:nvSpPr>
        <p:spPr>
          <a:xfrm>
            <a:off x="1422400" y="1587500"/>
            <a:ext cx="9525000" cy="2308324"/>
          </a:xfrm>
          <a:prstGeom prst="rect">
            <a:avLst/>
          </a:prstGeom>
          <a:noFill/>
        </p:spPr>
        <p:txBody>
          <a:bodyPr wrap="square">
            <a:spAutoFit/>
          </a:bodyPr>
          <a:lstStyle/>
          <a:p>
            <a:pPr algn="ctr"/>
            <a:r>
              <a:rPr lang="en-US" sz="3600" dirty="0" err="1">
                <a:effectLst/>
                <a:latin typeface="Times New Roman" panose="02020603050405020304" pitchFamily="18" charset="0"/>
                <a:ea typeface="Times New Roman" panose="02020603050405020304" pitchFamily="18" charset="0"/>
              </a:rPr>
              <a:t>bagaimana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cara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meningkatkan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efisiensi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produksi</a:t>
            </a:r>
            <a:r>
              <a:rPr lang="en-US" sz="3600"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wiring harness</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dengan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menggunakan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metode</a:t>
            </a:r>
            <a:r>
              <a:rPr lang="en-US" sz="3600" dirty="0">
                <a:effectLst/>
                <a:latin typeface="Times New Roman" panose="02020603050405020304" pitchFamily="18" charset="0"/>
                <a:ea typeface="Times New Roman" panose="02020603050405020304" pitchFamily="18" charset="0"/>
              </a:rPr>
              <a:t> </a:t>
            </a:r>
            <a:r>
              <a:rPr lang="id-ID" sz="3600" i="1" dirty="0">
                <a:effectLst/>
                <a:latin typeface="Times New Roman" panose="02020603050405020304" pitchFamily="18" charset="0"/>
                <a:ea typeface="Times New Roman" panose="02020603050405020304" pitchFamily="18" charset="0"/>
              </a:rPr>
              <a:t>rangked </a:t>
            </a:r>
            <a:r>
              <a:rPr lang="en-US" sz="3600" i="1" dirty="0">
                <a:effectLst/>
                <a:latin typeface="Times New Roman" panose="02020603050405020304" pitchFamily="18" charset="0"/>
                <a:ea typeface="Times New Roman" panose="02020603050405020304" pitchFamily="18" charset="0"/>
              </a:rPr>
              <a:t>positional weight </a:t>
            </a:r>
            <a:r>
              <a:rPr lang="en-US" sz="3600" dirty="0">
                <a:effectLst/>
                <a:latin typeface="Times New Roman" panose="02020603050405020304" pitchFamily="18" charset="0"/>
                <a:ea typeface="Times New Roman" panose="02020603050405020304" pitchFamily="18" charset="0"/>
              </a:rPr>
              <a:t>(RPW) </a:t>
            </a:r>
            <a:r>
              <a:rPr lang="id-ID" sz="3600" dirty="0">
                <a:effectLst/>
                <a:latin typeface="Times New Roman" panose="02020603050405020304" pitchFamily="18" charset="0"/>
                <a:ea typeface="Times New Roman" panose="02020603050405020304" pitchFamily="18" charset="0"/>
              </a:rPr>
              <a:t>dan metode</a:t>
            </a:r>
            <a:r>
              <a:rPr lang="id-ID" sz="3600" i="1" dirty="0">
                <a:effectLst/>
                <a:latin typeface="Times New Roman" panose="02020603050405020304" pitchFamily="18" charset="0"/>
                <a:ea typeface="Times New Roman" panose="02020603050405020304" pitchFamily="18" charset="0"/>
              </a:rPr>
              <a:t> large</a:t>
            </a:r>
            <a:r>
              <a:rPr lang="en-US" sz="3600" i="1" dirty="0">
                <a:effectLst/>
                <a:latin typeface="Times New Roman" panose="02020603050405020304" pitchFamily="18" charset="0"/>
                <a:ea typeface="Times New Roman" panose="02020603050405020304" pitchFamily="18" charset="0"/>
              </a:rPr>
              <a:t> candidate rule</a:t>
            </a:r>
            <a:r>
              <a:rPr lang="en-US" sz="3600" dirty="0">
                <a:effectLst/>
                <a:latin typeface="Times New Roman" panose="02020603050405020304" pitchFamily="18" charset="0"/>
                <a:ea typeface="Times New Roman" panose="02020603050405020304" pitchFamily="18" charset="0"/>
              </a:rPr>
              <a:t> (LCR)</a:t>
            </a:r>
            <a:r>
              <a:rPr lang="id-ID" sz="3600"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a:t>
            </a:r>
            <a:endParaRPr lang="en-ID"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556226" y="1238732"/>
            <a:ext cx="4811642" cy="4628668"/>
          </a:xfrm>
          <a:prstGeom prst="rect">
            <a:avLst/>
          </a:prstGeom>
          <a:noFill/>
          <a:ln>
            <a:noFill/>
          </a:ln>
        </p:spPr>
        <p:txBody>
          <a:bodyPr spcFirstLastPara="1" wrap="square" lIns="91425" tIns="45700" rIns="91425" bIns="45700" anchor="t" anchorCtr="0">
            <a:normAutofit fontScale="85000" lnSpcReduction="20000"/>
          </a:bodyPr>
          <a:lstStyle/>
          <a:p>
            <a:pPr indent="0" algn="just">
              <a:buNone/>
            </a:pPr>
            <a:r>
              <a:rPr lang="en-US" sz="2000" dirty="0">
                <a:effectLst/>
                <a:latin typeface="Times New Roman" panose="02020603050405020304" pitchFamily="18" charset="0"/>
                <a:ea typeface="Times New Roman" panose="02020603050405020304" pitchFamily="18" charset="0"/>
              </a:rPr>
              <a:t>	</a:t>
            </a:r>
            <a:r>
              <a:rPr lang="id-ID" sz="2000" dirty="0">
                <a:latin typeface="Times New Roman" panose="02020603050405020304" pitchFamily="18" charset="0"/>
                <a:ea typeface="Times New Roman" panose="02020603050405020304" pitchFamily="18" charset="0"/>
              </a:rPr>
              <a:t>Metode yang digunakan dalam penelitian ini adalah metode line balancing yang terdiri dari metode rangked positional weight (RPW) dan metode largest candidate rule (LCR). Data yang dibutuhkan dalam metode ini meliputi data primer yang didapatkan dari hasil survei yang meliputi data-data untuk pengolahan line balancing seperti data stasiun kerja, data man power, data cycle time, actual time, dan data kapsitas produksi. Data primer tersebut juga didapatkan dari orang yang expert dalam bidang Production Preparation (PP), dan Production Planning and Inventory Control (PPIC). Sedangkan data sekunder didapatkan dari hasil referensi jurnal mengenai metode line balancing yang terdiri dari metode rangked positional weight (RPW) dan metode largest candidate rule (LCR). Kegiatan tersebut di rancang sesuai dengan fungsi dan sistem pada stasiun kerja masing-masing man power. Waktu yang dibutuhkan dalam penelitian ini mulai dari Oktober 2021 hingga Oktober 2022.</a:t>
            </a:r>
            <a:endParaRPr lang="en-ID" sz="20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C9A80153-037D-6C18-A8E3-CF468B8BD095}"/>
              </a:ext>
            </a:extLst>
          </p:cNvPr>
          <p:cNvPicPr>
            <a:picLocks noChangeAspect="1"/>
          </p:cNvPicPr>
          <p:nvPr/>
        </p:nvPicPr>
        <p:blipFill rotWithShape="1">
          <a:blip r:embed="rId3">
            <a:extLst>
              <a:ext uri="{28A0092B-C50C-407E-A947-70E740481C1C}">
                <a14:useLocalDpi xmlns:a14="http://schemas.microsoft.com/office/drawing/2010/main" val="0"/>
              </a:ext>
            </a:extLst>
          </a:blip>
          <a:srcRect l="3231" t="1358" r="2233" b="-15"/>
          <a:stretch/>
        </p:blipFill>
        <p:spPr bwMode="auto">
          <a:xfrm>
            <a:off x="6492981" y="1238732"/>
            <a:ext cx="3573708" cy="462866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874423E-BC27-D6E8-D450-BF28A8E67326}"/>
              </a:ext>
            </a:extLst>
          </p:cNvPr>
          <p:cNvSpPr txBox="1"/>
          <p:nvPr/>
        </p:nvSpPr>
        <p:spPr>
          <a:xfrm>
            <a:off x="6824134" y="5867400"/>
            <a:ext cx="6096000" cy="307777"/>
          </a:xfrm>
          <a:prstGeom prst="rect">
            <a:avLst/>
          </a:prstGeom>
          <a:noFill/>
        </p:spPr>
        <p:txBody>
          <a:bodyPr wrap="square">
            <a:spAutoFit/>
          </a:bodyPr>
          <a:lstStyle/>
          <a:p>
            <a:r>
              <a:rPr lang="en-US" sz="1400" b="1" dirty="0">
                <a:effectLst/>
                <a:latin typeface="Times New Roman" panose="02020603050405020304" pitchFamily="18" charset="0"/>
                <a:ea typeface="Times New Roman" panose="02020603050405020304" pitchFamily="18" charset="0"/>
              </a:rPr>
              <a:t>Gambar 1.</a:t>
            </a:r>
            <a:r>
              <a:rPr lang="en-US" sz="1400" dirty="0">
                <a:effectLst/>
                <a:latin typeface="Times New Roman" panose="02020603050405020304" pitchFamily="18" charset="0"/>
                <a:ea typeface="Times New Roman" panose="02020603050405020304" pitchFamily="18" charset="0"/>
              </a:rPr>
              <a:t> Diagram </a:t>
            </a:r>
            <a:r>
              <a:rPr lang="en-US" sz="1400" dirty="0" err="1">
                <a:effectLst/>
                <a:latin typeface="Times New Roman" panose="02020603050405020304" pitchFamily="18" charset="0"/>
                <a:ea typeface="Times New Roman" panose="02020603050405020304" pitchFamily="18" charset="0"/>
              </a:rPr>
              <a:t>Alir</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Penelitian</a:t>
            </a:r>
            <a:endParaRPr lang="en-ID"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9">
                                            <p:txEl>
                                              <p:pRg st="0" end="0"/>
                                            </p:txEl>
                                          </p:spTgt>
                                        </p:tgtEl>
                                        <p:attrNameLst>
                                          <p:attrName>style.visibility</p:attrName>
                                        </p:attrNameLst>
                                      </p:cBhvr>
                                      <p:to>
                                        <p:strVal val="visible"/>
                                      </p:to>
                                    </p:set>
                                    <p:animEffect transition="in" filter="wipe(down)">
                                      <p:cBhvr>
                                        <p:cTn id="14"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a:t>
            </a:r>
            <a:endParaRPr dirty="0"/>
          </a:p>
        </p:txBody>
      </p:sp>
      <p:sp>
        <p:nvSpPr>
          <p:cNvPr id="65" name="Google Shape;65;g104f7abbb21_0_39"/>
          <p:cNvSpPr txBox="1">
            <a:spLocks noGrp="1"/>
          </p:cNvSpPr>
          <p:nvPr>
            <p:ph type="body" idx="1"/>
          </p:nvPr>
        </p:nvSpPr>
        <p:spPr>
          <a:xfrm>
            <a:off x="891944" y="2007129"/>
            <a:ext cx="10938933" cy="3225271"/>
          </a:xfrm>
          <a:prstGeom prst="rect">
            <a:avLst/>
          </a:prstGeom>
          <a:noFill/>
          <a:ln>
            <a:noFill/>
          </a:ln>
        </p:spPr>
        <p:txBody>
          <a:bodyPr spcFirstLastPara="1" wrap="square" lIns="91425" tIns="45700" rIns="91425" bIns="45700" anchor="t" anchorCtr="0">
            <a:normAutofit lnSpcReduction="10000"/>
          </a:bodyPr>
          <a:lstStyle/>
          <a:p>
            <a:pPr marL="403860" indent="0" algn="just">
              <a:buNone/>
            </a:pPr>
            <a:r>
              <a:rPr lang="id-ID" sz="1800" i="1"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Berdasarkan pengumpulan data produksi yang digunakan dalam perhitungan line balancing average januari 2023 dapat dilihat pada tabel </a:t>
            </a:r>
            <a:r>
              <a:rPr lang="en-US" sz="1800" dirty="0">
                <a:effectLst/>
                <a:latin typeface="Times New Roman" panose="02020603050405020304" pitchFamily="18" charset="0"/>
                <a:ea typeface="Times New Roman" panose="02020603050405020304" pitchFamily="18" charset="0"/>
              </a:rPr>
              <a:t>1</a:t>
            </a:r>
            <a:r>
              <a:rPr lang="id-ID" sz="1800" dirty="0">
                <a:effectLst/>
                <a:latin typeface="Times New Roman" panose="02020603050405020304" pitchFamily="18" charset="0"/>
                <a:ea typeface="Times New Roman" panose="02020603050405020304" pitchFamily="18" charset="0"/>
              </a:rPr>
              <a:t>.</a:t>
            </a:r>
          </a:p>
          <a:p>
            <a:pPr marL="403860" indent="0" algn="just">
              <a:buNone/>
            </a:pPr>
            <a:r>
              <a:rPr lang="id-ID" sz="1800" i="1" dirty="0">
                <a:effectLst/>
                <a:latin typeface="Times New Roman" panose="02020603050405020304" pitchFamily="18" charset="0"/>
                <a:ea typeface="Times New Roman" panose="02020603050405020304" pitchFamily="18" charset="0"/>
              </a:rPr>
              <a:t>Jam kerja bersih	= Total waktu kerja – waktu istirahat</a:t>
            </a:r>
          </a:p>
          <a:p>
            <a:pPr marL="403860" indent="0" algn="just">
              <a:buNone/>
            </a:pPr>
            <a:r>
              <a:rPr lang="id-ID" sz="1800" i="1" dirty="0">
                <a:effectLst/>
                <a:latin typeface="Times New Roman" panose="02020603050405020304" pitchFamily="18" charset="0"/>
                <a:ea typeface="Times New Roman" panose="02020603050405020304" pitchFamily="18" charset="0"/>
              </a:rPr>
              <a:t>		= 9 jam – 1 jam = 8 jam kerja bersih</a:t>
            </a:r>
          </a:p>
          <a:p>
            <a:pPr marL="403860" indent="0" algn="just">
              <a:buNone/>
            </a:pPr>
            <a:r>
              <a:rPr lang="id-ID" sz="1800" i="1" dirty="0">
                <a:effectLst/>
                <a:latin typeface="Times New Roman" panose="02020603050405020304" pitchFamily="18" charset="0"/>
                <a:ea typeface="Times New Roman" panose="02020603050405020304" pitchFamily="18" charset="0"/>
              </a:rPr>
              <a:t>Production Speed (Rp)	= (Demand per shift)/(Opertion time jam ) = Number of good</a:t>
            </a:r>
          </a:p>
          <a:p>
            <a:pPr marL="403860" indent="0" algn="just">
              <a:buNone/>
            </a:pPr>
            <a:r>
              <a:rPr lang="id-ID" sz="1800" i="1" dirty="0">
                <a:effectLst/>
                <a:latin typeface="Times New Roman" panose="02020603050405020304" pitchFamily="18" charset="0"/>
                <a:ea typeface="Times New Roman" panose="02020603050405020304" pitchFamily="18" charset="0"/>
              </a:rPr>
              <a:t>		= (150 )/8 = 18,75 unit per jam</a:t>
            </a:r>
          </a:p>
          <a:p>
            <a:pPr marL="403860" indent="0" algn="just">
              <a:buNone/>
            </a:pPr>
            <a:r>
              <a:rPr lang="id-ID" sz="1800" i="1" dirty="0">
                <a:effectLst/>
                <a:latin typeface="Times New Roman" panose="02020603050405020304" pitchFamily="18" charset="0"/>
                <a:ea typeface="Times New Roman" panose="02020603050405020304" pitchFamily="18" charset="0"/>
              </a:rPr>
              <a:t>Cycle Time  (CT)	= (Total waktu kerja (menit))/(Demand per shift )</a:t>
            </a:r>
          </a:p>
          <a:p>
            <a:pPr marL="403860" indent="0" algn="just">
              <a:buNone/>
            </a:pPr>
            <a:r>
              <a:rPr lang="id-ID" sz="1800" i="1" dirty="0">
                <a:effectLst/>
                <a:latin typeface="Times New Roman" panose="02020603050405020304" pitchFamily="18" charset="0"/>
                <a:ea typeface="Times New Roman" panose="02020603050405020304" pitchFamily="18" charset="0"/>
              </a:rPr>
              <a:t>		= 480/150 = 3,2 menit/units = 192 detik/units</a:t>
            </a:r>
          </a:p>
          <a:p>
            <a:pPr marL="403860" indent="0" algn="just">
              <a:buNone/>
            </a:pPr>
            <a:r>
              <a:rPr lang="id-ID" sz="1800" i="1" dirty="0">
                <a:effectLst/>
                <a:latin typeface="Times New Roman" panose="02020603050405020304" pitchFamily="18" charset="0"/>
                <a:ea typeface="Times New Roman" panose="02020603050405020304" pitchFamily="18" charset="0"/>
              </a:rPr>
              <a:t>Jumlah work station awal yang sudah di tentukan perusahaan yakni sejumlah 13 work station.</a:t>
            </a:r>
          </a:p>
        </p:txBody>
      </p:sp>
      <p:sp>
        <p:nvSpPr>
          <p:cNvPr id="2" name="Google Shape;65;g104f7abbb21_0_39">
            <a:extLst>
              <a:ext uri="{FF2B5EF4-FFF2-40B4-BE49-F238E27FC236}">
                <a16:creationId xmlns:a16="http://schemas.microsoft.com/office/drawing/2014/main" id="{64EA2756-815F-43AF-0BAF-C23F184DF98A}"/>
              </a:ext>
            </a:extLst>
          </p:cNvPr>
          <p:cNvSpPr txBox="1">
            <a:spLocks/>
          </p:cNvSpPr>
          <p:nvPr/>
        </p:nvSpPr>
        <p:spPr>
          <a:xfrm>
            <a:off x="4464877" y="1306392"/>
            <a:ext cx="4221923" cy="5498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03860" indent="0" algn="just">
              <a:buFont typeface="Arial"/>
              <a:buNone/>
            </a:pPr>
            <a:r>
              <a:rPr lang="id-ID"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Pengumpulan</a:t>
            </a:r>
            <a:r>
              <a:rPr lang="en-US" sz="1800" b="1" dirty="0">
                <a:latin typeface="Times New Roman" panose="02020603050405020304" pitchFamily="18" charset="0"/>
                <a:ea typeface="Times New Roman" panose="02020603050405020304" pitchFamily="18" charset="0"/>
              </a:rPr>
              <a:t> data</a:t>
            </a:r>
            <a:endParaRPr lang="id-ID" sz="1800" b="1"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D78ECD-15BD-967F-6F9A-113638E88904}"/>
              </a:ext>
            </a:extLst>
          </p:cNvPr>
          <p:cNvSpPr txBox="1"/>
          <p:nvPr/>
        </p:nvSpPr>
        <p:spPr>
          <a:xfrm>
            <a:off x="1212273" y="619353"/>
            <a:ext cx="8575964" cy="369332"/>
          </a:xfrm>
          <a:prstGeom prst="rect">
            <a:avLst/>
          </a:prstGeom>
          <a:noFill/>
        </p:spPr>
        <p:txBody>
          <a:bodyPr wrap="square">
            <a:spAutoFit/>
          </a:bodyPr>
          <a:lstStyle/>
          <a:p>
            <a:r>
              <a:rPr lang="id-ID" sz="1800" dirty="0">
                <a:effectLst/>
                <a:latin typeface="Times New Roman" panose="02020603050405020304" pitchFamily="18" charset="0"/>
                <a:ea typeface="Times New Roman" panose="02020603050405020304" pitchFamily="18" charset="0"/>
              </a:rPr>
              <a:t>Berikut ini rekap data </a:t>
            </a:r>
            <a:r>
              <a:rPr lang="id-ID" sz="1800" i="1" dirty="0">
                <a:effectLst/>
                <a:latin typeface="Times New Roman" panose="02020603050405020304" pitchFamily="18" charset="0"/>
                <a:ea typeface="Times New Roman" panose="02020603050405020304" pitchFamily="18" charset="0"/>
              </a:rPr>
              <a:t>average </a:t>
            </a:r>
            <a:r>
              <a:rPr lang="id-ID" sz="1800" dirty="0">
                <a:effectLst/>
                <a:latin typeface="Times New Roman" panose="02020603050405020304" pitchFamily="18" charset="0"/>
                <a:ea typeface="Times New Roman" panose="02020603050405020304" pitchFamily="18" charset="0"/>
              </a:rPr>
              <a:t>waktu kerja yang di aplikasikan dengan </a:t>
            </a:r>
            <a:r>
              <a:rPr lang="id-ID" sz="1800" i="1" dirty="0">
                <a:effectLst/>
                <a:latin typeface="Times New Roman" panose="02020603050405020304" pitchFamily="18" charset="0"/>
                <a:ea typeface="Times New Roman" panose="02020603050405020304" pitchFamily="18" charset="0"/>
              </a:rPr>
              <a:t>line balancing</a:t>
            </a:r>
            <a:r>
              <a:rPr lang="id-ID" sz="1800" dirty="0">
                <a:effectLst/>
                <a:latin typeface="Times New Roman" panose="02020603050405020304" pitchFamily="18" charset="0"/>
                <a:ea typeface="Times New Roman" panose="02020603050405020304" pitchFamily="18" charset="0"/>
              </a:rPr>
              <a:t> :</a:t>
            </a:r>
            <a:endParaRPr lang="en-ID" sz="1800" dirty="0"/>
          </a:p>
        </p:txBody>
      </p:sp>
      <p:graphicFrame>
        <p:nvGraphicFramePr>
          <p:cNvPr id="6" name="Chart 5">
            <a:extLst>
              <a:ext uri="{FF2B5EF4-FFF2-40B4-BE49-F238E27FC236}">
                <a16:creationId xmlns:a16="http://schemas.microsoft.com/office/drawing/2014/main" id="{08ED955A-3290-0343-882C-B3A9A7E129BB}"/>
              </a:ext>
            </a:extLst>
          </p:cNvPr>
          <p:cNvGraphicFramePr>
            <a:graphicFrameLocks/>
          </p:cNvGraphicFramePr>
          <p:nvPr>
            <p:extLst>
              <p:ext uri="{D42A27DB-BD31-4B8C-83A1-F6EECF244321}">
                <p14:modId xmlns:p14="http://schemas.microsoft.com/office/powerpoint/2010/main" val="3279416853"/>
              </p:ext>
            </p:extLst>
          </p:nvPr>
        </p:nvGraphicFramePr>
        <p:xfrm>
          <a:off x="1302326" y="1015102"/>
          <a:ext cx="9019309" cy="43503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F00134E-98B6-2945-A563-688EC4AF610D}"/>
              </a:ext>
            </a:extLst>
          </p:cNvPr>
          <p:cNvSpPr txBox="1"/>
          <p:nvPr/>
        </p:nvSpPr>
        <p:spPr>
          <a:xfrm>
            <a:off x="2452255" y="5365429"/>
            <a:ext cx="6096000" cy="395749"/>
          </a:xfrm>
          <a:prstGeom prst="rect">
            <a:avLst/>
          </a:prstGeom>
          <a:noFill/>
        </p:spPr>
        <p:txBody>
          <a:bodyPr wrap="square">
            <a:spAutoFit/>
          </a:bodyPr>
          <a:lstStyle/>
          <a:p>
            <a:pPr marL="810260" marR="97790" algn="ctr">
              <a:lnSpc>
                <a:spcPct val="120000"/>
              </a:lnSpc>
              <a:spcAft>
                <a:spcPts val="700"/>
              </a:spcAft>
            </a:pPr>
            <a:r>
              <a:rPr lang="id-ID" sz="1800" b="1" dirty="0">
                <a:effectLst/>
                <a:latin typeface="Times New Roman" panose="02020603050405020304" pitchFamily="18" charset="0"/>
                <a:ea typeface="Times New Roman" panose="02020603050405020304" pitchFamily="18" charset="0"/>
              </a:rPr>
              <a:t>Gambar </a:t>
            </a:r>
            <a:r>
              <a:rPr lang="en-US" sz="1800" b="1" dirty="0">
                <a:latin typeface="Times New Roman" panose="02020603050405020304" pitchFamily="18" charset="0"/>
                <a:ea typeface="Times New Roman" panose="02020603050405020304" pitchFamily="18" charset="0"/>
              </a:rPr>
              <a:t>1</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Grafik </a:t>
            </a:r>
            <a:r>
              <a:rPr lang="id-ID" sz="1800" i="1" dirty="0">
                <a:effectLst/>
                <a:latin typeface="Times New Roman" panose="02020603050405020304" pitchFamily="18" charset="0"/>
                <a:ea typeface="Times New Roman" panose="02020603050405020304" pitchFamily="18" charset="0"/>
              </a:rPr>
              <a:t>Line Balancing</a:t>
            </a:r>
            <a:endParaRPr lang="en-ID"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133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118574"/>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194365" y="870828"/>
            <a:ext cx="11830877" cy="845131"/>
          </a:xfrm>
          <a:prstGeom prst="rect">
            <a:avLst/>
          </a:prstGeom>
          <a:noFill/>
          <a:ln>
            <a:noFill/>
          </a:ln>
        </p:spPr>
        <p:txBody>
          <a:bodyPr spcFirstLastPara="1" wrap="square" lIns="91425" tIns="45700" rIns="91425" bIns="45700" anchor="t" anchorCtr="0">
            <a:normAutofit/>
          </a:bodyPr>
          <a:lstStyle/>
          <a:p>
            <a:pPr marL="263525" lvl="0" indent="0" algn="l" rtl="0">
              <a:lnSpc>
                <a:spcPct val="90000"/>
              </a:lnSpc>
              <a:spcBef>
                <a:spcPts val="1000"/>
              </a:spcBef>
              <a:spcAft>
                <a:spcPts val="0"/>
              </a:spcAft>
              <a:buClr>
                <a:schemeClr val="dk1"/>
              </a:buClr>
              <a:buSzPts val="2800"/>
              <a:buNone/>
            </a:pPr>
            <a:r>
              <a:rPr lang="en-ID" sz="1800" dirty="0" err="1">
                <a:latin typeface="Times New Roman" panose="02020603050405020304" pitchFamily="18" charset="0"/>
                <a:cs typeface="Times New Roman" panose="02020603050405020304" pitchFamily="18" charset="0"/>
              </a:rPr>
              <a:t>Berikut</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ini</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merupakan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hasil</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analisa</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dari</a:t>
            </a:r>
            <a:r>
              <a:rPr lang="en-ID" sz="1800" dirty="0">
                <a:latin typeface="Times New Roman" panose="02020603050405020304" pitchFamily="18" charset="0"/>
                <a:cs typeface="Times New Roman" panose="02020603050405020304" pitchFamily="18" charset="0"/>
              </a:rPr>
              <a:t> </a:t>
            </a:r>
            <a:r>
              <a:rPr lang="en-ID" sz="1800" i="1" dirty="0">
                <a:latin typeface="Times New Roman" panose="02020603050405020304" pitchFamily="18" charset="0"/>
                <a:cs typeface="Times New Roman" panose="02020603050405020304" pitchFamily="18" charset="0"/>
              </a:rPr>
              <a:t>line balancing </a:t>
            </a:r>
            <a:r>
              <a:rPr lang="en-ID" sz="1800" dirty="0">
                <a:latin typeface="Times New Roman" panose="02020603050405020304" pitchFamily="18" charset="0"/>
                <a:cs typeface="Times New Roman" panose="02020603050405020304" pitchFamily="18" charset="0"/>
              </a:rPr>
              <a:t>pada data </a:t>
            </a:r>
            <a:r>
              <a:rPr lang="en-ID" sz="1800" i="1" dirty="0">
                <a:latin typeface="Times New Roman" panose="02020603050405020304" pitchFamily="18" charset="0"/>
                <a:cs typeface="Times New Roman" panose="02020603050405020304" pitchFamily="18" charset="0"/>
              </a:rPr>
              <a:t>average</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bulan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januari</a:t>
            </a:r>
            <a:r>
              <a:rPr lang="en-ID" sz="1800" dirty="0">
                <a:latin typeface="Times New Roman" panose="02020603050405020304" pitchFamily="18" charset="0"/>
                <a:cs typeface="Times New Roman" panose="02020603050405020304" pitchFamily="18" charset="0"/>
              </a:rPr>
              <a:t> 2023.</a:t>
            </a:r>
          </a:p>
          <a:p>
            <a:pPr marL="457200" lvl="0" indent="-228600" algn="l" rtl="0">
              <a:lnSpc>
                <a:spcPct val="90000"/>
              </a:lnSpc>
              <a:spcBef>
                <a:spcPts val="1000"/>
              </a:spcBef>
              <a:spcAft>
                <a:spcPts val="0"/>
              </a:spcAft>
              <a:buClr>
                <a:schemeClr val="dk1"/>
              </a:buClr>
              <a:buSzPts val="2800"/>
              <a:buNone/>
            </a:pPr>
            <a:r>
              <a:rPr lang="en-ID" sz="1800" b="1" dirty="0" err="1">
                <a:latin typeface="Times New Roman" panose="02020603050405020304" pitchFamily="18" charset="0"/>
                <a:cs typeface="Times New Roman" panose="02020603050405020304" pitchFamily="18" charset="0"/>
              </a:rPr>
              <a:t>Tabel</a:t>
            </a:r>
            <a:r>
              <a:rPr lang="en-ID" sz="1800" b="1" dirty="0">
                <a:latin typeface="Times New Roman" panose="02020603050405020304" pitchFamily="18" charset="0"/>
                <a:cs typeface="Times New Roman" panose="02020603050405020304" pitchFamily="18" charset="0"/>
              </a:rPr>
              <a:t> 1.</a:t>
            </a:r>
            <a:r>
              <a:rPr lang="en-ID" sz="1800" dirty="0">
                <a:latin typeface="Times New Roman" panose="02020603050405020304" pitchFamily="18" charset="0"/>
                <a:cs typeface="Times New Roman" panose="02020603050405020304" pitchFamily="18" charset="0"/>
              </a:rPr>
              <a:t> Hasil </a:t>
            </a:r>
            <a:r>
              <a:rPr lang="en-ID" sz="1800" dirty="0" err="1">
                <a:latin typeface="Times New Roman" panose="02020603050405020304" pitchFamily="18" charset="0"/>
                <a:cs typeface="Times New Roman" panose="02020603050405020304" pitchFamily="18" charset="0"/>
              </a:rPr>
              <a:t>analisa</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dari</a:t>
            </a:r>
            <a:r>
              <a:rPr lang="en-ID" sz="1800" dirty="0">
                <a:latin typeface="Times New Roman" panose="02020603050405020304" pitchFamily="18" charset="0"/>
                <a:cs typeface="Times New Roman" panose="02020603050405020304" pitchFamily="18" charset="0"/>
              </a:rPr>
              <a:t> </a:t>
            </a:r>
            <a:r>
              <a:rPr lang="en-ID" sz="1800" i="1" dirty="0">
                <a:latin typeface="Times New Roman" panose="02020603050405020304" pitchFamily="18" charset="0"/>
                <a:cs typeface="Times New Roman" panose="02020603050405020304" pitchFamily="18" charset="0"/>
              </a:rPr>
              <a:t>line balancing</a:t>
            </a:r>
          </a:p>
          <a:p>
            <a:pPr marL="457200" lvl="0" indent="-228600" algn="l" rtl="0">
              <a:lnSpc>
                <a:spcPct val="90000"/>
              </a:lnSpc>
              <a:spcBef>
                <a:spcPts val="1000"/>
              </a:spcBef>
              <a:spcAft>
                <a:spcPts val="0"/>
              </a:spcAft>
              <a:buClr>
                <a:schemeClr val="dk1"/>
              </a:buClr>
              <a:buSzPts val="2800"/>
              <a:buNone/>
            </a:pPr>
            <a:endParaRPr lang="en-ID" sz="1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9DFE211-0921-6BA9-9A5F-2E43FF2D9049}"/>
              </a:ext>
            </a:extLst>
          </p:cNvPr>
          <p:cNvGraphicFramePr>
            <a:graphicFrameLocks noGrp="1"/>
          </p:cNvGraphicFramePr>
          <p:nvPr>
            <p:extLst>
              <p:ext uri="{D42A27DB-BD31-4B8C-83A1-F6EECF244321}">
                <p14:modId xmlns:p14="http://schemas.microsoft.com/office/powerpoint/2010/main" val="2155496560"/>
              </p:ext>
            </p:extLst>
          </p:nvPr>
        </p:nvGraphicFramePr>
        <p:xfrm>
          <a:off x="479564" y="1749010"/>
          <a:ext cx="9402566" cy="4144454"/>
        </p:xfrm>
        <a:graphic>
          <a:graphicData uri="http://schemas.openxmlformats.org/drawingml/2006/table">
            <a:tbl>
              <a:tblPr firstRow="1" firstCol="1" bandRow="1"/>
              <a:tblGrid>
                <a:gridCol w="971607">
                  <a:extLst>
                    <a:ext uri="{9D8B030D-6E8A-4147-A177-3AD203B41FA5}">
                      <a16:colId xmlns:a16="http://schemas.microsoft.com/office/drawing/2014/main" val="574063332"/>
                    </a:ext>
                  </a:extLst>
                </a:gridCol>
                <a:gridCol w="1829389">
                  <a:extLst>
                    <a:ext uri="{9D8B030D-6E8A-4147-A177-3AD203B41FA5}">
                      <a16:colId xmlns:a16="http://schemas.microsoft.com/office/drawing/2014/main" val="1784785757"/>
                    </a:ext>
                  </a:extLst>
                </a:gridCol>
                <a:gridCol w="1489743">
                  <a:extLst>
                    <a:ext uri="{9D8B030D-6E8A-4147-A177-3AD203B41FA5}">
                      <a16:colId xmlns:a16="http://schemas.microsoft.com/office/drawing/2014/main" val="687216805"/>
                    </a:ext>
                  </a:extLst>
                </a:gridCol>
                <a:gridCol w="1476260">
                  <a:extLst>
                    <a:ext uri="{9D8B030D-6E8A-4147-A177-3AD203B41FA5}">
                      <a16:colId xmlns:a16="http://schemas.microsoft.com/office/drawing/2014/main" val="659004019"/>
                    </a:ext>
                  </a:extLst>
                </a:gridCol>
                <a:gridCol w="1355075">
                  <a:extLst>
                    <a:ext uri="{9D8B030D-6E8A-4147-A177-3AD203B41FA5}">
                      <a16:colId xmlns:a16="http://schemas.microsoft.com/office/drawing/2014/main" val="3061600062"/>
                    </a:ext>
                  </a:extLst>
                </a:gridCol>
                <a:gridCol w="1101687">
                  <a:extLst>
                    <a:ext uri="{9D8B030D-6E8A-4147-A177-3AD203B41FA5}">
                      <a16:colId xmlns:a16="http://schemas.microsoft.com/office/drawing/2014/main" val="477951386"/>
                    </a:ext>
                  </a:extLst>
                </a:gridCol>
                <a:gridCol w="1178805">
                  <a:extLst>
                    <a:ext uri="{9D8B030D-6E8A-4147-A177-3AD203B41FA5}">
                      <a16:colId xmlns:a16="http://schemas.microsoft.com/office/drawing/2014/main" val="3234516485"/>
                    </a:ext>
                  </a:extLst>
                </a:gridCol>
              </a:tblGrid>
              <a:tr h="578294">
                <a:tc>
                  <a:txBody>
                    <a:bodyPr/>
                    <a:lstStyle/>
                    <a:p>
                      <a:pPr marL="6985"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Stasiun</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Pekerjaan</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Target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SWCT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Aktual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Proses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Target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Cycle Time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Idle Time</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Preceding</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098625"/>
                  </a:ext>
                </a:extLst>
              </a:tr>
              <a:tr h="268261">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Suply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738171"/>
                  </a:ext>
                </a:extLst>
              </a:tr>
              <a:tr h="237065">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Sub Assy</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527418"/>
                  </a:ext>
                </a:extLst>
              </a:tr>
              <a:tr h="268261">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Process</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553081"/>
                  </a:ext>
                </a:extLst>
              </a:tr>
              <a:tr h="237065">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758077"/>
                  </a:ext>
                </a:extLst>
              </a:tr>
              <a:tr h="237065">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Setting-02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102041"/>
                  </a:ext>
                </a:extLst>
              </a:tr>
              <a:tr h="237065">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TPO</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478324"/>
                  </a:ext>
                </a:extLst>
              </a:tr>
              <a:tr h="237065">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Tapping-01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381159"/>
                  </a:ext>
                </a:extLst>
              </a:tr>
              <a:tr h="237065">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Tapping-02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362518"/>
                  </a:ext>
                </a:extLst>
              </a:tr>
              <a:tr h="237065">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HEG</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314970"/>
                  </a:ext>
                </a:extLst>
              </a:tr>
              <a:tr h="237065">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Offline</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410763"/>
                  </a:ext>
                </a:extLst>
              </a:tr>
              <a:tr h="268261">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Electrical Check</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089841"/>
                  </a:ext>
                </a:extLst>
              </a:tr>
              <a:tr h="268261">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 Check</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342460"/>
                  </a:ext>
                </a:extLst>
              </a:tr>
              <a:tr h="268261">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Visual+Packing</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d-ID"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725636"/>
                  </a:ext>
                </a:extLst>
              </a:tr>
            </a:tbl>
          </a:graphicData>
        </a:graphic>
      </p:graphicFrame>
      <p:sp>
        <p:nvSpPr>
          <p:cNvPr id="4" name="TextBox 3">
            <a:extLst>
              <a:ext uri="{FF2B5EF4-FFF2-40B4-BE49-F238E27FC236}">
                <a16:creationId xmlns:a16="http://schemas.microsoft.com/office/drawing/2014/main" id="{3F0259BB-84DC-C3D8-28CC-279B39EEEB47}"/>
              </a:ext>
            </a:extLst>
          </p:cNvPr>
          <p:cNvSpPr txBox="1"/>
          <p:nvPr/>
        </p:nvSpPr>
        <p:spPr>
          <a:xfrm>
            <a:off x="10065488" y="2274838"/>
            <a:ext cx="1959754" cy="2308324"/>
          </a:xfrm>
          <a:prstGeom prst="rect">
            <a:avLst/>
          </a:prstGeom>
          <a:noFill/>
          <a:ln w="12700">
            <a:solidFill>
              <a:schemeClr val="tx1"/>
            </a:solidFill>
          </a:ln>
        </p:spPr>
        <p:txBody>
          <a:bodyPr wrap="square">
            <a:spAutoFit/>
          </a:bodyPr>
          <a:lstStyle/>
          <a:p>
            <a:pPr algn="just"/>
            <a:r>
              <a:rPr lang="en-US" sz="1800" dirty="0">
                <a:effectLst/>
                <a:latin typeface="Times New Roman" panose="02020603050405020304" pitchFamily="18" charset="0"/>
                <a:ea typeface="Times New Roman" panose="02020603050405020304" pitchFamily="18" charset="0"/>
              </a:rPr>
              <a:t>Pada </a:t>
            </a:r>
            <a:r>
              <a:rPr lang="en-US" sz="1800" b="1" dirty="0" err="1">
                <a:effectLst/>
                <a:latin typeface="Times New Roman" panose="02020603050405020304" pitchFamily="18" charset="0"/>
                <a:ea typeface="Times New Roman" panose="02020603050405020304" pitchFamily="18" charset="0"/>
              </a:rPr>
              <a:t>tabel</a:t>
            </a:r>
            <a:r>
              <a:rPr lang="en-US" sz="1800" b="1" dirty="0">
                <a:effectLst/>
                <a:latin typeface="Times New Roman" panose="02020603050405020304" pitchFamily="18" charset="0"/>
                <a:ea typeface="Times New Roman" panose="02020603050405020304" pitchFamily="18" charset="0"/>
              </a:rPr>
              <a:t> 1.</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diatas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terlihat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beberapa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stasiun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mencapai</a:t>
            </a:r>
            <a:r>
              <a:rPr lang="en-US" sz="1800" dirty="0">
                <a:effectLst/>
                <a:latin typeface="Times New Roman" panose="02020603050405020304" pitchFamily="18" charset="0"/>
                <a:ea typeface="Times New Roman" panose="02020603050405020304" pitchFamily="18" charset="0"/>
              </a:rPr>
              <a:t> target </a:t>
            </a:r>
            <a:r>
              <a:rPr lang="en-US" sz="1800" i="1" dirty="0">
                <a:effectLst/>
                <a:latin typeface="Times New Roman" panose="02020603050405020304" pitchFamily="18" charset="0"/>
                <a:ea typeface="Times New Roman" panose="02020603050405020304" pitchFamily="18" charset="0"/>
              </a:rPr>
              <a:t>cycle time</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memiliki</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idle time </a:t>
            </a:r>
            <a:r>
              <a:rPr lang="en-US" sz="1800" dirty="0" err="1">
                <a:effectLst/>
                <a:latin typeface="Times New Roman" panose="02020603050405020304" pitchFamily="18" charset="0"/>
                <a:ea typeface="Times New Roman" panose="02020603050405020304" pitchFamily="18" charset="0"/>
              </a:rPr>
              <a:t>melebihi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angka</a:t>
            </a:r>
            <a:r>
              <a:rPr lang="en-US" sz="1800" dirty="0">
                <a:effectLst/>
                <a:latin typeface="Times New Roman" panose="02020603050405020304" pitchFamily="18" charset="0"/>
                <a:ea typeface="Times New Roman" panose="02020603050405020304" pitchFamily="18" charset="0"/>
              </a:rPr>
              <a:t> 0.</a:t>
            </a:r>
            <a:endParaRPr lang="en-ID" sz="18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45063"/>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194365" y="870827"/>
            <a:ext cx="5596835" cy="3227040"/>
          </a:xfrm>
          <a:prstGeom prst="rect">
            <a:avLst/>
          </a:prstGeom>
          <a:noFill/>
          <a:ln>
            <a:noFill/>
          </a:ln>
        </p:spPr>
        <p:txBody>
          <a:bodyPr spcFirstLastPara="1" wrap="square" lIns="91425" tIns="45700" rIns="91425" bIns="45700" anchor="t" anchorCtr="0">
            <a:noAutofit/>
          </a:bodyPr>
          <a:lstStyle/>
          <a:p>
            <a:pPr marL="263525" lvl="0" indent="0" algn="ctr" rtl="0">
              <a:lnSpc>
                <a:spcPct val="90000"/>
              </a:lnSpc>
              <a:spcBef>
                <a:spcPts val="1000"/>
              </a:spcBef>
              <a:spcAft>
                <a:spcPts val="0"/>
              </a:spcAft>
              <a:buClr>
                <a:schemeClr val="dk1"/>
              </a:buClr>
              <a:buSzPts val="2800"/>
              <a:buNone/>
            </a:pPr>
            <a:r>
              <a:rPr lang="en-US" sz="1800" b="1" dirty="0" err="1">
                <a:effectLst/>
                <a:latin typeface="Times New Roman" panose="02020603050405020304" pitchFamily="18" charset="0"/>
                <a:ea typeface="Times New Roman" panose="02020603050405020304" pitchFamily="18" charset="0"/>
              </a:rPr>
              <a:t>Pengolahan</a:t>
            </a:r>
            <a:r>
              <a:rPr lang="en-US" sz="1800" b="1" dirty="0">
                <a:effectLst/>
                <a:latin typeface="Times New Roman" panose="02020603050405020304" pitchFamily="18" charset="0"/>
                <a:ea typeface="Times New Roman" panose="02020603050405020304" pitchFamily="18" charset="0"/>
              </a:rPr>
              <a:t> Data</a:t>
            </a:r>
            <a:endParaRPr lang="en-ID" sz="1800" dirty="0">
              <a:latin typeface="Times New Roman" panose="02020603050405020304" pitchFamily="18" charset="0"/>
              <a:cs typeface="Times New Roman" panose="02020603050405020304" pitchFamily="18" charset="0"/>
            </a:endParaRPr>
          </a:p>
          <a:p>
            <a:pPr marL="263525" lvl="0" indent="0" algn="l" rtl="0">
              <a:lnSpc>
                <a:spcPct val="90000"/>
              </a:lnSpc>
              <a:spcBef>
                <a:spcPts val="1000"/>
              </a:spcBef>
              <a:spcAft>
                <a:spcPts val="0"/>
              </a:spcAft>
              <a:buClr>
                <a:schemeClr val="dk1"/>
              </a:buClr>
              <a:buSzPts val="2800"/>
              <a:buNone/>
            </a:pPr>
            <a:r>
              <a:rPr lang="en-ID" sz="1800" dirty="0">
                <a:latin typeface="Times New Roman" panose="02020603050405020304" pitchFamily="18" charset="0"/>
                <a:cs typeface="Times New Roman" panose="02020603050405020304" pitchFamily="18" charset="0"/>
              </a:rPr>
              <a:t>Langkah </a:t>
            </a:r>
            <a:r>
              <a:rPr lang="en-ID" sz="1800" dirty="0" err="1">
                <a:latin typeface="Times New Roman" panose="02020603050405020304" pitchFamily="18" charset="0"/>
                <a:cs typeface="Times New Roman" panose="02020603050405020304" pitchFamily="18" charset="0"/>
              </a:rPr>
              <a:t>pertama</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melakukan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penyelesaian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menggunakan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metode</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rangked</a:t>
            </a:r>
            <a:r>
              <a:rPr lang="en-ID" sz="1800" dirty="0">
                <a:latin typeface="Times New Roman" panose="02020603050405020304" pitchFamily="18" charset="0"/>
                <a:cs typeface="Times New Roman" panose="02020603050405020304" pitchFamily="18" charset="0"/>
              </a:rPr>
              <a:t> positional weight</a:t>
            </a:r>
          </a:p>
          <a:p>
            <a:pPr marL="263525" lvl="0" indent="0" algn="l" rtl="0">
              <a:lnSpc>
                <a:spcPct val="90000"/>
              </a:lnSpc>
              <a:spcBef>
                <a:spcPts val="1000"/>
              </a:spcBef>
              <a:spcAft>
                <a:spcPts val="0"/>
              </a:spcAft>
              <a:buClr>
                <a:schemeClr val="dk1"/>
              </a:buClr>
              <a:buSzPts val="2800"/>
              <a:buNone/>
            </a:pPr>
            <a:r>
              <a:rPr lang="en-ID" sz="1800" b="1" dirty="0">
                <a:latin typeface="Times New Roman" panose="02020603050405020304" pitchFamily="18" charset="0"/>
                <a:cs typeface="Times New Roman" panose="02020603050405020304" pitchFamily="18" charset="0"/>
              </a:rPr>
              <a:t>A. Flow Process Chart</a:t>
            </a:r>
          </a:p>
          <a:p>
            <a:pPr marL="263525" lvl="0" indent="0" algn="l" rtl="0">
              <a:lnSpc>
                <a:spcPct val="90000"/>
              </a:lnSpc>
              <a:spcBef>
                <a:spcPts val="1000"/>
              </a:spcBef>
              <a:spcAft>
                <a:spcPts val="0"/>
              </a:spcAft>
              <a:buClr>
                <a:schemeClr val="dk1"/>
              </a:buClr>
              <a:buSzPts val="2800"/>
              <a:buNone/>
            </a:pPr>
            <a:r>
              <a:rPr lang="en-ID" sz="1800" dirty="0">
                <a:latin typeface="Times New Roman" panose="02020603050405020304" pitchFamily="18" charset="0"/>
                <a:cs typeface="Times New Roman" panose="02020603050405020304" pitchFamily="18" charset="0"/>
              </a:rPr>
              <a:t>Dari data proses </a:t>
            </a:r>
            <a:r>
              <a:rPr lang="en-ID" sz="1800" dirty="0" err="1">
                <a:latin typeface="Times New Roman" panose="02020603050405020304" pitchFamily="18" charset="0"/>
                <a:cs typeface="Times New Roman" panose="02020603050405020304" pitchFamily="18" charset="0"/>
              </a:rPr>
              <a:t>pengerjaan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perakitan</a:t>
            </a:r>
            <a:r>
              <a:rPr lang="en-ID" sz="1800" dirty="0">
                <a:latin typeface="Times New Roman" panose="02020603050405020304" pitchFamily="18" charset="0"/>
                <a:cs typeface="Times New Roman" panose="02020603050405020304" pitchFamily="18" charset="0"/>
              </a:rPr>
              <a:t> wiring harness pada </a:t>
            </a:r>
            <a:r>
              <a:rPr lang="en-ID" sz="1800" dirty="0" err="1">
                <a:latin typeface="Times New Roman" panose="02020603050405020304" pitchFamily="18" charset="0"/>
                <a:cs typeface="Times New Roman" panose="02020603050405020304" pitchFamily="18" charset="0"/>
              </a:rPr>
              <a:t>tabel</a:t>
            </a:r>
            <a:r>
              <a:rPr lang="en-ID" sz="1800" dirty="0">
                <a:latin typeface="Times New Roman" panose="02020603050405020304" pitchFamily="18" charset="0"/>
                <a:cs typeface="Times New Roman" panose="02020603050405020304" pitchFamily="18" charset="0"/>
              </a:rPr>
              <a:t> 1, </a:t>
            </a:r>
            <a:r>
              <a:rPr lang="en-ID" sz="1800" dirty="0" err="1">
                <a:latin typeface="Times New Roman" panose="02020603050405020304" pitchFamily="18" charset="0"/>
                <a:cs typeface="Times New Roman" panose="02020603050405020304" pitchFamily="18" charset="0"/>
              </a:rPr>
              <a:t>maka</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dapat</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digambarkan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aliran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jaringan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kerja</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melalui</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aktivitas-aktivitas</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produksi</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seperti</a:t>
            </a:r>
            <a:r>
              <a:rPr lang="en-ID" sz="1800" dirty="0">
                <a:latin typeface="Times New Roman" panose="02020603050405020304" pitchFamily="18" charset="0"/>
                <a:cs typeface="Times New Roman" panose="02020603050405020304" pitchFamily="18" charset="0"/>
              </a:rPr>
              <a:t> pada </a:t>
            </a:r>
            <a:r>
              <a:rPr lang="en-ID" sz="1800" dirty="0" err="1">
                <a:latin typeface="Times New Roman" panose="02020603050405020304" pitchFamily="18" charset="0"/>
                <a:cs typeface="Times New Roman" panose="02020603050405020304" pitchFamily="18" charset="0"/>
              </a:rPr>
              <a:t>gambar</a:t>
            </a:r>
            <a:r>
              <a:rPr lang="en-ID" sz="1800" dirty="0">
                <a:latin typeface="Times New Roman" panose="02020603050405020304" pitchFamily="18" charset="0"/>
                <a:cs typeface="Times New Roman" panose="02020603050405020304" pitchFamily="18" charset="0"/>
              </a:rPr>
              <a:t> 2 </a:t>
            </a:r>
            <a:r>
              <a:rPr lang="en-ID" sz="1800" dirty="0" err="1">
                <a:latin typeface="Times New Roman" panose="02020603050405020304" pitchFamily="18" charset="0"/>
                <a:cs typeface="Times New Roman" panose="02020603050405020304" pitchFamily="18" charset="0"/>
              </a:rPr>
              <a:t>berikut</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ini</a:t>
            </a:r>
            <a:r>
              <a:rPr lang="en-ID" sz="1800" dirty="0">
                <a:latin typeface="Times New Roman" panose="02020603050405020304" pitchFamily="18" charset="0"/>
                <a:cs typeface="Times New Roman" panose="02020603050405020304" pitchFamily="18" charset="0"/>
              </a:rPr>
              <a:t>:</a:t>
            </a:r>
          </a:p>
          <a:p>
            <a:pPr marL="457200" lvl="0" indent="-228600" algn="l" rtl="0">
              <a:lnSpc>
                <a:spcPct val="90000"/>
              </a:lnSpc>
              <a:spcBef>
                <a:spcPts val="1000"/>
              </a:spcBef>
              <a:spcAft>
                <a:spcPts val="0"/>
              </a:spcAft>
              <a:buClr>
                <a:schemeClr val="dk1"/>
              </a:buClr>
              <a:buSzPts val="2800"/>
              <a:buNone/>
            </a:pPr>
            <a:endParaRPr lang="en-ID" sz="1600" dirty="0">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B8608769-2E52-0E8E-A04C-776C8ED18F7E}"/>
              </a:ext>
            </a:extLst>
          </p:cNvPr>
          <p:cNvSpPr txBox="1"/>
          <p:nvPr/>
        </p:nvSpPr>
        <p:spPr>
          <a:xfrm>
            <a:off x="804227" y="3913201"/>
            <a:ext cx="3950910" cy="369332"/>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Gambar 2.</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Aliran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Precedence Diagram</a:t>
            </a:r>
            <a:endParaRPr lang="en-ID" sz="1800" dirty="0"/>
          </a:p>
        </p:txBody>
      </p:sp>
      <p:pic>
        <p:nvPicPr>
          <p:cNvPr id="2" name="Picture 1">
            <a:extLst>
              <a:ext uri="{FF2B5EF4-FFF2-40B4-BE49-F238E27FC236}">
                <a16:creationId xmlns:a16="http://schemas.microsoft.com/office/drawing/2014/main" id="{CC65619E-8331-9601-E082-9BAD1E4B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24060"/>
            <a:ext cx="4641850" cy="5281930"/>
          </a:xfrm>
          <a:prstGeom prst="rect">
            <a:avLst/>
          </a:prstGeom>
        </p:spPr>
      </p:pic>
      <p:cxnSp>
        <p:nvCxnSpPr>
          <p:cNvPr id="4" name="Straight Arrow Connector 3">
            <a:extLst>
              <a:ext uri="{FF2B5EF4-FFF2-40B4-BE49-F238E27FC236}">
                <a16:creationId xmlns:a16="http://schemas.microsoft.com/office/drawing/2014/main" id="{AD1383E2-64F6-6138-251B-7733D0B37B6B}"/>
              </a:ext>
            </a:extLst>
          </p:cNvPr>
          <p:cNvCxnSpPr/>
          <p:nvPr/>
        </p:nvCxnSpPr>
        <p:spPr>
          <a:xfrm>
            <a:off x="4755137" y="4097867"/>
            <a:ext cx="8466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0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94365" y="118574"/>
            <a:ext cx="11830877" cy="845131"/>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Pembahasan</a:t>
            </a:r>
            <a:endParaRPr dirty="0"/>
          </a:p>
        </p:txBody>
      </p:sp>
      <p:sp>
        <p:nvSpPr>
          <p:cNvPr id="71" name="Google Shape;71;g104f7abbb21_0_70"/>
          <p:cNvSpPr txBox="1">
            <a:spLocks noGrp="1"/>
          </p:cNvSpPr>
          <p:nvPr>
            <p:ph type="body" idx="1"/>
          </p:nvPr>
        </p:nvSpPr>
        <p:spPr>
          <a:xfrm>
            <a:off x="194365" y="870828"/>
            <a:ext cx="11830877" cy="845131"/>
          </a:xfrm>
          <a:prstGeom prst="rect">
            <a:avLst/>
          </a:prstGeom>
          <a:noFill/>
          <a:ln>
            <a:noFill/>
          </a:ln>
        </p:spPr>
        <p:txBody>
          <a:bodyPr spcFirstLastPara="1" wrap="square" lIns="91425" tIns="45700" rIns="91425" bIns="45700" anchor="t" anchorCtr="0">
            <a:noAutofit/>
          </a:bodyPr>
          <a:lstStyle/>
          <a:p>
            <a:pPr marL="263525" lvl="0" indent="0" algn="l" rtl="0">
              <a:lnSpc>
                <a:spcPct val="90000"/>
              </a:lnSpc>
              <a:spcBef>
                <a:spcPts val="1000"/>
              </a:spcBef>
              <a:spcAft>
                <a:spcPts val="0"/>
              </a:spcAft>
              <a:buClr>
                <a:schemeClr val="dk1"/>
              </a:buClr>
              <a:buSzPts val="2800"/>
              <a:buNone/>
            </a:pPr>
            <a:r>
              <a:rPr lang="en-ID" sz="1800" b="1" dirty="0">
                <a:latin typeface="Times New Roman" panose="02020603050405020304" pitchFamily="18" charset="0"/>
                <a:cs typeface="Times New Roman" panose="02020603050405020304" pitchFamily="18" charset="0"/>
              </a:rPr>
              <a:t>B. </a:t>
            </a:r>
            <a:r>
              <a:rPr lang="en-ID" sz="1800" b="1" dirty="0" err="1">
                <a:latin typeface="Times New Roman" panose="02020603050405020304" pitchFamily="18" charset="0"/>
                <a:cs typeface="Times New Roman" panose="02020603050405020304" pitchFamily="18" charset="0"/>
              </a:rPr>
              <a:t>Metode</a:t>
            </a:r>
            <a:r>
              <a:rPr lang="en-ID" sz="1800" b="1" dirty="0">
                <a:latin typeface="Times New Roman" panose="02020603050405020304" pitchFamily="18" charset="0"/>
                <a:cs typeface="Times New Roman" panose="02020603050405020304" pitchFamily="18" charset="0"/>
              </a:rPr>
              <a:t> </a:t>
            </a:r>
            <a:r>
              <a:rPr lang="en-ID" sz="1800" b="1" i="1" dirty="0" err="1">
                <a:latin typeface="Times New Roman" panose="02020603050405020304" pitchFamily="18" charset="0"/>
                <a:cs typeface="Times New Roman" panose="02020603050405020304" pitchFamily="18" charset="0"/>
              </a:rPr>
              <a:t>Rangked</a:t>
            </a:r>
            <a:r>
              <a:rPr lang="en-ID" sz="1800" b="1" i="1" dirty="0">
                <a:latin typeface="Times New Roman" panose="02020603050405020304" pitchFamily="18" charset="0"/>
                <a:cs typeface="Times New Roman" panose="02020603050405020304" pitchFamily="18" charset="0"/>
              </a:rPr>
              <a:t> Positional Weight</a:t>
            </a:r>
          </a:p>
          <a:p>
            <a:pPr marL="263525" lvl="0" indent="0" algn="l" rtl="0">
              <a:lnSpc>
                <a:spcPct val="90000"/>
              </a:lnSpc>
              <a:spcBef>
                <a:spcPts val="1000"/>
              </a:spcBef>
              <a:spcAft>
                <a:spcPts val="0"/>
              </a:spcAft>
              <a:buClr>
                <a:schemeClr val="dk1"/>
              </a:buClr>
              <a:buSzPts val="2800"/>
              <a:buNone/>
            </a:pPr>
            <a:r>
              <a:rPr lang="en-ID" sz="1800" dirty="0" err="1">
                <a:latin typeface="Times New Roman" panose="02020603050405020304" pitchFamily="18" charset="0"/>
                <a:cs typeface="Times New Roman" panose="02020603050405020304" pitchFamily="18" charset="0"/>
              </a:rPr>
              <a:t>Setelah</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membuat</a:t>
            </a:r>
            <a:r>
              <a:rPr lang="en-ID" sz="1800" dirty="0">
                <a:latin typeface="Times New Roman" panose="02020603050405020304" pitchFamily="18" charset="0"/>
                <a:cs typeface="Times New Roman" panose="02020603050405020304" pitchFamily="18" charset="0"/>
              </a:rPr>
              <a:t> precedence diagram, </a:t>
            </a:r>
            <a:r>
              <a:rPr lang="en-ID" sz="1800" dirty="0" err="1">
                <a:latin typeface="Times New Roman" panose="02020603050405020304" pitchFamily="18" charset="0"/>
                <a:cs typeface="Times New Roman" panose="02020603050405020304" pitchFamily="18" charset="0"/>
              </a:rPr>
              <a:t>lalu</a:t>
            </a:r>
            <a:r>
              <a:rPr lang="en-ID" sz="1800" dirty="0">
                <a:latin typeface="Times New Roman" panose="02020603050405020304" pitchFamily="18" charset="0"/>
                <a:cs typeface="Times New Roman" panose="02020603050405020304" pitchFamily="18" charset="0"/>
              </a:rPr>
              <a:t> pada </a:t>
            </a:r>
            <a:r>
              <a:rPr lang="en-ID" sz="1800" dirty="0" err="1">
                <a:latin typeface="Times New Roman" panose="02020603050405020304" pitchFamily="18" charset="0"/>
                <a:cs typeface="Times New Roman" panose="02020603050405020304" pitchFamily="18" charset="0"/>
              </a:rPr>
              <a:t>tabel</a:t>
            </a:r>
            <a:r>
              <a:rPr lang="en-ID" sz="1800" dirty="0">
                <a:latin typeface="Times New Roman" panose="02020603050405020304" pitchFamily="18" charset="0"/>
                <a:cs typeface="Times New Roman" panose="02020603050405020304" pitchFamily="18" charset="0"/>
              </a:rPr>
              <a:t> 2. </a:t>
            </a:r>
            <a:r>
              <a:rPr lang="en-ID" sz="1800" dirty="0" err="1">
                <a:latin typeface="Times New Roman" panose="02020603050405020304" pitchFamily="18" charset="0"/>
                <a:cs typeface="Times New Roman" panose="02020603050405020304" pitchFamily="18" charset="0"/>
              </a:rPr>
              <a:t>hitung</a:t>
            </a:r>
            <a:r>
              <a:rPr lang="en-ID" sz="1800" dirty="0">
                <a:latin typeface="Times New Roman" panose="02020603050405020304" pitchFamily="18" charset="0"/>
                <a:cs typeface="Times New Roman" panose="02020603050405020304" pitchFamily="18" charset="0"/>
              </a:rPr>
              <a:t> </a:t>
            </a:r>
            <a:r>
              <a:rPr lang="en-ID" sz="1800" i="1" dirty="0" err="1">
                <a:latin typeface="Times New Roman" panose="02020603050405020304" pitchFamily="18" charset="0"/>
                <a:cs typeface="Times New Roman" panose="02020603050405020304" pitchFamily="18" charset="0"/>
              </a:rPr>
              <a:t>rangked</a:t>
            </a:r>
            <a:r>
              <a:rPr lang="en-ID" sz="1800" i="1" dirty="0">
                <a:latin typeface="Times New Roman" panose="02020603050405020304" pitchFamily="18" charset="0"/>
                <a:cs typeface="Times New Roman" panose="02020603050405020304" pitchFamily="18" charset="0"/>
              </a:rPr>
              <a:t> positional weight </a:t>
            </a:r>
            <a:r>
              <a:rPr lang="en-ID" sz="1800" dirty="0">
                <a:latin typeface="Times New Roman" panose="02020603050405020304" pitchFamily="18" charset="0"/>
                <a:cs typeface="Times New Roman" panose="02020603050405020304" pitchFamily="18" charset="0"/>
              </a:rPr>
              <a:t>(RPW) </a:t>
            </a:r>
            <a:r>
              <a:rPr lang="en-ID" sz="1800" dirty="0" err="1">
                <a:latin typeface="Times New Roman" panose="02020603050405020304" pitchFamily="18" charset="0"/>
                <a:cs typeface="Times New Roman" panose="02020603050405020304" pitchFamily="18" charset="0"/>
              </a:rPr>
              <a:t>dari</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setiap</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pekerjaan</a:t>
            </a:r>
            <a:r>
              <a:rPr lang="en-ID" sz="1800" dirty="0">
                <a:latin typeface="Times New Roman" panose="02020603050405020304" pitchFamily="18" charset="0"/>
                <a:cs typeface="Times New Roman" panose="02020603050405020304" pitchFamily="18" charset="0"/>
              </a:rPr>
              <a:t>.</a:t>
            </a:r>
          </a:p>
          <a:p>
            <a:pPr marL="263525" lvl="0" indent="0" algn="l" rtl="0">
              <a:lnSpc>
                <a:spcPct val="90000"/>
              </a:lnSpc>
              <a:spcBef>
                <a:spcPts val="1000"/>
              </a:spcBef>
              <a:spcAft>
                <a:spcPts val="0"/>
              </a:spcAft>
              <a:buClr>
                <a:schemeClr val="dk1"/>
              </a:buClr>
              <a:buSzPts val="2800"/>
              <a:buNone/>
            </a:pPr>
            <a:r>
              <a:rPr lang="en-ID" sz="1800" b="1" dirty="0" err="1">
                <a:latin typeface="Times New Roman" panose="02020603050405020304" pitchFamily="18" charset="0"/>
                <a:cs typeface="Times New Roman" panose="02020603050405020304" pitchFamily="18" charset="0"/>
              </a:rPr>
              <a:t>Tabel</a:t>
            </a:r>
            <a:r>
              <a:rPr lang="en-ID" sz="1800" b="1" dirty="0">
                <a:latin typeface="Times New Roman" panose="02020603050405020304" pitchFamily="18" charset="0"/>
                <a:cs typeface="Times New Roman" panose="02020603050405020304" pitchFamily="18" charset="0"/>
              </a:rPr>
              <a:t> 2.</a:t>
            </a:r>
            <a:r>
              <a:rPr lang="en-ID" sz="1800" dirty="0">
                <a:latin typeface="Times New Roman" panose="02020603050405020304" pitchFamily="18" charset="0"/>
                <a:cs typeface="Times New Roman" panose="02020603050405020304" pitchFamily="18" charset="0"/>
              </a:rPr>
              <a:t> Nilai </a:t>
            </a:r>
            <a:r>
              <a:rPr lang="en-ID" sz="1800" i="1" dirty="0" err="1">
                <a:latin typeface="Times New Roman" panose="02020603050405020304" pitchFamily="18" charset="0"/>
                <a:cs typeface="Times New Roman" panose="02020603050405020304" pitchFamily="18" charset="0"/>
              </a:rPr>
              <a:t>rangked</a:t>
            </a:r>
            <a:r>
              <a:rPr lang="en-ID" sz="1800" i="1" dirty="0">
                <a:latin typeface="Times New Roman" panose="02020603050405020304" pitchFamily="18" charset="0"/>
                <a:cs typeface="Times New Roman" panose="02020603050405020304" pitchFamily="18" charset="0"/>
              </a:rPr>
              <a:t> positional weight  </a:t>
            </a:r>
            <a:r>
              <a:rPr lang="en-ID" sz="1800" dirty="0">
                <a:latin typeface="Times New Roman" panose="02020603050405020304" pitchFamily="18" charset="0"/>
                <a:cs typeface="Times New Roman" panose="02020603050405020304" pitchFamily="18" charset="0"/>
              </a:rPr>
              <a:t>(RPW) </a:t>
            </a:r>
            <a:r>
              <a:rPr lang="en-ID" sz="1800" dirty="0" err="1">
                <a:latin typeface="Times New Roman" panose="02020603050405020304" pitchFamily="18" charset="0"/>
                <a:cs typeface="Times New Roman" panose="02020603050405020304" pitchFamily="18" charset="0"/>
              </a:rPr>
              <a:t>tiap</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pekerjaan</a:t>
            </a:r>
            <a:endParaRPr lang="en-ID" sz="1800" dirty="0">
              <a:latin typeface="Times New Roman" panose="02020603050405020304" pitchFamily="18" charset="0"/>
              <a:cs typeface="Times New Roman" panose="02020603050405020304" pitchFamily="18" charset="0"/>
            </a:endParaRPr>
          </a:p>
          <a:p>
            <a:pPr marL="457200" lvl="0" indent="-228600" algn="l" rtl="0">
              <a:lnSpc>
                <a:spcPct val="90000"/>
              </a:lnSpc>
              <a:spcBef>
                <a:spcPts val="1000"/>
              </a:spcBef>
              <a:spcAft>
                <a:spcPts val="0"/>
              </a:spcAft>
              <a:buClr>
                <a:schemeClr val="dk1"/>
              </a:buClr>
              <a:buSzPts val="2800"/>
              <a:buNone/>
            </a:pPr>
            <a:endParaRPr lang="en-ID" sz="18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A246E15-1703-F002-5B25-42AE9556EE6D}"/>
              </a:ext>
            </a:extLst>
          </p:cNvPr>
          <p:cNvGraphicFramePr>
            <a:graphicFrameLocks noGrp="1"/>
          </p:cNvGraphicFramePr>
          <p:nvPr>
            <p:extLst>
              <p:ext uri="{D42A27DB-BD31-4B8C-83A1-F6EECF244321}">
                <p14:modId xmlns:p14="http://schemas.microsoft.com/office/powerpoint/2010/main" val="801368155"/>
              </p:ext>
            </p:extLst>
          </p:nvPr>
        </p:nvGraphicFramePr>
        <p:xfrm>
          <a:off x="550332" y="2078957"/>
          <a:ext cx="8238068" cy="3840480"/>
        </p:xfrm>
        <a:graphic>
          <a:graphicData uri="http://schemas.openxmlformats.org/drawingml/2006/table">
            <a:tbl>
              <a:tblPr firstRow="1" firstCol="1" bandRow="1"/>
              <a:tblGrid>
                <a:gridCol w="1143002">
                  <a:extLst>
                    <a:ext uri="{9D8B030D-6E8A-4147-A177-3AD203B41FA5}">
                      <a16:colId xmlns:a16="http://schemas.microsoft.com/office/drawing/2014/main" val="2031289673"/>
                    </a:ext>
                  </a:extLst>
                </a:gridCol>
                <a:gridCol w="6193855">
                  <a:extLst>
                    <a:ext uri="{9D8B030D-6E8A-4147-A177-3AD203B41FA5}">
                      <a16:colId xmlns:a16="http://schemas.microsoft.com/office/drawing/2014/main" val="533048199"/>
                    </a:ext>
                  </a:extLst>
                </a:gridCol>
                <a:gridCol w="901211">
                  <a:extLst>
                    <a:ext uri="{9D8B030D-6E8A-4147-A177-3AD203B41FA5}">
                      <a16:colId xmlns:a16="http://schemas.microsoft.com/office/drawing/2014/main" val="3939610704"/>
                    </a:ext>
                  </a:extLst>
                </a:gridCol>
              </a:tblGrid>
              <a:tr h="1841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RPW-i</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27738253"/>
                  </a:ext>
                </a:extLst>
              </a:tr>
              <a:tr h="16510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182+220+184+159+199+189+230+225+120+220+235+91+80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05568"/>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220+184+159+199+189+230+225+120+220+235+91+80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35475"/>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RPW-3</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184+159+199+189+230+225+120+220+235+91+80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09798"/>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RPW-4</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159+199+189+230+225+120+220+235+91+80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1748</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942467"/>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RPW-5</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199+189+230+225+120+220+235+91+80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924361"/>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189+230+225+120+220+235+91+80</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949180"/>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RPW-7</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230+225+120+220+235+91+80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358660"/>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RPW-8</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564668"/>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RPW-9</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045056"/>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RPW-10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579764"/>
                  </a:ext>
                </a:extLst>
              </a:tr>
              <a:tr h="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RPW-11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406</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316468"/>
                  </a:ext>
                </a:extLst>
              </a:tr>
              <a:tr h="171450">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RPW-12</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91+80</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891065"/>
                  </a:ext>
                </a:extLst>
              </a:tr>
              <a:tr h="171450">
                <a:tc>
                  <a:txBody>
                    <a:body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RPW-13</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094352"/>
                  </a:ext>
                </a:extLst>
              </a:tr>
            </a:tbl>
          </a:graphicData>
        </a:graphic>
      </p:graphicFrame>
    </p:spTree>
    <p:extLst>
      <p:ext uri="{BB962C8B-B14F-4D97-AF65-F5344CB8AC3E}">
        <p14:creationId xmlns:p14="http://schemas.microsoft.com/office/powerpoint/2010/main" val="42310567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278</TotalTime>
  <Words>3267</Words>
  <Application>Microsoft Office PowerPoint</Application>
  <PresentationFormat>Widescreen</PresentationFormat>
  <Paragraphs>724</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Century Gothic</vt:lpstr>
      <vt:lpstr>Exo</vt:lpstr>
      <vt:lpstr>Arial</vt:lpstr>
      <vt:lpstr>Times New Roman</vt:lpstr>
      <vt:lpstr>Calibri</vt:lpstr>
      <vt:lpstr>Office Theme</vt:lpstr>
      <vt:lpstr>Increasing the Efficiency of Wiring Harness Production Using the Rangked Positional Weight and Largest Candidate Rule Methods [Peningkatan Efisiensi Produksi Wiring Harness Dengan Metode Rangked Positional Weight dan Largest Candidate Rule]</vt:lpstr>
      <vt:lpstr>Pendahuluan</vt:lpstr>
      <vt:lpstr>Pertanyaan Penelitian (Rumusan Masalah)</vt:lpstr>
      <vt:lpstr>Metode</vt:lpstr>
      <vt:lpstr>Hasil</vt:lpstr>
      <vt:lpstr>PowerPoint Presentation</vt:lpstr>
      <vt:lpstr>Pembahasan</vt:lpstr>
      <vt:lpstr>Pembahasan</vt:lpstr>
      <vt:lpstr>Pembahasan</vt:lpstr>
      <vt:lpstr>Pembahasan</vt:lpstr>
      <vt:lpstr>Pembahasan</vt:lpstr>
      <vt:lpstr>Pembahasan</vt:lpstr>
      <vt:lpstr>Pembahasan</vt:lpstr>
      <vt:lpstr>Pembahasan</vt:lpstr>
      <vt:lpstr>Pembahasan</vt:lpstr>
      <vt:lpstr>Pembahasan</vt:lpstr>
      <vt:lpstr>Temuan Penting Penelitian</vt:lpstr>
      <vt:lpstr>Temuan Penting Penelitian</vt:lpstr>
      <vt:lpstr>Temuan Penting Penelitian</vt:lpstr>
      <vt:lpstr>Manfaat Penelitian</vt:lpstr>
      <vt:lpstr>Referensi</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Wiring Harness Production Efficiency With The Line Balancing Method [Peningkatan Efisiensi Produksi Wiring Harness Dengan Metode Line Balancing]</dc:title>
  <dc:creator>Umsida</dc:creator>
  <cp:lastModifiedBy>zainul arifin zainul arifin</cp:lastModifiedBy>
  <cp:revision>10</cp:revision>
  <dcterms:created xsi:type="dcterms:W3CDTF">2020-02-15T07:43:00Z</dcterms:created>
  <dcterms:modified xsi:type="dcterms:W3CDTF">2023-08-29T08:18:46Z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