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9144000" cy="6858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Ex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24890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Exo"/>
              <a:buNone/>
            </a:pPr>
            <a:r>
              <a:rPr lang="en-US" sz="4000" dirty="0" err="1"/>
              <a:t>Tanggung</a:t>
            </a:r>
            <a:r>
              <a:rPr lang="en-US" sz="4000" dirty="0"/>
              <a:t> </a:t>
            </a:r>
            <a:r>
              <a:rPr lang="en-US" sz="4000" dirty="0" err="1"/>
              <a:t>Gugat</a:t>
            </a:r>
            <a:r>
              <a:rPr lang="en-US" sz="4000" dirty="0"/>
              <a:t> </a:t>
            </a:r>
            <a:r>
              <a:rPr lang="en-US" sz="4000" dirty="0" err="1"/>
              <a:t>Penjualan</a:t>
            </a:r>
            <a:r>
              <a:rPr lang="en-US" sz="4000" dirty="0"/>
              <a:t> Tanah </a:t>
            </a:r>
            <a:r>
              <a:rPr lang="en-US" sz="4000" dirty="0" err="1"/>
              <a:t>Warisan</a:t>
            </a:r>
            <a:r>
              <a:rPr lang="en-US" sz="4000" dirty="0"/>
              <a:t> </a:t>
            </a:r>
            <a:r>
              <a:rPr lang="en-US" sz="4000" dirty="0" err="1"/>
              <a:t>Tanpa</a:t>
            </a:r>
            <a:r>
              <a:rPr lang="en-US" sz="4000" dirty="0"/>
              <a:t> Seizin Ahli </a:t>
            </a:r>
            <a:r>
              <a:rPr lang="en-US" sz="4000" dirty="0" err="1"/>
              <a:t>Waris</a:t>
            </a:r>
            <a:r>
              <a:rPr lang="en-US" sz="4000" dirty="0"/>
              <a:t> Yang Lain</a:t>
            </a:r>
            <a:endParaRPr sz="4000" dirty="0">
              <a:latin typeface="Exo"/>
              <a:ea typeface="Exo"/>
              <a:cs typeface="Exo"/>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Exo"/>
                <a:ea typeface="Exo"/>
                <a:cs typeface="Exo"/>
                <a:sym typeface="Exo"/>
              </a:rPr>
              <a:t>Oleh:</a:t>
            </a:r>
            <a:endParaRPr dirty="0"/>
          </a:p>
          <a:p>
            <a:pPr marL="0" lvl="0" indent="0" algn="ctr" rtl="0">
              <a:lnSpc>
                <a:spcPct val="90000"/>
              </a:lnSpc>
              <a:spcBef>
                <a:spcPts val="1000"/>
              </a:spcBef>
              <a:spcAft>
                <a:spcPts val="0"/>
              </a:spcAft>
              <a:buClr>
                <a:schemeClr val="lt1"/>
              </a:buClr>
              <a:buSzPts val="2400"/>
              <a:buNone/>
            </a:pPr>
            <a:r>
              <a:rPr lang="en-US" sz="2000" dirty="0"/>
              <a:t>AMELLIA FITRIA HAMIDAH </a:t>
            </a:r>
          </a:p>
          <a:p>
            <a:pPr marL="0" lvl="0" indent="0" algn="ctr" rtl="0">
              <a:lnSpc>
                <a:spcPct val="90000"/>
              </a:lnSpc>
              <a:spcBef>
                <a:spcPts val="1000"/>
              </a:spcBef>
              <a:spcAft>
                <a:spcPts val="0"/>
              </a:spcAft>
              <a:buClr>
                <a:schemeClr val="lt1"/>
              </a:buClr>
              <a:buSzPts val="2400"/>
              <a:buNone/>
            </a:pPr>
            <a:r>
              <a:rPr lang="en-US" sz="2000" dirty="0"/>
              <a:t>Ibu. SRI BUDI PURWANINGSIH </a:t>
            </a:r>
            <a:endParaRPr sz="2000" dirty="0"/>
          </a:p>
          <a:p>
            <a:pPr marL="0" lvl="0" indent="0" algn="ctr" rtl="0">
              <a:lnSpc>
                <a:spcPct val="90000"/>
              </a:lnSpc>
              <a:spcBef>
                <a:spcPts val="1000"/>
              </a:spcBef>
              <a:spcAft>
                <a:spcPts val="0"/>
              </a:spcAft>
              <a:buClr>
                <a:schemeClr val="lt1"/>
              </a:buClr>
              <a:buSzPts val="2400"/>
              <a:buNone/>
            </a:pPr>
            <a:r>
              <a:rPr lang="en-US" sz="2000" dirty="0" err="1"/>
              <a:t>Progam</a:t>
            </a:r>
            <a:r>
              <a:rPr lang="en-US" sz="2000" dirty="0"/>
              <a:t> </a:t>
            </a:r>
            <a:r>
              <a:rPr lang="en-US" sz="2000" dirty="0" err="1"/>
              <a:t>Studi</a:t>
            </a:r>
            <a:r>
              <a:rPr lang="en-US" sz="2000" dirty="0"/>
              <a:t> Hukum </a:t>
            </a:r>
            <a:endParaRPr sz="2000" dirty="0"/>
          </a:p>
          <a:p>
            <a:pPr marL="0" lvl="0" indent="0" algn="ctr" rtl="0">
              <a:lnSpc>
                <a:spcPct val="90000"/>
              </a:lnSpc>
              <a:spcBef>
                <a:spcPts val="1000"/>
              </a:spcBef>
              <a:spcAft>
                <a:spcPts val="0"/>
              </a:spcAft>
              <a:buClr>
                <a:srgbClr val="F2F2F2"/>
              </a:buClr>
              <a:buSzPts val="2400"/>
              <a:buNone/>
            </a:pPr>
            <a:r>
              <a:rPr lang="en-US" dirty="0">
                <a:solidFill>
                  <a:srgbClr val="F2F2F2"/>
                </a:solidFill>
                <a:latin typeface="Exo"/>
                <a:ea typeface="Exo"/>
                <a:cs typeface="Exo"/>
                <a:sym typeface="Exo"/>
              </a:rPr>
              <a:t>Universitas Muhammadiyah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sz="2000" dirty="0">
                <a:solidFill>
                  <a:srgbClr val="F2F2F2"/>
                </a:solidFill>
              </a:rPr>
              <a:t>JULI 2023 </a:t>
            </a:r>
            <a:endParaRPr sz="2000"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Jual beli tanah adalah akad jual beli yang menetapkan hak dan kewajiban bersama antara para pihak, atau juga bis</a:t>
            </a:r>
            <a:r>
              <a:rPr lang="en-US" sz="1800" dirty="0">
                <a:effectLst/>
                <a:latin typeface="Times New Roman" panose="02020603050405020304" pitchFamily="18" charset="0"/>
                <a:ea typeface="Times New Roman" panose="02020603050405020304" pitchFamily="18" charset="0"/>
              </a:rPr>
              <a:t>a </a:t>
            </a:r>
            <a:r>
              <a:rPr lang="id-ID" sz="1800" dirty="0">
                <a:effectLst/>
                <a:latin typeface="Times New Roman" panose="02020603050405020304" pitchFamily="18" charset="0"/>
                <a:ea typeface="Times New Roman" panose="02020603050405020304" pitchFamily="18" charset="0"/>
              </a:rPr>
              <a:t>memindahkan hak milik dengan ataupun hak milik lain berpindah penyerahan. Sekalipun salah satu ahli waris tidak setuju untuk membeli atau menjual, seluruh ahli waris berhak atas tanah dan rumah, hingga akhirnya salah satu pewaris akan menjual tanah dan rumah warisan perlu mendapat kesepakatan dari seluruh ahli waris. fenomena- fenomena yang terkait harta warisan antara lain yaitu : A. satu pewaris lainnya  akan mengelola seluruh tanah atau rumah tidak adanya turun tangan dengan pewaris lainnya sehingga merasa tak mau membaginya rata pada semua pewaris lainnya, B.Adapun ahli waris yang ingin memiliki sendiri semua harta peninggalan, C. salah satu ahli waris yang tidak mau harta waris dijual belikan.</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Warisan juga bisa mengakibatkan sengketa diantara para ahli waris merupakan harta kekayaan yang telah meninggalkan harta warisan ini dari seorang yang telah wafat terlebih dahulu. Yaitu seperti benda bergerak ataupun benda tetap. </a:t>
            </a:r>
            <a:endParaRPr lang="en-US" sz="1800" dirty="0">
              <a:effectLst/>
              <a:latin typeface="Times New Roman" panose="02020603050405020304" pitchFamily="18"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Harta warisan menurut hukum adat sendiri yaitu yang membuat aturan untuk mengaturkan proses diteruskan dan dioperkan</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harta yang berwujud dan harta yang tidak berwujud benda adanya generasi manusia untuk turunannya. Hukum adat bisa juga disebut kebiasaan sebagai masyarakat yang bersifat secara terus - menerus, mempertahankan semua pendukung terbiasa yaitu cerminan kepribadian suatu bangsa. </a:t>
            </a:r>
            <a:endParaRPr lang="en-US" sz="1800" dirty="0">
              <a:effectLst/>
              <a:latin typeface="Times New Roman" panose="02020603050405020304" pitchFamily="18"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US" sz="1800" dirty="0">
              <a:effectLst/>
              <a:latin typeface="Times New Roman" panose="02020603050405020304" pitchFamily="18"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US" sz="1800" dirty="0">
              <a:effectLst/>
              <a:latin typeface="Times New Roman" panose="02020603050405020304" pitchFamily="18"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2" name="Text Placeholder 1">
            <a:extLst>
              <a:ext uri="{FF2B5EF4-FFF2-40B4-BE49-F238E27FC236}">
                <a16:creationId xmlns:a16="http://schemas.microsoft.com/office/drawing/2014/main" id="{79E42E4D-D6C8-8FEE-7777-336660443257}"/>
              </a:ext>
            </a:extLst>
          </p:cNvPr>
          <p:cNvSpPr>
            <a:spLocks noGrp="1"/>
          </p:cNvSpPr>
          <p:nvPr>
            <p:ph type="body" idx="1"/>
          </p:nvPr>
        </p:nvSpPr>
        <p:spPr/>
        <p:txBody>
          <a:bodyPr/>
          <a:lstStyle/>
          <a:p>
            <a:pPr marL="50800" indent="0">
              <a:buNone/>
            </a:pPr>
            <a:endParaRPr lang="en-US" dirty="0"/>
          </a:p>
          <a:p>
            <a:pPr marL="50800" indent="0">
              <a:buNone/>
            </a:pPr>
            <a:endParaRPr lang="en-ID" dirty="0"/>
          </a:p>
          <a:p>
            <a:r>
              <a:rPr lang="en-US" sz="1800" dirty="0" err="1">
                <a:effectLst/>
                <a:latin typeface="Times New Roman" panose="02020603050405020304" pitchFamily="18" charset="0"/>
                <a:ea typeface="Times New Roman" panose="02020603050405020304" pitchFamily="18" charset="0"/>
              </a:rPr>
              <a:t>Apa</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Akibat Hukum Jual Beli Tanah Waris Tanpa Persetujuan Ahli Waris</a:t>
            </a:r>
            <a:r>
              <a:rPr lang="en-US" sz="1800" dirty="0">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endParaRPr>
          </a:p>
          <a:p>
            <a:pPr marL="50800" indent="0">
              <a:buNone/>
            </a:pPr>
            <a:endParaRPr lang="en-ID" sz="1800" dirty="0">
              <a:effectLst/>
              <a:latin typeface="Times New Roman" panose="02020603050405020304" pitchFamily="18" charset="0"/>
              <a:ea typeface="Times New Roman" panose="02020603050405020304" pitchFamily="18" charset="0"/>
            </a:endParaRPr>
          </a:p>
          <a:p>
            <a:r>
              <a:rPr lang="en-US" sz="1800" dirty="0" err="1">
                <a:solidFill>
                  <a:srgbClr val="000000"/>
                </a:solidFill>
                <a:effectLst/>
                <a:latin typeface="Times New Roman" panose="02020603050405020304" pitchFamily="18" charset="0"/>
                <a:ea typeface="Times New Roman" panose="02020603050405020304" pitchFamily="18" charset="0"/>
              </a:rPr>
              <a:t>Bagaimana</a:t>
            </a:r>
            <a:r>
              <a:rPr lang="en-US" sz="1800" dirty="0">
                <a:solidFill>
                  <a:srgbClr val="000000"/>
                </a:solidFill>
                <a:effectLst/>
                <a:latin typeface="Times New Roman" panose="02020603050405020304" pitchFamily="18" charset="0"/>
                <a:ea typeface="Times New Roman" panose="02020603050405020304" pitchFamily="18" charset="0"/>
              </a:rPr>
              <a:t> </a:t>
            </a:r>
            <a:r>
              <a:rPr lang="id-ID" sz="1800" dirty="0">
                <a:solidFill>
                  <a:srgbClr val="000000"/>
                </a:solidFill>
                <a:effectLst/>
                <a:latin typeface="Times New Roman" panose="02020603050405020304" pitchFamily="18" charset="0"/>
                <a:ea typeface="Times New Roman" panose="02020603050405020304" pitchFamily="18" charset="0"/>
              </a:rPr>
              <a:t>Status Pembayaran Jual Beli Tanah Warisan Tanpa Persetujuan Seluruh Ahli Waris</a:t>
            </a:r>
            <a:r>
              <a:rPr lang="en-US" sz="1800" dirty="0">
                <a:solidFill>
                  <a:srgbClr val="000000"/>
                </a:solidFill>
                <a:effectLst/>
                <a:latin typeface="Times New Roman" panose="02020603050405020304" pitchFamily="18" charset="0"/>
                <a:ea typeface="Times New Roman" panose="02020603050405020304" pitchFamily="18" charset="0"/>
              </a:rPr>
              <a:t>?</a:t>
            </a:r>
            <a:endParaRPr lang="en-ID" sz="1800" dirty="0">
              <a:solidFill>
                <a:srgbClr val="000000"/>
              </a:solidFill>
              <a:effectLst/>
              <a:latin typeface="Times New Roman" panose="02020603050405020304" pitchFamily="18" charset="0"/>
              <a:ea typeface="Times New Roman" panose="02020603050405020304" pitchFamily="18" charset="0"/>
            </a:endParaRPr>
          </a:p>
          <a:p>
            <a:pPr marL="50800" indent="0">
              <a:buNone/>
            </a:pPr>
            <a:endParaRPr lang="en-ID"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indent="-228600">
              <a:buNone/>
            </a:pPr>
            <a:endParaRPr lang="en-US" sz="1800" dirty="0">
              <a:effectLst/>
              <a:latin typeface="Times New Roman" panose="02020603050405020304" pitchFamily="18" charset="0"/>
              <a:ea typeface="Times New Roman" panose="02020603050405020304" pitchFamily="18" charset="0"/>
            </a:endParaRPr>
          </a:p>
          <a:p>
            <a:pPr indent="-228600">
              <a:buNone/>
            </a:pP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Metode yang digunakan dalam penelitian ini yaitu berupa penelitian hukum yuridis normatif,sesuai sebutannya penelitian</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ini hanya pada peraturan undang-undang dan menentukan relavasi terhadap aturan hukum</a:t>
            </a:r>
            <a:r>
              <a:rPr lang="en-US" sz="1800" dirty="0">
                <a:effectLst/>
                <a:latin typeface="Times New Roman" panose="02020603050405020304" pitchFamily="18" charset="0"/>
                <a:ea typeface="Times New Roman" panose="02020603050405020304" pitchFamily="18" charset="0"/>
              </a:rPr>
              <a:t>.</a:t>
            </a:r>
            <a:r>
              <a:rPr lang="id-ID" sz="1800" dirty="0">
                <a:effectLst/>
                <a:latin typeface="Times New Roman" panose="02020603050405020304" pitchFamily="18" charset="0"/>
                <a:ea typeface="Times New Roman" panose="02020603050405020304" pitchFamily="18" charset="0"/>
              </a:rPr>
              <a:t> Dalam penelitian ini diperoleh dengan membaca, menganalisa data yang diperoleh oleh masyarakat dan peraturan undang- undang. Adapun bahan hukum untuk penelitian ini yaitu bahan hukum primer yang berasal dari perundang-undangan yang bersifat autoritatif yang artinya mempunyai otoritas. Bahan sekunder berupa publikasi tentang hukum yang meliputi buku- buku teks hukum, kamus- kamus hukum dan jurnal hukum.</a:t>
            </a:r>
            <a:endParaRPr lang="en-ID" sz="1800" dirty="0">
              <a:effectLst/>
              <a:latin typeface="Times New Roman" panose="02020603050405020304" pitchFamily="18"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Hasil dan </a:t>
            </a:r>
            <a:r>
              <a:rPr lang="en-US" dirty="0" err="1"/>
              <a:t>Pembahasan</a:t>
            </a:r>
            <a:endParaRPr dirty="0"/>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92500" lnSpcReduction="10000"/>
          </a:bodyPr>
          <a:lstStyle/>
          <a:p>
            <a:pPr marL="228600" indent="0">
              <a:buNone/>
            </a:pPr>
            <a:r>
              <a:rPr lang="en-US" sz="1600" b="1" dirty="0">
                <a:effectLst/>
                <a:latin typeface="Times New Roman" panose="02020603050405020304" pitchFamily="18" charset="0"/>
                <a:ea typeface="Times New Roman" panose="02020603050405020304" pitchFamily="18" charset="0"/>
              </a:rPr>
              <a:t>A</a:t>
            </a:r>
            <a:r>
              <a:rPr lang="en-US" sz="1600" dirty="0">
                <a:effectLst/>
                <a:latin typeface="Times New Roman" panose="02020603050405020304" pitchFamily="18" charset="0"/>
                <a:ea typeface="Times New Roman" panose="02020603050405020304" pitchFamily="18" charset="0"/>
              </a:rPr>
              <a:t>. </a:t>
            </a:r>
            <a:r>
              <a:rPr lang="id-ID" sz="1600" b="1" dirty="0">
                <a:effectLst/>
                <a:latin typeface="Times New Roman" panose="02020603050405020304" pitchFamily="18" charset="0"/>
                <a:ea typeface="Times New Roman" panose="02020603050405020304" pitchFamily="18" charset="0"/>
              </a:rPr>
              <a:t>Akibat Hukum Jual Beli Tanah Waris Tanpa Persetujuan Ahli Waris </a:t>
            </a:r>
            <a:endParaRPr lang="en-US" sz="1600" b="1" dirty="0">
              <a:effectLst/>
              <a:latin typeface="Times New Roman" panose="02020603050405020304" pitchFamily="18" charset="0"/>
              <a:ea typeface="Times New Roman" panose="02020603050405020304" pitchFamily="18" charset="0"/>
            </a:endParaRPr>
          </a:p>
          <a:p>
            <a:pPr marL="228600" indent="0">
              <a:buNone/>
            </a:pPr>
            <a:r>
              <a:rPr lang="id-ID" sz="1800" dirty="0">
                <a:effectLst/>
                <a:latin typeface="Times New Roman" panose="02020603050405020304" pitchFamily="18" charset="0"/>
                <a:ea typeface="Times New Roman" panose="02020603050405020304" pitchFamily="18" charset="0"/>
              </a:rPr>
              <a:t> Apabila terdapat perluasan jual beli tanah waris, diperlukan persetujuan untuk seluruh ahli waris agar transaksi tersebut memiliki kekuatan hukum yang kuat dalam menghindari sengketa di kemudian hari. Jika tanah waris dijual tanpa persetujuan dari seluruh ahli waris, transaksi tersebut batal demi huku</a:t>
            </a:r>
            <a:r>
              <a:rPr lang="en-US" sz="1800" dirty="0">
                <a:latin typeface="Times New Roman" panose="02020603050405020304" pitchFamily="18" charset="0"/>
                <a:ea typeface="Times New Roman" panose="02020603050405020304" pitchFamily="18" charset="0"/>
              </a:rPr>
              <a:t>m. </a:t>
            </a:r>
            <a:r>
              <a:rPr lang="id-ID" sz="1800" dirty="0">
                <a:effectLst/>
                <a:latin typeface="Times New Roman" panose="02020603050405020304" pitchFamily="18" charset="0"/>
                <a:ea typeface="Times New Roman" panose="02020603050405020304" pitchFamily="18" charset="0"/>
              </a:rPr>
              <a:t>sistem serta asas hukum adat digunakan dalam jual beli tanah setelah berlakunya undang-undang. Namun, peraturan perundang-undangan yang ada telah mengubah norma-norma hukum adat yang sebelumnya dapat melakukan dihadapannya pemerintah negeri atau kepala desa dijadikan hadapan PPAT.Dalam konteks ini, akibat hukum merujuk pada konsekuensi yang timbul sebagai akibat dari perbuatan yang dilakukan oleh subjek hukum</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Jika terjadi penjualan tanah warisan tanpa persetujuan dari semua pewaris, merasakan hak terlanggar memiliki hak untuk ajukan gugatan perdata diberikan hak kepada ahli waris untuk diajukan gugatan guna mempertahankan hak warisnya terhadap ahli waris yang melakukan pemindahan semua atau bagian harta warisan.</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 Dengan demikian, jika ahli waris yang merasa hak melanggar diajukan gugatan perdata dan membuktikan bahwa penjualan tanah dilakukan tanpa persetujuan dari semua ahli waris, pengadilan dapat memutuskan bahwa transaksi tersebut tidak sah dan batal demi hukum</a:t>
            </a:r>
            <a:endParaRPr lang="en-US" sz="1800" dirty="0">
              <a:effectLst/>
              <a:latin typeface="Times New Roman" panose="02020603050405020304" pitchFamily="18" charset="0"/>
              <a:ea typeface="Times New Roman" panose="02020603050405020304" pitchFamily="18" charset="0"/>
            </a:endParaRPr>
          </a:p>
          <a:p>
            <a:pPr marL="228600" indent="0">
              <a:buNone/>
            </a:pPr>
            <a:endParaRPr lang="en-US" sz="1800" dirty="0">
              <a:latin typeface="Times New Roman" panose="02020603050405020304" pitchFamily="18" charset="0"/>
              <a:ea typeface="Times New Roman" panose="02020603050405020304" pitchFamily="18" charset="0"/>
            </a:endParaRPr>
          </a:p>
          <a:p>
            <a:pPr marL="228600" indent="0">
              <a:buNone/>
            </a:pPr>
            <a:r>
              <a:rPr lang="en-US" sz="1600" b="1" dirty="0">
                <a:solidFill>
                  <a:srgbClr val="000000"/>
                </a:solidFill>
                <a:latin typeface="Times New Roman" panose="02020603050405020304" pitchFamily="18" charset="0"/>
                <a:ea typeface="Times New Roman" panose="02020603050405020304" pitchFamily="18" charset="0"/>
              </a:rPr>
              <a:t>B</a:t>
            </a:r>
            <a:r>
              <a:rPr lang="en-US" sz="1600" dirty="0">
                <a:solidFill>
                  <a:srgbClr val="000000"/>
                </a:solidFill>
                <a:latin typeface="Times New Roman" panose="02020603050405020304" pitchFamily="18" charset="0"/>
                <a:ea typeface="Times New Roman" panose="02020603050405020304" pitchFamily="18" charset="0"/>
              </a:rPr>
              <a:t>. </a:t>
            </a:r>
            <a:r>
              <a:rPr lang="id-ID" sz="1600" b="1" dirty="0">
                <a:solidFill>
                  <a:srgbClr val="000000"/>
                </a:solidFill>
                <a:effectLst/>
                <a:latin typeface="Times New Roman" panose="02020603050405020304" pitchFamily="18" charset="0"/>
                <a:ea typeface="Times New Roman" panose="02020603050405020304" pitchFamily="18" charset="0"/>
              </a:rPr>
              <a:t>Status Pembayaran Jual Beli Tanah Warisan Tanpa Persetujuan Seluruh Ahli Waris</a:t>
            </a:r>
            <a:endParaRPr lang="en-US" sz="1600" b="1" dirty="0">
              <a:solidFill>
                <a:srgbClr val="000000"/>
              </a:solidFill>
              <a:effectLst/>
              <a:latin typeface="Times New Roman" panose="02020603050405020304" pitchFamily="18" charset="0"/>
              <a:ea typeface="Times New Roman" panose="02020603050405020304" pitchFamily="18" charset="0"/>
            </a:endParaRPr>
          </a:p>
          <a:p>
            <a:pPr marL="228600" indent="0">
              <a:buNone/>
            </a:pPr>
            <a:r>
              <a:rPr lang="id-ID" sz="1800" dirty="0">
                <a:effectLst/>
                <a:latin typeface="Times New Roman" panose="02020603050405020304" pitchFamily="18" charset="0"/>
                <a:ea typeface="Times New Roman" panose="02020603050405020304" pitchFamily="18" charset="0"/>
              </a:rPr>
              <a:t>Status pembayaran jual beli tanah warisan tanpa persetujuan seluruh ahli waris telah sah terjadi,pembayaran tersebut sudah sah ahli waris yang pihak penjual mengalihkan kekuasaan yuridis atas tanahnya kepada pembeli</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untuk selama -lamanya dan pihak pembeli membayar harga (seluruhnya) kepada penjual.</a:t>
            </a:r>
            <a:r>
              <a:rPr lang="id-ID" sz="1800" b="1"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jika jual beli yaitu suatu perjanjian antara pihak yang satu diserahkan hak milik atas suatu benda dari pihak yang lain untuk bayar harga yang sudah dijanjikan terdapat  pada pasal 1455 KUHP disebutkan apabila jual beli sudah menganggap sah terjadi diantara kedua belah pihak pada saat mereka tercapai kata sepakat perihal benda yang dijual belikan serta harga, tanah atau rumah yang dijual dapat masalah</a:t>
            </a:r>
            <a:r>
              <a:rPr lang="en-US" sz="1800" dirty="0">
                <a:effectLst/>
                <a:latin typeface="Times New Roman" panose="02020603050405020304" pitchFamily="18" charset="0"/>
                <a:ea typeface="Times New Roman" panose="02020603050405020304" pitchFamily="18" charset="0"/>
              </a:rPr>
              <a:t>.</a:t>
            </a:r>
            <a:endParaRPr lang="en-ID" sz="1600" dirty="0">
              <a:solidFill>
                <a:srgbClr val="000000"/>
              </a:solidFill>
              <a:effectLst/>
              <a:latin typeface="Times New Roman" panose="02020603050405020304" pitchFamily="18" charset="0"/>
              <a:ea typeface="Times New Roman" panose="02020603050405020304" pitchFamily="18" charset="0"/>
            </a:endParaRPr>
          </a:p>
          <a:p>
            <a:pPr marL="228600" indent="0">
              <a:buNone/>
            </a:pPr>
            <a:endParaRPr lang="en-ID" sz="1800" dirty="0">
              <a:effectLst/>
              <a:latin typeface="Times New Roman" panose="02020603050405020304" pitchFamily="18" charset="0"/>
              <a:ea typeface="Times New Roman" panose="02020603050405020304" pitchFamily="18" charset="0"/>
            </a:endParaRPr>
          </a:p>
          <a:p>
            <a:pPr marL="228600" indent="0">
              <a:buNone/>
            </a:pPr>
            <a:endParaRPr lang="en-US" sz="1600" dirty="0">
              <a:effectLst/>
              <a:latin typeface="Times New Roman" panose="02020603050405020304" pitchFamily="18" charset="0"/>
              <a:ea typeface="Times New Roman" panose="02020603050405020304" pitchFamily="18" charset="0"/>
            </a:endParaRPr>
          </a:p>
          <a:p>
            <a:pPr marL="228600" lvl="0" indent="0" algn="l" rtl="0">
              <a:lnSpc>
                <a:spcPct val="90000"/>
              </a:lnSpc>
              <a:spcBef>
                <a:spcPts val="1000"/>
              </a:spcBef>
              <a:spcAft>
                <a:spcPts val="0"/>
              </a:spcAft>
              <a:buClr>
                <a:schemeClr val="dk1"/>
              </a:buClr>
              <a:buSzPts val="2800"/>
              <a:buNone/>
            </a:pP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Hasil dan </a:t>
            </a:r>
            <a:r>
              <a:rPr lang="en-US" dirty="0" err="1"/>
              <a:t>Pembahasan</a:t>
            </a:r>
            <a:endParaRPr dirty="0"/>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pembayaran jual beli tanah waris tersebut sudah terjadi atau sah dan ahli wasris lainnya pun belum dibagi atas penjualan jual</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beli tersebut, Menjualkan / kuasai harta warisan yang masih belum dibagikan harus dapatkan persetujuan dari seluruh ahli waris ,maka seluruh ahli waris harus terima harta warisan sesuai bagiannya</a:t>
            </a:r>
            <a:r>
              <a:rPr lang="en-US" sz="1800" dirty="0">
                <a:effectLst/>
                <a:latin typeface="Times New Roman" panose="02020603050405020304" pitchFamily="18" charset="0"/>
                <a:ea typeface="Times New Roman" panose="02020603050405020304" pitchFamily="18" charset="0"/>
              </a:rPr>
              <a:t>. </a:t>
            </a:r>
            <a:r>
              <a:rPr lang="id-ID" sz="1800" dirty="0">
                <a:solidFill>
                  <a:srgbClr val="000000"/>
                </a:solidFill>
                <a:effectLst/>
                <a:latin typeface="Times New Roman" panose="02020603050405020304" pitchFamily="18" charset="0"/>
                <a:ea typeface="Times New Roman" panose="02020603050405020304" pitchFamily="18" charset="0"/>
              </a:rPr>
              <a:t>Jika ahli waris tak mendapatkan bagian dari harta warisan yang belum dibagikan sudah minta agar harta warisan dibagikan sama rata kepada seluruh ahli waris,ada itikad tak baik dari salah satu ahli waris yang kuasai harta warisan yang belum terbagi</a:t>
            </a:r>
            <a:r>
              <a:rPr lang="en-US" sz="1800" dirty="0">
                <a:solidFill>
                  <a:srgbClr val="000000"/>
                </a:solidFill>
                <a:latin typeface="Times New Roman" panose="02020603050405020304" pitchFamily="18" charset="0"/>
                <a:ea typeface="Times New Roman" panose="02020603050405020304" pitchFamily="18" charset="0"/>
              </a:rPr>
              <a:t>,</a:t>
            </a:r>
            <a:r>
              <a:rPr lang="id-ID" sz="1800" dirty="0">
                <a:solidFill>
                  <a:srgbClr val="000000"/>
                </a:solidFill>
                <a:effectLst/>
                <a:latin typeface="Times New Roman" panose="02020603050405020304" pitchFamily="18" charset="0"/>
                <a:ea typeface="Times New Roman" panose="02020603050405020304" pitchFamily="18" charset="0"/>
              </a:rPr>
              <a:t> salah satu ahli waris yang menjualkan tanah tersebut tidak ingin bagikan hasil dari penjualan kepada seluruh ahli warisnya,maka dari itu seluruh ahli warisnya ingin melakukan</a:t>
            </a:r>
            <a:r>
              <a:rPr lang="en-US" sz="1800" dirty="0">
                <a:solidFill>
                  <a:srgbClr val="000000"/>
                </a:solidFill>
                <a:latin typeface="Times New Roman" panose="02020603050405020304" pitchFamily="18" charset="0"/>
                <a:ea typeface="Times New Roman" panose="02020603050405020304" pitchFamily="18" charset="0"/>
              </a:rPr>
              <a:t> t</a:t>
            </a:r>
            <a:r>
              <a:rPr lang="id-ID" sz="1800" dirty="0">
                <a:solidFill>
                  <a:srgbClr val="000000"/>
                </a:solidFill>
                <a:effectLst/>
                <a:latin typeface="Times New Roman" panose="02020603050405020304" pitchFamily="18" charset="0"/>
                <a:ea typeface="Times New Roman" panose="02020603050405020304" pitchFamily="18" charset="0"/>
              </a:rPr>
              <a:t>indakan gugatan kepada ahli waris yang menguasai harta sendiri</a:t>
            </a:r>
            <a:r>
              <a:rPr lang="en-US" sz="1800" dirty="0">
                <a:solidFill>
                  <a:srgbClr val="000000"/>
                </a:solidFill>
                <a:effectLst/>
                <a:latin typeface="Times New Roman" panose="02020603050405020304" pitchFamily="18" charset="0"/>
                <a:ea typeface="Times New Roman" panose="02020603050405020304" pitchFamily="18" charset="0"/>
              </a:rPr>
              <a:t>.</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1000"/>
              </a:spcBef>
              <a:spcAft>
                <a:spcPts val="0"/>
              </a:spcAft>
              <a:buSzPct val="110000"/>
              <a:buFont typeface="+mj-lt"/>
              <a:buAutoNum type="arabicPeriod"/>
            </a:pPr>
            <a:r>
              <a:rPr lang="id-ID" sz="1800" dirty="0">
                <a:effectLst/>
                <a:latin typeface="Times New Roman" panose="02020603050405020304" pitchFamily="18" charset="0"/>
                <a:ea typeface="Times New Roman" panose="02020603050405020304" pitchFamily="18" charset="0"/>
              </a:rPr>
              <a:t>Berdasarkan Pasal 5 UU No. 5 Tahun 1960 tentang Peraturan Dasar Pokok-Pokok Agraria, sistem serta asas hukum adat digunakan dalam jual beli tanah setelah berlakunya undang-undang ini. Namun, peraturan perundang-undangan yang ada telah mengubah norma-norma hukum adat yang sebelumnya dapat melakukan dihadapannya pemerintah negeri atau kepala desa dijadikan hadapan PPA</a:t>
            </a:r>
            <a:r>
              <a:rPr lang="en-US" sz="1800" dirty="0">
                <a:latin typeface="Times New Roman" panose="02020603050405020304" pitchFamily="18" charset="0"/>
                <a:ea typeface="Times New Roman" panose="02020603050405020304" pitchFamily="18" charset="0"/>
              </a:rPr>
              <a:t>T. </a:t>
            </a:r>
            <a:r>
              <a:rPr lang="id-ID" sz="1800" dirty="0">
                <a:effectLst/>
                <a:latin typeface="Times New Roman" panose="02020603050405020304" pitchFamily="18" charset="0"/>
                <a:ea typeface="Times New Roman" panose="02020603050405020304" pitchFamily="18" charset="0"/>
              </a:rPr>
              <a:t>Dalam hukum waris adat berdasarkan peraturan ketentuan pasal  5 UUPA untuk hukum agraria dan hukum adat mengenai tanah. Segala masalahnya hukum perihal tanah harus menyelesaikan sesuai aturan hukum adat yang dimana hukum adat semua masyarakat memiliki hukum adat secara pemikiran sendiri</a:t>
            </a:r>
            <a:r>
              <a:rPr lang="en-US" sz="1800" dirty="0">
                <a:effectLst/>
                <a:latin typeface="Times New Roman" panose="02020603050405020304" pitchFamily="18" charset="0"/>
                <a:ea typeface="Times New Roman" panose="02020603050405020304" pitchFamily="18" charset="0"/>
              </a:rPr>
              <a:t>.</a:t>
            </a:r>
          </a:p>
          <a:p>
            <a:pPr marL="342900" lvl="0" indent="-342900" algn="l" rtl="0">
              <a:lnSpc>
                <a:spcPct val="90000"/>
              </a:lnSpc>
              <a:spcBef>
                <a:spcPts val="1000"/>
              </a:spcBef>
              <a:spcAft>
                <a:spcPts val="0"/>
              </a:spcAft>
              <a:buSzPct val="110000"/>
              <a:buFont typeface="+mj-lt"/>
              <a:buAutoNum type="arabicPeriod"/>
            </a:pPr>
            <a:r>
              <a:rPr lang="id-ID" sz="1800" dirty="0">
                <a:effectLst/>
                <a:latin typeface="Times New Roman" panose="02020603050405020304" pitchFamily="18" charset="0"/>
                <a:ea typeface="Times New Roman" panose="02020603050405020304" pitchFamily="18" charset="0"/>
              </a:rPr>
              <a:t> jual beli yaitu suatu perjanjian antara pihak yang satu diserahkan hak milik atas suatu benda dari pihak yang lain untuk bayar harga yang sudah dijanjikan terdapat  pada pasal 1455 KUHP disebutkan apabila jual beli sudah menganggap sah terjadi diantara kedua belah pihak pada saat mereka tercapai kata sepakat perihal benda yang dijual belikan serta harga, tanah atau rumah yang dijual dapat masalah</a:t>
            </a:r>
            <a:r>
              <a:rPr lang="en-US" sz="1800" dirty="0">
                <a:effectLst/>
                <a:latin typeface="Times New Roman" panose="02020603050405020304" pitchFamily="18" charset="0"/>
                <a:ea typeface="Times New Roman" panose="02020603050405020304" pitchFamily="18" charset="0"/>
              </a:rPr>
              <a:t>.</a:t>
            </a:r>
            <a:r>
              <a:rPr lang="id-ID" sz="1800" dirty="0">
                <a:effectLst/>
                <a:latin typeface="Times New Roman" panose="02020603050405020304" pitchFamily="18" charset="0"/>
                <a:ea typeface="Times New Roman" panose="02020603050405020304" pitchFamily="18" charset="0"/>
              </a:rPr>
              <a:t> hak-hak ahli waris dilanggar karena tanah milik bersama ahli waris dijual tanpa persetujuan ahli waris, ahli waris yang merasakan hak terlanggar dapat diajukan gugatan perdata berdasarkan Pasal 1365 KUHP (Kitab Undang-Undang Hukum Perdata). Dalam gugatan tersebut, alasan hukum yang dapat digunakan adalah bahwa pembeli menderita kerugian akibat perbuatan salah satu ahli waris. Semua ahli waris dapat menjual harta warisan dengan persetujuan dari seluruh ahli waris tetapi di mana salah satu ahli waris tidak menerima bagian dari harta warisan yang belum terbagi dan menginginkan pembagian yang adil kepada seluruh ahli waris, dapat dilakukan upaya hukum untuk mendapatkan hak warisnya dan mengajukan gugatan ke pengadilan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Manfaat</a:t>
            </a:r>
            <a:r>
              <a:rPr lang="en-US" dirty="0"/>
              <a:t> </a:t>
            </a:r>
            <a:r>
              <a:rPr lang="en-US" dirty="0" err="1"/>
              <a:t>Penelitian</a:t>
            </a:r>
            <a:endParaRPr dirty="0"/>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lang="en-US" sz="1600" dirty="0">
              <a:latin typeface="Times New Roman" panose="02020603050405020304" pitchFamily="18" charset="0"/>
              <a:cs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US" sz="1600" dirty="0">
              <a:latin typeface="Times New Roman" panose="02020603050405020304" pitchFamily="18" charset="0"/>
              <a:cs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r>
              <a:rPr lang="en-US" sz="1600" dirty="0" err="1">
                <a:latin typeface="Times New Roman" panose="02020603050405020304" pitchFamily="18" charset="0"/>
                <a:cs typeface="Times New Roman" panose="02020603050405020304" pitchFamily="18" charset="0"/>
              </a:rPr>
              <a:t>Peneliti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berharap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bahwa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penelitian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memberian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manfaat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yaitu</a:t>
            </a:r>
            <a:r>
              <a:rPr lang="en-US" sz="1600" dirty="0">
                <a:latin typeface="Times New Roman" panose="02020603050405020304" pitchFamily="18" charset="0"/>
                <a:cs typeface="Times New Roman" panose="02020603050405020304" pitchFamily="18" charset="0"/>
              </a:rPr>
              <a:t> :</a:t>
            </a:r>
          </a:p>
          <a:p>
            <a:pPr marL="228600" lvl="0" indent="0" algn="l" rtl="0">
              <a:lnSpc>
                <a:spcPct val="90000"/>
              </a:lnSpc>
              <a:spcBef>
                <a:spcPts val="1000"/>
              </a:spcBef>
              <a:spcAft>
                <a:spcPts val="0"/>
              </a:spcAft>
              <a:buClr>
                <a:schemeClr val="dk1"/>
              </a:buClr>
              <a:buSzPts val="2800"/>
              <a:buNone/>
            </a:pPr>
            <a:r>
              <a:rPr lang="en-US" sz="1600" dirty="0">
                <a:latin typeface="Times New Roman" panose="02020603050405020304" pitchFamily="18" charset="0"/>
                <a:cs typeface="Times New Roman" panose="02020603050405020304" pitchFamily="18" charset="0"/>
              </a:rPr>
              <a:t>a. </a:t>
            </a:r>
            <a:r>
              <a:rPr lang="en-US" sz="1600" dirty="0" err="1">
                <a:latin typeface="Times New Roman" panose="02020603050405020304" pitchFamily="18" charset="0"/>
                <a:cs typeface="Times New Roman" panose="02020603050405020304" pitchFamily="18" charset="0"/>
              </a:rPr>
              <a:t>Manfaat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Teoritis</a:t>
            </a:r>
            <a:r>
              <a:rPr lang="en-US" sz="1600" dirty="0">
                <a:latin typeface="Times New Roman" panose="02020603050405020304" pitchFamily="18" charset="0"/>
                <a:cs typeface="Times New Roman" panose="02020603050405020304" pitchFamily="18" charset="0"/>
              </a:rPr>
              <a:t>  </a:t>
            </a:r>
          </a:p>
          <a:p>
            <a:pPr marL="571500" lvl="0" indent="-342900" algn="l" rtl="0">
              <a:lnSpc>
                <a:spcPct val="90000"/>
              </a:lnSpc>
              <a:spcBef>
                <a:spcPts val="1000"/>
              </a:spcBef>
              <a:spcAft>
                <a:spcPts val="0"/>
              </a:spcAft>
              <a:buClr>
                <a:schemeClr val="dk1"/>
              </a:buClr>
              <a:buSzPct val="110000"/>
              <a:buFont typeface="+mj-lt"/>
              <a:buAutoNum type="arabicPeriod"/>
            </a:pPr>
            <a:r>
              <a:rPr lang="en-US" sz="1600" dirty="0" err="1">
                <a:latin typeface="Times New Roman" panose="02020603050405020304" pitchFamily="18" charset="0"/>
                <a:cs typeface="Times New Roman" panose="02020603050405020304" pitchFamily="18" charset="0"/>
              </a:rPr>
              <a:t>Peneliti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diharapkan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dapat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memberikan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pengetahuan</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pemahaman</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lebih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mendalam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mengenai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tanggung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gugat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penjualan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tanah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warisan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tanpa</a:t>
            </a:r>
            <a:r>
              <a:rPr lang="en-US" sz="1600" dirty="0">
                <a:latin typeface="Times New Roman" panose="02020603050405020304" pitchFamily="18" charset="0"/>
                <a:cs typeface="Times New Roman" panose="02020603050405020304" pitchFamily="18" charset="0"/>
              </a:rPr>
              <a:t> seizin </a:t>
            </a:r>
            <a:r>
              <a:rPr lang="en-US" sz="1600" dirty="0" err="1">
                <a:latin typeface="Times New Roman" panose="02020603050405020304" pitchFamily="18" charset="0"/>
                <a:cs typeface="Times New Roman" panose="02020603050405020304" pitchFamily="18" charset="0"/>
              </a:rPr>
              <a:t>ahli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waris</a:t>
            </a:r>
            <a:r>
              <a:rPr lang="en-US" sz="1600" dirty="0">
                <a:latin typeface="Times New Roman" panose="02020603050405020304" pitchFamily="18" charset="0"/>
                <a:cs typeface="Times New Roman" panose="02020603050405020304" pitchFamily="18" charset="0"/>
              </a:rPr>
              <a:t> lain.</a:t>
            </a:r>
          </a:p>
          <a:p>
            <a:pPr marL="571500" lvl="0" indent="-342900" algn="l" rtl="0">
              <a:lnSpc>
                <a:spcPct val="90000"/>
              </a:lnSpc>
              <a:spcBef>
                <a:spcPts val="1000"/>
              </a:spcBef>
              <a:spcAft>
                <a:spcPts val="0"/>
              </a:spcAft>
              <a:buClr>
                <a:schemeClr val="dk1"/>
              </a:buClr>
              <a:buSzPct val="110000"/>
              <a:buFont typeface="+mj-lt"/>
              <a:buAutoNum type="arabicPeriod"/>
            </a:pPr>
            <a:r>
              <a:rPr lang="en-US" sz="1600" dirty="0">
                <a:latin typeface="Times New Roman" panose="02020603050405020304" pitchFamily="18" charset="0"/>
                <a:cs typeface="Times New Roman" panose="02020603050405020304" pitchFamily="18" charset="0"/>
              </a:rPr>
              <a:t>Hasil </a:t>
            </a:r>
            <a:r>
              <a:rPr lang="en-US" sz="1600" dirty="0" err="1">
                <a:latin typeface="Times New Roman" panose="02020603050405020304" pitchFamily="18" charset="0"/>
                <a:cs typeface="Times New Roman" panose="02020603050405020304" pitchFamily="18" charset="0"/>
              </a:rPr>
              <a:t>penulisan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penelitian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cs typeface="Times New Roman" panose="02020603050405020304" pitchFamily="18" charset="0"/>
              </a:rPr>
              <a:t> juga </a:t>
            </a:r>
            <a:r>
              <a:rPr lang="en-US" sz="1600" dirty="0" err="1">
                <a:latin typeface="Times New Roman" panose="02020603050405020304" pitchFamily="18" charset="0"/>
                <a:cs typeface="Times New Roman" panose="02020603050405020304" pitchFamily="18" charset="0"/>
              </a:rPr>
              <a:t>dihrapkan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dapat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menambah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wawasan</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bisa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dipakai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sebagai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referensi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penulis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selanjutnya</a:t>
            </a:r>
            <a:r>
              <a:rPr lang="en-US" sz="1600" dirty="0">
                <a:latin typeface="Times New Roman" panose="02020603050405020304" pitchFamily="18" charset="0"/>
                <a:cs typeface="Times New Roman" panose="02020603050405020304" pitchFamily="18" charset="0"/>
              </a:rPr>
              <a:t>.</a:t>
            </a:r>
          </a:p>
          <a:p>
            <a:pPr marL="228600" lvl="0" indent="0" algn="l" rtl="0">
              <a:lnSpc>
                <a:spcPct val="90000"/>
              </a:lnSpc>
              <a:spcBef>
                <a:spcPts val="1000"/>
              </a:spcBef>
              <a:spcAft>
                <a:spcPts val="0"/>
              </a:spcAft>
              <a:buClr>
                <a:schemeClr val="dk1"/>
              </a:buClr>
              <a:buSzPct val="110000"/>
              <a:buNone/>
            </a:pPr>
            <a:r>
              <a:rPr lang="en-US" sz="1600" dirty="0">
                <a:latin typeface="Times New Roman" panose="02020603050405020304" pitchFamily="18" charset="0"/>
                <a:cs typeface="Times New Roman" panose="02020603050405020304" pitchFamily="18" charset="0"/>
              </a:rPr>
              <a:t>b. </a:t>
            </a:r>
            <a:r>
              <a:rPr lang="en-US" sz="1600" dirty="0" err="1">
                <a:latin typeface="Times New Roman" panose="02020603050405020304" pitchFamily="18" charset="0"/>
                <a:cs typeface="Times New Roman" panose="02020603050405020304" pitchFamily="18" charset="0"/>
              </a:rPr>
              <a:t>Manfaat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Praktis</a:t>
            </a:r>
            <a:r>
              <a:rPr lang="en-US" sz="1600" dirty="0">
                <a:latin typeface="Times New Roman" panose="02020603050405020304" pitchFamily="18" charset="0"/>
                <a:cs typeface="Times New Roman" panose="02020603050405020304" pitchFamily="18" charset="0"/>
              </a:rPr>
              <a:t> </a:t>
            </a:r>
          </a:p>
          <a:p>
            <a:pPr marL="571500" lvl="0" indent="-342900" algn="l" rtl="0">
              <a:lnSpc>
                <a:spcPct val="90000"/>
              </a:lnSpc>
              <a:spcBef>
                <a:spcPts val="1000"/>
              </a:spcBef>
              <a:spcAft>
                <a:spcPts val="0"/>
              </a:spcAft>
              <a:buClr>
                <a:schemeClr val="dk1"/>
              </a:buClr>
              <a:buSzPct val="110000"/>
              <a:buFont typeface="+mj-lt"/>
              <a:buAutoNum type="arabicPeriod"/>
            </a:pPr>
            <a:r>
              <a:rPr lang="en-US" sz="1600" dirty="0" err="1">
                <a:latin typeface="Times New Roman" panose="02020603050405020304" pitchFamily="18" charset="0"/>
                <a:cs typeface="Times New Roman" panose="02020603050405020304" pitchFamily="18" charset="0"/>
              </a:rPr>
              <a:t>Bagi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peniliti</a:t>
            </a:r>
            <a:r>
              <a:rPr lang="en-US" sz="1600" dirty="0">
                <a:latin typeface="Times New Roman" panose="02020603050405020304" pitchFamily="18" charset="0"/>
                <a:cs typeface="Times New Roman" panose="02020603050405020304" pitchFamily="18" charset="0"/>
              </a:rPr>
              <a:t> </a:t>
            </a:r>
          </a:p>
          <a:p>
            <a:pPr marL="228600" lvl="0" indent="0" algn="l" rtl="0">
              <a:lnSpc>
                <a:spcPct val="90000"/>
              </a:lnSpc>
              <a:spcBef>
                <a:spcPts val="1000"/>
              </a:spcBef>
              <a:spcAft>
                <a:spcPts val="0"/>
              </a:spcAft>
              <a:buClr>
                <a:schemeClr val="dk1"/>
              </a:buClr>
              <a:buSzPct val="110000"/>
              <a:buNone/>
            </a:pPr>
            <a:r>
              <a:rPr lang="en-US" sz="1600" dirty="0" err="1">
                <a:latin typeface="Times New Roman" panose="02020603050405020304" pitchFamily="18" charset="0"/>
                <a:cs typeface="Times New Roman" panose="02020603050405020304" pitchFamily="18" charset="0"/>
              </a:rPr>
              <a:t>Diharapkan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peneliti</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dapat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menambah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wawasan</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pemehaman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mengenai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pengaruh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pelatihan</a:t>
            </a:r>
            <a:r>
              <a:rPr lang="en-US" sz="1600" dirty="0">
                <a:latin typeface="Times New Roman" panose="02020603050405020304" pitchFamily="18" charset="0"/>
                <a:cs typeface="Times New Roman" panose="02020603050405020304" pitchFamily="18" charset="0"/>
              </a:rPr>
              <a:t> professional</a:t>
            </a:r>
          </a:p>
          <a:p>
            <a:pPr marL="571500" lvl="0" indent="-342900" algn="l" rtl="0">
              <a:lnSpc>
                <a:spcPct val="90000"/>
              </a:lnSpc>
              <a:spcBef>
                <a:spcPts val="1000"/>
              </a:spcBef>
              <a:spcAft>
                <a:spcPts val="0"/>
              </a:spcAft>
              <a:buClr>
                <a:schemeClr val="dk1"/>
              </a:buClr>
              <a:buSzPct val="110000"/>
              <a:buFont typeface="+mj-lt"/>
              <a:buAutoNum type="arabicPeriod" startAt="2"/>
            </a:pPr>
            <a:r>
              <a:rPr lang="en-US" sz="1600" dirty="0" err="1">
                <a:latin typeface="Times New Roman" panose="02020603050405020304" pitchFamily="18" charset="0"/>
                <a:cs typeface="Times New Roman" panose="02020603050405020304" pitchFamily="18" charset="0"/>
              </a:rPr>
              <a:t>Bagi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pembaca</a:t>
            </a:r>
            <a:r>
              <a:rPr lang="en-US" sz="1600" dirty="0">
                <a:latin typeface="Times New Roman" panose="02020603050405020304" pitchFamily="18" charset="0"/>
                <a:cs typeface="Times New Roman" panose="02020603050405020304" pitchFamily="18" charset="0"/>
              </a:rPr>
              <a:t> </a:t>
            </a:r>
          </a:p>
          <a:p>
            <a:pPr marL="228600" lvl="0" indent="0" algn="l" rtl="0">
              <a:lnSpc>
                <a:spcPct val="90000"/>
              </a:lnSpc>
              <a:spcBef>
                <a:spcPts val="1000"/>
              </a:spcBef>
              <a:spcAft>
                <a:spcPts val="0"/>
              </a:spcAft>
              <a:buClr>
                <a:schemeClr val="dk1"/>
              </a:buClr>
              <a:buSzPct val="110000"/>
              <a:buNone/>
            </a:pPr>
            <a:r>
              <a:rPr lang="en-US" sz="1600" dirty="0" err="1">
                <a:latin typeface="Times New Roman" panose="02020603050405020304" pitchFamily="18" charset="0"/>
                <a:cs typeface="Times New Roman" panose="02020603050405020304" pitchFamily="18" charset="0"/>
              </a:rPr>
              <a:t>Peneliti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dapat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bermanfaat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untuk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mendapatkan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informasi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bahan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referensi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bagi</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membutuhkan,tambah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pengetahuan</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referensi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peneliti</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akan</a:t>
            </a:r>
            <a:r>
              <a:rPr lang="en-US" sz="1600" dirty="0">
                <a:latin typeface="Times New Roman" panose="02020603050405020304" pitchFamily="18" charset="0"/>
                <a:cs typeface="Times New Roman" panose="02020603050405020304" pitchFamily="18" charset="0"/>
              </a:rPr>
              <a:t> dating.</a:t>
            </a:r>
          </a:p>
          <a:p>
            <a:pPr marL="228600" lvl="0" indent="0" algn="l" rtl="0">
              <a:lnSpc>
                <a:spcPct val="90000"/>
              </a:lnSpc>
              <a:spcBef>
                <a:spcPts val="1000"/>
              </a:spcBef>
              <a:spcAft>
                <a:spcPts val="0"/>
              </a:spcAft>
              <a:buClr>
                <a:schemeClr val="dk1"/>
              </a:buClr>
              <a:buSzPct val="110000"/>
              <a:buNone/>
            </a:pPr>
            <a:endParaRPr lang="en-US" sz="1600" dirty="0">
              <a:latin typeface="Times New Roman" panose="02020603050405020304" pitchFamily="18" charset="0"/>
              <a:cs typeface="Times New Roman" panose="02020603050405020304" pitchFamily="18" charset="0"/>
            </a:endParaRPr>
          </a:p>
          <a:p>
            <a:pPr marL="571500" lvl="0" indent="-342900" algn="l" rtl="0">
              <a:lnSpc>
                <a:spcPct val="90000"/>
              </a:lnSpc>
              <a:spcBef>
                <a:spcPts val="1000"/>
              </a:spcBef>
              <a:spcAft>
                <a:spcPts val="0"/>
              </a:spcAft>
              <a:buClr>
                <a:schemeClr val="dk1"/>
              </a:buClr>
              <a:buSzPct val="110000"/>
              <a:buAutoNum type="arabicPeriod"/>
            </a:pPr>
            <a:endParaRPr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62500" lnSpcReduction="20000"/>
          </a:bodyPr>
          <a:lstStyle/>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[1]	M. Rialzi, “ANALISIS KASUS TENTANG JUAL BELI TANAH WARISAN YAN”.</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[2]	M. F. Faizal Rachman and H. Syawali, “Gugatan Akibat Penguasaan Harta Warisan oleh Salah Satu Ahli Waris Secara Melawan Hukum berdasarkan KUHPerdata dan Hukum Islam,” </a:t>
            </a:r>
            <a:r>
              <a:rPr lang="id-ID" sz="1800" i="1" dirty="0">
                <a:solidFill>
                  <a:srgbClr val="000000"/>
                </a:solidFill>
                <a:effectLst/>
                <a:latin typeface="Times New Roman" panose="02020603050405020304" pitchFamily="18" charset="0"/>
                <a:ea typeface="Times New Roman" panose="02020603050405020304" pitchFamily="18" charset="0"/>
              </a:rPr>
              <a:t>Bdg. Conf. Ser. Law Stud.</a:t>
            </a:r>
            <a:r>
              <a:rPr lang="id-ID" sz="1800" dirty="0">
                <a:solidFill>
                  <a:srgbClr val="000000"/>
                </a:solidFill>
                <a:effectLst/>
                <a:latin typeface="Times New Roman" panose="02020603050405020304" pitchFamily="18" charset="0"/>
                <a:ea typeface="Times New Roman" panose="02020603050405020304" pitchFamily="18" charset="0"/>
              </a:rPr>
              <a:t>, vol. 2, no. 2, Aug. 2022, doi: 10.29313/bcsls.v2i2.2584.</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[3]	R. Haniru and J. M. H. Thamrin, “HUKUM WARIS DI INDONESIA PERSPEKTIF HUKUM ISLAM DAN HUKUM ADAT,” vol. 04, 2014.</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[4]	R. H. Awang, “AKTA JUAL BELI YANG DIBUAT TANPA PERSETUJUAN AHLI WARIS”.</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[5]	N. K. S. Adnyani, “TINJAUAN YURIDIS SAHNYA JUAL BELI HAK MILIK ATAS TANAH MENURUT HUKUM ADAT DAN UNDANG-UNDANG POKOK AGRARIA (UUPA) DI KABUPATEN KARANGASEM,” no. 1.</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[6]	I. M. K. D. Kusuma, P. G. Seputra, and L. P. Suryani, “Peralihan Hak Atas Tanah Melalui Jual Beli Berdasarkan Hukum Adat,” </a:t>
            </a:r>
            <a:r>
              <a:rPr lang="id-ID" sz="1800" i="1" dirty="0">
                <a:solidFill>
                  <a:srgbClr val="000000"/>
                </a:solidFill>
                <a:effectLst/>
                <a:latin typeface="Times New Roman" panose="02020603050405020304" pitchFamily="18" charset="0"/>
                <a:ea typeface="Times New Roman" panose="02020603050405020304" pitchFamily="18" charset="0"/>
              </a:rPr>
              <a:t>J. Interpret. Huk.</a:t>
            </a:r>
            <a:r>
              <a:rPr lang="id-ID" sz="1800" dirty="0">
                <a:solidFill>
                  <a:srgbClr val="000000"/>
                </a:solidFill>
                <a:effectLst/>
                <a:latin typeface="Times New Roman" panose="02020603050405020304" pitchFamily="18" charset="0"/>
                <a:ea typeface="Times New Roman" panose="02020603050405020304" pitchFamily="18" charset="0"/>
              </a:rPr>
              <a:t>, vol. 1, no. 2, pp. 213–217, Sep. 2020, doi: 10.22225/juinhum.1.2.2478.213-217.</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[7]	T. A. N. Suratinoyo, “SENGKETA HARTA WARISAN YANG BELUM DIBAGI AKIBAT PERBUATAN SEORANG AHLI WARIS YANG MENJUAL HARTA WARISAN,” no. 1.</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[8]	M. M. Ibrahim and M. Septarina, “AKIBAT HUKUM JUAL BELI TANAH WARISAN TANPA SEPENGETAHUAN SALAH SATU AHLI WARIS”.</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[9]	N. H. Nabilla and P. Yuniarlin, “DASAR GUGATAN SENGKETA TANAH TERKAIT DENGAN UNSUR-UNSUR PERBUATAN MELAWAN HUKUM DALAM PUTUSAN NO. 53/PDT.G/2016/PN.KLN,” </a:t>
            </a:r>
            <a:r>
              <a:rPr lang="id-ID" sz="1800" i="1" dirty="0">
                <a:solidFill>
                  <a:srgbClr val="000000"/>
                </a:solidFill>
                <a:effectLst/>
                <a:latin typeface="Times New Roman" panose="02020603050405020304" pitchFamily="18" charset="0"/>
                <a:ea typeface="Times New Roman" panose="02020603050405020304" pitchFamily="18" charset="0"/>
              </a:rPr>
              <a:t>Media Law Sharia</a:t>
            </a:r>
            <a:r>
              <a:rPr lang="id-ID" sz="1800" dirty="0">
                <a:solidFill>
                  <a:srgbClr val="000000"/>
                </a:solidFill>
                <a:effectLst/>
                <a:latin typeface="Times New Roman" panose="02020603050405020304" pitchFamily="18" charset="0"/>
                <a:ea typeface="Times New Roman" panose="02020603050405020304" pitchFamily="18" charset="0"/>
              </a:rPr>
              <a:t>, vol. 1, no. 1, 2019, doi: 10.18196/mls.1105.</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[10]	R. A. Hp, T. Siregar, and D. A. Harahap, “Tinjauan Yuridis Terhadap Wanprestasi dalam Perjanjian Jual Beli Tanah Warisan (Studi Putusan Pengadilan Negeri Medan Nomor: 376/Pdt.G/2017/PN.Mdn),” </a:t>
            </a:r>
            <a:r>
              <a:rPr lang="id-ID" sz="1800" i="1" dirty="0">
                <a:solidFill>
                  <a:srgbClr val="000000"/>
                </a:solidFill>
                <a:effectLst/>
                <a:latin typeface="Times New Roman" panose="02020603050405020304" pitchFamily="18" charset="0"/>
                <a:ea typeface="Times New Roman" panose="02020603050405020304" pitchFamily="18" charset="0"/>
              </a:rPr>
              <a:t>JUNCTO J. Ilm. Huk.</a:t>
            </a:r>
            <a:r>
              <a:rPr lang="id-ID" sz="1800" dirty="0">
                <a:solidFill>
                  <a:srgbClr val="000000"/>
                </a:solidFill>
                <a:effectLst/>
                <a:latin typeface="Times New Roman" panose="02020603050405020304" pitchFamily="18" charset="0"/>
                <a:ea typeface="Times New Roman" panose="02020603050405020304" pitchFamily="18" charset="0"/>
              </a:rPr>
              <a:t>, vol. 3, no. 2, pp. 111–119, Dec. 2021, doi: 10.31289/juncto.v3i2.486.</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[11]	Ni Made Trisna Dewi, “PENYELESAIAN SENGKETA JUAL BELI TANAH WARIS DI DUSUN PRINGALOT KECAMATAN RENDANG KABUPATEN KARANGASEM,” </a:t>
            </a:r>
            <a:r>
              <a:rPr lang="id-ID" sz="1800" i="1" dirty="0">
                <a:solidFill>
                  <a:srgbClr val="000000"/>
                </a:solidFill>
                <a:effectLst/>
                <a:latin typeface="Times New Roman" panose="02020603050405020304" pitchFamily="18" charset="0"/>
                <a:ea typeface="Times New Roman" panose="02020603050405020304" pitchFamily="18" charset="0"/>
              </a:rPr>
              <a:t>Kerta Dyatmika</a:t>
            </a:r>
            <a:r>
              <a:rPr lang="id-ID" sz="1800" dirty="0">
                <a:solidFill>
                  <a:srgbClr val="000000"/>
                </a:solidFill>
                <a:effectLst/>
                <a:latin typeface="Times New Roman" panose="02020603050405020304" pitchFamily="18" charset="0"/>
                <a:ea typeface="Times New Roman" panose="02020603050405020304" pitchFamily="18" charset="0"/>
              </a:rPr>
              <a:t>, vol. 19, no. 2, pp. 87–97, Sep. 2022, doi: 10.46650/kd.19.2.1316.87-97.</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[12]	M. Icksan, “PENGATURAN PEMBAGIAN HARTA WARISAN TERHADAP OBJEK WARIS YANG BELUM DIBAGI MENURUT HUKUM ADAT,” </a:t>
            </a:r>
            <a:r>
              <a:rPr lang="id-ID" sz="1800" i="1" dirty="0">
                <a:solidFill>
                  <a:srgbClr val="000000"/>
                </a:solidFill>
                <a:effectLst/>
                <a:latin typeface="Times New Roman" panose="02020603050405020304" pitchFamily="18" charset="0"/>
                <a:ea typeface="Times New Roman" panose="02020603050405020304" pitchFamily="18" charset="0"/>
              </a:rPr>
              <a:t>HUKMY J. Huk.</a:t>
            </a:r>
            <a:r>
              <a:rPr lang="id-ID" sz="1800" dirty="0">
                <a:solidFill>
                  <a:srgbClr val="000000"/>
                </a:solidFill>
                <a:effectLst/>
                <a:latin typeface="Times New Roman" panose="02020603050405020304" pitchFamily="18" charset="0"/>
                <a:ea typeface="Times New Roman" panose="02020603050405020304" pitchFamily="18" charset="0"/>
              </a:rPr>
              <a:t>, vol. 2, no. 1, pp. 1–13, Apr. 2022, doi: 10.35316/hukmy.2022.v2i1.1-13.</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[13]	I. A. P. Suwarintiya, “Penguasaan Tanah Warisan yang dikuasai tanpa Persetujuan Ahli Waris Lain,” . </a:t>
            </a:r>
            <a:r>
              <a:rPr lang="id-ID" sz="1800" i="1" dirty="0">
                <a:solidFill>
                  <a:srgbClr val="000000"/>
                </a:solidFill>
                <a:effectLst/>
                <a:latin typeface="Times New Roman" panose="02020603050405020304" pitchFamily="18" charset="0"/>
                <a:ea typeface="Times New Roman" panose="02020603050405020304" pitchFamily="18" charset="0"/>
              </a:rPr>
              <a:t>CC</a:t>
            </a:r>
            <a:r>
              <a:rPr lang="id-ID" sz="1800" dirty="0">
                <a:solidFill>
                  <a:srgbClr val="000000"/>
                </a:solidFill>
                <a:effectLst/>
                <a:latin typeface="Times New Roman" panose="02020603050405020304" pitchFamily="18" charset="0"/>
                <a:ea typeface="Times New Roman" panose="02020603050405020304" pitchFamily="18" charset="0"/>
              </a:rPr>
              <a:t>, vol. 1.</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[14]	M. F. Tambi, “STUDI KOMPARASI PEMBAGIAN WARISAN MENURUT HUKUM ISLAM DAN HUKUM ADAT,” no. 9.</a:t>
            </a:r>
            <a:endParaRPr lang="en-ID" sz="1800" dirty="0">
              <a:effectLst/>
              <a:latin typeface="Times New Roman" panose="02020603050405020304" pitchFamily="18" charset="0"/>
              <a:ea typeface="Times New Roman" panose="02020603050405020304" pitchFamily="18" charset="0"/>
            </a:endParaRPr>
          </a:p>
          <a:p>
            <a:pPr marL="243840" indent="-243840" algn="just">
              <a:tabLst>
                <a:tab pos="243840" algn="l"/>
              </a:tabLst>
            </a:pPr>
            <a:r>
              <a:rPr lang="id-ID" sz="1800" dirty="0">
                <a:solidFill>
                  <a:srgbClr val="000000"/>
                </a:solidFill>
                <a:effectLst/>
                <a:latin typeface="Times New Roman" panose="02020603050405020304" pitchFamily="18" charset="0"/>
                <a:ea typeface="Times New Roman" panose="02020603050405020304" pitchFamily="18" charset="0"/>
              </a:rPr>
              <a:t>[15]	Karmila Amalia Pesa and Endang Pandamdari, “TINJAUAN YURIDIS SAHNYA JUAL BELI ATAS SEBIDANG TANAH YANG BELUM DIBAGI WARIS,” </a:t>
            </a:r>
            <a:r>
              <a:rPr lang="id-ID" sz="1800" i="1" dirty="0">
                <a:solidFill>
                  <a:srgbClr val="000000"/>
                </a:solidFill>
                <a:effectLst/>
                <a:latin typeface="Times New Roman" panose="02020603050405020304" pitchFamily="18" charset="0"/>
                <a:ea typeface="Times New Roman" panose="02020603050405020304" pitchFamily="18" charset="0"/>
              </a:rPr>
              <a:t>Reformasi Huk. Trisakti</a:t>
            </a:r>
            <a:r>
              <a:rPr lang="id-ID" sz="1800" dirty="0">
                <a:solidFill>
                  <a:srgbClr val="000000"/>
                </a:solidFill>
                <a:effectLst/>
                <a:latin typeface="Times New Roman" panose="02020603050405020304" pitchFamily="18" charset="0"/>
                <a:ea typeface="Times New Roman" panose="02020603050405020304" pitchFamily="18" charset="0"/>
              </a:rPr>
              <a:t>, vol. 4, no. 4, pp. 757–768, Jul. 2022, doi: 10.25105/refor.v4i4.14101.</a:t>
            </a:r>
            <a:endParaRPr lang="en-ID" sz="1800" dirty="0">
              <a:effectLst/>
              <a:latin typeface="Times New Roman" panose="02020603050405020304" pitchFamily="18"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sz="1600"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1894</Words>
  <Application>Microsoft Office PowerPoint</Application>
  <PresentationFormat>Widescreen</PresentationFormat>
  <Paragraphs>63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Century Gothic</vt:lpstr>
      <vt:lpstr>Calibri</vt:lpstr>
      <vt:lpstr>Times New Roman</vt:lpstr>
      <vt:lpstr>Exo</vt:lpstr>
      <vt:lpstr>Arial</vt:lpstr>
      <vt:lpstr>Office Theme</vt:lpstr>
      <vt:lpstr>Tanggung Gugat Penjualan Tanah Warisan Tanpa Seizin Ahli Waris Yang Lain</vt:lpstr>
      <vt:lpstr>Pendahuluan</vt:lpstr>
      <vt:lpstr>Pertanyaan Penelitian (Rumusan Masalah)</vt:lpstr>
      <vt:lpstr>Metode</vt:lpstr>
      <vt:lpstr>Hasil dan Pembahasan</vt:lpstr>
      <vt:lpstr>Hasil dan Pembahasan</vt:lpstr>
      <vt:lpstr>Temuan Penting Penelitian</vt:lpstr>
      <vt:lpstr>Manfaat Penelitian</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Tanggung Gugat Penjualan Tanah Warisan Tanpa Seizin Ahli Waris Yang Lain</dc:title>
  <dc:creator>Umsida</dc:creator>
  <cp:lastModifiedBy>amelia</cp:lastModifiedBy>
  <cp:revision>1</cp:revision>
  <dcterms:created xsi:type="dcterms:W3CDTF">2020-02-15T07:43:00Z</dcterms:created>
  <dcterms:modified xsi:type="dcterms:W3CDTF">2023-07-27T13:24:34Z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