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65" r:id="rId16"/>
  </p:sldIdLst>
  <p:sldSz cx="12192000" cy="6858000"/>
  <p:notesSz cx="9144000" cy="6858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Exo" panose="020B0604020202020204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1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igili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564684" y="35291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id-ID" sz="2800" b="1" dirty="0" smtClean="0"/>
              <a:t>Pengaruh Lama Perendaman dan Konsentrasi Larutan Kapur Sirih Ca(OH)</a:t>
            </a:r>
            <a:r>
              <a:rPr lang="id-ID" sz="1800" b="1" dirty="0" smtClean="0"/>
              <a:t>2</a:t>
            </a:r>
            <a:r>
              <a:rPr lang="id-ID" sz="1200" b="1" dirty="0" smtClean="0"/>
              <a:t> </a:t>
            </a:r>
            <a:r>
              <a:rPr lang="id-ID" sz="2800" b="1" dirty="0" smtClean="0"/>
              <a:t>Terhadap Karakteristik Keripik Pepaya Muda (</a:t>
            </a:r>
            <a:r>
              <a:rPr lang="id-ID" sz="2800" b="1" i="1" dirty="0" smtClean="0"/>
              <a:t>Carica Pepaya </a:t>
            </a:r>
            <a:r>
              <a:rPr lang="id-ID" sz="2800" b="1" dirty="0" smtClean="0"/>
              <a:t>L)</a:t>
            </a:r>
            <a:endParaRPr sz="1200" b="1" dirty="0"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696494" y="3195702"/>
            <a:ext cx="8799012" cy="76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800" dirty="0" err="1">
                <a:solidFill>
                  <a:srgbClr val="F2F2F2"/>
                </a:solidFill>
                <a:sym typeface="Exo"/>
              </a:rPr>
              <a:t>Oleh</a:t>
            </a:r>
            <a:r>
              <a:rPr lang="en-US" sz="2800" dirty="0" smtClean="0">
                <a:solidFill>
                  <a:srgbClr val="F2F2F2"/>
                </a:solidFill>
                <a:sym typeface="Exo"/>
              </a:rPr>
              <a:t>:</a:t>
            </a:r>
            <a:endParaRPr lang="id-ID" sz="2800" dirty="0" smtClean="0">
              <a:solidFill>
                <a:srgbClr val="F2F2F2"/>
              </a:solidFill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 lang="id-ID" sz="2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sz="2800" dirty="0" smtClean="0"/>
              <a:t>Yohanes Kantur</a:t>
            </a:r>
            <a:r>
              <a:rPr lang="en-US" sz="2800" dirty="0" smtClean="0"/>
              <a:t>, </a:t>
            </a:r>
            <a:r>
              <a:rPr lang="id-ID" sz="2800" dirty="0"/>
              <a:t> </a:t>
            </a:r>
            <a:r>
              <a:rPr lang="id-ID" sz="2800" dirty="0" smtClean="0"/>
              <a:t>Lukman Hudi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 err="1"/>
              <a:t>Progam</a:t>
            </a:r>
            <a:r>
              <a:rPr lang="en-US" sz="2800" dirty="0"/>
              <a:t> </a:t>
            </a:r>
            <a:r>
              <a:rPr lang="en-US" sz="2800" dirty="0" err="1" smtClean="0"/>
              <a:t>Studi</a:t>
            </a:r>
            <a:r>
              <a:rPr lang="id-ID" sz="2800" dirty="0" smtClean="0"/>
              <a:t> Teknologi Pangan</a:t>
            </a: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800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sz="2800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2800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sz="2800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2800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sz="2800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2800"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sz="2800" dirty="0" smtClean="0">
                <a:solidFill>
                  <a:srgbClr val="F2F2F2"/>
                </a:solidFill>
              </a:rPr>
              <a:t>Agustus</a:t>
            </a:r>
            <a:r>
              <a:rPr lang="en-US" sz="2800" dirty="0" smtClean="0">
                <a:solidFill>
                  <a:srgbClr val="F2F2F2"/>
                </a:solidFill>
              </a:rPr>
              <a:t>, </a:t>
            </a:r>
            <a:r>
              <a:rPr lang="id-ID" sz="2800" dirty="0" smtClean="0">
                <a:solidFill>
                  <a:srgbClr val="F2F2F2"/>
                </a:solidFill>
              </a:rPr>
              <a:t>2023</a:t>
            </a:r>
            <a:endParaRPr sz="28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dirty="0" smtClean="0"/>
              <a:t>1. </a:t>
            </a:r>
            <a:r>
              <a:rPr b="1" dirty="0" err="1" smtClean="0"/>
              <a:t>Untuk</a:t>
            </a:r>
            <a:r>
              <a:rPr b="1" dirty="0" smtClean="0"/>
              <a:t> </a:t>
            </a:r>
            <a:r>
              <a:rPr b="1" dirty="0" err="1" smtClean="0"/>
              <a:t>memperolh</a:t>
            </a:r>
            <a:r>
              <a:rPr b="1" dirty="0" smtClean="0"/>
              <a:t> </a:t>
            </a:r>
            <a:r>
              <a:rPr b="1" dirty="0" err="1" smtClean="0"/>
              <a:t>hasil</a:t>
            </a:r>
            <a:r>
              <a:rPr b="1" dirty="0" smtClean="0"/>
              <a:t> </a:t>
            </a:r>
            <a:r>
              <a:rPr b="1" dirty="0" err="1" smtClean="0"/>
              <a:t>keripik</a:t>
            </a:r>
            <a:r>
              <a:rPr b="1" dirty="0" smtClean="0"/>
              <a:t> p</a:t>
            </a:r>
            <a:r>
              <a:rPr lang="id-ID" b="1" dirty="0" smtClean="0"/>
              <a:t>a</a:t>
            </a:r>
            <a:r>
              <a:rPr b="1" dirty="0" err="1" smtClean="0"/>
              <a:t>paya</a:t>
            </a:r>
            <a:r>
              <a:rPr b="1" dirty="0" smtClean="0"/>
              <a:t> yang </a:t>
            </a:r>
            <a:r>
              <a:rPr b="1" dirty="0" err="1" smtClean="0"/>
              <a:t>lebih</a:t>
            </a:r>
            <a:r>
              <a:rPr b="1" dirty="0" smtClean="0"/>
              <a:t> </a:t>
            </a:r>
            <a:r>
              <a:rPr b="1" dirty="0" err="1" smtClean="0"/>
              <a:t>baik</a:t>
            </a:r>
            <a:endParaRPr b="1" dirty="0" smtClean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x-none" b="1" dirty="0" smtClean="0"/>
              <a:t>2. Untuk meningkatkan nilai ekonomis buah pepaya</a:t>
            </a:r>
          </a:p>
          <a:p>
            <a:pPr marL="627063" lvl="0" indent="-3984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x-none" b="1" dirty="0" smtClean="0"/>
              <a:t>3. </a:t>
            </a:r>
            <a:r>
              <a:rPr lang="id-ID" b="1" dirty="0" smtClean="0"/>
              <a:t>U</a:t>
            </a:r>
            <a:r>
              <a:rPr lang="x-none" b="1" dirty="0" smtClean="0"/>
              <a:t>ntuk memperpanjang masa simpan dari buah pepaya  dengan cara mengolahnya menjadi keripik pepaya.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050959"/>
            <a:ext cx="1199763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063" indent="-557213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/>
              <a:t>[1] </a:t>
            </a:r>
            <a:r>
              <a:rPr lang="id-ID" sz="1800" b="1" dirty="0" smtClean="0"/>
              <a:t>  	</a:t>
            </a:r>
            <a:r>
              <a:rPr lang="en-US" sz="1800" b="1" dirty="0" err="1" smtClean="0"/>
              <a:t>Prtatama</a:t>
            </a:r>
            <a:r>
              <a:rPr lang="en-US" sz="1800" b="1" dirty="0"/>
              <a:t>, at al. 2020. “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Kemitraan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Pemberdayaan</a:t>
            </a:r>
            <a:r>
              <a:rPr lang="en-US" sz="1800" b="1" dirty="0"/>
              <a:t> </a:t>
            </a:r>
            <a:r>
              <a:rPr lang="en-US" sz="1800" b="1" dirty="0" err="1"/>
              <a:t>Masyarakat</a:t>
            </a:r>
            <a:r>
              <a:rPr lang="en-US" sz="1800" b="1" dirty="0"/>
              <a:t> </a:t>
            </a:r>
            <a:r>
              <a:rPr lang="en-US" sz="1800" b="1" dirty="0" err="1"/>
              <a:t>melalui</a:t>
            </a:r>
            <a:r>
              <a:rPr lang="en-US" sz="1800" b="1" dirty="0"/>
              <a:t> </a:t>
            </a:r>
            <a:r>
              <a:rPr lang="en-US" sz="1800" b="1" dirty="0" err="1"/>
              <a:t>Pembibitan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(</a:t>
            </a:r>
            <a:r>
              <a:rPr lang="en-US" sz="1800" b="1" dirty="0" err="1"/>
              <a:t>Carica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L) di </a:t>
            </a:r>
            <a:r>
              <a:rPr lang="en-US" sz="1800" b="1" dirty="0" err="1"/>
              <a:t>Desa</a:t>
            </a:r>
            <a:r>
              <a:rPr lang="en-US" sz="1800" b="1" dirty="0"/>
              <a:t> </a:t>
            </a:r>
            <a:r>
              <a:rPr lang="id-ID" sz="1800" b="1" dirty="0" smtClean="0"/>
              <a:t>  </a:t>
            </a:r>
            <a:r>
              <a:rPr lang="en-US" sz="1800" b="1" dirty="0" err="1" smtClean="0"/>
              <a:t>Bojong</a:t>
            </a:r>
            <a:r>
              <a:rPr lang="en-US" sz="1800" b="1" dirty="0"/>
              <a:t>”</a:t>
            </a:r>
            <a:r>
              <a:rPr lang="id-ID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Jurnal</a:t>
            </a:r>
            <a:r>
              <a:rPr lang="en-US" sz="1800" b="1" dirty="0"/>
              <a:t> </a:t>
            </a:r>
            <a:r>
              <a:rPr lang="en-US" sz="1800" b="1" dirty="0" err="1"/>
              <a:t>Pusat</a:t>
            </a:r>
            <a:r>
              <a:rPr lang="en-US" sz="1800" b="1" dirty="0"/>
              <a:t> </a:t>
            </a:r>
            <a:r>
              <a:rPr lang="en-US" sz="1800" b="1" dirty="0" err="1"/>
              <a:t>Inovasi</a:t>
            </a:r>
            <a:r>
              <a:rPr lang="en-US" sz="1800" b="1" dirty="0"/>
              <a:t> </a:t>
            </a:r>
            <a:r>
              <a:rPr lang="en-US" sz="1800" b="1" dirty="0" err="1"/>
              <a:t>Masyarakat</a:t>
            </a:r>
            <a:r>
              <a:rPr lang="en-US" sz="1800" b="1" dirty="0"/>
              <a:t> Vol 2, </a:t>
            </a:r>
            <a:r>
              <a:rPr lang="en-US" sz="1800" b="1" dirty="0" err="1"/>
              <a:t>Nomor</a:t>
            </a:r>
            <a:r>
              <a:rPr lang="en-US" sz="1800" b="1" dirty="0"/>
              <a:t> 3 (</a:t>
            </a:r>
            <a:r>
              <a:rPr lang="en-US" sz="1800" b="1" dirty="0" err="1"/>
              <a:t>halaman</a:t>
            </a:r>
            <a:r>
              <a:rPr lang="en-US" sz="1800" b="1" dirty="0"/>
              <a:t> 524 – 529). Bogor: </a:t>
            </a:r>
            <a:r>
              <a:rPr lang="en-US" sz="1800" b="1" dirty="0" err="1"/>
              <a:t>Institut</a:t>
            </a:r>
            <a:r>
              <a:rPr lang="en-US" sz="1800" b="1" dirty="0"/>
              <a:t> </a:t>
            </a:r>
            <a:r>
              <a:rPr lang="en-US" sz="1800" b="1" dirty="0" err="1"/>
              <a:t>Pertanian</a:t>
            </a:r>
            <a:r>
              <a:rPr lang="en-US" sz="1800" b="1" dirty="0"/>
              <a:t> Bogor</a:t>
            </a:r>
            <a:r>
              <a:rPr lang="en-US" sz="1800" b="1" dirty="0"/>
              <a:t>.</a:t>
            </a:r>
            <a:endParaRPr lang="id-ID" sz="1800" b="1" dirty="0"/>
          </a:p>
          <a:p>
            <a:pPr marL="500063" indent="-557213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/>
              <a:t>[2] </a:t>
            </a:r>
            <a:r>
              <a:rPr lang="id-ID" sz="1800" b="1" dirty="0" smtClean="0"/>
              <a:t> </a:t>
            </a:r>
            <a:r>
              <a:rPr lang="en-US" sz="1800" b="1" dirty="0" err="1" smtClean="0"/>
              <a:t>Aprillia</a:t>
            </a:r>
            <a:r>
              <a:rPr lang="en-US" sz="1800" b="1" dirty="0"/>
              <a:t>, </a:t>
            </a:r>
            <a:r>
              <a:rPr lang="en-US" sz="1800" b="1" dirty="0" err="1"/>
              <a:t>Zindi</a:t>
            </a:r>
            <a:r>
              <a:rPr lang="en-US" sz="1800" b="1" dirty="0"/>
              <a:t>. 2012. </a:t>
            </a:r>
            <a:r>
              <a:rPr lang="en-US" sz="1800" b="1" dirty="0" err="1"/>
              <a:t>Pengaru</a:t>
            </a:r>
            <a:r>
              <a:rPr lang="en-US" sz="1800" b="1" dirty="0"/>
              <a:t> lama </a:t>
            </a:r>
            <a:r>
              <a:rPr lang="en-US" sz="1800" b="1" dirty="0" err="1"/>
              <a:t>penggorengan</a:t>
            </a:r>
            <a:r>
              <a:rPr lang="en-US" sz="1800" b="1" dirty="0"/>
              <a:t> </a:t>
            </a:r>
            <a:r>
              <a:rPr lang="en-US" sz="1800" b="1" dirty="0" err="1"/>
              <a:t>terhadap</a:t>
            </a:r>
            <a:r>
              <a:rPr lang="en-US" sz="1800" b="1" dirty="0"/>
              <a:t> </a:t>
            </a:r>
            <a:r>
              <a:rPr lang="en-US" sz="1800" b="1" dirty="0" err="1"/>
              <a:t>kadar</a:t>
            </a:r>
            <a:r>
              <a:rPr lang="en-US" sz="1800" b="1" dirty="0"/>
              <a:t> vitamin C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daya</a:t>
            </a:r>
            <a:r>
              <a:rPr lang="en-US" sz="1800" b="1" dirty="0"/>
              <a:t> </a:t>
            </a:r>
            <a:r>
              <a:rPr lang="en-US" sz="1800" b="1" dirty="0" err="1"/>
              <a:t>terima</a:t>
            </a:r>
            <a:r>
              <a:rPr lang="en-US" sz="1800" b="1" dirty="0"/>
              <a:t> </a:t>
            </a:r>
            <a:r>
              <a:rPr lang="en-US" sz="1800" b="1" dirty="0" err="1"/>
              <a:t>kripik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</a:t>
            </a:r>
            <a:r>
              <a:rPr lang="en-US" sz="1800" b="1" dirty="0" err="1"/>
              <a:t>yan</a:t>
            </a:r>
            <a:r>
              <a:rPr lang="id-ID" sz="1800" b="1" dirty="0"/>
              <a:t>g </a:t>
            </a:r>
            <a:r>
              <a:rPr lang="en-US" sz="1800" b="1" dirty="0" err="1"/>
              <a:t>digoreng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</a:t>
            </a:r>
            <a:r>
              <a:rPr lang="id-ID" sz="1800" b="1" dirty="0" smtClean="0"/>
              <a:t>  </a:t>
            </a:r>
            <a:r>
              <a:rPr lang="en-US" sz="1800" b="1" dirty="0" err="1" smtClean="0"/>
              <a:t>konvensional</a:t>
            </a:r>
            <a:r>
              <a:rPr lang="en-US" sz="1800" b="1" dirty="0" smtClean="0"/>
              <a:t> </a:t>
            </a:r>
            <a:r>
              <a:rPr lang="en-US" sz="1800" b="1" dirty="0" err="1"/>
              <a:t>metode</a:t>
            </a:r>
            <a:r>
              <a:rPr lang="en-US" sz="1800" b="1" dirty="0"/>
              <a:t> </a:t>
            </a:r>
            <a:r>
              <a:rPr lang="en-US" sz="1800" b="1" dirty="0" err="1"/>
              <a:t>konvensional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vakum</a:t>
            </a:r>
            <a:r>
              <a:rPr lang="en-US" sz="1800" b="1" dirty="0"/>
              <a:t>. </a:t>
            </a:r>
            <a:r>
              <a:rPr lang="en-US" sz="1800" b="1" dirty="0" err="1"/>
              <a:t>Skripsi</a:t>
            </a:r>
            <a:r>
              <a:rPr lang="en-US" sz="1800" b="1" dirty="0"/>
              <a:t>. </a:t>
            </a:r>
            <a:r>
              <a:rPr lang="en-US" sz="1800" b="1" dirty="0"/>
              <a:t>Surakarta: </a:t>
            </a:r>
            <a:r>
              <a:rPr lang="en-US" sz="1800" b="1" dirty="0" err="1" smtClean="0"/>
              <a:t>Universitas</a:t>
            </a:r>
            <a:r>
              <a:rPr lang="id-ID" sz="1800" b="1" dirty="0" smtClean="0"/>
              <a:t> </a:t>
            </a:r>
            <a:r>
              <a:rPr lang="en-US" sz="1800" b="1" dirty="0" err="1"/>
              <a:t>Muhammadya</a:t>
            </a:r>
            <a:r>
              <a:rPr lang="en-US" sz="1800" b="1" dirty="0"/>
              <a:t> Surakarta.</a:t>
            </a:r>
            <a:endParaRPr lang="id-ID" sz="1800" b="1" dirty="0"/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/>
              <a:t>[3]</a:t>
            </a:r>
            <a:r>
              <a:rPr lang="id-ID" sz="1800" b="1" dirty="0"/>
              <a:t> </a:t>
            </a:r>
            <a:r>
              <a:rPr lang="id-ID" sz="1800" b="1" dirty="0" smtClean="0"/>
              <a:t> </a:t>
            </a:r>
            <a:r>
              <a:rPr lang="en-US" sz="1800" b="1" dirty="0" err="1" smtClean="0"/>
              <a:t>Yunus</a:t>
            </a:r>
            <a:r>
              <a:rPr lang="en-US" sz="1800" b="1" dirty="0"/>
              <a:t>, </a:t>
            </a:r>
            <a:r>
              <a:rPr lang="en-US" sz="1800" b="1" dirty="0" err="1"/>
              <a:t>Ridhayani</a:t>
            </a:r>
            <a:r>
              <a:rPr lang="en-US" sz="1800" b="1" dirty="0"/>
              <a:t>, Husain </a:t>
            </a:r>
            <a:r>
              <a:rPr lang="en-US" sz="1800" b="1" dirty="0" err="1"/>
              <a:t>Syam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Jamaluddin</a:t>
            </a:r>
            <a:r>
              <a:rPr lang="en-US" sz="1800" b="1" dirty="0"/>
              <a:t> 2017. “{</a:t>
            </a:r>
            <a:r>
              <a:rPr lang="en-US" sz="1800" b="1" dirty="0" err="1"/>
              <a:t>Pengaruh</a:t>
            </a:r>
            <a:r>
              <a:rPr lang="en-US" sz="1800" b="1" dirty="0"/>
              <a:t> </a:t>
            </a:r>
            <a:r>
              <a:rPr lang="en-US" sz="1800" b="1" dirty="0" err="1"/>
              <a:t>persentase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lama </a:t>
            </a:r>
            <a:r>
              <a:rPr lang="en-US" sz="1800" b="1" dirty="0" err="1"/>
              <a:t>perendaman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larutan</a:t>
            </a:r>
            <a:r>
              <a:rPr lang="en-US" sz="1800" b="1" dirty="0"/>
              <a:t> </a:t>
            </a:r>
            <a:r>
              <a:rPr lang="en-US" sz="1800" b="1" dirty="0" err="1"/>
              <a:t>kapur</a:t>
            </a:r>
            <a:r>
              <a:rPr lang="en-US" sz="1800" b="1" dirty="0"/>
              <a:t> </a:t>
            </a:r>
            <a:r>
              <a:rPr lang="en-US" sz="1800" b="1" dirty="0" err="1"/>
              <a:t>sirih</a:t>
            </a:r>
            <a:r>
              <a:rPr lang="en-US" sz="1800" b="1" dirty="0"/>
              <a:t> </a:t>
            </a:r>
            <a:r>
              <a:rPr lang="id-ID" sz="1800" b="1" dirty="0"/>
              <a:t>Ca</a:t>
            </a:r>
            <a:r>
              <a:rPr lang="en-US" sz="1800" b="1" dirty="0"/>
              <a:t>(</a:t>
            </a:r>
            <a:r>
              <a:rPr lang="id-ID" sz="1800" b="1" dirty="0"/>
              <a:t>OH</a:t>
            </a:r>
            <a:r>
              <a:rPr lang="en-US" sz="1800" b="1" dirty="0"/>
              <a:t>)</a:t>
            </a:r>
            <a:r>
              <a:rPr lang="id-ID" sz="1800" b="1" dirty="0"/>
              <a:t>2 </a:t>
            </a:r>
            <a:r>
              <a:rPr lang="en-US" sz="1800" b="1" dirty="0" err="1"/>
              <a:t>terhadap</a:t>
            </a:r>
            <a:r>
              <a:rPr lang="en-US" sz="1800" b="1" dirty="0"/>
              <a:t> </a:t>
            </a:r>
            <a:r>
              <a:rPr lang="en-US" sz="1800" b="1" dirty="0" err="1"/>
              <a:t>kualitas</a:t>
            </a:r>
            <a:r>
              <a:rPr lang="en-US" sz="1800" b="1" dirty="0"/>
              <a:t> </a:t>
            </a:r>
            <a:r>
              <a:rPr lang="en-US" sz="1800" b="1" dirty="0" err="1"/>
              <a:t>keripik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(</a:t>
            </a:r>
            <a:r>
              <a:rPr lang="en-US" sz="1800" b="1" dirty="0" err="1"/>
              <a:t>Carica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L) </a:t>
            </a:r>
            <a:r>
              <a:rPr lang="en-US" sz="1800" b="1" dirty="0" err="1"/>
              <a:t>Dengan</a:t>
            </a:r>
            <a:r>
              <a:rPr lang="en-US" sz="1800" b="1" dirty="0"/>
              <a:t> vacuum frying”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Jurnal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 </a:t>
            </a:r>
            <a:r>
              <a:rPr lang="en-US" sz="1800" b="1" dirty="0" err="1"/>
              <a:t>Pertanian</a:t>
            </a:r>
            <a:r>
              <a:rPr lang="en-US" sz="1800" b="1" dirty="0"/>
              <a:t> Vol 3, </a:t>
            </a:r>
            <a:r>
              <a:rPr lang="en-US" sz="1800" b="1" dirty="0" err="1"/>
              <a:t>Nomor</a:t>
            </a:r>
            <a:r>
              <a:rPr lang="en-US" sz="1800" b="1" dirty="0"/>
              <a:t> 222 (</a:t>
            </a:r>
            <a:r>
              <a:rPr lang="en-US" sz="1800" b="1" dirty="0" err="1"/>
              <a:t>Halaman</a:t>
            </a:r>
            <a:r>
              <a:rPr lang="en-US" sz="1800" b="1" dirty="0"/>
              <a:t> 221 – 233). Makassar: </a:t>
            </a:r>
            <a:r>
              <a:rPr lang="en-US" sz="1800" b="1" dirty="0" err="1"/>
              <a:t>Universitas</a:t>
            </a:r>
            <a:r>
              <a:rPr lang="en-US" sz="1800" b="1" dirty="0"/>
              <a:t> </a:t>
            </a:r>
            <a:r>
              <a:rPr lang="en-US" sz="1800" b="1" dirty="0" err="1"/>
              <a:t>Negeri</a:t>
            </a:r>
            <a:r>
              <a:rPr lang="en-US" sz="1800" b="1" dirty="0"/>
              <a:t> Makassar</a:t>
            </a:r>
            <a:r>
              <a:rPr lang="en-US" sz="1800" b="1" dirty="0"/>
              <a:t>.</a:t>
            </a:r>
            <a:endParaRPr lang="id-ID" sz="1800" b="1" dirty="0"/>
          </a:p>
          <a:p>
            <a:pPr marL="442913" indent="-442913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/>
              <a:t> [</a:t>
            </a:r>
            <a:r>
              <a:rPr lang="en-US" sz="1800" b="1" dirty="0" smtClean="0"/>
              <a:t>4]</a:t>
            </a:r>
            <a:r>
              <a:rPr lang="id-ID" sz="1800" b="1" dirty="0"/>
              <a:t> </a:t>
            </a:r>
            <a:r>
              <a:rPr lang="id-ID" sz="1800" b="1" dirty="0" smtClean="0"/>
              <a:t>	</a:t>
            </a:r>
            <a:r>
              <a:rPr lang="en-US" sz="1800" b="1" dirty="0" err="1" smtClean="0"/>
              <a:t>Arief</a:t>
            </a:r>
            <a:r>
              <a:rPr lang="en-US" sz="1800" b="1" dirty="0" smtClean="0"/>
              <a:t> </a:t>
            </a:r>
            <a:r>
              <a:rPr lang="en-US" sz="1800" b="1" dirty="0"/>
              <a:t>et al., (2020). </a:t>
            </a:r>
            <a:r>
              <a:rPr lang="en-US" sz="1800" b="1" dirty="0" err="1"/>
              <a:t>Kapita</a:t>
            </a:r>
            <a:r>
              <a:rPr lang="en-US" sz="1800" b="1" dirty="0"/>
              <a:t> </a:t>
            </a:r>
            <a:r>
              <a:rPr lang="en-US" sz="1800" b="1" dirty="0" err="1"/>
              <a:t>Selekta</a:t>
            </a:r>
            <a:r>
              <a:rPr lang="en-US" sz="1800" b="1" dirty="0"/>
              <a:t> </a:t>
            </a:r>
            <a:r>
              <a:rPr lang="en-US" sz="1800" b="1" dirty="0" err="1"/>
              <a:t>Metodologi</a:t>
            </a:r>
            <a:r>
              <a:rPr lang="en-US" sz="1800" b="1" dirty="0"/>
              <a:t> </a:t>
            </a:r>
            <a:r>
              <a:rPr lang="en-US" sz="1800" b="1" dirty="0" err="1"/>
              <a:t>Penelitian</a:t>
            </a:r>
            <a:r>
              <a:rPr lang="en-US" sz="1800" b="1" dirty="0"/>
              <a:t>. </a:t>
            </a:r>
            <a:r>
              <a:rPr lang="en-US" sz="1800" b="1" dirty="0" err="1"/>
              <a:t>Pasuruan</a:t>
            </a:r>
            <a:r>
              <a:rPr lang="en-US" sz="1800" b="1" dirty="0"/>
              <a:t>, </a:t>
            </a:r>
            <a:r>
              <a:rPr lang="en-US" sz="1800" b="1" dirty="0" err="1"/>
              <a:t>Jawa</a:t>
            </a:r>
            <a:r>
              <a:rPr lang="en-US" sz="1800" b="1" dirty="0"/>
              <a:t> </a:t>
            </a:r>
            <a:r>
              <a:rPr lang="en-US" sz="1800" b="1" dirty="0" err="1"/>
              <a:t>timur</a:t>
            </a:r>
            <a:r>
              <a:rPr lang="en-US" sz="1800" b="1" dirty="0"/>
              <a:t>: CV. </a:t>
            </a:r>
            <a:r>
              <a:rPr lang="en-US" sz="1800" b="1" dirty="0" err="1"/>
              <a:t>Penerbit</a:t>
            </a:r>
            <a:r>
              <a:rPr lang="en-US" sz="1800" b="1" dirty="0"/>
              <a:t> Kiara Media.</a:t>
            </a:r>
            <a:endParaRPr lang="id-ID" sz="1800" b="1" dirty="0"/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r>
              <a:rPr lang="id-ID" sz="1600" dirty="0" smtClean="0"/>
              <a:t> 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 smtClean="0"/>
              <a:t>,</a:t>
            </a:r>
            <a:endParaRPr lang="id-ID" sz="100" dirty="0"/>
          </a:p>
        </p:txBody>
      </p:sp>
      <p:sp>
        <p:nvSpPr>
          <p:cNvPr id="4" name="Rectangle 3"/>
          <p:cNvSpPr/>
          <p:nvPr/>
        </p:nvSpPr>
        <p:spPr>
          <a:xfrm>
            <a:off x="166758" y="1155459"/>
            <a:ext cx="119976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lnSpc>
                <a:spcPct val="150000"/>
              </a:lnSpc>
              <a:spcAft>
                <a:spcPts val="600"/>
              </a:spcAft>
              <a:tabLst>
                <a:tab pos="442913" algn="l"/>
              </a:tabLst>
            </a:pPr>
            <a:r>
              <a:rPr lang="en-US" sz="1800" b="1" dirty="0" smtClean="0"/>
              <a:t>[</a:t>
            </a:r>
            <a:r>
              <a:rPr lang="en-US" sz="1800" b="1" dirty="0"/>
              <a:t>5] </a:t>
            </a:r>
            <a:r>
              <a:rPr lang="id-ID" sz="1800" b="1" dirty="0" smtClean="0"/>
              <a:t> </a:t>
            </a:r>
            <a:r>
              <a:rPr lang="en-US" sz="1800" b="1" dirty="0" err="1" smtClean="0"/>
              <a:t>Faiqoh</a:t>
            </a:r>
            <a:r>
              <a:rPr lang="en-US" sz="1800" b="1" dirty="0"/>
              <a:t>, </a:t>
            </a:r>
            <a:r>
              <a:rPr lang="en-US" sz="1800" b="1" dirty="0" err="1"/>
              <a:t>Elmaulida</a:t>
            </a:r>
            <a:r>
              <a:rPr lang="en-US" sz="1800" b="1" dirty="0"/>
              <a:t> N. 2014. </a:t>
            </a:r>
            <a:r>
              <a:rPr lang="en-US" sz="1800" b="1" dirty="0" err="1"/>
              <a:t>Pengaruh</a:t>
            </a:r>
            <a:r>
              <a:rPr lang="en-US" sz="1800" b="1" dirty="0"/>
              <a:t> </a:t>
            </a:r>
            <a:r>
              <a:rPr lang="en-US" sz="1800" b="1" dirty="0" err="1"/>
              <a:t>KonsentrasiDan</a:t>
            </a:r>
            <a:r>
              <a:rPr lang="en-US" sz="1800" b="1" dirty="0"/>
              <a:t> Lama </a:t>
            </a:r>
            <a:r>
              <a:rPr lang="en-US" sz="1800" b="1" dirty="0" err="1"/>
              <a:t>Perendaman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CaCl2 (</a:t>
            </a:r>
            <a:r>
              <a:rPr lang="en-US" sz="1800" b="1" dirty="0" err="1"/>
              <a:t>Kalsium</a:t>
            </a:r>
            <a:r>
              <a:rPr lang="en-US" sz="1800" b="1" dirty="0"/>
              <a:t> </a:t>
            </a:r>
            <a:r>
              <a:rPr lang="en-US" sz="1800" b="1" dirty="0" err="1"/>
              <a:t>Klorida</a:t>
            </a:r>
            <a:r>
              <a:rPr lang="en-US" sz="1800" b="1" dirty="0"/>
              <a:t>) </a:t>
            </a:r>
            <a:r>
              <a:rPr lang="id-ID" sz="1800" b="1" dirty="0" smtClean="0"/>
              <a:t>   </a:t>
            </a:r>
            <a:r>
              <a:rPr lang="en-US" sz="1800" b="1" dirty="0" err="1" smtClean="0"/>
              <a:t>Terhadap</a:t>
            </a:r>
            <a:r>
              <a:rPr lang="en-US" sz="1800" b="1" dirty="0" smtClean="0"/>
              <a:t> </a:t>
            </a:r>
            <a:r>
              <a:rPr lang="en-US" sz="1800" b="1" dirty="0" err="1"/>
              <a:t>Kualitas</a:t>
            </a:r>
            <a:r>
              <a:rPr lang="en-US" sz="1800" b="1" dirty="0"/>
              <a:t> Dan </a:t>
            </a:r>
            <a:r>
              <a:rPr lang="en-US" sz="1800" b="1" dirty="0" err="1"/>
              <a:t>Umur</a:t>
            </a:r>
            <a:r>
              <a:rPr lang="en-US" sz="1800" b="1" dirty="0"/>
              <a:t> </a:t>
            </a:r>
            <a:r>
              <a:rPr lang="en-US" sz="1800" b="1" dirty="0" err="1"/>
              <a:t>Simpan</a:t>
            </a:r>
            <a:r>
              <a:rPr lang="en-US" sz="1800" b="1" dirty="0"/>
              <a:t> </a:t>
            </a:r>
            <a:r>
              <a:rPr lang="en-US" sz="1800" b="1" dirty="0" err="1"/>
              <a:t>Buah</a:t>
            </a:r>
            <a:r>
              <a:rPr lang="en-US" sz="1800" b="1" dirty="0"/>
              <a:t> Naga Super </a:t>
            </a:r>
            <a:r>
              <a:rPr lang="en-US" sz="1800" b="1" dirty="0" err="1"/>
              <a:t>Merah</a:t>
            </a:r>
            <a:r>
              <a:rPr lang="en-US" sz="1800" b="1" dirty="0"/>
              <a:t> (</a:t>
            </a:r>
            <a:r>
              <a:rPr lang="en-US" sz="1800" b="1" dirty="0" err="1"/>
              <a:t>Hylocereus</a:t>
            </a:r>
            <a:r>
              <a:rPr lang="en-US" sz="1800" b="1" dirty="0"/>
              <a:t> </a:t>
            </a:r>
            <a:r>
              <a:rPr lang="en-US" sz="1800" b="1" dirty="0" err="1"/>
              <a:t>costaricensis</a:t>
            </a:r>
            <a:r>
              <a:rPr lang="en-US" sz="1800" b="1" dirty="0"/>
              <a:t>). </a:t>
            </a:r>
            <a:r>
              <a:rPr lang="en-US" sz="1800" b="1" dirty="0" err="1"/>
              <a:t>Skripsi</a:t>
            </a:r>
            <a:r>
              <a:rPr lang="en-US" sz="1800" b="1" dirty="0"/>
              <a:t> </a:t>
            </a:r>
            <a:r>
              <a:rPr lang="id-ID" sz="1800" b="1" dirty="0" smtClean="0"/>
              <a:t> </a:t>
            </a:r>
            <a:r>
              <a:rPr lang="en-US" sz="1800" b="1" dirty="0" err="1" smtClean="0"/>
              <a:t>Jurusan</a:t>
            </a:r>
            <a:r>
              <a:rPr lang="en-US" sz="1800" b="1" dirty="0" smtClean="0"/>
              <a:t> </a:t>
            </a:r>
            <a:r>
              <a:rPr lang="en-US" sz="1800" b="1" dirty="0" err="1"/>
              <a:t>Biologi</a:t>
            </a:r>
            <a:r>
              <a:rPr lang="en-US" sz="1800" b="1" dirty="0"/>
              <a:t>, </a:t>
            </a:r>
            <a:r>
              <a:rPr lang="en-US" sz="1800" b="1" dirty="0" err="1"/>
              <a:t>Fakultas</a:t>
            </a:r>
            <a:r>
              <a:rPr lang="en-US" sz="1800" b="1" dirty="0"/>
              <a:t> </a:t>
            </a:r>
            <a:r>
              <a:rPr lang="en-US" sz="1800" b="1" dirty="0" err="1"/>
              <a:t>Sains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, </a:t>
            </a:r>
            <a:r>
              <a:rPr lang="en-US" sz="1800" b="1" dirty="0" err="1"/>
              <a:t>Universitas</a:t>
            </a:r>
            <a:r>
              <a:rPr lang="en-US" sz="1800" b="1" dirty="0"/>
              <a:t> Islam </a:t>
            </a:r>
            <a:r>
              <a:rPr lang="en-US" sz="1800" b="1" dirty="0" err="1"/>
              <a:t>Negeri</a:t>
            </a:r>
            <a:r>
              <a:rPr lang="en-US" sz="1800" b="1" dirty="0"/>
              <a:t> </a:t>
            </a:r>
            <a:r>
              <a:rPr lang="en-US" sz="1800" b="1" dirty="0" err="1"/>
              <a:t>Maulana</a:t>
            </a:r>
            <a:r>
              <a:rPr lang="en-US" sz="1800" b="1" dirty="0"/>
              <a:t> Malik Ibrahim. Malang.</a:t>
            </a:r>
            <a:endParaRPr lang="id-ID" sz="1800" b="1" dirty="0"/>
          </a:p>
          <a:p>
            <a:pPr marL="400050" lvl="0" indent="-400050" algn="just">
              <a:lnSpc>
                <a:spcPct val="150000"/>
              </a:lnSpc>
              <a:spcAft>
                <a:spcPts val="600"/>
              </a:spcAft>
              <a:tabLst>
                <a:tab pos="400050" algn="l"/>
              </a:tabLst>
            </a:pPr>
            <a:r>
              <a:rPr lang="en-US" sz="1800" b="1" dirty="0"/>
              <a:t>[6] </a:t>
            </a:r>
            <a:r>
              <a:rPr lang="id-ID" sz="1800" b="1" dirty="0"/>
              <a:t> </a:t>
            </a:r>
            <a:r>
              <a:rPr lang="id-ID" sz="1800" b="1" dirty="0" smtClean="0"/>
              <a:t>  </a:t>
            </a:r>
            <a:r>
              <a:rPr lang="id-ID" sz="1800" b="1" dirty="0"/>
              <a:t>Winarno</a:t>
            </a:r>
            <a:r>
              <a:rPr lang="id-ID" sz="1800" b="1" dirty="0"/>
              <a:t>, F.G., 1997. </a:t>
            </a:r>
            <a:r>
              <a:rPr lang="id-ID" sz="1800" b="1" dirty="0"/>
              <a:t>Kimia Pangan dan Gizi. Gramedia Pustaka Utama, Jakarta</a:t>
            </a:r>
            <a:r>
              <a:rPr lang="id-ID" sz="1800" b="1" dirty="0"/>
              <a:t>.</a:t>
            </a:r>
            <a:r>
              <a:rPr lang="en-US" sz="1800" b="1" dirty="0"/>
              <a:t> </a:t>
            </a:r>
            <a:endParaRPr lang="id-ID" sz="1800" b="1" dirty="0"/>
          </a:p>
          <a:p>
            <a:pPr marL="530225" lvl="0" indent="-530225" algn="just">
              <a:lnSpc>
                <a:spcPct val="150000"/>
              </a:lnSpc>
              <a:spcAft>
                <a:spcPts val="600"/>
              </a:spcAft>
              <a:tabLst>
                <a:tab pos="442913" algn="l"/>
              </a:tabLst>
            </a:pPr>
            <a:r>
              <a:rPr lang="en-US" sz="1800" b="1" dirty="0"/>
              <a:t>[7]</a:t>
            </a:r>
            <a:r>
              <a:rPr lang="id-ID" sz="1800" b="1" dirty="0"/>
              <a:t> </a:t>
            </a:r>
            <a:r>
              <a:rPr lang="id-ID" sz="1800" b="1" dirty="0" smtClean="0"/>
              <a:t>  </a:t>
            </a:r>
            <a:r>
              <a:rPr lang="en-US" sz="1800" b="1" dirty="0" err="1" smtClean="0"/>
              <a:t>Setyawati</a:t>
            </a:r>
            <a:r>
              <a:rPr lang="en-US" sz="1800" b="1" dirty="0"/>
              <a:t>, L. (2017). </a:t>
            </a:r>
            <a:r>
              <a:rPr lang="en-US" sz="1800" b="1" dirty="0" err="1"/>
              <a:t>Pengembangan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(</a:t>
            </a:r>
            <a:r>
              <a:rPr lang="en-US" sz="1800" b="1" dirty="0" err="1"/>
              <a:t>Carica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L) </a:t>
            </a:r>
            <a:r>
              <a:rPr lang="en-US" sz="1800" b="1" dirty="0" err="1"/>
              <a:t>Sebagai</a:t>
            </a:r>
            <a:r>
              <a:rPr lang="en-US" sz="1800" b="1" dirty="0"/>
              <a:t> </a:t>
            </a:r>
            <a:r>
              <a:rPr lang="en-US" sz="1800" b="1" dirty="0" err="1"/>
              <a:t>Manisan</a:t>
            </a:r>
            <a:r>
              <a:rPr lang="en-US" sz="1800" b="1" dirty="0"/>
              <a:t> </a:t>
            </a:r>
            <a:r>
              <a:rPr lang="en-US" sz="1800" b="1" dirty="0" err="1"/>
              <a:t>Kering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Kajian</a:t>
            </a:r>
            <a:r>
              <a:rPr lang="id-ID" sz="1800" b="1" dirty="0"/>
              <a:t> </a:t>
            </a:r>
            <a:r>
              <a:rPr lang="en-US" sz="1800" b="1" dirty="0" err="1"/>
              <a:t>Konsentrasi</a:t>
            </a:r>
            <a:r>
              <a:rPr lang="en-US" sz="1800" b="1" dirty="0"/>
              <a:t> </a:t>
            </a:r>
            <a:r>
              <a:rPr lang="en-US" sz="1800" b="1" dirty="0" err="1"/>
              <a:t>Perendaman</a:t>
            </a:r>
            <a:r>
              <a:rPr lang="en-US" sz="1800" b="1" dirty="0"/>
              <a:t> Air </a:t>
            </a:r>
            <a:r>
              <a:rPr lang="en-US" sz="1800" b="1" dirty="0" err="1"/>
              <a:t>Kapur</a:t>
            </a:r>
            <a:r>
              <a:rPr lang="en-US" sz="1800" b="1" dirty="0"/>
              <a:t> </a:t>
            </a:r>
            <a:r>
              <a:rPr lang="id-ID" sz="1800" b="1" dirty="0"/>
              <a:t>(</a:t>
            </a:r>
            <a:r>
              <a:rPr lang="en-US" sz="1800" b="1" dirty="0"/>
              <a:t>Ca(OH)</a:t>
            </a:r>
            <a:r>
              <a:rPr lang="id-ID" sz="1800" b="1" dirty="0"/>
              <a:t>2) </a:t>
            </a:r>
            <a:r>
              <a:rPr lang="en-US" sz="1800" b="1" dirty="0"/>
              <a:t>Dan Lama </a:t>
            </a:r>
            <a:r>
              <a:rPr lang="en-US" sz="1800" b="1" dirty="0" err="1"/>
              <a:t>Waktu</a:t>
            </a:r>
            <a:r>
              <a:rPr lang="en-US" sz="1800" b="1" dirty="0"/>
              <a:t> </a:t>
            </a:r>
            <a:r>
              <a:rPr lang="en-US" sz="1800" b="1" dirty="0" err="1"/>
              <a:t>Pengeringan</a:t>
            </a:r>
            <a:r>
              <a:rPr lang="en-US" sz="1800" b="1" dirty="0"/>
              <a:t> (Development of </a:t>
            </a:r>
            <a:r>
              <a:rPr lang="en-US" sz="1800" b="1" dirty="0" err="1"/>
              <a:t>pepaya</a:t>
            </a:r>
            <a:r>
              <a:rPr lang="en-US" sz="1800" b="1" dirty="0"/>
              <a:t> (</a:t>
            </a:r>
            <a:r>
              <a:rPr lang="en-US" sz="1800" b="1" dirty="0" err="1"/>
              <a:t>Carica</a:t>
            </a:r>
            <a:r>
              <a:rPr lang="en-US" sz="1800" b="1" dirty="0"/>
              <a:t> </a:t>
            </a:r>
            <a:r>
              <a:rPr lang="en-US" sz="1800" b="1" dirty="0" err="1"/>
              <a:t>Pepaya</a:t>
            </a:r>
            <a:r>
              <a:rPr lang="en-US" sz="1800" b="1" dirty="0"/>
              <a:t> L) For Dried-Candied W</a:t>
            </a:r>
            <a:r>
              <a:rPr lang="id-ID" sz="1800" b="1" dirty="0"/>
              <a:t>h</a:t>
            </a:r>
            <a:r>
              <a:rPr lang="en-US" sz="1800" b="1" dirty="0" err="1"/>
              <a:t>ith</a:t>
            </a:r>
            <a:r>
              <a:rPr lang="en-US" sz="1800" b="1" dirty="0"/>
              <a:t> the Studies of Lime Water (Ca(OH)</a:t>
            </a:r>
            <a:r>
              <a:rPr lang="id-ID" sz="1800" b="1" dirty="0"/>
              <a:t>2</a:t>
            </a:r>
            <a:r>
              <a:rPr lang="en-US" sz="1800" b="1" dirty="0"/>
              <a:t>) Soaking Concentration and Drying Time Process) (Doctoral dissertation, </a:t>
            </a:r>
            <a:r>
              <a:rPr lang="en-US" sz="1800" b="1" dirty="0" err="1"/>
              <a:t>undip</a:t>
            </a:r>
            <a:r>
              <a:rPr lang="en-US" sz="1800" b="1" dirty="0" smtClean="0"/>
              <a:t>).</a:t>
            </a:r>
            <a:endParaRPr lang="id-ID" sz="1800" b="1" dirty="0" smtClean="0"/>
          </a:p>
          <a:p>
            <a:pPr marL="530225" lvl="0" indent="-530225" algn="just">
              <a:lnSpc>
                <a:spcPct val="150000"/>
              </a:lnSpc>
              <a:spcAft>
                <a:spcPts val="600"/>
              </a:spcAft>
              <a:tabLst>
                <a:tab pos="442913" algn="l"/>
              </a:tabLst>
            </a:pPr>
            <a:r>
              <a:rPr lang="en-US" sz="1800" b="1" dirty="0" smtClean="0"/>
              <a:t>[</a:t>
            </a:r>
            <a:r>
              <a:rPr lang="en-US" sz="1800" b="1" dirty="0"/>
              <a:t>8] </a:t>
            </a:r>
            <a:r>
              <a:rPr lang="id-ID" sz="1800" b="1" dirty="0"/>
              <a:t> </a:t>
            </a:r>
            <a:r>
              <a:rPr lang="id-ID" sz="1800" b="1" dirty="0" smtClean="0"/>
              <a:t>  </a:t>
            </a:r>
            <a:r>
              <a:rPr lang="id-ID" sz="1800" b="1" dirty="0"/>
              <a:t>Winarno</a:t>
            </a:r>
            <a:r>
              <a:rPr lang="id-ID" sz="1800" b="1" dirty="0"/>
              <a:t>, (2004). </a:t>
            </a:r>
            <a:r>
              <a:rPr lang="id-ID" sz="1800" b="1" dirty="0"/>
              <a:t>Komponen Air Dalam Bahan Makanan. Gramedia. </a:t>
            </a:r>
            <a:r>
              <a:rPr lang="id-ID" sz="1800" b="1" dirty="0"/>
              <a:t>Jakarta</a:t>
            </a:r>
            <a:r>
              <a:rPr lang="id-ID" sz="1800" b="1" dirty="0" smtClean="0"/>
              <a:t>.</a:t>
            </a:r>
          </a:p>
          <a:p>
            <a:pPr marL="530225" lvl="0" indent="-530225" algn="just">
              <a:lnSpc>
                <a:spcPct val="150000"/>
              </a:lnSpc>
              <a:spcAft>
                <a:spcPts val="600"/>
              </a:spcAft>
              <a:tabLst>
                <a:tab pos="442913" algn="l"/>
              </a:tabLst>
            </a:pPr>
            <a:r>
              <a:rPr lang="en-US" sz="1800" b="1" dirty="0" smtClean="0"/>
              <a:t>[</a:t>
            </a:r>
            <a:r>
              <a:rPr lang="en-US" sz="1800" b="1" dirty="0"/>
              <a:t>9] </a:t>
            </a:r>
            <a:r>
              <a:rPr lang="id-ID" sz="1800" b="1" dirty="0"/>
              <a:t>  </a:t>
            </a:r>
            <a:r>
              <a:rPr lang="id-ID" sz="1800" b="1" dirty="0" smtClean="0"/>
              <a:t> Abdillah</a:t>
            </a:r>
            <a:r>
              <a:rPr lang="id-ID" sz="1800" b="1" dirty="0"/>
              <a:t>, Rahmat. </a:t>
            </a:r>
            <a:r>
              <a:rPr lang="id-ID" sz="1800" b="1" dirty="0"/>
              <a:t>2007. Pengaruh Konsentrasi Larutan Natrium Bisulfit (</a:t>
            </a:r>
            <a:r>
              <a:rPr lang="id-ID" sz="1800" b="1" dirty="0"/>
              <a:t>NaHSO3)</a:t>
            </a:r>
          </a:p>
          <a:p>
            <a:pPr marL="400050" lvl="0" indent="-400050" algn="just">
              <a:lnSpc>
                <a:spcPct val="150000"/>
              </a:lnSpc>
              <a:spcAft>
                <a:spcPts val="600"/>
              </a:spcAft>
            </a:pPr>
            <a:endParaRPr lang="id-ID" dirty="0"/>
          </a:p>
          <a:p>
            <a:pPr marL="400050" indent="-400050" algn="just"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 smtClean="0"/>
              <a:t>,</a:t>
            </a:r>
            <a:endParaRPr lang="id-ID" sz="100" dirty="0"/>
          </a:p>
        </p:txBody>
      </p:sp>
      <p:sp>
        <p:nvSpPr>
          <p:cNvPr id="4" name="Rectangle 3"/>
          <p:cNvSpPr/>
          <p:nvPr/>
        </p:nvSpPr>
        <p:spPr>
          <a:xfrm>
            <a:off x="309716" y="1174537"/>
            <a:ext cx="1168791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[10] </a:t>
            </a:r>
            <a:r>
              <a:rPr lang="id-ID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d-ID" sz="1800" b="1" dirty="0" smtClean="0"/>
              <a:t>Soediaoetama</a:t>
            </a:r>
            <a:r>
              <a:rPr lang="id-ID" sz="1800" b="1" dirty="0"/>
              <a:t>, (2002). Pengolahan Bahan Pangan. Penebar swadaya. </a:t>
            </a:r>
          </a:p>
          <a:p>
            <a:pPr marL="540385" indent="-540385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[11] </a:t>
            </a:r>
            <a:r>
              <a:rPr lang="id-ID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Kurnia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, R. (2018).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Fakta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Seputar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Bhuana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Populer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d-ID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3413" indent="-633413" algn="just">
              <a:lnSpc>
                <a:spcPct val="150000"/>
              </a:lnSpc>
              <a:spcAft>
                <a:spcPts val="600"/>
              </a:spcAft>
              <a:tabLst>
                <a:tab pos="530225" algn="l"/>
              </a:tabLst>
            </a:pP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[12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id-ID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Muhammad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, A.,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Rochman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, M. F., &amp; Ronny, M. A. (2020).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Klasifikasi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Tingkat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Kematangan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Buah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Backpropagation Neural Network (Doctoral dissertation,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Universitas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Islam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Majapahit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id-ID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lvl="0" indent="-400050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[13] </a:t>
            </a:r>
            <a:r>
              <a:rPr lang="id-ID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d-ID" sz="1800" b="1" dirty="0"/>
              <a:t>Winarno.(2004). Komponen Air Dalam Bahan Makanan. Gramedia. Jakarta</a:t>
            </a:r>
            <a:r>
              <a:rPr lang="id-ID" sz="1800" b="1" dirty="0" smtClean="0"/>
              <a:t>.</a:t>
            </a:r>
            <a:endParaRPr lang="id-ID" sz="18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indent="-540385"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11] </a:t>
            </a:r>
            <a:r>
              <a:rPr lang="id-ID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Kurnia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, R. (2018).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Fakta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Seputar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Bhuana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Populer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d-ID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3413" indent="-633413" algn="just">
              <a:lnSpc>
                <a:spcPct val="150000"/>
              </a:lnSpc>
              <a:spcAft>
                <a:spcPts val="600"/>
              </a:spcAft>
              <a:tabLst>
                <a:tab pos="633413" algn="l"/>
              </a:tabLst>
            </a:pP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12]</a:t>
            </a:r>
            <a:r>
              <a:rPr lang="id-ID" sz="1800" b="1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Muhammad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, A.,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Rochman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, M. F., &amp; Ronny, M. A. (2020).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Klasifikasi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Tingkat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Kematangan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Buah</a:t>
            </a:r>
            <a:r>
              <a:rPr lang="id-ID" sz="1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DenganMetode</a:t>
            </a:r>
            <a:r>
              <a:rPr lang="en-US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Backpropagation Neural Network (Doctoral dissertation,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Universitas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 Islam </a:t>
            </a:r>
            <a:r>
              <a:rPr lang="en-US" sz="1800" b="1" dirty="0" err="1">
                <a:ea typeface="Calibri" panose="020F0502020204030204" pitchFamily="34" charset="0"/>
                <a:cs typeface="Arial" panose="020B0604020202020204" pitchFamily="34" charset="0"/>
              </a:rPr>
              <a:t>Majapahit</a:t>
            </a:r>
            <a:r>
              <a:rPr lang="en-US" sz="1800" b="1" dirty="0"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id-ID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lvl="0" indent="-4000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720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 smtClean="0"/>
              <a:t>,</a:t>
            </a:r>
            <a:endParaRPr lang="id-ID" sz="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[13] </a:t>
            </a: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d-ID" sz="2000" b="1" dirty="0" smtClean="0"/>
              <a:t>Winarno</a:t>
            </a:r>
            <a:r>
              <a:rPr lang="id-ID" sz="2000" b="1" dirty="0"/>
              <a:t>.(2004). Komponen Air Dalam Bahan Makanan. Gramedia. Jakarta.</a:t>
            </a:r>
            <a:endParaRPr lang="id-ID" sz="2000" b="1" dirty="0">
              <a:cs typeface="Arial" panose="020B0604020202020204" pitchFamily="34" charset="0"/>
            </a:endParaRPr>
          </a:p>
          <a:p>
            <a:pPr marL="722313" lvl="0" indent="-7223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/>
              <a:t>Reny</a:t>
            </a:r>
            <a:r>
              <a:rPr lang="en-US" sz="2000" b="1" dirty="0"/>
              <a:t>. </a:t>
            </a:r>
            <a:r>
              <a:rPr lang="en-US" sz="2000" b="1" dirty="0" err="1"/>
              <a:t>Priani</a:t>
            </a:r>
            <a:r>
              <a:rPr lang="en-US" sz="2000" b="1" dirty="0"/>
              <a:t>., (2002). </a:t>
            </a:r>
            <a:r>
              <a:rPr lang="en-US" sz="2000" b="1" dirty="0" err="1"/>
              <a:t>Tinjauan</a:t>
            </a:r>
            <a:r>
              <a:rPr lang="en-US" sz="2000" b="1" dirty="0"/>
              <a:t> </a:t>
            </a:r>
            <a:r>
              <a:rPr lang="en-US" sz="2000" b="1" dirty="0" err="1"/>
              <a:t>Pustaka</a:t>
            </a:r>
            <a:r>
              <a:rPr lang="en-US" sz="2000" b="1" dirty="0"/>
              <a:t>, </a:t>
            </a:r>
            <a:r>
              <a:rPr lang="en-US" sz="2000" b="1" u="sng" dirty="0">
                <a:hlinkClick r:id="rId2"/>
              </a:rPr>
              <a:t>http://digilib</a:t>
            </a:r>
            <a:r>
              <a:rPr lang="en-US" sz="2000" b="1" dirty="0"/>
              <a:t>. </a:t>
            </a:r>
            <a:r>
              <a:rPr lang="en-US" sz="2000" b="1" dirty="0" err="1"/>
              <a:t>Unpas</a:t>
            </a:r>
            <a:r>
              <a:rPr lang="en-US" sz="2000" b="1" dirty="0"/>
              <a:t>. ac.</a:t>
            </a:r>
            <a:r>
              <a:rPr lang="id-ID" sz="2000" b="1" dirty="0"/>
              <a:t> </a:t>
            </a:r>
            <a:r>
              <a:rPr lang="en-US" sz="2000" b="1" dirty="0"/>
              <a:t>id/files/disk</a:t>
            </a:r>
            <a:r>
              <a:rPr lang="id-ID" sz="2000" b="1" dirty="0"/>
              <a:t> </a:t>
            </a:r>
            <a:r>
              <a:rPr lang="en-US" sz="2000" b="1" dirty="0"/>
              <a:t>1/12/</a:t>
            </a:r>
            <a:r>
              <a:rPr lang="en-US" sz="2000" b="1" dirty="0" err="1"/>
              <a:t>jbpaspp</a:t>
            </a:r>
            <a:r>
              <a:rPr lang="id-ID" sz="2000" b="1" dirty="0"/>
              <a:t> </a:t>
            </a:r>
            <a:r>
              <a:rPr lang="en-US" sz="2000" b="1" dirty="0"/>
              <a:t>-</a:t>
            </a:r>
            <a:r>
              <a:rPr lang="id-ID" sz="2000" b="1" dirty="0"/>
              <a:t> </a:t>
            </a:r>
            <a:r>
              <a:rPr lang="en-US" sz="2000" b="1" dirty="0" err="1"/>
              <a:t>gdl</a:t>
            </a:r>
            <a:r>
              <a:rPr lang="en-US" sz="2000" b="1" dirty="0"/>
              <a:t> renypriani-587-2-litinja-a.doc, </a:t>
            </a:r>
            <a:r>
              <a:rPr lang="en-US" sz="2000" b="1" dirty="0" err="1"/>
              <a:t>diakses</a:t>
            </a:r>
            <a:r>
              <a:rPr lang="en-US" sz="2000" b="1" dirty="0"/>
              <a:t> 10 April 2017, Hal 36-38</a:t>
            </a:r>
            <a:r>
              <a:rPr lang="en-US" sz="2000" b="1" dirty="0" smtClean="0"/>
              <a:t>.</a:t>
            </a:r>
            <a:endParaRPr lang="id-ID" sz="20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7223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/>
              <a:t>Nurainy.F</a:t>
            </a:r>
            <a:r>
              <a:rPr lang="en-US" sz="2000" b="1" dirty="0"/>
              <a:t>, </a:t>
            </a:r>
            <a:r>
              <a:rPr lang="en-US" sz="2000" b="1" dirty="0" err="1"/>
              <a:t>Nurdjannah</a:t>
            </a:r>
            <a:r>
              <a:rPr lang="en-US" sz="2000" b="1" dirty="0"/>
              <a:t>, S., </a:t>
            </a:r>
            <a:r>
              <a:rPr lang="en-US" sz="2000" b="1" dirty="0" err="1"/>
              <a:t>Nawansih</a:t>
            </a:r>
            <a:r>
              <a:rPr lang="en-US" sz="2000" b="1" dirty="0"/>
              <a:t>, O.,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Hidayat</a:t>
            </a:r>
            <a:r>
              <a:rPr lang="en-US" sz="2000" b="1" dirty="0"/>
              <a:t>, R. (2013). </a:t>
            </a:r>
            <a:r>
              <a:rPr lang="en-US" sz="2000" b="1" dirty="0" err="1"/>
              <a:t>Pengaruh</a:t>
            </a:r>
            <a:r>
              <a:rPr lang="en-US" sz="2000" b="1" dirty="0"/>
              <a:t> </a:t>
            </a:r>
            <a:r>
              <a:rPr lang="en-US" sz="2000" b="1" dirty="0" err="1"/>
              <a:t>Konsentrasi</a:t>
            </a:r>
            <a:r>
              <a:rPr lang="en-US" sz="2000" b="1" dirty="0"/>
              <a:t> CaCl2 </a:t>
            </a:r>
            <a:r>
              <a:rPr lang="en-US" sz="2000" b="1" dirty="0" err="1"/>
              <a:t>dan</a:t>
            </a:r>
            <a:r>
              <a:rPr lang="en-US" sz="2000" b="1" dirty="0"/>
              <a:t> Lama </a:t>
            </a:r>
            <a:r>
              <a:rPr lang="en-US" sz="2000" b="1" dirty="0" err="1"/>
              <a:t>Perendaman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Sifat</a:t>
            </a:r>
            <a:r>
              <a:rPr lang="en-US" sz="2000" b="1" dirty="0"/>
              <a:t> </a:t>
            </a:r>
            <a:r>
              <a:rPr lang="en-US" sz="2000" b="1" dirty="0" err="1"/>
              <a:t>Organoleptik</a:t>
            </a:r>
            <a:r>
              <a:rPr lang="en-US" sz="2000" b="1" dirty="0"/>
              <a:t> </a:t>
            </a:r>
            <a:r>
              <a:rPr lang="en-US" sz="2000" b="1" dirty="0" err="1"/>
              <a:t>Keripik</a:t>
            </a:r>
            <a:r>
              <a:rPr lang="en-US" sz="2000" b="1" dirty="0"/>
              <a:t> </a:t>
            </a:r>
            <a:r>
              <a:rPr lang="en-US" sz="2000" b="1" dirty="0" err="1"/>
              <a:t>Pisang</a:t>
            </a:r>
            <a:r>
              <a:rPr lang="en-US" sz="2000" b="1" dirty="0"/>
              <a:t> </a:t>
            </a:r>
            <a:r>
              <a:rPr lang="en-US" sz="2000" b="1" dirty="0" err="1"/>
              <a:t>Muli</a:t>
            </a:r>
            <a:r>
              <a:rPr lang="en-US" sz="2000" b="1" dirty="0"/>
              <a:t> (</a:t>
            </a:r>
            <a:r>
              <a:rPr lang="en-US" sz="2000" b="1" i="1" dirty="0"/>
              <a:t>Musa </a:t>
            </a:r>
            <a:r>
              <a:rPr lang="en-US" sz="2000" b="1" i="1" dirty="0" err="1"/>
              <a:t>paradisiaca</a:t>
            </a:r>
            <a:r>
              <a:rPr lang="en-US" sz="2000" b="1" dirty="0"/>
              <a:t> L)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Penggorengan</a:t>
            </a:r>
            <a:r>
              <a:rPr lang="en-US" sz="2000" b="1" dirty="0"/>
              <a:t> </a:t>
            </a:r>
            <a:r>
              <a:rPr lang="en-US" sz="2000" b="1" dirty="0" err="1"/>
              <a:t>Vakum</a:t>
            </a:r>
            <a:r>
              <a:rPr lang="en-US" sz="2000" b="1" dirty="0"/>
              <a:t> (Vacuum Frying). </a:t>
            </a:r>
            <a:r>
              <a:rPr lang="en-US" sz="2000" b="1" dirty="0" err="1"/>
              <a:t>Jurnal</a:t>
            </a:r>
            <a:r>
              <a:rPr lang="en-US" sz="2000" b="1" dirty="0"/>
              <a:t>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Industri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 </a:t>
            </a:r>
            <a:r>
              <a:rPr lang="en-US" sz="2000" b="1" dirty="0" err="1"/>
              <a:t>Pertanian</a:t>
            </a:r>
            <a:r>
              <a:rPr lang="en-US" sz="2000" b="1" dirty="0"/>
              <a:t>, (</a:t>
            </a:r>
            <a:r>
              <a:rPr lang="id-ID" sz="2000" b="1" dirty="0"/>
              <a:t>O</a:t>
            </a:r>
            <a:r>
              <a:rPr lang="en-US" sz="2000" b="1" dirty="0"/>
              <a:t>n line), vol.18, </a:t>
            </a:r>
            <a:r>
              <a:rPr lang="en-US" sz="2000" b="1" dirty="0" err="1"/>
              <a:t>nomor</a:t>
            </a:r>
            <a:r>
              <a:rPr lang="en-US" sz="2000" b="1" dirty="0"/>
              <a:t> 1.</a:t>
            </a:r>
            <a:endParaRPr lang="id-ID" sz="2000" b="1" dirty="0"/>
          </a:p>
          <a:p>
            <a:pPr marL="811213" lvl="0" indent="-8112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[1</a:t>
            </a: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000" b="1" dirty="0"/>
              <a:t> </a:t>
            </a:r>
            <a:r>
              <a:rPr lang="id-ID" sz="2000" b="1" dirty="0"/>
              <a:t> </a:t>
            </a:r>
            <a:r>
              <a:rPr lang="id-ID" sz="2000" b="1" dirty="0" smtClean="0"/>
              <a:t> S</a:t>
            </a:r>
            <a:r>
              <a:rPr lang="en-US" sz="2000" b="1" dirty="0" err="1"/>
              <a:t>ulistyowati</a:t>
            </a:r>
            <a:r>
              <a:rPr lang="en-US" sz="2000" b="1" dirty="0"/>
              <a:t>, A. (2007) </a:t>
            </a:r>
            <a:r>
              <a:rPr lang="en-US" sz="2000" b="1" dirty="0" err="1"/>
              <a:t>Membuat</a:t>
            </a:r>
            <a:r>
              <a:rPr lang="en-US" sz="2000" b="1" dirty="0"/>
              <a:t> K</a:t>
            </a:r>
            <a:r>
              <a:rPr lang="id-ID" sz="2000" b="1" dirty="0"/>
              <a:t>e</a:t>
            </a:r>
            <a:r>
              <a:rPr lang="en-US" sz="2000" b="1" dirty="0" err="1"/>
              <a:t>ripik</a:t>
            </a:r>
            <a:r>
              <a:rPr lang="en-US" sz="2000" b="1" dirty="0"/>
              <a:t> </a:t>
            </a:r>
            <a:r>
              <a:rPr lang="en-US" sz="2000" b="1" dirty="0" err="1"/>
              <a:t>Buah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Sayuran</a:t>
            </a:r>
            <a:r>
              <a:rPr lang="en-US" sz="2000" b="1" dirty="0"/>
              <a:t>. </a:t>
            </a:r>
            <a:r>
              <a:rPr lang="en-US" sz="2000" b="1" dirty="0" err="1"/>
              <a:t>Puspa</a:t>
            </a:r>
            <a:r>
              <a:rPr lang="en-US" sz="2000" b="1" dirty="0"/>
              <a:t> </a:t>
            </a:r>
            <a:r>
              <a:rPr lang="en-US" sz="2000" b="1" dirty="0" err="1"/>
              <a:t>Swara</a:t>
            </a:r>
            <a:r>
              <a:rPr lang="en-US" sz="2000" b="1" dirty="0"/>
              <a:t>, </a:t>
            </a:r>
            <a:r>
              <a:rPr lang="id-ID" sz="2000" b="1" dirty="0" smtClean="0"/>
              <a:t> </a:t>
            </a:r>
            <a:r>
              <a:rPr lang="en-US" sz="2000" b="1" dirty="0" smtClean="0"/>
              <a:t>Jakarta</a:t>
            </a:r>
            <a:r>
              <a:rPr lang="en-US" sz="2000" b="1" dirty="0"/>
              <a:t>.</a:t>
            </a:r>
            <a:endParaRPr lang="id-ID" sz="2000" b="1" dirty="0"/>
          </a:p>
          <a:p>
            <a:pPr marL="508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977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3378" y="1009820"/>
            <a:ext cx="12108621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tropis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Indonesia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beraneka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ragam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buah-buahan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komoditas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pertanian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manfaat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Selain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terjangkau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juga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mengandung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nutrisi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sangat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dibandingkan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d-ID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Hampir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35%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sayur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rusak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dikonsumsi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lagi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Hal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penen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jumlahnya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sangat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sedangkan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penanganan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pemanfaatan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belum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memadai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satunya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umumnya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dikonsumsi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segar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Walaupun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rasa,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ukuran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berbeda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kandungan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gizinya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tetap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protein 0,50 gr, vitamin B1 0,04 mg,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energi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451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kkal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fosfor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12 mg,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lemak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0,10 gr,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karbohidrat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11,80 gr,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besi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0,70 mg, vitamin A 710 SI, vitamin C 73 mg, air 87,10 gr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kalsium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23 mg.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memperpanjang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masa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simpan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diolah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alternatif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olahan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pepaya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mengolahnya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k</a:t>
            </a: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ripik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pepaya</a:t>
            </a: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muda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id-ID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89641" y="1247602"/>
            <a:ext cx="11985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 ada interaksi antara lama perendaman kapur sirih </a:t>
            </a:r>
            <a:r>
              <a:rPr lang="id-I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 karakteristik    kripik </a:t>
            </a: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pepaya ?</a:t>
            </a:r>
            <a:endParaRPr lang="id-ID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Apakah lama perendaman berpengaruh terhadap karakteristik kripik pepaya?</a:t>
            </a:r>
            <a:endParaRPr lang="id-ID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Apakah konsentrasi larutan kapur sirih berpengaru terhadap karakteristik kripik </a:t>
            </a:r>
            <a:r>
              <a:rPr lang="id-I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pepaya </a:t>
            </a: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d-ID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621040" y="2061271"/>
            <a:ext cx="3344450" cy="3262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id-ID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epaya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Bangkok</a:t>
            </a:r>
            <a:endParaRPr lang="id-ID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kapur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sirih</a:t>
            </a:r>
            <a:endParaRPr lang="id-ID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</a:t>
            </a:r>
            <a:r>
              <a:rPr lang="id-ID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kemasan</a:t>
            </a:r>
            <a:endParaRPr lang="id-ID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36712" y="1947473"/>
            <a:ext cx="6025020" cy="4339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Talen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Penggaris 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Timbangan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Baskom ukuran sedang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Pisau anti karat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Lemari kabinet dryer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Blender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Neraca analitik</a:t>
            </a:r>
          </a:p>
          <a:p>
            <a:pPr marL="342900" indent="-342900">
              <a:buFontTx/>
              <a:buChar char="-"/>
            </a:pPr>
            <a:r>
              <a:rPr lang="id-ID" sz="18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Oven</a:t>
            </a:r>
            <a:endParaRPr lang="id-ID" sz="1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073" y="1306366"/>
            <a:ext cx="275107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endParaRPr lang="id-ID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0953" y="1898432"/>
            <a:ext cx="2818356" cy="6443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id-I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sz="2400" dirty="0"/>
          </a:p>
        </p:txBody>
      </p:sp>
      <p:sp>
        <p:nvSpPr>
          <p:cNvPr id="8" name="Right Arrow 7"/>
          <p:cNvSpPr/>
          <p:nvPr/>
        </p:nvSpPr>
        <p:spPr>
          <a:xfrm>
            <a:off x="5983460" y="1947473"/>
            <a:ext cx="2258666" cy="8823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Alat</a:t>
            </a:r>
            <a:endParaRPr lang="id-ID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18532" y="1947473"/>
            <a:ext cx="2855934" cy="433953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8918532" y="1947473"/>
            <a:ext cx="2981194" cy="43395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Gelas ukur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Crucible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Tahnur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Cawan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Loyang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Kompor listrik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Ekstraksi soxhlet</a:t>
            </a:r>
          </a:p>
          <a:p>
            <a:pPr marL="342900" indent="-342900">
              <a:buFontTx/>
              <a:buChar char="-"/>
            </a:pPr>
            <a:r>
              <a:rPr lang="id-I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Texture Analyzer.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152954" y="1929009"/>
            <a:ext cx="5929242" cy="38705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Brdasarkan hasil pengujian,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perendaman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kripik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Terbentuknya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hardness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kekerasan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kripik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ikatan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Ca2+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pektin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ikatan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kekerasan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kripik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6758" y="1691014"/>
            <a:ext cx="2200661" cy="7265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283902" y="1442490"/>
            <a:ext cx="2514600" cy="122355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(Hardness)</a:t>
            </a:r>
            <a:endParaRPr lang="id-ID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9679" y="1516648"/>
            <a:ext cx="5978856" cy="4695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b="1" dirty="0" smtClean="0"/>
              <a:t>Dari hasil pengukuran </a:t>
            </a:r>
            <a:r>
              <a:rPr lang="en-US" sz="2000" b="1" dirty="0" err="1" smtClean="0"/>
              <a:t>menunjukan</a:t>
            </a:r>
            <a:r>
              <a:rPr lang="en-US" sz="2000" b="1" dirty="0" smtClean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Semakin</a:t>
            </a:r>
            <a:r>
              <a:rPr lang="en-US" sz="2000" b="1" dirty="0"/>
              <a:t> lama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perendaman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semakin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</a:t>
            </a:r>
            <a:r>
              <a:rPr lang="en-US" sz="2000" b="1" dirty="0" err="1"/>
              <a:t>konsentrasi</a:t>
            </a:r>
            <a:r>
              <a:rPr lang="en-US" sz="2000" b="1" dirty="0"/>
              <a:t> </a:t>
            </a:r>
            <a:r>
              <a:rPr lang="en-US" sz="2000" b="1" dirty="0" err="1"/>
              <a:t>kapur</a:t>
            </a:r>
            <a:r>
              <a:rPr lang="en-US" sz="2000" b="1" dirty="0"/>
              <a:t> </a:t>
            </a:r>
            <a:r>
              <a:rPr lang="en-US" sz="2000" b="1" dirty="0" err="1"/>
              <a:t>sirih</a:t>
            </a:r>
            <a:r>
              <a:rPr lang="en-US" sz="2000" b="1" dirty="0"/>
              <a:t> </a:t>
            </a:r>
            <a:r>
              <a:rPr lang="en-US" sz="2000" b="1" dirty="0" err="1"/>
              <a:t>menyebabkan</a:t>
            </a:r>
            <a:r>
              <a:rPr lang="en-US" sz="2000" b="1" dirty="0"/>
              <a:t> </a:t>
            </a:r>
            <a:r>
              <a:rPr lang="en-US" sz="2000" b="1" dirty="0" err="1"/>
              <a:t>kadar</a:t>
            </a:r>
            <a:r>
              <a:rPr lang="en-US" sz="2000" b="1" dirty="0"/>
              <a:t> </a:t>
            </a:r>
            <a:r>
              <a:rPr lang="en-US" sz="2000" b="1" dirty="0" err="1"/>
              <a:t>lemak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kripik</a:t>
            </a:r>
            <a:r>
              <a:rPr lang="en-US" sz="2000" b="1" dirty="0"/>
              <a:t> </a:t>
            </a:r>
            <a:r>
              <a:rPr lang="en-US" sz="2000" b="1" dirty="0" err="1"/>
              <a:t>buah</a:t>
            </a:r>
            <a:r>
              <a:rPr lang="en-US" sz="2000" b="1" dirty="0"/>
              <a:t> </a:t>
            </a:r>
            <a:r>
              <a:rPr lang="en-US" sz="2000" b="1" dirty="0" err="1"/>
              <a:t>pepaya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semakin</a:t>
            </a:r>
            <a:r>
              <a:rPr lang="en-US" sz="2000" b="1" dirty="0"/>
              <a:t> </a:t>
            </a:r>
            <a:r>
              <a:rPr lang="en-US" sz="2000" b="1" dirty="0" err="1"/>
              <a:t>berkurang</a:t>
            </a:r>
            <a:r>
              <a:rPr lang="en-US" sz="2000" b="1" dirty="0"/>
              <a:t>. Hal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disebabkan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suasana</a:t>
            </a:r>
            <a:r>
              <a:rPr lang="en-US" sz="2000" b="1" dirty="0"/>
              <a:t> </a:t>
            </a:r>
            <a:r>
              <a:rPr lang="en-US" sz="2000" b="1" dirty="0" err="1"/>
              <a:t>basah</a:t>
            </a:r>
            <a:r>
              <a:rPr lang="en-US" sz="2000" b="1" dirty="0"/>
              <a:t> </a:t>
            </a:r>
            <a:r>
              <a:rPr lang="en-US" sz="2000" b="1" dirty="0" err="1"/>
              <a:t>lemak</a:t>
            </a:r>
            <a:r>
              <a:rPr lang="en-US" sz="2000" b="1" dirty="0"/>
              <a:t> </a:t>
            </a:r>
            <a:r>
              <a:rPr lang="en-US" sz="2000" b="1" dirty="0" err="1"/>
              <a:t>muda</a:t>
            </a:r>
            <a:r>
              <a:rPr lang="en-US" sz="2000" b="1" dirty="0"/>
              <a:t> </a:t>
            </a:r>
            <a:r>
              <a:rPr lang="en-US" sz="2000" b="1" dirty="0" err="1"/>
              <a:t>rusak</a:t>
            </a:r>
            <a:r>
              <a:rPr lang="en-US" sz="2000" b="1" dirty="0"/>
              <a:t> (</a:t>
            </a:r>
            <a:r>
              <a:rPr lang="en-US" sz="2000" b="1" dirty="0" err="1"/>
              <a:t>terhidrolisis</a:t>
            </a:r>
            <a:r>
              <a:rPr lang="en-US" sz="2000" b="1" dirty="0"/>
              <a:t>). </a:t>
            </a:r>
            <a:r>
              <a:rPr lang="en-US" sz="2000" b="1" dirty="0" err="1"/>
              <a:t>Larutan</a:t>
            </a:r>
            <a:r>
              <a:rPr lang="en-US" sz="2000" b="1" dirty="0"/>
              <a:t> </a:t>
            </a:r>
            <a:r>
              <a:rPr lang="en-US" sz="2000" b="1" dirty="0" err="1"/>
              <a:t>kapur</a:t>
            </a:r>
            <a:r>
              <a:rPr lang="en-US" sz="2000" b="1" dirty="0"/>
              <a:t> </a:t>
            </a:r>
            <a:r>
              <a:rPr lang="en-US" sz="2000" b="1" dirty="0" err="1"/>
              <a:t>sirih</a:t>
            </a:r>
            <a:r>
              <a:rPr lang="en-US" sz="2000" b="1" dirty="0"/>
              <a:t> </a:t>
            </a:r>
            <a:r>
              <a:rPr lang="en-US" sz="2000" b="1" dirty="0" err="1"/>
              <a:t>mempengaruhi</a:t>
            </a:r>
            <a:r>
              <a:rPr lang="en-US" sz="2000" b="1" dirty="0"/>
              <a:t> </a:t>
            </a:r>
            <a:r>
              <a:rPr lang="en-US" sz="2000" b="1" dirty="0" err="1"/>
              <a:t>kecepatan</a:t>
            </a:r>
            <a:r>
              <a:rPr lang="en-US" sz="2000" b="1" dirty="0"/>
              <a:t> </a:t>
            </a:r>
            <a:r>
              <a:rPr lang="en-US" sz="2000" b="1" dirty="0" err="1"/>
              <a:t>reaksi</a:t>
            </a:r>
            <a:r>
              <a:rPr lang="en-US" sz="2000" b="1" dirty="0"/>
              <a:t> </a:t>
            </a:r>
            <a:r>
              <a:rPr lang="en-US" sz="2000" b="1" dirty="0" err="1"/>
              <a:t>hidrolisis</a:t>
            </a:r>
            <a:r>
              <a:rPr lang="en-US" sz="2000" b="1" dirty="0"/>
              <a:t> </a:t>
            </a:r>
            <a:r>
              <a:rPr lang="en-US" sz="2000" b="1" dirty="0" err="1"/>
              <a:t>sehingga</a:t>
            </a:r>
            <a:r>
              <a:rPr lang="en-US" sz="2000" b="1" dirty="0"/>
              <a:t> </a:t>
            </a:r>
            <a:r>
              <a:rPr lang="en-US" sz="2000" b="1" dirty="0" err="1"/>
              <a:t>semakin</a:t>
            </a:r>
            <a:r>
              <a:rPr lang="en-US" sz="2000" b="1" dirty="0"/>
              <a:t> lama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perendaman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kapur</a:t>
            </a:r>
            <a:r>
              <a:rPr lang="en-US" sz="2000" b="1" dirty="0"/>
              <a:t> </a:t>
            </a:r>
            <a:r>
              <a:rPr lang="en-US" sz="2000" b="1" dirty="0" err="1"/>
              <a:t>sirih</a:t>
            </a:r>
            <a:r>
              <a:rPr lang="en-US" sz="2000" b="1" dirty="0"/>
              <a:t> </a:t>
            </a:r>
            <a:r>
              <a:rPr lang="en-US" sz="2000" b="1" dirty="0" err="1"/>
              <a:t>maka</a:t>
            </a:r>
            <a:r>
              <a:rPr lang="en-US" sz="2000" b="1" dirty="0"/>
              <a:t>, </a:t>
            </a:r>
            <a:r>
              <a:rPr lang="en-US" sz="2000" b="1" dirty="0" err="1"/>
              <a:t>kadar</a:t>
            </a:r>
            <a:r>
              <a:rPr lang="en-US" sz="2000" b="1" dirty="0"/>
              <a:t> </a:t>
            </a:r>
            <a:r>
              <a:rPr lang="en-US" sz="2000" b="1" dirty="0" err="1"/>
              <a:t>lemak</a:t>
            </a:r>
            <a:r>
              <a:rPr lang="en-US" sz="2000" b="1" dirty="0"/>
              <a:t> </a:t>
            </a:r>
            <a:r>
              <a:rPr lang="en-US" sz="2000" b="1" dirty="0" err="1"/>
              <a:t>semakin</a:t>
            </a:r>
            <a:r>
              <a:rPr lang="en-US" sz="2000" b="1" dirty="0"/>
              <a:t> </a:t>
            </a:r>
            <a:r>
              <a:rPr lang="en-US" sz="2000" b="1" dirty="0" err="1"/>
              <a:t>menurun</a:t>
            </a:r>
            <a:r>
              <a:rPr lang="en-US" sz="2000" b="1" dirty="0"/>
              <a:t>.</a:t>
            </a:r>
            <a:endParaRPr lang="id-ID" sz="2000" dirty="0"/>
          </a:p>
        </p:txBody>
      </p:sp>
      <p:sp>
        <p:nvSpPr>
          <p:cNvPr id="5" name="Down Ribbon 4"/>
          <p:cNvSpPr/>
          <p:nvPr/>
        </p:nvSpPr>
        <p:spPr>
          <a:xfrm>
            <a:off x="6338170" y="1354807"/>
            <a:ext cx="5659465" cy="737039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 smtClean="0">
                <a:solidFill>
                  <a:srgbClr val="00B0F0"/>
                </a:solidFill>
              </a:rPr>
              <a:t>    </a:t>
            </a:r>
            <a:r>
              <a:rPr lang="en-US" sz="2400" b="1" dirty="0" smtClean="0">
                <a:solidFill>
                  <a:srgbClr val="00B0F0"/>
                </a:solidFill>
              </a:rPr>
              <a:t>Kadar </a:t>
            </a:r>
            <a:r>
              <a:rPr lang="en-US" sz="2400" b="1" dirty="0" err="1">
                <a:solidFill>
                  <a:srgbClr val="00B0F0"/>
                </a:solidFill>
              </a:rPr>
              <a:t>Lemak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/>
              <a:t>,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299" y="2287496"/>
            <a:ext cx="5751934" cy="331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Berdasarkan hasil penelitian menunjukan, </a:t>
            </a: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konsentrasi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larutan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sirih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airnya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berkurang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konsentrasi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larutan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sirih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serap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sirih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air yang </a:t>
            </a:r>
            <a:r>
              <a:rPr lang="en-US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terikat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8723" y="1891430"/>
            <a:ext cx="2680570" cy="801666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05602" y="1993134"/>
            <a:ext cx="2246812" cy="5887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id-ID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Kadar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Air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4112" y="1590805"/>
            <a:ext cx="5893523" cy="430895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id-ID" sz="2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hasil pengukuran, terlihat jelas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perendaman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konsentrasi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sirih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kripik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konsentrasi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larutan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sirih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mineral yang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terkandung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irisan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terlarut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perendaman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3813" y="1699667"/>
            <a:ext cx="2379562" cy="587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000" b="1" dirty="0" smtClean="0">
                <a:solidFill>
                  <a:prstClr val="white"/>
                </a:solidFill>
                <a:latin typeface="Constantia"/>
              </a:rPr>
              <a:t>    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</a:t>
            </a:r>
          </a:p>
        </p:txBody>
      </p:sp>
    </p:spTree>
    <p:extLst>
      <p:ext uri="{BB962C8B-B14F-4D97-AF65-F5344CB8AC3E}">
        <p14:creationId xmlns:p14="http://schemas.microsoft.com/office/powerpoint/2010/main" val="313910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Uji Organoleptik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33482" y="1014609"/>
            <a:ext cx="5929242" cy="2162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id-ID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id-ID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id-ID" sz="1600" b="1" dirty="0">
                <a:solidFill>
                  <a:prstClr val="white"/>
                </a:solidFill>
                <a:ea typeface="SimSun" panose="02010600030101010101" pitchFamily="2" charset="-122"/>
              </a:rPr>
              <a:t>Dari hasil penelitian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menunjukan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pengaruh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konsentrasi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larutan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kapur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sirih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(K)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dan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lama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perendaman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(L)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serta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interaksi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ea typeface="SimSun" panose="02010600030101010101" pitchFamily="2" charset="-122"/>
              </a:rPr>
              <a:t>antara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keduanya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(KL)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berpengaruh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tidak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nyata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terhadap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warna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pada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keripik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buah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pepaya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Semakin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besar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konsentrasi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larutan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kapur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sirih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dan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semakin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lama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perendaman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yang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dilakukan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maka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warna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keripik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buah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pepaya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yang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dihasilkan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smakin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a typeface="SimSun" panose="02010600030101010101" pitchFamily="2" charset="-122"/>
              </a:rPr>
              <a:t>berubah</a:t>
            </a:r>
            <a:r>
              <a:rPr lang="en-US" sz="1600" b="1" dirty="0">
                <a:solidFill>
                  <a:prstClr val="white"/>
                </a:solidFill>
                <a:ea typeface="SimSun" panose="02010600030101010101" pitchFamily="2" charset="-122"/>
              </a:rPr>
              <a:t>.</a:t>
            </a:r>
            <a:endParaRPr lang="en-US" sz="1600" b="1" dirty="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429000"/>
            <a:ext cx="6196207" cy="29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id-ID" sz="1800" b="1" smtClean="0">
                <a:solidFill>
                  <a:schemeClr val="bg1"/>
                </a:solidFill>
                <a:latin typeface="Constantia"/>
              </a:rPr>
              <a:t>         </a:t>
            </a:r>
            <a:r>
              <a:rPr lang="en-US" sz="1800" b="1" smtClean="0">
                <a:solidFill>
                  <a:schemeClr val="bg1"/>
                </a:solidFill>
                <a:latin typeface="Constantia"/>
              </a:rPr>
              <a:t>Dari</a:t>
            </a:r>
            <a:r>
              <a:rPr lang="id-ID" sz="1800" b="1" smtClean="0">
                <a:solidFill>
                  <a:schemeClr val="bg1"/>
                </a:solidFill>
                <a:latin typeface="Constantia"/>
              </a:rPr>
              <a:t> hasil penelitian </a:t>
            </a:r>
            <a:r>
              <a:rPr lang="en-US" sz="1800" b="1" smtClean="0">
                <a:solidFill>
                  <a:schemeClr val="bg1"/>
                </a:solidFill>
                <a:latin typeface="Constantia"/>
              </a:rPr>
              <a:t>terlihat jelas bahwa semakin tinggi konsentrasi kapur sirih dan semakin lama perendaman aroma pada kripik pepaya semakin di sukai.</a:t>
            </a:r>
            <a:r>
              <a:rPr lang="id-ID" sz="1800" b="1" smtClean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Constantia"/>
              </a:rPr>
              <a:t>persentase larutan kapur sirih 20% dengan lama perendaman 25 menit</a:t>
            </a:r>
            <a:r>
              <a:rPr lang="id-ID" sz="1800" b="1" smtClean="0">
                <a:solidFill>
                  <a:schemeClr val="bg1"/>
                </a:solidFill>
                <a:latin typeface="Constantia"/>
              </a:rPr>
              <a:t> merupakan perlakuan terbaik dari semua perlakuan pada Aroma</a:t>
            </a:r>
            <a:r>
              <a:rPr lang="en-US" sz="1800" b="1" smtClean="0">
                <a:solidFill>
                  <a:schemeClr val="bg1"/>
                </a:solidFill>
                <a:latin typeface="Constantia"/>
              </a:rPr>
              <a:t>. Hal tersebut terjadi karena adanya perendaman dalam larutan kapur sirih sehingga kandungan zat yang terdapat dalam pepaya saling berikatan.</a:t>
            </a:r>
            <a:endParaRPr lang="id-ID" sz="1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7852" y="1290114"/>
            <a:ext cx="5952290" cy="2480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d-ID" sz="1800" b="1" dirty="0" smtClean="0">
                <a:solidFill>
                  <a:schemeClr val="bg1"/>
                </a:solidFill>
                <a:latin typeface="Constantia"/>
              </a:rPr>
              <a:t>       Pada </a:t>
            </a:r>
            <a:r>
              <a:rPr lang="id-ID" sz="1800" b="1" dirty="0">
                <a:solidFill>
                  <a:schemeClr val="bg1"/>
                </a:solidFill>
                <a:latin typeface="Constantia"/>
              </a:rPr>
              <a:t>hasil penelitian,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perendaman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dalam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larutan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kapur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sirih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tidak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mempengaruhi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rasa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asli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keripik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buah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pepaya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tersebut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juga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perendaman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larutan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kapur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sirih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yang lama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akan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melarutkan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getah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menghilangkan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rasa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gatal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pada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irisan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pepaya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sehingga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semakin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larut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getah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akan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mempengaruhi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rasa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pada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keripik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buah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pepaya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namun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larutan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kapur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sirih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tidak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meninggalkan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rasa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kapur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pada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produk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.</a:t>
            </a:r>
            <a:endParaRPr lang="en-US" sz="1800" b="1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5645" y="4058432"/>
            <a:ext cx="5774497" cy="2589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d-ID" sz="1600" b="1" dirty="0" smtClean="0">
                <a:solidFill>
                  <a:schemeClr val="bg1"/>
                </a:solidFill>
                <a:latin typeface="Constantia"/>
              </a:rPr>
              <a:t>            </a:t>
            </a:r>
            <a:r>
              <a:rPr lang="en-US" sz="1800" b="1" dirty="0" smtClean="0">
                <a:solidFill>
                  <a:schemeClr val="bg1"/>
                </a:solidFill>
                <a:latin typeface="Constantia"/>
              </a:rPr>
              <a:t>Dari </a:t>
            </a:r>
            <a:r>
              <a:rPr lang="id-ID" sz="1800" b="1" dirty="0">
                <a:solidFill>
                  <a:schemeClr val="bg1"/>
                </a:solidFill>
                <a:latin typeface="Constantia"/>
              </a:rPr>
              <a:t>hasil penelitian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semakin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banyak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konsentrasi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larutan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kapur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sirih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lama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perendaman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maka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semakin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bertambah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tingkat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kekerasan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keripik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buah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pepaya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Kerenyahan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juga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dipengaruhi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oleh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pemanasan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pada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suhu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tinggi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pada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proses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penggorengan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keripik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buah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pepaya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sehingga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semakin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rendah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kadar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air yang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dihasilkan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maka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keripik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dihasilkan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semakin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nstantia"/>
              </a:rPr>
              <a:t>renyah</a:t>
            </a:r>
            <a:r>
              <a:rPr lang="en-US" sz="1800" b="1" dirty="0">
                <a:solidFill>
                  <a:schemeClr val="bg1"/>
                </a:solidFill>
                <a:latin typeface="Constantia"/>
              </a:rPr>
              <a:t>.</a:t>
            </a:r>
            <a:endParaRPr lang="en-US" sz="1800" b="1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92" y="878635"/>
            <a:ext cx="1409492" cy="4114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Warna</a:t>
            </a:r>
            <a:endParaRPr lang="id-ID" sz="2400" dirty="0"/>
          </a:p>
        </p:txBody>
      </p:sp>
      <p:sp>
        <p:nvSpPr>
          <p:cNvPr id="9" name="Rectangle 8"/>
          <p:cNvSpPr/>
          <p:nvPr/>
        </p:nvSpPr>
        <p:spPr>
          <a:xfrm>
            <a:off x="133482" y="3104436"/>
            <a:ext cx="1386469" cy="39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Aroma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6325645" y="863537"/>
            <a:ext cx="1452452" cy="5041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id-ID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Rasa</a:t>
            </a:r>
          </a:p>
        </p:txBody>
      </p:sp>
      <p:sp>
        <p:nvSpPr>
          <p:cNvPr id="12" name="Pentagon 11"/>
          <p:cNvSpPr/>
          <p:nvPr/>
        </p:nvSpPr>
        <p:spPr>
          <a:xfrm>
            <a:off x="6325645" y="3770334"/>
            <a:ext cx="1703539" cy="397701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6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33100" y="1720840"/>
            <a:ext cx="12058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d-ID" sz="2400" b="1" dirty="0">
                <a:solidFill>
                  <a:schemeClr val="tx1"/>
                </a:solidFill>
                <a:latin typeface="Constantia"/>
              </a:rPr>
              <a:t>	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Lama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perendama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dalam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larutan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kapur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sirih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Ca(OH)</a:t>
            </a:r>
            <a:r>
              <a:rPr lang="en-US" sz="24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2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berpengaruh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sangat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nyata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terhadap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tekstur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kadar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lemak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kadar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air,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sedangkan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pada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pada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pengujian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kadar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abu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berpengaruh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tidak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nyata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.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Hasil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uji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organoleptik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pada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penelitian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ini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menunjukan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pengaruh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yang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tidak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nyata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terhadap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warna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, aroma, rasa,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tekstur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.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Perlakuan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terbaik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dari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setiap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pengujian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terdapat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pada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perlakuan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K1L3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dengan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bobot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nilai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sebesar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0,69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dengan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konsentrasi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larutan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kapur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sirih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 10%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lama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perendaman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selama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30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menit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.</a:t>
            </a: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Untuk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memperoleh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karakteristik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kripik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pepaya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yang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lebih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baik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perlu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dilakukan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perlakuan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terbaik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sehingga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bisa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menghasilka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keripik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buah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pepaya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yang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lebih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baik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pula.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d-ID" dirty="0" smtClean="0"/>
              <a:t>      </a:t>
            </a:r>
            <a:r>
              <a:rPr lang="id-ID" b="1" dirty="0" smtClean="0">
                <a:latin typeface="+mn-lt"/>
              </a:rPr>
              <a:t>L</a:t>
            </a:r>
            <a:r>
              <a:rPr b="1" dirty="0" err="1" smtClean="0">
                <a:latin typeface="+mn-lt"/>
              </a:rPr>
              <a:t>ama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perendaman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didalam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larutan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kapur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sirih</a:t>
            </a:r>
            <a:r>
              <a:rPr b="1" dirty="0" smtClean="0">
                <a:latin typeface="+mn-lt"/>
              </a:rPr>
              <a:t> Ca(OH)</a:t>
            </a:r>
            <a:r>
              <a:rPr sz="1800" b="1" dirty="0" smtClean="0">
                <a:latin typeface="+mn-lt"/>
              </a:rPr>
              <a:t>2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pada</a:t>
            </a:r>
            <a:r>
              <a:rPr b="1" dirty="0" smtClean="0">
                <a:latin typeface="+mn-lt"/>
              </a:rPr>
              <a:t>   </a:t>
            </a:r>
            <a:r>
              <a:rPr b="1" dirty="0" err="1" smtClean="0">
                <a:latin typeface="+mn-lt"/>
              </a:rPr>
              <a:t>penelitian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ini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dapat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mempengarui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karakteristik</a:t>
            </a:r>
            <a:r>
              <a:rPr b="1" dirty="0" smtClean="0">
                <a:latin typeface="+mn-lt"/>
              </a:rPr>
              <a:t> </a:t>
            </a:r>
            <a:r>
              <a:rPr b="1" dirty="0" err="1" smtClean="0">
                <a:latin typeface="+mn-lt"/>
              </a:rPr>
              <a:t>keripik</a:t>
            </a:r>
            <a:r>
              <a:rPr b="1" dirty="0" smtClean="0">
                <a:latin typeface="+mn-lt"/>
              </a:rPr>
              <a:t> p</a:t>
            </a:r>
            <a:r>
              <a:rPr lang="id-ID" b="1" dirty="0">
                <a:latin typeface="+mn-lt"/>
              </a:rPr>
              <a:t>e</a:t>
            </a:r>
            <a:r>
              <a:rPr b="1" dirty="0" err="1" smtClean="0">
                <a:latin typeface="+mn-lt"/>
              </a:rPr>
              <a:t>paya</a:t>
            </a:r>
            <a:r>
              <a:rPr b="1" dirty="0" smtClean="0">
                <a:latin typeface="+mn-lt"/>
              </a:rPr>
              <a:t> (</a:t>
            </a:r>
            <a:r>
              <a:rPr b="1" i="1" dirty="0" err="1" smtClean="0">
                <a:latin typeface="+mn-lt"/>
              </a:rPr>
              <a:t>Carica</a:t>
            </a:r>
            <a:r>
              <a:rPr b="1" i="1" dirty="0" smtClean="0">
                <a:latin typeface="+mn-lt"/>
              </a:rPr>
              <a:t> Papaya </a:t>
            </a:r>
            <a:r>
              <a:rPr b="1" dirty="0" smtClean="0">
                <a:latin typeface="+mn-lt"/>
              </a:rPr>
              <a:t>L)</a:t>
            </a:r>
            <a:endParaRPr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1269</Words>
  <Application>Microsoft Office PowerPoint</Application>
  <PresentationFormat>Widescreen</PresentationFormat>
  <Paragraphs>97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Constantia</vt:lpstr>
      <vt:lpstr>Century Gothic</vt:lpstr>
      <vt:lpstr>Exo</vt:lpstr>
      <vt:lpstr>SimSun</vt:lpstr>
      <vt:lpstr>Calibri</vt:lpstr>
      <vt:lpstr>Office Theme</vt:lpstr>
      <vt:lpstr>Pengaruh Lama Perendaman dan Konsentrasi Larutan Kapur Sirih Ca(OH)2 Terhadap Karakteristik Keripik Pepaya Muda (Carica Pepaya L)</vt:lpstr>
      <vt:lpstr>Pendahuluan</vt:lpstr>
      <vt:lpstr>Pertanyaan Penelitian (Rumusan Masalah)</vt:lpstr>
      <vt:lpstr>Metode</vt:lpstr>
      <vt:lpstr>Hasil</vt:lpstr>
      <vt:lpstr>,</vt:lpstr>
      <vt:lpstr>Uji Organoleptik</vt:lpstr>
      <vt:lpstr>Pembahasan</vt:lpstr>
      <vt:lpstr>Temuan Penting Penelitian</vt:lpstr>
      <vt:lpstr>Manfaat Penelitian</vt:lpstr>
      <vt:lpstr>Referensi</vt:lpstr>
      <vt:lpstr>,</vt:lpstr>
      <vt:lpstr>,</vt:lpstr>
      <vt:lpstr>,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Lama Perendaman dan Konsentrasi Larutan Kapur Sirih Ca(OH)2 Terhadap Karakteristik Keripik Pepaya Muda (Carica Pepaya L)</dc:title>
  <dc:creator>Umsida</dc:creator>
  <cp:lastModifiedBy>JOHAN</cp:lastModifiedBy>
  <cp:revision>32</cp:revision>
  <dcterms:created xsi:type="dcterms:W3CDTF">2020-02-15T07:43:00Z</dcterms:created>
  <dcterms:modified xsi:type="dcterms:W3CDTF">2023-08-28T18:26:27Z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