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3" r:id="rId12"/>
    <p:sldId id="264" r:id="rId13"/>
    <p:sldId id="269" r:id="rId14"/>
    <p:sldId id="270" r:id="rId15"/>
    <p:sldId id="265" r:id="rId16"/>
  </p:sldIdLst>
  <p:sldSz cx="12192000" cy="6858000"/>
  <p:notesSz cx="9144000" cy="6858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xo" panose="020B060402020202020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583143" y="386538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id-ID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ea typeface="Calibri" panose="020F0502020204030204" pitchFamily="34" charset="0"/>
              </a:rPr>
              <a:t>PENGARUH LAMA PERENDAMAN DAN KONSENTRASI LARUTAN KAPUR SIRIH Ca(OH)</a:t>
            </a:r>
            <a:r>
              <a:rPr lang="id-ID" sz="2400" b="1" baseline="-25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ea typeface="Calibri" panose="020F0502020204030204" pitchFamily="34" charset="0"/>
              </a:rPr>
              <a:t>2</a:t>
            </a:r>
            <a:r>
              <a:rPr lang="id-ID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ea typeface="Calibri" panose="020F0502020204030204" pitchFamily="34" charset="0"/>
              </a:rPr>
              <a:t> TERHADAP KARAKTERISTIK KRIPIK PEPAYA MUDA </a:t>
            </a:r>
            <a:br>
              <a:rPr lang="id-ID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ea typeface="Calibri" panose="020F0502020204030204" pitchFamily="34" charset="0"/>
              </a:rPr>
            </a:br>
            <a:r>
              <a:rPr lang="id-ID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ea typeface="Calibri" panose="020F0502020204030204" pitchFamily="34" charset="0"/>
              </a:rPr>
              <a:t>(</a:t>
            </a:r>
            <a:r>
              <a:rPr lang="id-ID" sz="24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ea typeface="Calibri" panose="020F0502020204030204" pitchFamily="34" charset="0"/>
              </a:rPr>
              <a:t>Carica Papaya </a:t>
            </a:r>
            <a:r>
              <a:rPr lang="id-ID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ea typeface="Calibri" panose="020F0502020204030204" pitchFamily="34" charset="0"/>
              </a:rPr>
              <a:t>L.)</a:t>
            </a:r>
            <a:endParaRPr sz="2400" b="1" dirty="0">
              <a:latin typeface="Exo" panose="020B0604020202020204" charset="0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570121" y="3152274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2000" b="1" dirty="0" err="1">
                <a:solidFill>
                  <a:srgbClr val="F2F2F2"/>
                </a:solidFill>
                <a:sym typeface="Exo"/>
              </a:rPr>
              <a:t>Oleh</a:t>
            </a:r>
            <a:r>
              <a:rPr lang="en-US" sz="2000" b="1" dirty="0" smtClean="0">
                <a:solidFill>
                  <a:srgbClr val="F2F2F2"/>
                </a:solidFill>
                <a:sym typeface="Exo"/>
              </a:rPr>
              <a:t>:</a:t>
            </a:r>
            <a:endParaRPr lang="id-ID" sz="2000" b="1" dirty="0" smtClean="0">
              <a:solidFill>
                <a:srgbClr val="F2F2F2"/>
              </a:solidFill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 sz="20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d-ID" sz="2000" b="1" dirty="0" smtClean="0"/>
              <a:t>Yohanes Kantur, Lukman Hudi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0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d-ID" sz="2000" b="1" dirty="0" smtClean="0"/>
              <a:t>Teknologi Pangan</a:t>
            </a:r>
            <a:endParaRPr sz="20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2000" b="1" dirty="0" err="1">
                <a:solidFill>
                  <a:srgbClr val="F2F2F2"/>
                </a:solidFill>
                <a:sym typeface="Exo"/>
              </a:rPr>
              <a:t>Universitas</a:t>
            </a:r>
            <a:r>
              <a:rPr lang="en-US" sz="2000" b="1" dirty="0">
                <a:solidFill>
                  <a:srgbClr val="F2F2F2"/>
                </a:solidFill>
                <a:sym typeface="Exo"/>
              </a:rPr>
              <a:t> </a:t>
            </a:r>
            <a:r>
              <a:rPr lang="en-US" sz="2000" b="1" dirty="0" err="1">
                <a:solidFill>
                  <a:srgbClr val="F2F2F2"/>
                </a:solidFill>
                <a:sym typeface="Exo"/>
              </a:rPr>
              <a:t>Muhammadiyah</a:t>
            </a:r>
            <a:r>
              <a:rPr lang="en-US" sz="2000" b="1" dirty="0">
                <a:solidFill>
                  <a:srgbClr val="F2F2F2"/>
                </a:solidFill>
                <a:sym typeface="Exo"/>
              </a:rPr>
              <a:t> </a:t>
            </a:r>
            <a:r>
              <a:rPr lang="en-US" sz="2000" b="1" dirty="0" err="1">
                <a:solidFill>
                  <a:srgbClr val="F2F2F2"/>
                </a:solidFill>
                <a:sym typeface="Exo"/>
              </a:rPr>
              <a:t>Sidoarjo</a:t>
            </a:r>
            <a:r>
              <a:rPr lang="en-US" sz="2000" b="1" dirty="0">
                <a:solidFill>
                  <a:srgbClr val="F2F2F2"/>
                </a:solidFill>
                <a:sym typeface="Exo"/>
              </a:rPr>
              <a:t> </a:t>
            </a:r>
            <a:endParaRPr sz="2000" b="1" dirty="0">
              <a:solidFill>
                <a:srgbClr val="F2F2F2"/>
              </a:solidFill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id-ID" sz="2000" b="1" dirty="0" smtClean="0">
                <a:solidFill>
                  <a:srgbClr val="F2F2F2"/>
                </a:solidFill>
              </a:rPr>
              <a:t>Agustus</a:t>
            </a:r>
            <a:r>
              <a:rPr lang="en-US" sz="2000" b="1" dirty="0" smtClean="0">
                <a:solidFill>
                  <a:srgbClr val="F2F2F2"/>
                </a:solidFill>
              </a:rPr>
              <a:t>, </a:t>
            </a:r>
            <a:r>
              <a:rPr lang="id-ID" sz="2000" b="1" dirty="0" smtClean="0">
                <a:solidFill>
                  <a:srgbClr val="F2F2F2"/>
                </a:solidFill>
              </a:rPr>
              <a:t>2023</a:t>
            </a:r>
            <a:endParaRPr sz="2000" b="1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d-ID" sz="2400" b="1" dirty="0" smtClean="0">
                <a:latin typeface="Exo" panose="020B0604020202020204" charset="0"/>
              </a:rPr>
              <a:t>	L</a:t>
            </a:r>
            <a:r>
              <a:rPr sz="2400" b="1" dirty="0" err="1" smtClean="0">
                <a:latin typeface="Exo" panose="020B0604020202020204" charset="0"/>
              </a:rPr>
              <a:t>ama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perendaman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dalam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larutan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kapur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sirih</a:t>
            </a:r>
            <a:r>
              <a:rPr sz="2400" b="1" dirty="0">
                <a:latin typeface="Exo" panose="020B0604020202020204" charset="0"/>
              </a:rPr>
              <a:t> </a:t>
            </a:r>
            <a:r>
              <a:rPr sz="2400" b="1" dirty="0" smtClean="0">
                <a:latin typeface="Exo" panose="020B0604020202020204" charset="0"/>
              </a:rPr>
              <a:t>Ca(OH)2 </a:t>
            </a:r>
            <a:r>
              <a:rPr sz="2400" b="1" dirty="0" err="1" smtClean="0">
                <a:latin typeface="Exo" panose="020B0604020202020204" charset="0"/>
              </a:rPr>
              <a:t>sangat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berpengaruh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pada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kripik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buah</a:t>
            </a:r>
            <a:r>
              <a:rPr sz="2400" b="1" dirty="0" smtClean="0">
                <a:latin typeface="Exo" panose="020B0604020202020204" charset="0"/>
              </a:rPr>
              <a:t> p</a:t>
            </a:r>
            <a:r>
              <a:rPr lang="id-ID" sz="2400" b="1" dirty="0" smtClean="0">
                <a:latin typeface="Exo" panose="020B0604020202020204" charset="0"/>
              </a:rPr>
              <a:t>a</a:t>
            </a:r>
            <a:r>
              <a:rPr sz="2400" b="1" dirty="0" err="1" smtClean="0">
                <a:latin typeface="Exo" panose="020B0604020202020204" charset="0"/>
              </a:rPr>
              <a:t>paya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muda</a:t>
            </a:r>
            <a:r>
              <a:rPr sz="2400" b="1" dirty="0" smtClean="0">
                <a:latin typeface="Exo" panose="020B0604020202020204" charset="0"/>
              </a:rPr>
              <a:t> (</a:t>
            </a:r>
            <a:r>
              <a:rPr sz="2400" b="1" dirty="0" err="1" smtClean="0">
                <a:latin typeface="Exo" panose="020B0604020202020204" charset="0"/>
              </a:rPr>
              <a:t>Carica</a:t>
            </a:r>
            <a:r>
              <a:rPr sz="2400" b="1" dirty="0" smtClean="0">
                <a:latin typeface="Exo" panose="020B0604020202020204" charset="0"/>
              </a:rPr>
              <a:t> Papaya L).</a:t>
            </a:r>
            <a:endParaRPr b="1" dirty="0">
              <a:latin typeface="Ex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/>
            <a:r>
              <a:rPr sz="2400" b="1" dirty="0" err="1" smtClean="0">
                <a:latin typeface="Exo" panose="020B0604020202020204" charset="0"/>
              </a:rPr>
              <a:t>Untuk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memperoleh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hasil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keripik</a:t>
            </a:r>
            <a:r>
              <a:rPr sz="2400" b="1" dirty="0" smtClean="0">
                <a:latin typeface="Exo" panose="020B0604020202020204" charset="0"/>
              </a:rPr>
              <a:t> </a:t>
            </a:r>
            <a:r>
              <a:rPr sz="2400" b="1" dirty="0" err="1" smtClean="0">
                <a:latin typeface="Exo" panose="020B0604020202020204" charset="0"/>
              </a:rPr>
              <a:t>buah</a:t>
            </a:r>
            <a:r>
              <a:rPr sz="2400" b="1" dirty="0" smtClean="0">
                <a:latin typeface="Exo" panose="020B0604020202020204" charset="0"/>
              </a:rPr>
              <a:t> p</a:t>
            </a:r>
            <a:r>
              <a:rPr lang="id-ID" sz="2400" b="1" dirty="0" smtClean="0">
                <a:latin typeface="Exo" panose="020B0604020202020204" charset="0"/>
              </a:rPr>
              <a:t>a</a:t>
            </a:r>
            <a:r>
              <a:rPr sz="2400" b="1" dirty="0" err="1" smtClean="0">
                <a:latin typeface="Exo" panose="020B0604020202020204" charset="0"/>
              </a:rPr>
              <a:t>paya</a:t>
            </a:r>
            <a:r>
              <a:rPr sz="2400" b="1" dirty="0" smtClean="0">
                <a:latin typeface="Exo" panose="020B0604020202020204" charset="0"/>
              </a:rPr>
              <a:t> yang </a:t>
            </a:r>
            <a:r>
              <a:rPr sz="2400" b="1" dirty="0" err="1" smtClean="0">
                <a:latin typeface="Exo" panose="020B0604020202020204" charset="0"/>
              </a:rPr>
              <a:t>terbaik</a:t>
            </a:r>
            <a:r>
              <a:rPr sz="2400" b="1" dirty="0" smtClean="0">
                <a:latin typeface="Exo" panose="020B0604020202020204" charset="0"/>
              </a:rPr>
              <a:t>.</a:t>
            </a:r>
          </a:p>
          <a:p>
            <a:pPr lvl="0" algn="just"/>
            <a:r>
              <a:rPr lang="x-none" sz="2400" b="1" dirty="0" smtClean="0">
                <a:latin typeface="Exo" panose="020B0604020202020204" charset="0"/>
              </a:rPr>
              <a:t>Untuk meningkatkan nilai ekonomis buah pepaya</a:t>
            </a:r>
          </a:p>
          <a:p>
            <a:pPr lvl="0" algn="just"/>
            <a:r>
              <a:rPr lang="x-none" sz="2400" b="1" dirty="0" smtClean="0">
                <a:latin typeface="Exo" panose="020B0604020202020204" charset="0"/>
              </a:rPr>
              <a:t>Untuk memprpanjanng masa simpan dari buah pepaya, dngan cara mngolahnya menjadi produk alternatif keripik buah pepaya.</a:t>
            </a:r>
          </a:p>
          <a:p>
            <a:pPr lvl="0" algn="just"/>
            <a:endParaRPr sz="2400" b="1" dirty="0">
              <a:latin typeface="Ex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0" y="1238732"/>
            <a:ext cx="12192000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0800" indent="0" algn="just">
              <a:buNone/>
            </a:pPr>
            <a:r>
              <a:rPr lang="en-US" sz="2600" dirty="0" smtClean="0">
                <a:latin typeface="Exo" panose="020B0604020202020204" charset="0"/>
              </a:rPr>
              <a:t>[</a:t>
            </a:r>
            <a:r>
              <a:rPr lang="id-ID" sz="2600" dirty="0" smtClean="0">
                <a:latin typeface="Exo" panose="020B0604020202020204" charset="0"/>
              </a:rPr>
              <a:t>1</a:t>
            </a:r>
            <a:r>
              <a:rPr lang="en-US" sz="2600" dirty="0" smtClean="0">
                <a:latin typeface="Exo" panose="020B0604020202020204" charset="0"/>
              </a:rPr>
              <a:t>]</a:t>
            </a:r>
            <a:r>
              <a:rPr lang="id-ID" sz="2600" dirty="0">
                <a:latin typeface="Exo" panose="020B0604020202020204" charset="0"/>
              </a:rPr>
              <a:t> </a:t>
            </a:r>
            <a:r>
              <a:rPr lang="id-ID" sz="2600" dirty="0" smtClean="0">
                <a:latin typeface="Exo" panose="020B0604020202020204" charset="0"/>
              </a:rPr>
              <a:t>  </a:t>
            </a:r>
            <a:r>
              <a:rPr lang="en-US" sz="2600" dirty="0" err="1" smtClean="0">
                <a:latin typeface="Exo" panose="020B0604020202020204" charset="0"/>
              </a:rPr>
              <a:t>Aji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laksono</a:t>
            </a:r>
            <a:r>
              <a:rPr lang="en-US" sz="2600" dirty="0">
                <a:latin typeface="Exo" panose="020B0604020202020204" charset="0"/>
              </a:rPr>
              <a:t>, </a:t>
            </a:r>
            <a:r>
              <a:rPr lang="en-US" sz="2600" dirty="0" err="1">
                <a:latin typeface="Exo" panose="020B0604020202020204" charset="0"/>
              </a:rPr>
              <a:t>pradita</a:t>
            </a:r>
            <a:r>
              <a:rPr lang="en-US" sz="2600" dirty="0">
                <a:latin typeface="Exo" panose="020B0604020202020204" charset="0"/>
              </a:rPr>
              <a:t>. 2019. Lama </a:t>
            </a:r>
            <a:r>
              <a:rPr lang="en-US" sz="2600" dirty="0" err="1">
                <a:latin typeface="Exo" panose="020B0604020202020204" charset="0"/>
              </a:rPr>
              <a:t>perendaman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larutan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kapur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smtClean="0">
                <a:latin typeface="Exo" panose="020B0604020202020204" charset="0"/>
              </a:rPr>
              <a:t>sir</a:t>
            </a:r>
            <a:r>
              <a:rPr lang="id-ID" sz="2600" dirty="0" smtClean="0">
                <a:latin typeface="Exo" panose="020B0604020202020204" charset="0"/>
              </a:rPr>
              <a:t> </a:t>
            </a:r>
            <a:r>
              <a:rPr lang="en-US" sz="2600" dirty="0" smtClean="0">
                <a:latin typeface="Exo" panose="020B0604020202020204" charset="0"/>
              </a:rPr>
              <a:t>Ca(OH)2</a:t>
            </a:r>
            <a:r>
              <a:rPr lang="id-ID" sz="2600" dirty="0" smtClean="0">
                <a:latin typeface="Exo" panose="020B0604020202020204" charset="0"/>
              </a:rPr>
              <a:t> 	</a:t>
            </a:r>
            <a:r>
              <a:rPr lang="en-US" sz="2600" dirty="0" err="1" smtClean="0">
                <a:latin typeface="Exo" panose="020B0604020202020204" charset="0"/>
              </a:rPr>
              <a:t>terhadap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sifat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fisikokimia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dan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 smtClean="0">
                <a:latin typeface="Exo" panose="020B0604020202020204" charset="0"/>
              </a:rPr>
              <a:t>organoleptik</a:t>
            </a:r>
            <a:r>
              <a:rPr lang="id-ID" sz="2600" dirty="0">
                <a:latin typeface="Exo" panose="020B0604020202020204" charset="0"/>
              </a:rPr>
              <a:t> </a:t>
            </a:r>
            <a:r>
              <a:rPr lang="en-US" sz="2600" dirty="0" err="1" smtClean="0">
                <a:latin typeface="Exo" panose="020B0604020202020204" charset="0"/>
              </a:rPr>
              <a:t>manisan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en-US" sz="2600" dirty="0" err="1" smtClean="0">
                <a:latin typeface="Exo" panose="020B0604020202020204" charset="0"/>
              </a:rPr>
              <a:t>kering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en-US" sz="2600" dirty="0" err="1" smtClean="0">
                <a:latin typeface="Exo" panose="020B0604020202020204" charset="0"/>
              </a:rPr>
              <a:t>labu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en-US" sz="2600" dirty="0" err="1" smtClean="0">
                <a:latin typeface="Exo" panose="020B0604020202020204" charset="0"/>
              </a:rPr>
              <a:t>kuning</a:t>
            </a:r>
            <a:r>
              <a:rPr lang="id-ID" sz="2600" dirty="0">
                <a:latin typeface="Exo" panose="020B0604020202020204" charset="0"/>
              </a:rPr>
              <a:t> </a:t>
            </a:r>
            <a:r>
              <a:rPr lang="id-ID" sz="2600" dirty="0" smtClean="0">
                <a:latin typeface="Exo" panose="020B0604020202020204" charset="0"/>
              </a:rPr>
              <a:t>  	</a:t>
            </a:r>
            <a:r>
              <a:rPr lang="en-US" sz="2600" dirty="0" smtClean="0">
                <a:latin typeface="Exo" panose="020B0604020202020204" charset="0"/>
              </a:rPr>
              <a:t>(</a:t>
            </a:r>
            <a:r>
              <a:rPr lang="en-US" sz="2600" i="1" dirty="0" smtClean="0">
                <a:latin typeface="Exo" panose="020B0604020202020204" charset="0"/>
              </a:rPr>
              <a:t>Cucurbita</a:t>
            </a:r>
            <a:r>
              <a:rPr lang="id-ID" sz="2600" i="1" dirty="0" smtClean="0">
                <a:latin typeface="Exo" panose="020B0604020202020204" charset="0"/>
              </a:rPr>
              <a:t> </a:t>
            </a:r>
            <a:r>
              <a:rPr lang="en-US" sz="2600" i="1" dirty="0" err="1" smtClean="0">
                <a:latin typeface="Exo" panose="020B0604020202020204" charset="0"/>
              </a:rPr>
              <a:t>Moschata</a:t>
            </a:r>
            <a:r>
              <a:rPr lang="en-US" sz="2600" dirty="0">
                <a:latin typeface="Exo" panose="020B0604020202020204" charset="0"/>
              </a:rPr>
              <a:t>) </a:t>
            </a:r>
            <a:r>
              <a:rPr lang="en-US" sz="2600" i="1" dirty="0" err="1">
                <a:latin typeface="Exo" panose="020B0604020202020204" charset="0"/>
              </a:rPr>
              <a:t>Skripsi</a:t>
            </a:r>
            <a:r>
              <a:rPr lang="en-US" sz="2600" i="1" dirty="0">
                <a:latin typeface="Exo" panose="020B0604020202020204" charset="0"/>
              </a:rPr>
              <a:t>. </a:t>
            </a:r>
            <a:r>
              <a:rPr lang="en-US" sz="2600" dirty="0" err="1" smtClean="0">
                <a:latin typeface="Exo" panose="020B0604020202020204" charset="0"/>
              </a:rPr>
              <a:t>Semarang:UniversitasSemarang</a:t>
            </a:r>
            <a:r>
              <a:rPr lang="en-US" sz="2600" dirty="0">
                <a:latin typeface="Exo" panose="020B0604020202020204" charset="0"/>
              </a:rPr>
              <a:t>.</a:t>
            </a:r>
            <a:endParaRPr lang="id-ID" sz="2600" dirty="0">
              <a:latin typeface="Exo" panose="020B0604020202020204" charset="0"/>
            </a:endParaRPr>
          </a:p>
          <a:p>
            <a:pPr marL="50800" indent="0" algn="just">
              <a:buNone/>
            </a:pPr>
            <a:r>
              <a:rPr lang="en-US" sz="2600" dirty="0">
                <a:latin typeface="Exo" panose="020B0604020202020204" charset="0"/>
              </a:rPr>
              <a:t>[2] </a:t>
            </a:r>
            <a:r>
              <a:rPr lang="id-ID" sz="2600" dirty="0">
                <a:latin typeface="Exo" panose="020B0604020202020204" charset="0"/>
              </a:rPr>
              <a:t> </a:t>
            </a:r>
            <a:r>
              <a:rPr lang="id-ID" sz="2600" dirty="0" smtClean="0">
                <a:latin typeface="Exo" panose="020B0604020202020204" charset="0"/>
              </a:rPr>
              <a:t>   </a:t>
            </a:r>
            <a:r>
              <a:rPr lang="en-US" sz="2600" dirty="0" err="1" smtClean="0">
                <a:latin typeface="Exo" panose="020B0604020202020204" charset="0"/>
              </a:rPr>
              <a:t>Aprillia</a:t>
            </a:r>
            <a:r>
              <a:rPr lang="en-US" sz="2600" dirty="0">
                <a:latin typeface="Exo" panose="020B0604020202020204" charset="0"/>
              </a:rPr>
              <a:t>, </a:t>
            </a:r>
            <a:r>
              <a:rPr lang="en-US" sz="2600" dirty="0" err="1">
                <a:latin typeface="Exo" panose="020B0604020202020204" charset="0"/>
              </a:rPr>
              <a:t>Zindi</a:t>
            </a:r>
            <a:r>
              <a:rPr lang="en-US" sz="2600" dirty="0">
                <a:latin typeface="Exo" panose="020B0604020202020204" charset="0"/>
              </a:rPr>
              <a:t>. 2012. </a:t>
            </a:r>
            <a:r>
              <a:rPr lang="en-US" sz="2600" dirty="0" err="1">
                <a:latin typeface="Exo" panose="020B0604020202020204" charset="0"/>
              </a:rPr>
              <a:t>Pengaru</a:t>
            </a:r>
            <a:r>
              <a:rPr lang="en-US" sz="2600" dirty="0">
                <a:latin typeface="Exo" panose="020B0604020202020204" charset="0"/>
              </a:rPr>
              <a:t> lama </a:t>
            </a:r>
            <a:r>
              <a:rPr lang="en-US" sz="2600" dirty="0" err="1">
                <a:latin typeface="Exo" panose="020B0604020202020204" charset="0"/>
              </a:rPr>
              <a:t>penggorengan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terhadap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kadar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id-ID" sz="2600" dirty="0" smtClean="0">
                <a:latin typeface="Exo" panose="020B0604020202020204" charset="0"/>
              </a:rPr>
              <a:t>		</a:t>
            </a:r>
            <a:r>
              <a:rPr lang="en-US" sz="2600" dirty="0" smtClean="0">
                <a:latin typeface="Exo" panose="020B0604020202020204" charset="0"/>
              </a:rPr>
              <a:t>vitamin C </a:t>
            </a:r>
            <a:r>
              <a:rPr lang="en-US" sz="2600" dirty="0" err="1">
                <a:latin typeface="Exo" panose="020B0604020202020204" charset="0"/>
              </a:rPr>
              <a:t>dan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daya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terima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kripik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pepaya</a:t>
            </a:r>
            <a:r>
              <a:rPr lang="en-US" sz="2600" dirty="0">
                <a:latin typeface="Exo" panose="020B0604020202020204" charset="0"/>
              </a:rPr>
              <a:t> yang </a:t>
            </a:r>
            <a:r>
              <a:rPr lang="en-US" sz="2600" dirty="0" err="1">
                <a:latin typeface="Exo" panose="020B0604020202020204" charset="0"/>
              </a:rPr>
              <a:t>digoreng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id-ID" sz="2600" dirty="0" smtClean="0">
                <a:latin typeface="Exo" panose="020B0604020202020204" charset="0"/>
              </a:rPr>
              <a:t>	</a:t>
            </a:r>
            <a:r>
              <a:rPr lang="en-US" sz="2600" dirty="0" err="1" smtClean="0">
                <a:latin typeface="Exo" panose="020B0604020202020204" charset="0"/>
              </a:rPr>
              <a:t>menggunakan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id-ID" sz="2600" dirty="0" smtClean="0">
                <a:latin typeface="Exo" panose="020B0604020202020204" charset="0"/>
              </a:rPr>
              <a:t>	</a:t>
            </a:r>
            <a:r>
              <a:rPr lang="en-US" sz="2600" dirty="0" err="1" smtClean="0">
                <a:latin typeface="Exo" panose="020B0604020202020204" charset="0"/>
              </a:rPr>
              <a:t>konvensional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metode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 smtClean="0">
                <a:latin typeface="Exo" panose="020B0604020202020204" charset="0"/>
              </a:rPr>
              <a:t>konvensional</a:t>
            </a:r>
            <a:r>
              <a:rPr lang="id-ID" sz="2600" dirty="0">
                <a:latin typeface="Exo" panose="020B0604020202020204" charset="0"/>
              </a:rPr>
              <a:t> </a:t>
            </a:r>
            <a:r>
              <a:rPr lang="en-US" sz="2600" dirty="0" err="1" smtClean="0">
                <a:latin typeface="Exo" panose="020B0604020202020204" charset="0"/>
              </a:rPr>
              <a:t>dan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en-US" sz="2600" dirty="0" err="1" smtClean="0">
                <a:latin typeface="Exo" panose="020B0604020202020204" charset="0"/>
              </a:rPr>
              <a:t>vakum</a:t>
            </a:r>
            <a:r>
              <a:rPr lang="en-US" sz="2600" dirty="0" smtClean="0">
                <a:latin typeface="Exo" panose="020B0604020202020204" charset="0"/>
              </a:rPr>
              <a:t>.</a:t>
            </a:r>
            <a:r>
              <a:rPr lang="id-ID" sz="2600" dirty="0" smtClean="0">
                <a:latin typeface="Exo" panose="020B0604020202020204" charset="0"/>
              </a:rPr>
              <a:t> </a:t>
            </a:r>
            <a:r>
              <a:rPr lang="en-US" sz="2600" dirty="0" err="1" smtClean="0">
                <a:latin typeface="Exo" panose="020B0604020202020204" charset="0"/>
              </a:rPr>
              <a:t>Skripsi</a:t>
            </a:r>
            <a:r>
              <a:rPr lang="en-US" sz="2600" dirty="0" smtClean="0">
                <a:latin typeface="Exo" panose="020B0604020202020204" charset="0"/>
              </a:rPr>
              <a:t>.</a:t>
            </a:r>
            <a:r>
              <a:rPr lang="id-ID" sz="2600" dirty="0" smtClean="0">
                <a:latin typeface="Exo" panose="020B0604020202020204" charset="0"/>
              </a:rPr>
              <a:t> </a:t>
            </a:r>
            <a:r>
              <a:rPr lang="en-US" sz="2600" dirty="0" smtClean="0">
                <a:latin typeface="Exo" panose="020B0604020202020204" charset="0"/>
              </a:rPr>
              <a:t>Surakarta</a:t>
            </a:r>
            <a:r>
              <a:rPr lang="en-US" sz="2600" dirty="0">
                <a:latin typeface="Exo" panose="020B0604020202020204" charset="0"/>
              </a:rPr>
              <a:t>: </a:t>
            </a:r>
            <a:r>
              <a:rPr lang="id-ID" sz="2600" dirty="0" smtClean="0">
                <a:latin typeface="Exo" panose="020B0604020202020204" charset="0"/>
              </a:rPr>
              <a:t>	</a:t>
            </a:r>
            <a:r>
              <a:rPr lang="en-US" sz="2600" dirty="0" err="1" smtClean="0">
                <a:latin typeface="Exo" panose="020B0604020202020204" charset="0"/>
              </a:rPr>
              <a:t>Universitas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Muhammadya</a:t>
            </a:r>
            <a:r>
              <a:rPr lang="en-US" sz="2600" dirty="0">
                <a:latin typeface="Exo" panose="020B0604020202020204" charset="0"/>
              </a:rPr>
              <a:t> Surakarta.</a:t>
            </a:r>
            <a:endParaRPr lang="id-ID" sz="2600" dirty="0">
              <a:latin typeface="Exo" panose="020B0604020202020204" charset="0"/>
            </a:endParaRPr>
          </a:p>
          <a:p>
            <a:pPr marL="50800" indent="0" algn="just">
              <a:buNone/>
            </a:pPr>
            <a:r>
              <a:rPr lang="en-US" sz="2600" dirty="0">
                <a:latin typeface="Exo" panose="020B0604020202020204" charset="0"/>
              </a:rPr>
              <a:t>[</a:t>
            </a:r>
            <a:r>
              <a:rPr lang="en-US" sz="2600" dirty="0" smtClean="0">
                <a:latin typeface="Exo" panose="020B0604020202020204" charset="0"/>
              </a:rPr>
              <a:t>3]</a:t>
            </a:r>
            <a:r>
              <a:rPr lang="id-ID" sz="2600" dirty="0" smtClean="0">
                <a:latin typeface="Exo" panose="020B0604020202020204" charset="0"/>
              </a:rPr>
              <a:t>   </a:t>
            </a:r>
            <a:r>
              <a:rPr lang="en-US" sz="2600" dirty="0" err="1" smtClean="0">
                <a:latin typeface="Exo" panose="020B0604020202020204" charset="0"/>
              </a:rPr>
              <a:t>Arief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en-US" sz="2600" dirty="0">
                <a:latin typeface="Exo" panose="020B0604020202020204" charset="0"/>
              </a:rPr>
              <a:t>et al., (2020). </a:t>
            </a:r>
            <a:r>
              <a:rPr lang="en-US" sz="2600" dirty="0" err="1">
                <a:latin typeface="Exo" panose="020B0604020202020204" charset="0"/>
              </a:rPr>
              <a:t>Kapita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Selekta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Metodologi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Penelitian</a:t>
            </a:r>
            <a:r>
              <a:rPr lang="en-US" sz="2600" dirty="0">
                <a:latin typeface="Exo" panose="020B0604020202020204" charset="0"/>
              </a:rPr>
              <a:t>. </a:t>
            </a:r>
            <a:r>
              <a:rPr lang="en-US" sz="2600" dirty="0" err="1">
                <a:latin typeface="Exo" panose="020B0604020202020204" charset="0"/>
              </a:rPr>
              <a:t>Pasuruan</a:t>
            </a:r>
            <a:r>
              <a:rPr lang="en-US" sz="2600" dirty="0">
                <a:latin typeface="Exo" panose="020B0604020202020204" charset="0"/>
              </a:rPr>
              <a:t>, </a:t>
            </a:r>
            <a:r>
              <a:rPr lang="en-US" sz="2600" dirty="0" err="1" smtClean="0">
                <a:latin typeface="Exo" panose="020B0604020202020204" charset="0"/>
              </a:rPr>
              <a:t>Jawa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id-ID" sz="2600" dirty="0" smtClean="0">
                <a:latin typeface="Exo" panose="020B0604020202020204" charset="0"/>
              </a:rPr>
              <a:t>       	</a:t>
            </a:r>
            <a:r>
              <a:rPr lang="en-US" sz="2600" dirty="0" err="1" smtClean="0">
                <a:latin typeface="Exo" panose="020B0604020202020204" charset="0"/>
              </a:rPr>
              <a:t>timur</a:t>
            </a:r>
            <a:r>
              <a:rPr lang="en-US" sz="2600" dirty="0">
                <a:latin typeface="Exo" panose="020B0604020202020204" charset="0"/>
              </a:rPr>
              <a:t>: CV. </a:t>
            </a:r>
            <a:r>
              <a:rPr lang="en-US" sz="2600" dirty="0" err="1">
                <a:latin typeface="Exo" panose="020B0604020202020204" charset="0"/>
              </a:rPr>
              <a:t>Penerbit</a:t>
            </a:r>
            <a:r>
              <a:rPr lang="en-US" sz="2600" dirty="0">
                <a:latin typeface="Exo" panose="020B0604020202020204" charset="0"/>
              </a:rPr>
              <a:t> Kiara Media.</a:t>
            </a:r>
            <a:endParaRPr lang="id-ID" sz="2600" dirty="0">
              <a:latin typeface="Exo" panose="020B0604020202020204" charset="0"/>
            </a:endParaRPr>
          </a:p>
          <a:p>
            <a:pPr marL="50800" indent="0" algn="just">
              <a:buNone/>
            </a:pPr>
            <a:r>
              <a:rPr lang="en-US" sz="2600" dirty="0">
                <a:latin typeface="Exo" panose="020B0604020202020204" charset="0"/>
              </a:rPr>
              <a:t>[4] </a:t>
            </a:r>
            <a:r>
              <a:rPr lang="id-ID" sz="2600" dirty="0" smtClean="0">
                <a:latin typeface="Exo" panose="020B0604020202020204" charset="0"/>
              </a:rPr>
              <a:t>	</a:t>
            </a:r>
            <a:r>
              <a:rPr lang="en-US" sz="2600" dirty="0" err="1" smtClean="0">
                <a:latin typeface="Exo" panose="020B0604020202020204" charset="0"/>
              </a:rPr>
              <a:t>Asiah</a:t>
            </a:r>
            <a:r>
              <a:rPr lang="en-US" sz="2600" dirty="0" smtClean="0">
                <a:latin typeface="Exo" panose="020B0604020202020204" charset="0"/>
              </a:rPr>
              <a:t>,</a:t>
            </a:r>
            <a:r>
              <a:rPr lang="id-ID" sz="2600" dirty="0" smtClean="0">
                <a:latin typeface="Exo" panose="020B0604020202020204" charset="0"/>
              </a:rPr>
              <a:t> </a:t>
            </a:r>
            <a:r>
              <a:rPr lang="en-US" sz="2600" dirty="0" smtClean="0">
                <a:latin typeface="Exo" panose="020B0604020202020204" charset="0"/>
              </a:rPr>
              <a:t>N.,</a:t>
            </a:r>
            <a:r>
              <a:rPr lang="en-US" sz="2600" dirty="0" err="1" smtClean="0">
                <a:latin typeface="Exo" panose="020B0604020202020204" charset="0"/>
              </a:rPr>
              <a:t>dan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Djaeni</a:t>
            </a:r>
            <a:r>
              <a:rPr lang="en-US" sz="2600" dirty="0">
                <a:latin typeface="Exo" panose="020B0604020202020204" charset="0"/>
              </a:rPr>
              <a:t>, M</a:t>
            </a:r>
            <a:r>
              <a:rPr lang="en-US" sz="2600" dirty="0" smtClean="0">
                <a:latin typeface="Exo" panose="020B0604020202020204" charset="0"/>
              </a:rPr>
              <a:t>.(</a:t>
            </a:r>
            <a:r>
              <a:rPr lang="en-US" sz="2600" dirty="0">
                <a:latin typeface="Exo" panose="020B0604020202020204" charset="0"/>
              </a:rPr>
              <a:t>2021). </a:t>
            </a:r>
            <a:r>
              <a:rPr lang="en-US" sz="2600" dirty="0" err="1">
                <a:latin typeface="Exo" panose="020B0604020202020204" charset="0"/>
              </a:rPr>
              <a:t>Konsep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err="1">
                <a:latin typeface="Exo" panose="020B0604020202020204" charset="0"/>
              </a:rPr>
              <a:t>Dasar</a:t>
            </a:r>
            <a:r>
              <a:rPr lang="en-US" sz="2600" dirty="0">
                <a:latin typeface="Exo" panose="020B0604020202020204" charset="0"/>
              </a:rPr>
              <a:t> </a:t>
            </a:r>
            <a:r>
              <a:rPr lang="en-US" sz="2600" dirty="0" smtClean="0">
                <a:latin typeface="Exo" panose="020B0604020202020204" charset="0"/>
              </a:rPr>
              <a:t>Proses</a:t>
            </a:r>
            <a:r>
              <a:rPr lang="id-ID" sz="2600" dirty="0" smtClean="0">
                <a:latin typeface="Exo" panose="020B0604020202020204" charset="0"/>
              </a:rPr>
              <a:t> </a:t>
            </a:r>
            <a:r>
              <a:rPr lang="en-US" sz="2600" dirty="0" err="1" smtClean="0">
                <a:latin typeface="Exo" panose="020B0604020202020204" charset="0"/>
              </a:rPr>
              <a:t>Pengeringan</a:t>
            </a:r>
            <a:r>
              <a:rPr lang="en-US" sz="2600" dirty="0" smtClean="0">
                <a:latin typeface="Exo" panose="020B0604020202020204" charset="0"/>
              </a:rPr>
              <a:t> </a:t>
            </a:r>
            <a:r>
              <a:rPr lang="id-ID" sz="2600" dirty="0" smtClean="0">
                <a:latin typeface="Exo" panose="020B0604020202020204" charset="0"/>
              </a:rPr>
              <a:t>	</a:t>
            </a:r>
            <a:r>
              <a:rPr lang="en-US" sz="2600" dirty="0" smtClean="0">
                <a:latin typeface="Exo" panose="020B0604020202020204" charset="0"/>
              </a:rPr>
              <a:t>Pangan.AE </a:t>
            </a:r>
            <a:r>
              <a:rPr lang="id-ID" sz="2600" dirty="0" smtClean="0">
                <a:latin typeface="Exo" panose="020B0604020202020204" charset="0"/>
              </a:rPr>
              <a:t>  	</a:t>
            </a:r>
            <a:r>
              <a:rPr lang="en-US" sz="2600" dirty="0" smtClean="0">
                <a:latin typeface="Exo" panose="020B0604020202020204" charset="0"/>
              </a:rPr>
              <a:t>Publishing</a:t>
            </a:r>
            <a:r>
              <a:rPr lang="en-US" sz="2600" dirty="0">
                <a:latin typeface="Exo" panose="020B0604020202020204" charset="0"/>
              </a:rPr>
              <a:t>.</a:t>
            </a:r>
            <a:endParaRPr lang="id-ID" sz="2600" dirty="0">
              <a:latin typeface="Exo" panose="020B0604020202020204" charset="0"/>
            </a:endParaRPr>
          </a:p>
          <a:p>
            <a:pPr marL="50800" indent="0" algn="just">
              <a:buNone/>
            </a:pPr>
            <a:r>
              <a:rPr lang="en-US" sz="2600" dirty="0">
                <a:latin typeface="Exo" panose="020B0604020202020204" charset="0"/>
              </a:rPr>
              <a:t>[</a:t>
            </a:r>
            <a:r>
              <a:rPr lang="en-US" sz="2600" dirty="0" smtClean="0">
                <a:latin typeface="Exo" panose="020B0604020202020204" charset="0"/>
              </a:rPr>
              <a:t>5]</a:t>
            </a:r>
            <a:r>
              <a:rPr lang="id-ID" sz="2600" dirty="0" smtClean="0">
                <a:latin typeface="Exo" panose="020B0604020202020204" charset="0"/>
              </a:rPr>
              <a:t>  </a:t>
            </a:r>
            <a:r>
              <a:rPr lang="en-US" sz="2600" dirty="0" smtClean="0">
                <a:latin typeface="Exo" panose="020B0604020202020204" charset="0"/>
              </a:rPr>
              <a:t>Daniel</a:t>
            </a:r>
            <a:r>
              <a:rPr lang="en-US" sz="2600" dirty="0">
                <a:latin typeface="Exo" panose="020B0604020202020204" charset="0"/>
              </a:rPr>
              <a:t>, E., </a:t>
            </a:r>
            <a:r>
              <a:rPr lang="en-US" sz="2600" dirty="0" err="1">
                <a:latin typeface="Exo" panose="020B0604020202020204" charset="0"/>
              </a:rPr>
              <a:t>Momoh</a:t>
            </a:r>
            <a:r>
              <a:rPr lang="en-US" sz="2600" dirty="0">
                <a:latin typeface="Exo" panose="020B0604020202020204" charset="0"/>
              </a:rPr>
              <a:t>, S., Friday, E.T., </a:t>
            </a:r>
            <a:r>
              <a:rPr lang="en-US" sz="2600" dirty="0" err="1">
                <a:latin typeface="Exo" panose="020B0604020202020204" charset="0"/>
              </a:rPr>
              <a:t>Okpachi</a:t>
            </a:r>
            <a:r>
              <a:rPr lang="en-US" sz="2600" dirty="0">
                <a:latin typeface="Exo" panose="020B0604020202020204" charset="0"/>
              </a:rPr>
              <a:t>, A.C. 2014. Evaluation of the </a:t>
            </a:r>
            <a:r>
              <a:rPr lang="id-ID" sz="2600" dirty="0" smtClean="0">
                <a:latin typeface="Exo" panose="020B0604020202020204" charset="0"/>
              </a:rPr>
              <a:t>	</a:t>
            </a:r>
            <a:r>
              <a:rPr lang="en-US" sz="2600" dirty="0" smtClean="0">
                <a:latin typeface="Exo" panose="020B0604020202020204" charset="0"/>
              </a:rPr>
              <a:t>biochemical </a:t>
            </a:r>
            <a:r>
              <a:rPr lang="en-US" sz="2600" dirty="0">
                <a:latin typeface="Exo" panose="020B0604020202020204" charset="0"/>
              </a:rPr>
              <a:t>composition and proximate analysis of </a:t>
            </a:r>
            <a:r>
              <a:rPr lang="en-US" sz="2600" dirty="0" err="1">
                <a:latin typeface="Exo" panose="020B0604020202020204" charset="0"/>
              </a:rPr>
              <a:t>indomie</a:t>
            </a:r>
            <a:r>
              <a:rPr lang="en-US" sz="2600" dirty="0">
                <a:latin typeface="Exo" panose="020B0604020202020204" charset="0"/>
              </a:rPr>
              <a:t> noodle. </a:t>
            </a:r>
            <a:r>
              <a:rPr lang="id-ID" sz="2600" dirty="0" smtClean="0">
                <a:latin typeface="Exo" panose="020B0604020202020204" charset="0"/>
              </a:rPr>
              <a:t>	</a:t>
            </a:r>
            <a:r>
              <a:rPr lang="en-US" sz="2600" i="1" dirty="0" smtClean="0">
                <a:latin typeface="Exo" panose="020B0604020202020204" charset="0"/>
              </a:rPr>
              <a:t>International </a:t>
            </a:r>
            <a:r>
              <a:rPr lang="en-US" sz="2600" i="1" dirty="0">
                <a:latin typeface="Exo" panose="020B0604020202020204" charset="0"/>
              </a:rPr>
              <a:t>Journal of Medical and Applied Sciences</a:t>
            </a:r>
            <a:r>
              <a:rPr lang="en-US" sz="2600" dirty="0">
                <a:latin typeface="Exo" panose="020B0604020202020204" charset="0"/>
              </a:rPr>
              <a:t>, 3(1): 166-175.</a:t>
            </a:r>
            <a:endParaRPr lang="id-ID" sz="2600" dirty="0">
              <a:latin typeface="Exo" panose="020B060402020202020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1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id-ID" sz="100" dirty="0">
              <a:solidFill>
                <a:schemeClr val="accent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en-US" dirty="0"/>
              <a:t>[6] </a:t>
            </a:r>
            <a:r>
              <a:rPr lang="id-ID" dirty="0" smtClean="0"/>
              <a:t>   </a:t>
            </a:r>
            <a:r>
              <a:rPr lang="en-US" dirty="0" err="1" smtClean="0"/>
              <a:t>Dwi</a:t>
            </a:r>
            <a:r>
              <a:rPr lang="en-US" dirty="0" smtClean="0"/>
              <a:t> </a:t>
            </a:r>
            <a:r>
              <a:rPr lang="en-US" dirty="0" err="1"/>
              <a:t>Yulita</a:t>
            </a:r>
            <a:r>
              <a:rPr lang="en-US" dirty="0"/>
              <a:t>, D. Y. (2015).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id-ID" dirty="0" smtClean="0"/>
              <a:t>  	</a:t>
            </a:r>
            <a:r>
              <a:rPr lang="en-US" dirty="0" err="1" smtClean="0"/>
              <a:t>Pengeringan</a:t>
            </a:r>
            <a:r>
              <a:rPr lang="en-US" dirty="0" smtClean="0"/>
              <a:t> </a:t>
            </a:r>
            <a:r>
              <a:rPr lang="en-US" dirty="0" err="1"/>
              <a:t>Manisan</a:t>
            </a:r>
            <a:r>
              <a:rPr lang="en-US" dirty="0"/>
              <a:t> </a:t>
            </a:r>
            <a:r>
              <a:rPr lang="en-US" dirty="0" err="1"/>
              <a:t>Pepaya</a:t>
            </a:r>
            <a:r>
              <a:rPr lang="en-US" dirty="0"/>
              <a:t> (</a:t>
            </a:r>
            <a:r>
              <a:rPr lang="en-US" i="1" dirty="0" err="1"/>
              <a:t>Carica</a:t>
            </a:r>
            <a:r>
              <a:rPr lang="en-US" i="1" dirty="0"/>
              <a:t> </a:t>
            </a:r>
            <a:r>
              <a:rPr lang="en-US" i="1" dirty="0" err="1"/>
              <a:t>Pepaya</a:t>
            </a:r>
            <a:r>
              <a:rPr lang="en-US" i="1" dirty="0"/>
              <a:t> </a:t>
            </a:r>
            <a:r>
              <a:rPr lang="en-US" dirty="0"/>
              <a:t>L</a:t>
            </a:r>
            <a:r>
              <a:rPr lang="en-US" dirty="0" smtClean="0"/>
              <a:t>.)</a:t>
            </a:r>
            <a:r>
              <a:rPr lang="id-ID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id-ID" dirty="0" smtClean="0"/>
              <a:t>   	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/>
              <a:t>Pengering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Rak</a:t>
            </a:r>
            <a:r>
              <a:rPr lang="en-US" dirty="0"/>
              <a:t> (Doctoral </a:t>
            </a:r>
            <a:r>
              <a:rPr lang="en-US" dirty="0" smtClean="0"/>
              <a:t>dissertation,</a:t>
            </a:r>
            <a:r>
              <a:rPr lang="id-ID" dirty="0" smtClean="0"/>
              <a:t>                	</a:t>
            </a:r>
            <a:r>
              <a:rPr lang="en-US" dirty="0" err="1" smtClean="0"/>
              <a:t>UniversitasMataram</a:t>
            </a:r>
            <a:r>
              <a:rPr lang="en-US" dirty="0" smtClean="0"/>
              <a:t>).</a:t>
            </a:r>
            <a:endParaRPr lang="id-ID" dirty="0" smtClean="0"/>
          </a:p>
          <a:p>
            <a:pPr marL="50800" indent="0">
              <a:buNone/>
            </a:pPr>
            <a:r>
              <a:rPr lang="en-US" dirty="0" smtClean="0"/>
              <a:t>[</a:t>
            </a:r>
            <a:r>
              <a:rPr lang="id-ID" dirty="0" smtClean="0"/>
              <a:t>7</a:t>
            </a:r>
            <a:r>
              <a:rPr lang="en-US" dirty="0" smtClean="0"/>
              <a:t>]    </a:t>
            </a:r>
            <a:r>
              <a:rPr lang="en-US" dirty="0" err="1" smtClean="0"/>
              <a:t>Kandall</a:t>
            </a:r>
            <a:r>
              <a:rPr lang="en-US" dirty="0"/>
              <a:t>, P. and L Allen. (2002). Quick Facts </a:t>
            </a:r>
            <a:r>
              <a:rPr lang="id-ID" dirty="0"/>
              <a:t>o</a:t>
            </a:r>
            <a:r>
              <a:rPr lang="en-US" dirty="0"/>
              <a:t>f Drying. Colorado </a:t>
            </a:r>
            <a:r>
              <a:rPr lang="id-ID" dirty="0" smtClean="0"/>
              <a:t>      	</a:t>
            </a:r>
            <a:r>
              <a:rPr lang="en-US" dirty="0" smtClean="0"/>
              <a:t>State </a:t>
            </a:r>
            <a:r>
              <a:rPr lang="en-US" dirty="0"/>
              <a:t>University. Colorado.</a:t>
            </a:r>
            <a:endParaRPr lang="id-ID" dirty="0"/>
          </a:p>
          <a:p>
            <a:pPr marL="50800" indent="0">
              <a:buNone/>
            </a:pPr>
            <a:r>
              <a:rPr lang="en-US" dirty="0" smtClean="0"/>
              <a:t>[</a:t>
            </a:r>
            <a:r>
              <a:rPr lang="id-ID" dirty="0"/>
              <a:t>8</a:t>
            </a:r>
            <a:r>
              <a:rPr lang="en-US" dirty="0" smtClean="0"/>
              <a:t>]  </a:t>
            </a:r>
            <a:r>
              <a:rPr lang="en-US" dirty="0" err="1" smtClean="0"/>
              <a:t>Karyani</a:t>
            </a:r>
            <a:r>
              <a:rPr lang="en-US" dirty="0"/>
              <a:t>, D. (2001).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Pintar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Pepaya</a:t>
            </a:r>
            <a:r>
              <a:rPr lang="en-US" dirty="0"/>
              <a:t>. </a:t>
            </a:r>
            <a:r>
              <a:rPr lang="en-US" dirty="0" err="1"/>
              <a:t>Ladang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Intimedia</a:t>
            </a:r>
            <a:r>
              <a:rPr lang="en-US" dirty="0"/>
              <a:t>. Jakarta.</a:t>
            </a:r>
            <a:endParaRPr lang="id-ID" dirty="0"/>
          </a:p>
          <a:p>
            <a:pPr marL="50800" indent="0">
              <a:buNone/>
            </a:pPr>
            <a:r>
              <a:rPr lang="en-US" dirty="0" smtClean="0"/>
              <a:t>[</a:t>
            </a:r>
            <a:r>
              <a:rPr lang="id-ID" dirty="0"/>
              <a:t>9</a:t>
            </a:r>
            <a:r>
              <a:rPr lang="en-US" dirty="0" smtClean="0"/>
              <a:t>]   </a:t>
            </a:r>
            <a:r>
              <a:rPr lang="en-US" dirty="0" err="1" smtClean="0"/>
              <a:t>Kurnia</a:t>
            </a:r>
            <a:r>
              <a:rPr lang="en-US" dirty="0"/>
              <a:t>, R. (2018).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Seputar</a:t>
            </a:r>
            <a:r>
              <a:rPr lang="en-US" dirty="0"/>
              <a:t> </a:t>
            </a:r>
            <a:r>
              <a:rPr lang="en-US" dirty="0" err="1"/>
              <a:t>Pepaya</a:t>
            </a:r>
            <a:r>
              <a:rPr lang="en-US" dirty="0"/>
              <a:t>. </a:t>
            </a:r>
            <a:r>
              <a:rPr lang="en-US" dirty="0" err="1"/>
              <a:t>Bhuana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.</a:t>
            </a:r>
            <a:endParaRPr lang="id-ID" dirty="0"/>
          </a:p>
          <a:p>
            <a:pPr marL="50800" indent="0">
              <a:buNone/>
            </a:pPr>
            <a:r>
              <a:rPr lang="en-US" dirty="0"/>
              <a:t>[</a:t>
            </a:r>
            <a:r>
              <a:rPr lang="en-US" dirty="0" smtClean="0"/>
              <a:t>1</a:t>
            </a:r>
            <a:r>
              <a:rPr lang="id-ID" dirty="0" smtClean="0"/>
              <a:t>0</a:t>
            </a:r>
            <a:r>
              <a:rPr lang="en-US" dirty="0" smtClean="0"/>
              <a:t>]  </a:t>
            </a:r>
            <a:r>
              <a:rPr lang="en-US" dirty="0" smtClean="0"/>
              <a:t>Muhammad</a:t>
            </a:r>
            <a:r>
              <a:rPr lang="en-US" dirty="0"/>
              <a:t>, A., </a:t>
            </a:r>
            <a:r>
              <a:rPr lang="en-US" dirty="0" err="1"/>
              <a:t>Rochman</a:t>
            </a:r>
            <a:r>
              <a:rPr lang="en-US" dirty="0"/>
              <a:t>, M. F., &amp; Ronny, M. A. (2020).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smtClean="0"/>
              <a:t>Tingkat </a:t>
            </a:r>
            <a:r>
              <a:rPr lang="en-US" dirty="0" err="1"/>
              <a:t>Kematangan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Pepaya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smtClean="0"/>
              <a:t>Backpropagation </a:t>
            </a:r>
            <a:r>
              <a:rPr lang="en-US" dirty="0"/>
              <a:t>Neural Network (Doctoral dissertation,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smtClean="0"/>
              <a:t>Islam </a:t>
            </a:r>
            <a:r>
              <a:rPr lang="en-US" dirty="0" err="1"/>
              <a:t>Majapahit</a:t>
            </a:r>
            <a:r>
              <a:rPr lang="en-US" dirty="0"/>
              <a:t>).</a:t>
            </a:r>
            <a:endParaRPr lang="id-ID" dirty="0"/>
          </a:p>
          <a:p>
            <a:pPr marL="50800" indent="0">
              <a:buNone/>
            </a:pP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711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1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d-ID" sz="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50800" indent="0">
              <a:buNone/>
            </a:pPr>
            <a:r>
              <a:rPr lang="en-US" dirty="0"/>
              <a:t>[</a:t>
            </a:r>
            <a:r>
              <a:rPr lang="en-US" dirty="0" smtClean="0"/>
              <a:t>1</a:t>
            </a:r>
            <a:r>
              <a:rPr lang="id-ID" dirty="0" smtClean="0"/>
              <a:t>1</a:t>
            </a:r>
            <a:r>
              <a:rPr lang="en-US" dirty="0" smtClean="0"/>
              <a:t>]    </a:t>
            </a:r>
            <a:r>
              <a:rPr lang="en-US" dirty="0" err="1" smtClean="0">
                <a:latin typeface="Exo" panose="020B0604020202020204" charset="0"/>
              </a:rPr>
              <a:t>Setiarto</a:t>
            </a:r>
            <a:r>
              <a:rPr lang="en-US" dirty="0">
                <a:latin typeface="Exo" panose="020B0604020202020204" charset="0"/>
              </a:rPr>
              <a:t>, R. H. B. (2021). </a:t>
            </a:r>
            <a:r>
              <a:rPr lang="en-US" dirty="0" err="1">
                <a:latin typeface="Exo" panose="020B0604020202020204" charset="0"/>
              </a:rPr>
              <a:t>Teknik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Menggoreng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Makanan</a:t>
            </a:r>
            <a:r>
              <a:rPr lang="en-US" dirty="0">
                <a:latin typeface="Exo" panose="020B0604020202020204" charset="0"/>
              </a:rPr>
              <a:t> Yang </a:t>
            </a:r>
            <a:r>
              <a:rPr lang="en-US" dirty="0" err="1">
                <a:latin typeface="Exo" panose="020B0604020202020204" charset="0"/>
              </a:rPr>
              <a:t>Baik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Untuk</a:t>
            </a:r>
            <a:r>
              <a:rPr lang="en-US" dirty="0">
                <a:latin typeface="Exo" panose="020B0604020202020204" charset="0"/>
              </a:rPr>
              <a:t>    </a:t>
            </a:r>
            <a:r>
              <a:rPr lang="id-ID" dirty="0" smtClean="0">
                <a:latin typeface="Exo" panose="020B0604020202020204" charset="0"/>
              </a:rPr>
              <a:t>  	</a:t>
            </a:r>
            <a:r>
              <a:rPr lang="en-US" dirty="0" err="1" smtClean="0">
                <a:latin typeface="Exo" panose="020B0604020202020204" charset="0"/>
              </a:rPr>
              <a:t>Kesehatan</a:t>
            </a:r>
            <a:r>
              <a:rPr lang="en-US" dirty="0">
                <a:latin typeface="Exo" panose="020B0604020202020204" charset="0"/>
              </a:rPr>
              <a:t>. </a:t>
            </a:r>
            <a:r>
              <a:rPr lang="en-US" dirty="0" err="1">
                <a:latin typeface="Exo" panose="020B0604020202020204" charset="0"/>
              </a:rPr>
              <a:t>Guepedia</a:t>
            </a:r>
            <a:r>
              <a:rPr lang="en-US" dirty="0">
                <a:latin typeface="Exo" panose="020B0604020202020204" charset="0"/>
              </a:rPr>
              <a:t>.</a:t>
            </a:r>
            <a:endParaRPr lang="id-ID" dirty="0">
              <a:latin typeface="Exo" panose="020B0604020202020204" charset="0"/>
            </a:endParaRPr>
          </a:p>
          <a:p>
            <a:pPr marL="50800" indent="0">
              <a:buNone/>
            </a:pPr>
            <a:r>
              <a:rPr lang="en-US" dirty="0" smtClean="0">
                <a:latin typeface="Exo" panose="020B0604020202020204" charset="0"/>
              </a:rPr>
              <a:t>[</a:t>
            </a:r>
            <a:r>
              <a:rPr lang="id-ID" dirty="0" smtClean="0">
                <a:latin typeface="Exo" panose="020B0604020202020204" charset="0"/>
              </a:rPr>
              <a:t>12</a:t>
            </a:r>
            <a:r>
              <a:rPr lang="en-US" dirty="0" smtClean="0">
                <a:latin typeface="Exo" panose="020B0604020202020204" charset="0"/>
              </a:rPr>
              <a:t>]    </a:t>
            </a:r>
            <a:r>
              <a:rPr lang="en-US" dirty="0" err="1">
                <a:latin typeface="Exo" panose="020B0604020202020204" charset="0"/>
              </a:rPr>
              <a:t>Setyawati</a:t>
            </a:r>
            <a:r>
              <a:rPr lang="en-US" dirty="0">
                <a:latin typeface="Exo" panose="020B0604020202020204" charset="0"/>
              </a:rPr>
              <a:t>, L. (2017). </a:t>
            </a:r>
            <a:r>
              <a:rPr lang="en-US" dirty="0" err="1">
                <a:latin typeface="Exo" panose="020B0604020202020204" charset="0"/>
              </a:rPr>
              <a:t>Pengembangan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Pepaya</a:t>
            </a:r>
            <a:r>
              <a:rPr lang="en-US" dirty="0">
                <a:latin typeface="Exo" panose="020B0604020202020204" charset="0"/>
              </a:rPr>
              <a:t> (</a:t>
            </a:r>
            <a:r>
              <a:rPr lang="en-US" i="1" dirty="0" err="1">
                <a:latin typeface="Exo" panose="020B0604020202020204" charset="0"/>
              </a:rPr>
              <a:t>Carica</a:t>
            </a:r>
            <a:r>
              <a:rPr lang="en-US" i="1" dirty="0">
                <a:latin typeface="Exo" panose="020B0604020202020204" charset="0"/>
              </a:rPr>
              <a:t> </a:t>
            </a:r>
            <a:r>
              <a:rPr lang="en-US" i="1" dirty="0" err="1">
                <a:latin typeface="Exo" panose="020B0604020202020204" charset="0"/>
              </a:rPr>
              <a:t>Pepaya</a:t>
            </a:r>
            <a:r>
              <a:rPr lang="en-US" dirty="0">
                <a:latin typeface="Exo" panose="020B0604020202020204" charset="0"/>
              </a:rPr>
              <a:t> L) </a:t>
            </a:r>
            <a:r>
              <a:rPr lang="en-US" dirty="0" err="1">
                <a:latin typeface="Exo" panose="020B0604020202020204" charset="0"/>
              </a:rPr>
              <a:t>Sebagai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err="1" smtClean="0">
                <a:latin typeface="Exo" panose="020B0604020202020204" charset="0"/>
              </a:rPr>
              <a:t>Manisan</a:t>
            </a:r>
            <a:r>
              <a:rPr lang="en-US" dirty="0" smtClean="0">
                <a:latin typeface="Exo" panose="020B0604020202020204" charset="0"/>
              </a:rPr>
              <a:t>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err="1" smtClean="0">
                <a:latin typeface="Exo" panose="020B0604020202020204" charset="0"/>
              </a:rPr>
              <a:t>Kering</a:t>
            </a:r>
            <a:r>
              <a:rPr lang="en-US" dirty="0" smtClean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Dengan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Kajian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Konsentrasi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Perendaman</a:t>
            </a:r>
            <a:r>
              <a:rPr lang="en-US" dirty="0">
                <a:latin typeface="Exo" panose="020B0604020202020204" charset="0"/>
              </a:rPr>
              <a:t> Air </a:t>
            </a:r>
            <a:r>
              <a:rPr lang="en-US" dirty="0" err="1">
                <a:latin typeface="Exo" panose="020B0604020202020204" charset="0"/>
              </a:rPr>
              <a:t>Kapur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id-ID" dirty="0">
                <a:latin typeface="Exo" panose="020B0604020202020204" charset="0"/>
              </a:rPr>
              <a:t>(</a:t>
            </a:r>
            <a:r>
              <a:rPr lang="en-US" dirty="0">
                <a:latin typeface="Exo" panose="020B0604020202020204" charset="0"/>
              </a:rPr>
              <a:t>Ca(OH)</a:t>
            </a:r>
            <a:r>
              <a:rPr lang="id-ID" baseline="-25000" dirty="0">
                <a:latin typeface="Exo" panose="020B0604020202020204" charset="0"/>
              </a:rPr>
              <a:t>2</a:t>
            </a:r>
            <a:r>
              <a:rPr lang="id-ID" dirty="0">
                <a:latin typeface="Exo" panose="020B0604020202020204" charset="0"/>
              </a:rPr>
              <a:t>) </a:t>
            </a:r>
            <a:r>
              <a:rPr lang="en-US" dirty="0" smtClean="0">
                <a:latin typeface="Exo" panose="020B0604020202020204" charset="0"/>
              </a:rPr>
              <a:t>Dan </a:t>
            </a:r>
            <a:r>
              <a:rPr lang="en-US" dirty="0">
                <a:latin typeface="Exo" panose="020B0604020202020204" charset="0"/>
              </a:rPr>
              <a:t>Lama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err="1" smtClean="0">
                <a:latin typeface="Exo" panose="020B0604020202020204" charset="0"/>
              </a:rPr>
              <a:t>Waktu</a:t>
            </a:r>
            <a:r>
              <a:rPr lang="en-US" dirty="0" smtClean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Pengeringan</a:t>
            </a:r>
            <a:r>
              <a:rPr lang="en-US" dirty="0">
                <a:latin typeface="Exo" panose="020B0604020202020204" charset="0"/>
              </a:rPr>
              <a:t> (Development of </a:t>
            </a:r>
            <a:r>
              <a:rPr lang="en-US" dirty="0" err="1">
                <a:latin typeface="Exo" panose="020B0604020202020204" charset="0"/>
              </a:rPr>
              <a:t>pepaya</a:t>
            </a:r>
            <a:r>
              <a:rPr lang="en-US" dirty="0">
                <a:latin typeface="Exo" panose="020B0604020202020204" charset="0"/>
              </a:rPr>
              <a:t> (</a:t>
            </a:r>
            <a:r>
              <a:rPr lang="en-US" i="1" dirty="0" err="1">
                <a:latin typeface="Exo" panose="020B0604020202020204" charset="0"/>
              </a:rPr>
              <a:t>Carica</a:t>
            </a:r>
            <a:r>
              <a:rPr lang="en-US" i="1" dirty="0">
                <a:latin typeface="Exo" panose="020B0604020202020204" charset="0"/>
              </a:rPr>
              <a:t> </a:t>
            </a:r>
            <a:r>
              <a:rPr lang="en-US" i="1" dirty="0" err="1">
                <a:latin typeface="Exo" panose="020B0604020202020204" charset="0"/>
              </a:rPr>
              <a:t>Pepaya</a:t>
            </a:r>
            <a:r>
              <a:rPr lang="en-US" dirty="0">
                <a:latin typeface="Exo" panose="020B0604020202020204" charset="0"/>
              </a:rPr>
              <a:t> L)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smtClean="0">
                <a:latin typeface="Exo" panose="020B0604020202020204" charset="0"/>
              </a:rPr>
              <a:t>For </a:t>
            </a:r>
            <a:r>
              <a:rPr lang="en-US" dirty="0">
                <a:latin typeface="Exo" panose="020B0604020202020204" charset="0"/>
              </a:rPr>
              <a:t>Dried-Candied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smtClean="0">
                <a:latin typeface="Exo" panose="020B0604020202020204" charset="0"/>
              </a:rPr>
              <a:t>W</a:t>
            </a:r>
            <a:r>
              <a:rPr lang="id-ID" dirty="0">
                <a:latin typeface="Exo" panose="020B0604020202020204" charset="0"/>
              </a:rPr>
              <a:t>h</a:t>
            </a:r>
            <a:r>
              <a:rPr lang="en-US" dirty="0" err="1">
                <a:latin typeface="Exo" panose="020B0604020202020204" charset="0"/>
              </a:rPr>
              <a:t>ith</a:t>
            </a:r>
            <a:r>
              <a:rPr lang="en-US" dirty="0">
                <a:latin typeface="Exo" panose="020B0604020202020204" charset="0"/>
              </a:rPr>
              <a:t> the Studies of Lime Water (Ca(OH)</a:t>
            </a:r>
            <a:r>
              <a:rPr lang="id-ID" baseline="-25000" dirty="0">
                <a:latin typeface="Exo" panose="020B0604020202020204" charset="0"/>
              </a:rPr>
              <a:t>2</a:t>
            </a:r>
            <a:r>
              <a:rPr lang="en-US" dirty="0">
                <a:latin typeface="Exo" panose="020B0604020202020204" charset="0"/>
              </a:rPr>
              <a:t>) Soaking </a:t>
            </a:r>
            <a:r>
              <a:rPr lang="en-US" dirty="0" smtClean="0">
                <a:latin typeface="Exo" panose="020B0604020202020204" charset="0"/>
              </a:rPr>
              <a:t>Concentration </a:t>
            </a:r>
            <a:r>
              <a:rPr lang="en-US" dirty="0">
                <a:latin typeface="Exo" panose="020B0604020202020204" charset="0"/>
              </a:rPr>
              <a:t>and Drying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smtClean="0">
                <a:latin typeface="Exo" panose="020B0604020202020204" charset="0"/>
              </a:rPr>
              <a:t>Time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smtClean="0">
                <a:latin typeface="Exo" panose="020B0604020202020204" charset="0"/>
              </a:rPr>
              <a:t>Process</a:t>
            </a:r>
            <a:r>
              <a:rPr lang="en-US" dirty="0">
                <a:latin typeface="Exo" panose="020B0604020202020204" charset="0"/>
              </a:rPr>
              <a:t>) (Doctoral dissertation, </a:t>
            </a:r>
            <a:r>
              <a:rPr lang="en-US" dirty="0" err="1">
                <a:latin typeface="Exo" panose="020B0604020202020204" charset="0"/>
              </a:rPr>
              <a:t>undip</a:t>
            </a:r>
            <a:r>
              <a:rPr lang="en-US" dirty="0">
                <a:latin typeface="Exo" panose="020B0604020202020204" charset="0"/>
              </a:rPr>
              <a:t>).</a:t>
            </a:r>
            <a:endParaRPr lang="id-ID" dirty="0">
              <a:latin typeface="Exo" panose="020B0604020202020204" charset="0"/>
            </a:endParaRPr>
          </a:p>
          <a:p>
            <a:pPr marL="50800" indent="0">
              <a:buNone/>
            </a:pPr>
            <a:r>
              <a:rPr lang="en-US" dirty="0" smtClean="0">
                <a:latin typeface="Exo" panose="020B0604020202020204" charset="0"/>
              </a:rPr>
              <a:t>[</a:t>
            </a:r>
            <a:r>
              <a:rPr lang="id-ID" dirty="0" smtClean="0">
                <a:latin typeface="Exo" panose="020B0604020202020204" charset="0"/>
              </a:rPr>
              <a:t>1</a:t>
            </a:r>
            <a:r>
              <a:rPr lang="id-ID" dirty="0">
                <a:latin typeface="Exo" panose="020B0604020202020204" charset="0"/>
              </a:rPr>
              <a:t>3</a:t>
            </a:r>
            <a:r>
              <a:rPr lang="en-US" dirty="0" smtClean="0">
                <a:latin typeface="Exo" panose="020B0604020202020204" charset="0"/>
              </a:rPr>
              <a:t>]</a:t>
            </a:r>
            <a:r>
              <a:rPr lang="en-US" dirty="0">
                <a:latin typeface="Exo" panose="020B0604020202020204" charset="0"/>
              </a:rPr>
              <a:t>	 </a:t>
            </a:r>
            <a:r>
              <a:rPr lang="en-US" dirty="0" err="1">
                <a:latin typeface="Exo" panose="020B0604020202020204" charset="0"/>
              </a:rPr>
              <a:t>Sudarmadji</a:t>
            </a:r>
            <a:r>
              <a:rPr lang="en-US" dirty="0">
                <a:latin typeface="Exo" panose="020B0604020202020204" charset="0"/>
              </a:rPr>
              <a:t>, S., B. </a:t>
            </a:r>
            <a:r>
              <a:rPr lang="en-US" dirty="0" err="1">
                <a:latin typeface="Exo" panose="020B0604020202020204" charset="0"/>
              </a:rPr>
              <a:t>Haryono</a:t>
            </a:r>
            <a:r>
              <a:rPr lang="en-US" dirty="0">
                <a:latin typeface="Exo" panose="020B0604020202020204" charset="0"/>
              </a:rPr>
              <a:t>, </a:t>
            </a:r>
            <a:r>
              <a:rPr lang="en-US" dirty="0" err="1">
                <a:latin typeface="Exo" panose="020B0604020202020204" charset="0"/>
              </a:rPr>
              <a:t>Suhardi</a:t>
            </a:r>
            <a:r>
              <a:rPr lang="en-US" dirty="0">
                <a:latin typeface="Exo" panose="020B0604020202020204" charset="0"/>
              </a:rPr>
              <a:t>. 1997. </a:t>
            </a:r>
            <a:r>
              <a:rPr lang="en-US" dirty="0" err="1">
                <a:latin typeface="Exo" panose="020B0604020202020204" charset="0"/>
              </a:rPr>
              <a:t>Prosedur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Analisis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Untuk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Bahan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err="1" smtClean="0">
                <a:latin typeface="Exo" panose="020B0604020202020204" charset="0"/>
              </a:rPr>
              <a:t>Makanan</a:t>
            </a:r>
            <a:r>
              <a:rPr lang="en-US" dirty="0" smtClean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dan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 smtClean="0">
                <a:latin typeface="Exo" panose="020B0604020202020204" charset="0"/>
              </a:rPr>
              <a:t>Pertanian</a:t>
            </a:r>
            <a:r>
              <a:rPr lang="en-US" dirty="0">
                <a:latin typeface="Exo" panose="020B0604020202020204" charset="0"/>
              </a:rPr>
              <a:t>. </a:t>
            </a:r>
            <a:r>
              <a:rPr lang="en-US" dirty="0" err="1">
                <a:latin typeface="Exo" panose="020B0604020202020204" charset="0"/>
              </a:rPr>
              <a:t>Edisi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ke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tiga</a:t>
            </a:r>
            <a:r>
              <a:rPr lang="en-US" dirty="0">
                <a:latin typeface="Exo" panose="020B0604020202020204" charset="0"/>
              </a:rPr>
              <a:t>. Liberty. Yogyakarta.</a:t>
            </a:r>
            <a:endParaRPr lang="id-ID" dirty="0">
              <a:latin typeface="Exo" panose="020B0604020202020204" charset="0"/>
            </a:endParaRPr>
          </a:p>
          <a:p>
            <a:pPr marL="50800" indent="0">
              <a:buNone/>
            </a:pPr>
            <a:r>
              <a:rPr lang="en-US" dirty="0" smtClean="0">
                <a:latin typeface="Exo" panose="020B0604020202020204" charset="0"/>
              </a:rPr>
              <a:t>[</a:t>
            </a:r>
            <a:r>
              <a:rPr lang="id-ID" dirty="0" smtClean="0">
                <a:latin typeface="Exo" panose="020B0604020202020204" charset="0"/>
              </a:rPr>
              <a:t>1</a:t>
            </a:r>
            <a:r>
              <a:rPr lang="id-ID" dirty="0">
                <a:latin typeface="Exo" panose="020B0604020202020204" charset="0"/>
              </a:rPr>
              <a:t>4</a:t>
            </a:r>
            <a:r>
              <a:rPr lang="en-US" dirty="0" smtClean="0">
                <a:latin typeface="Exo" panose="020B0604020202020204" charset="0"/>
              </a:rPr>
              <a:t>]     </a:t>
            </a:r>
            <a:r>
              <a:rPr lang="en-US" dirty="0" err="1">
                <a:latin typeface="Exo" panose="020B0604020202020204" charset="0"/>
              </a:rPr>
              <a:t>Sulistyowati</a:t>
            </a:r>
            <a:r>
              <a:rPr lang="en-US" dirty="0">
                <a:latin typeface="Exo" panose="020B0604020202020204" charset="0"/>
              </a:rPr>
              <a:t>, A. (2007) </a:t>
            </a:r>
            <a:r>
              <a:rPr lang="en-US" dirty="0" err="1">
                <a:latin typeface="Exo" panose="020B0604020202020204" charset="0"/>
              </a:rPr>
              <a:t>Membuat</a:t>
            </a:r>
            <a:r>
              <a:rPr lang="en-US" dirty="0">
                <a:latin typeface="Exo" panose="020B0604020202020204" charset="0"/>
              </a:rPr>
              <a:t> K</a:t>
            </a:r>
            <a:r>
              <a:rPr lang="id-ID" dirty="0">
                <a:latin typeface="Exo" panose="020B0604020202020204" charset="0"/>
              </a:rPr>
              <a:t>e</a:t>
            </a:r>
            <a:r>
              <a:rPr lang="en-US" dirty="0" err="1">
                <a:latin typeface="Exo" panose="020B0604020202020204" charset="0"/>
              </a:rPr>
              <a:t>ripik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Buah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dan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Sayuran</a:t>
            </a:r>
            <a:r>
              <a:rPr lang="en-US" dirty="0">
                <a:latin typeface="Exo" panose="020B0604020202020204" charset="0"/>
              </a:rPr>
              <a:t>. </a:t>
            </a:r>
            <a:r>
              <a:rPr lang="en-US" dirty="0" err="1">
                <a:latin typeface="Exo" panose="020B0604020202020204" charset="0"/>
              </a:rPr>
              <a:t>Puspa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Swara</a:t>
            </a:r>
            <a:r>
              <a:rPr lang="en-US" dirty="0">
                <a:latin typeface="Exo" panose="020B0604020202020204" charset="0"/>
              </a:rPr>
              <a:t>,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smtClean="0">
                <a:latin typeface="Exo" panose="020B0604020202020204" charset="0"/>
              </a:rPr>
              <a:t>Jakarta</a:t>
            </a:r>
            <a:r>
              <a:rPr lang="en-US" dirty="0">
                <a:latin typeface="Exo" panose="020B0604020202020204" charset="0"/>
              </a:rPr>
              <a:t>.</a:t>
            </a:r>
            <a:endParaRPr lang="id-ID" dirty="0">
              <a:latin typeface="Exo" panose="020B0604020202020204" charset="0"/>
            </a:endParaRPr>
          </a:p>
          <a:p>
            <a:pPr marL="50800" indent="0">
              <a:buNone/>
            </a:pPr>
            <a:r>
              <a:rPr lang="en-US" dirty="0" smtClean="0">
                <a:latin typeface="Exo" panose="020B0604020202020204" charset="0"/>
              </a:rPr>
              <a:t>[</a:t>
            </a:r>
            <a:r>
              <a:rPr lang="id-ID" dirty="0" smtClean="0">
                <a:latin typeface="Exo" panose="020B0604020202020204" charset="0"/>
              </a:rPr>
              <a:t>1</a:t>
            </a:r>
            <a:r>
              <a:rPr lang="id-ID" dirty="0">
                <a:latin typeface="Exo" panose="020B0604020202020204" charset="0"/>
              </a:rPr>
              <a:t>4</a:t>
            </a:r>
            <a:r>
              <a:rPr lang="en-US" dirty="0" smtClean="0">
                <a:latin typeface="Exo" panose="020B0604020202020204" charset="0"/>
              </a:rPr>
              <a:t>]     </a:t>
            </a:r>
            <a:r>
              <a:rPr lang="en-US" dirty="0" err="1">
                <a:latin typeface="Exo" panose="020B0604020202020204" charset="0"/>
              </a:rPr>
              <a:t>Winarno</a:t>
            </a:r>
            <a:r>
              <a:rPr lang="en-US" dirty="0">
                <a:latin typeface="Exo" panose="020B0604020202020204" charset="0"/>
              </a:rPr>
              <a:t>, (2004). </a:t>
            </a:r>
            <a:r>
              <a:rPr lang="en-US" dirty="0" err="1">
                <a:latin typeface="Exo" panose="020B0604020202020204" charset="0"/>
              </a:rPr>
              <a:t>Komponen</a:t>
            </a:r>
            <a:r>
              <a:rPr lang="en-US" dirty="0">
                <a:latin typeface="Exo" panose="020B0604020202020204" charset="0"/>
              </a:rPr>
              <a:t> Air </a:t>
            </a:r>
            <a:r>
              <a:rPr lang="en-US" dirty="0" err="1">
                <a:latin typeface="Exo" panose="020B0604020202020204" charset="0"/>
              </a:rPr>
              <a:t>Dalam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Bahan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Makanan</a:t>
            </a:r>
            <a:r>
              <a:rPr lang="en-US" dirty="0">
                <a:latin typeface="Exo" panose="020B0604020202020204" charset="0"/>
              </a:rPr>
              <a:t>. </a:t>
            </a:r>
            <a:r>
              <a:rPr lang="en-US" dirty="0" err="1">
                <a:latin typeface="Exo" panose="020B0604020202020204" charset="0"/>
              </a:rPr>
              <a:t>Gramedia</a:t>
            </a:r>
            <a:r>
              <a:rPr lang="en-US" dirty="0">
                <a:latin typeface="Exo" panose="020B0604020202020204" charset="0"/>
              </a:rPr>
              <a:t>. Jakarta.</a:t>
            </a:r>
            <a:endParaRPr lang="id-ID" dirty="0">
              <a:latin typeface="Exo" panose="020B0604020202020204" charset="0"/>
            </a:endParaRPr>
          </a:p>
          <a:p>
            <a:pPr marL="50800" indent="0">
              <a:buNone/>
            </a:pPr>
            <a:r>
              <a:rPr lang="en-US" dirty="0" smtClean="0">
                <a:latin typeface="Exo" panose="020B0604020202020204" charset="0"/>
              </a:rPr>
              <a:t>[</a:t>
            </a:r>
            <a:r>
              <a:rPr lang="id-ID" dirty="0" smtClean="0">
                <a:latin typeface="Exo" panose="020B0604020202020204" charset="0"/>
              </a:rPr>
              <a:t>1</a:t>
            </a:r>
            <a:r>
              <a:rPr lang="id-ID" dirty="0">
                <a:latin typeface="Exo" panose="020B0604020202020204" charset="0"/>
              </a:rPr>
              <a:t>5</a:t>
            </a:r>
            <a:r>
              <a:rPr lang="en-US" dirty="0" smtClean="0">
                <a:latin typeface="Exo" panose="020B0604020202020204" charset="0"/>
              </a:rPr>
              <a:t>]</a:t>
            </a:r>
            <a:r>
              <a:rPr lang="en-US" dirty="0">
                <a:latin typeface="Exo" panose="020B0604020202020204" charset="0"/>
              </a:rPr>
              <a:t>	</a:t>
            </a:r>
            <a:r>
              <a:rPr lang="en-US" dirty="0" err="1">
                <a:latin typeface="Exo" panose="020B0604020202020204" charset="0"/>
              </a:rPr>
              <a:t>Yunus</a:t>
            </a:r>
            <a:r>
              <a:rPr lang="en-US" dirty="0">
                <a:latin typeface="Exo" panose="020B0604020202020204" charset="0"/>
              </a:rPr>
              <a:t>, </a:t>
            </a:r>
            <a:r>
              <a:rPr lang="en-US" dirty="0" err="1">
                <a:latin typeface="Exo" panose="020B0604020202020204" charset="0"/>
              </a:rPr>
              <a:t>Ridhayani</a:t>
            </a:r>
            <a:r>
              <a:rPr lang="en-US" dirty="0">
                <a:latin typeface="Exo" panose="020B0604020202020204" charset="0"/>
              </a:rPr>
              <a:t>, Husain </a:t>
            </a:r>
            <a:r>
              <a:rPr lang="en-US" dirty="0" err="1">
                <a:latin typeface="Exo" panose="020B0604020202020204" charset="0"/>
              </a:rPr>
              <a:t>Syam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dan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Jamaluddin</a:t>
            </a:r>
            <a:r>
              <a:rPr lang="en-US" dirty="0">
                <a:latin typeface="Exo" panose="020B0604020202020204" charset="0"/>
              </a:rPr>
              <a:t> 2017. “{</a:t>
            </a:r>
            <a:r>
              <a:rPr lang="en-US" dirty="0" err="1">
                <a:latin typeface="Exo" panose="020B0604020202020204" charset="0"/>
              </a:rPr>
              <a:t>Pengaruh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persentase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err="1" smtClean="0">
                <a:latin typeface="Exo" panose="020B0604020202020204" charset="0"/>
              </a:rPr>
              <a:t>dan</a:t>
            </a:r>
            <a:r>
              <a:rPr lang="en-US" dirty="0" smtClean="0">
                <a:latin typeface="Exo" panose="020B0604020202020204" charset="0"/>
              </a:rPr>
              <a:t>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smtClean="0">
                <a:latin typeface="Exo" panose="020B0604020202020204" charset="0"/>
              </a:rPr>
              <a:t>lama </a:t>
            </a:r>
            <a:r>
              <a:rPr lang="en-US" dirty="0" err="1">
                <a:latin typeface="Exo" panose="020B0604020202020204" charset="0"/>
              </a:rPr>
              <a:t>perendaman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dalam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larutan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kapur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sirih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id-ID" dirty="0">
                <a:latin typeface="Exo" panose="020B0604020202020204" charset="0"/>
              </a:rPr>
              <a:t>Ca</a:t>
            </a:r>
            <a:r>
              <a:rPr lang="en-US" dirty="0">
                <a:latin typeface="Exo" panose="020B0604020202020204" charset="0"/>
              </a:rPr>
              <a:t>(</a:t>
            </a:r>
            <a:r>
              <a:rPr lang="id-ID" dirty="0">
                <a:latin typeface="Exo" panose="020B0604020202020204" charset="0"/>
              </a:rPr>
              <a:t>OH</a:t>
            </a:r>
            <a:r>
              <a:rPr lang="en-US" dirty="0">
                <a:latin typeface="Exo" panose="020B0604020202020204" charset="0"/>
              </a:rPr>
              <a:t>)</a:t>
            </a:r>
            <a:r>
              <a:rPr lang="id-ID" baseline="-25000" dirty="0">
                <a:latin typeface="Exo" panose="020B0604020202020204" charset="0"/>
              </a:rPr>
              <a:t>2 </a:t>
            </a:r>
            <a:r>
              <a:rPr lang="en-US" dirty="0" err="1">
                <a:latin typeface="Exo" panose="020B0604020202020204" charset="0"/>
              </a:rPr>
              <a:t>terhadap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kualitas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err="1" smtClean="0">
                <a:latin typeface="Exo" panose="020B0604020202020204" charset="0"/>
              </a:rPr>
              <a:t>keripik</a:t>
            </a:r>
            <a:r>
              <a:rPr lang="en-US" dirty="0" smtClean="0">
                <a:latin typeface="Exo" panose="020B0604020202020204" charset="0"/>
              </a:rPr>
              <a:t>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err="1" smtClean="0">
                <a:latin typeface="Exo" panose="020B0604020202020204" charset="0"/>
              </a:rPr>
              <a:t>pepaya</a:t>
            </a:r>
            <a:r>
              <a:rPr lang="en-US" dirty="0" smtClean="0">
                <a:latin typeface="Exo" panose="020B0604020202020204" charset="0"/>
              </a:rPr>
              <a:t> </a:t>
            </a:r>
            <a:r>
              <a:rPr lang="en-US" dirty="0">
                <a:latin typeface="Exo" panose="020B0604020202020204" charset="0"/>
              </a:rPr>
              <a:t>(</a:t>
            </a:r>
            <a:r>
              <a:rPr lang="en-US" i="1" dirty="0" err="1">
                <a:latin typeface="Exo" panose="020B0604020202020204" charset="0"/>
              </a:rPr>
              <a:t>Carica</a:t>
            </a:r>
            <a:r>
              <a:rPr lang="en-US" i="1" dirty="0">
                <a:latin typeface="Exo" panose="020B0604020202020204" charset="0"/>
              </a:rPr>
              <a:t> </a:t>
            </a:r>
            <a:r>
              <a:rPr lang="en-US" i="1" dirty="0" err="1">
                <a:latin typeface="Exo" panose="020B0604020202020204" charset="0"/>
              </a:rPr>
              <a:t>Pepaya</a:t>
            </a:r>
            <a:r>
              <a:rPr lang="en-US" dirty="0">
                <a:latin typeface="Exo" panose="020B0604020202020204" charset="0"/>
              </a:rPr>
              <a:t> L) </a:t>
            </a:r>
            <a:r>
              <a:rPr lang="en-US" dirty="0" err="1">
                <a:latin typeface="Exo" panose="020B0604020202020204" charset="0"/>
              </a:rPr>
              <a:t>Dengan</a:t>
            </a:r>
            <a:r>
              <a:rPr lang="en-US" dirty="0">
                <a:latin typeface="Exo" panose="020B0604020202020204" charset="0"/>
              </a:rPr>
              <a:t> vacuum frying” </a:t>
            </a:r>
            <a:r>
              <a:rPr lang="en-US" dirty="0" err="1">
                <a:latin typeface="Exo" panose="020B0604020202020204" charset="0"/>
              </a:rPr>
              <a:t>dalam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Jurnal</a:t>
            </a:r>
            <a:r>
              <a:rPr lang="en-US" dirty="0">
                <a:latin typeface="Exo" panose="020B0604020202020204" charset="0"/>
              </a:rPr>
              <a:t>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err="1" smtClean="0">
                <a:latin typeface="Exo" panose="020B0604020202020204" charset="0"/>
              </a:rPr>
              <a:t>Pendidikan</a:t>
            </a:r>
            <a:r>
              <a:rPr lang="en-US" dirty="0" smtClean="0">
                <a:latin typeface="Exo" panose="020B0604020202020204" charset="0"/>
              </a:rPr>
              <a:t>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err="1" smtClean="0">
                <a:latin typeface="Exo" panose="020B0604020202020204" charset="0"/>
              </a:rPr>
              <a:t>Teknologi</a:t>
            </a:r>
            <a:r>
              <a:rPr lang="en-US" dirty="0" smtClean="0">
                <a:latin typeface="Exo" panose="020B0604020202020204" charset="0"/>
              </a:rPr>
              <a:t> </a:t>
            </a:r>
            <a:r>
              <a:rPr lang="en-US" dirty="0" err="1">
                <a:latin typeface="Exo" panose="020B0604020202020204" charset="0"/>
              </a:rPr>
              <a:t>Pertanian</a:t>
            </a:r>
            <a:r>
              <a:rPr lang="en-US" dirty="0">
                <a:latin typeface="Exo" panose="020B0604020202020204" charset="0"/>
              </a:rPr>
              <a:t> Vol 3, </a:t>
            </a:r>
            <a:r>
              <a:rPr lang="en-US" dirty="0" err="1">
                <a:latin typeface="Exo" panose="020B0604020202020204" charset="0"/>
              </a:rPr>
              <a:t>Nomor</a:t>
            </a:r>
            <a:r>
              <a:rPr lang="en-US" dirty="0">
                <a:latin typeface="Exo" panose="020B0604020202020204" charset="0"/>
              </a:rPr>
              <a:t> 222 (</a:t>
            </a:r>
            <a:r>
              <a:rPr lang="en-US" dirty="0" err="1">
                <a:latin typeface="Exo" panose="020B0604020202020204" charset="0"/>
              </a:rPr>
              <a:t>Halaman</a:t>
            </a:r>
            <a:r>
              <a:rPr lang="en-US" dirty="0">
                <a:latin typeface="Exo" panose="020B0604020202020204" charset="0"/>
              </a:rPr>
              <a:t> 221 – 233). </a:t>
            </a:r>
            <a:r>
              <a:rPr lang="en-US" dirty="0" smtClean="0">
                <a:latin typeface="Exo" panose="020B0604020202020204" charset="0"/>
              </a:rPr>
              <a:t>Makassar</a:t>
            </a:r>
            <a:r>
              <a:rPr lang="en-US" dirty="0">
                <a:latin typeface="Exo" panose="020B0604020202020204" charset="0"/>
              </a:rPr>
              <a:t>: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err="1" smtClean="0">
                <a:latin typeface="Exo" panose="020B0604020202020204" charset="0"/>
              </a:rPr>
              <a:t>Universitas</a:t>
            </a:r>
            <a:r>
              <a:rPr lang="en-US" dirty="0" smtClean="0">
                <a:latin typeface="Exo" panose="020B0604020202020204" charset="0"/>
              </a:rPr>
              <a:t> </a:t>
            </a:r>
            <a:r>
              <a:rPr lang="id-ID" dirty="0" smtClean="0">
                <a:latin typeface="Exo" panose="020B0604020202020204" charset="0"/>
              </a:rPr>
              <a:t>	</a:t>
            </a:r>
            <a:r>
              <a:rPr lang="en-US" dirty="0" err="1" smtClean="0">
                <a:latin typeface="Exo" panose="020B0604020202020204" charset="0"/>
              </a:rPr>
              <a:t>Negeri</a:t>
            </a:r>
            <a:r>
              <a:rPr lang="en-US" dirty="0" smtClean="0">
                <a:latin typeface="Exo" panose="020B0604020202020204" charset="0"/>
              </a:rPr>
              <a:t> </a:t>
            </a:r>
            <a:r>
              <a:rPr lang="en-US" dirty="0">
                <a:latin typeface="Exo" panose="020B0604020202020204" charset="0"/>
              </a:rPr>
              <a:t>Makassar.</a:t>
            </a:r>
            <a:endParaRPr lang="id-ID" dirty="0">
              <a:latin typeface="Exo" panose="020B060402020202020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95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b="1" dirty="0" err="1">
                <a:latin typeface="Exo" panose="020B0604020202020204" charset="0"/>
                <a:cs typeface="Times New Roman" panose="02020603050405020304" pitchFamily="18" charset="0"/>
              </a:rPr>
              <a:t>Pendahuluan</a:t>
            </a:r>
            <a:endParaRPr b="1" dirty="0">
              <a:latin typeface="Ex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66758" y="1238732"/>
            <a:ext cx="11830877" cy="459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id-ID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b="1" dirty="0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salah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b="1" dirty="0" err="1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b="1" dirty="0" err="1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egara</a:t>
            </a:r>
            <a:r>
              <a:rPr lang="en-US" sz="2000" b="1" dirty="0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b="1" dirty="0" err="1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ropis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Indonesia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beraneka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ragam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buah-buahan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salah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satunya</a:t>
            </a:r>
            <a:r>
              <a:rPr lang="en-US" sz="2000" b="1" dirty="0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000" b="1" dirty="0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buah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salah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komoditas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pertanian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manfaat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harganya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terjangkau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juga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mengandung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nutrisi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dibandingkan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buah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id-ID" sz="2000" b="1" dirty="0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id-ID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US" sz="2000" b="1" dirty="0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digemari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juga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Komoditi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hortikultural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ekonomis</a:t>
            </a:r>
            <a:r>
              <a:rPr lang="en-US" sz="2000" b="1" dirty="0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salah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komoditas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buah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kaya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manfaat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buah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daunnya</a:t>
            </a:r>
            <a:r>
              <a:rPr lang="en-US" sz="20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Walaupun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bentuk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, rasa,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ukuran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dari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buah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berbeda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tetapi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kandungan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gizinya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tetap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sama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yaitu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protein 0,50 gr, vitamin B1 0,04 mg,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energi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451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kkal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fosfor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12 mg,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lemak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0,10 gr,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karbohidrat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11,80 gr,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besi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0,70 mg, vitamin A 710 SI, vitamin C 73 mg, air 87,10 gr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kalsium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23 mg.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Untuk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memperpanjang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masa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simpan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buah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dapat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diolah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menjadi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sebuah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produk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salah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satu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alternatif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produk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olahan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adalah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mengolahnya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menjadi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kripik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Exo" panose="020B0604020202020204" charset="0"/>
                <a:cs typeface="Times New Roman" panose="02020603050405020304" pitchFamily="18" charset="0"/>
              </a:rPr>
              <a:t>pepaya</a:t>
            </a:r>
            <a:r>
              <a:rPr lang="en-US" sz="2000" b="1" dirty="0">
                <a:latin typeface="Exo" panose="020B0604020202020204" charset="0"/>
                <a:cs typeface="Times New Roman" panose="02020603050405020304" pitchFamily="18" charset="0"/>
              </a:rPr>
              <a:t>. </a:t>
            </a:r>
            <a:endParaRPr lang="id-ID" sz="1400" b="1" dirty="0">
              <a:latin typeface="Exo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b="1" dirty="0" err="1" smtClean="0">
                <a:latin typeface="Exo" panose="020B0604020202020204" charset="0"/>
                <a:cs typeface="Times New Roman" panose="02020603050405020304" pitchFamily="18" charset="0"/>
              </a:rPr>
              <a:t>Rumusan</a:t>
            </a:r>
            <a:r>
              <a:rPr lang="en-US" b="1" dirty="0" smtClean="0"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Exo" panose="020B0604020202020204" charset="0"/>
                <a:cs typeface="Times New Roman" panose="02020603050405020304" pitchFamily="18" charset="0"/>
              </a:rPr>
              <a:t>Masalah</a:t>
            </a:r>
            <a:endParaRPr b="1" dirty="0">
              <a:latin typeface="Ex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758" y="1355122"/>
            <a:ext cx="119370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  <a:tabLst>
                <a:tab pos="228600" algn="l"/>
              </a:tabLst>
            </a:pPr>
            <a:r>
              <a:rPr lang="id-ID" sz="2400" b="1" dirty="0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Apakah </a:t>
            </a:r>
            <a:r>
              <a:rPr lang="id-ID" sz="24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 interaksi antara lama perendaman dan konsentrasi larutan kapur </a:t>
            </a:r>
            <a:r>
              <a:rPr lang="id-ID" sz="2400" b="1" dirty="0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sirih terhadap </a:t>
            </a:r>
            <a:r>
              <a:rPr lang="id-ID" sz="24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 kripik pepaya ?</a:t>
            </a:r>
            <a:endParaRPr lang="id-ID" sz="2000" b="1" dirty="0">
              <a:latin typeface="Exo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id-ID" sz="24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Apakah lama perendaman berpengaruh terhadap karakteristik kripik pepaya?</a:t>
            </a:r>
            <a:endParaRPr lang="id-ID" sz="2000" b="1" dirty="0">
              <a:latin typeface="Exo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arenR"/>
            </a:pPr>
            <a:r>
              <a:rPr lang="id-ID" sz="2400" b="1" dirty="0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Apakah konsentrasi larutan </a:t>
            </a:r>
            <a:r>
              <a:rPr lang="id-ID" sz="24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kapur sirih berpengaru</a:t>
            </a:r>
            <a:r>
              <a:rPr lang="en-US" sz="24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id-ID" sz="24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b="1" dirty="0" smtClean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terhadap karakteristik  kripik pepaya </a:t>
            </a:r>
            <a:r>
              <a:rPr lang="id-ID" sz="2400" b="1" dirty="0"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id-ID" sz="2000" b="1" dirty="0">
              <a:effectLst/>
              <a:latin typeface="Exo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dirty="0" smtClean="0">
                <a:latin typeface="Exo" panose="020B0604020202020204" charset="0"/>
              </a:rPr>
              <a:t>                                         </a:t>
            </a:r>
            <a:r>
              <a:rPr lang="id-ID" b="1" dirty="0" smtClean="0">
                <a:latin typeface="Exo" panose="020B0604020202020204" charset="0"/>
              </a:rPr>
              <a:t>Alat dan Bahan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d-ID" b="1" dirty="0" smtClean="0">
                <a:latin typeface="Exo" panose="020B0604020202020204" charset="0"/>
              </a:rPr>
              <a:t>1. Alat 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Talen Penggaris                                     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Timbangan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Baskom </a:t>
            </a:r>
            <a:r>
              <a:rPr lang="id-I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ukuran </a:t>
            </a: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sedang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Pisau </a:t>
            </a:r>
            <a:r>
              <a:rPr lang="id-I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anti </a:t>
            </a: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karat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Lemari </a:t>
            </a:r>
            <a:r>
              <a:rPr lang="id-I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kabinet </a:t>
            </a: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dryer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Blender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Neraca analitik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Oven</a:t>
            </a:r>
            <a:endParaRPr lang="id-I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xo" panose="020B0604020202020204" charset="0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330668" y="2086227"/>
            <a:ext cx="3165230" cy="455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d-I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Gelas </a:t>
            </a: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ukur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Crucible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Tahnur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Cawan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Loyang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Kompor listrik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Ekstraksi soxhlet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Texture </a:t>
            </a:r>
            <a:r>
              <a:rPr lang="id-I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Analyzer.</a:t>
            </a:r>
          </a:p>
        </p:txBody>
      </p:sp>
      <p:sp>
        <p:nvSpPr>
          <p:cNvPr id="6" name="Curved Up Ribbon 5"/>
          <p:cNvSpPr/>
          <p:nvPr/>
        </p:nvSpPr>
        <p:spPr>
          <a:xfrm>
            <a:off x="7568345" y="2196937"/>
            <a:ext cx="4453439" cy="2091049"/>
          </a:xfrm>
          <a:prstGeom prst="ellipseRibbon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epaya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Bangkok</a:t>
            </a:r>
            <a:endParaRPr lang="id-ID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kapur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sirih</a:t>
            </a:r>
            <a:endParaRPr lang="id-I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Air</a:t>
            </a: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PDAM</a:t>
            </a:r>
            <a:endParaRPr lang="id-I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59568" y="1631241"/>
            <a:ext cx="1677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id-I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b="1" dirty="0" err="1"/>
              <a:t>Hasil</a:t>
            </a:r>
            <a:endParaRPr b="1" dirty="0"/>
          </a:p>
        </p:txBody>
      </p:sp>
      <p:sp>
        <p:nvSpPr>
          <p:cNvPr id="8" name="Right Arrow 7"/>
          <p:cNvSpPr/>
          <p:nvPr/>
        </p:nvSpPr>
        <p:spPr>
          <a:xfrm>
            <a:off x="166758" y="763828"/>
            <a:ext cx="3374426" cy="1223555"/>
          </a:xfrm>
          <a:prstGeom prst="rightArrow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Tekstur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(Hardness)</a:t>
            </a:r>
            <a:endParaRPr lang="id-I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x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37608"/>
            <a:ext cx="6037094" cy="45225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id-ID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en-US" sz="2000" b="1" kern="1200" dirty="0" smtClean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Dar</a:t>
            </a:r>
            <a:r>
              <a:rPr lang="id-ID" sz="2000" b="1" kern="1200" dirty="0" smtClean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i hasil pengujian, </a:t>
            </a:r>
            <a:r>
              <a:rPr lang="en-US" sz="2000" b="1" kern="1200" dirty="0" err="1" smtClean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semakin</a:t>
            </a:r>
            <a:r>
              <a:rPr lang="en-US" sz="2000" b="1" kern="1200" dirty="0" smtClean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lama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waktu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perendaman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maka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semakin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meningkat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tekstur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pada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kripik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buah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pepaya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id-ID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Terbentuknya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hardness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atau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tingkat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kekerasan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pada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kripik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buah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pepaya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dikarenakan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adanya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ikatan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antara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Ca2+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dengan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dinding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sel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mengandung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pektin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dimana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ikatan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tersebut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dapat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meningkatkan</a:t>
            </a:r>
            <a:r>
              <a:rPr lang="id-ID" sz="2000" b="1" kern="1200" dirty="0" smtClean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kekerasan</a:t>
            </a:r>
            <a:r>
              <a:rPr lang="id-ID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pada</a:t>
            </a:r>
            <a:r>
              <a:rPr lang="en-US" sz="2000" b="1" kern="1200" dirty="0" smtClean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jaringan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terdapat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dalam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kripik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buah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pepaya</a:t>
            </a:r>
            <a:r>
              <a:rPr lang="en-US" sz="2000" b="1" kern="1200" dirty="0">
                <a:solidFill>
                  <a:prstClr val="black"/>
                </a:solidFill>
                <a:latin typeface="Exo" panose="020B060402020202020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0800" indent="0">
              <a:buNone/>
            </a:pPr>
            <a:endParaRPr lang="id-ID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66758" y="1631852"/>
            <a:ext cx="6037094" cy="441725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166758" y="1519311"/>
            <a:ext cx="6262177" cy="462827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6203852" y="2883876"/>
            <a:ext cx="5988148" cy="32215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2400" b="1" dirty="0"/>
              <a:t> </a:t>
            </a:r>
            <a:r>
              <a:rPr lang="id-ID" sz="2400" b="1" dirty="0" smtClean="0"/>
              <a:t>    </a:t>
            </a:r>
            <a:r>
              <a:rPr lang="id-ID" sz="2000" b="1" dirty="0" smtClean="0">
                <a:latin typeface="Exo" panose="020B0604020202020204" charset="0"/>
              </a:rPr>
              <a:t>Hasil pengujian </a:t>
            </a:r>
            <a:r>
              <a:rPr lang="en-US" sz="2000" b="1" dirty="0" err="1" smtClean="0">
                <a:latin typeface="Exo" panose="020B0604020202020204" charset="0"/>
              </a:rPr>
              <a:t>menunjukan</a:t>
            </a:r>
            <a:r>
              <a:rPr lang="en-US" sz="2000" b="1" dirty="0" smtClean="0">
                <a:latin typeface="Exo" panose="020B0604020202020204" charset="0"/>
              </a:rPr>
              <a:t> </a:t>
            </a:r>
            <a:r>
              <a:rPr lang="en-US" sz="2000" b="1" dirty="0" err="1" smtClean="0">
                <a:latin typeface="Exo" panose="020B0604020202020204" charset="0"/>
              </a:rPr>
              <a:t>bahwa</a:t>
            </a:r>
            <a:endParaRPr lang="id-ID" sz="2000" b="1" dirty="0">
              <a:latin typeface="Exo" panose="020B0604020202020204" charset="0"/>
            </a:endParaRPr>
          </a:p>
          <a:p>
            <a:pPr algn="just"/>
            <a:r>
              <a:rPr lang="en-US" sz="2000" b="1" dirty="0" err="1" smtClean="0">
                <a:latin typeface="Exo" panose="020B0604020202020204" charset="0"/>
              </a:rPr>
              <a:t>Semakin</a:t>
            </a:r>
            <a:r>
              <a:rPr lang="en-US" sz="2000" b="1" dirty="0" smtClean="0">
                <a:latin typeface="Exo" panose="020B0604020202020204" charset="0"/>
              </a:rPr>
              <a:t> </a:t>
            </a:r>
            <a:r>
              <a:rPr lang="en-US" sz="2000" b="1" dirty="0">
                <a:latin typeface="Exo" panose="020B0604020202020204" charset="0"/>
              </a:rPr>
              <a:t>lama </a:t>
            </a:r>
            <a:r>
              <a:rPr lang="en-US" sz="2000" b="1" dirty="0" err="1">
                <a:latin typeface="Exo" panose="020B0604020202020204" charset="0"/>
              </a:rPr>
              <a:t>waktu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perendaman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dan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semakin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tinggi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konsentrasi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kapur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sirih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menyebabkan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kadar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lemak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dalam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kripik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buah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pepaya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akan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semakin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berkurang</a:t>
            </a:r>
            <a:r>
              <a:rPr lang="en-US" sz="2000" b="1" dirty="0">
                <a:latin typeface="Exo" panose="020B0604020202020204" charset="0"/>
              </a:rPr>
              <a:t>. Hal </a:t>
            </a:r>
            <a:r>
              <a:rPr lang="en-US" sz="2000" b="1" dirty="0" err="1">
                <a:latin typeface="Exo" panose="020B0604020202020204" charset="0"/>
              </a:rPr>
              <a:t>ini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disebabkan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dalam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suasana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basah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lemak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muda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rusak</a:t>
            </a:r>
            <a:r>
              <a:rPr lang="en-US" sz="2000" b="1" dirty="0">
                <a:latin typeface="Exo" panose="020B0604020202020204" charset="0"/>
              </a:rPr>
              <a:t> (</a:t>
            </a:r>
            <a:r>
              <a:rPr lang="en-US" sz="2000" b="1" dirty="0" err="1">
                <a:latin typeface="Exo" panose="020B0604020202020204" charset="0"/>
              </a:rPr>
              <a:t>terhidrolisis</a:t>
            </a:r>
            <a:r>
              <a:rPr lang="en-US" sz="2000" b="1" dirty="0" smtClean="0">
                <a:latin typeface="Exo" panose="020B0604020202020204" charset="0"/>
              </a:rPr>
              <a:t>).</a:t>
            </a:r>
            <a:r>
              <a:rPr lang="id-ID" sz="2000" b="1" dirty="0" smtClean="0">
                <a:latin typeface="Exo" panose="020B0604020202020204" charset="0"/>
              </a:rPr>
              <a:t> </a:t>
            </a:r>
            <a:r>
              <a:rPr lang="en-US" sz="2000" b="1" dirty="0" err="1" smtClean="0">
                <a:latin typeface="Exo" panose="020B0604020202020204" charset="0"/>
              </a:rPr>
              <a:t>Larutan</a:t>
            </a:r>
            <a:r>
              <a:rPr lang="en-US" sz="2000" b="1" dirty="0" smtClean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kapur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sirih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 smtClean="0">
                <a:latin typeface="Exo" panose="020B0604020202020204" charset="0"/>
              </a:rPr>
              <a:t>mempengaruhi</a:t>
            </a:r>
            <a:r>
              <a:rPr lang="id-ID" sz="2000" b="1" dirty="0">
                <a:latin typeface="Exo" panose="020B0604020202020204" charset="0"/>
              </a:rPr>
              <a:t> </a:t>
            </a:r>
            <a:r>
              <a:rPr lang="en-US" sz="2000" b="1" dirty="0" err="1" smtClean="0">
                <a:latin typeface="Exo" panose="020B0604020202020204" charset="0"/>
              </a:rPr>
              <a:t>kecepatan</a:t>
            </a:r>
            <a:r>
              <a:rPr lang="en-US" sz="2000" b="1" dirty="0" smtClean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reaksi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hidrolisis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sehingga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semakin</a:t>
            </a:r>
            <a:r>
              <a:rPr lang="en-US" sz="2000" b="1" dirty="0">
                <a:latin typeface="Exo" panose="020B0604020202020204" charset="0"/>
              </a:rPr>
              <a:t> lama </a:t>
            </a:r>
            <a:r>
              <a:rPr lang="en-US" sz="2000" b="1" dirty="0" err="1">
                <a:latin typeface="Exo" panose="020B0604020202020204" charset="0"/>
              </a:rPr>
              <a:t>waktu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perendaman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dengan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kapur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sirih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maka</a:t>
            </a:r>
            <a:r>
              <a:rPr lang="en-US" sz="2000" b="1" dirty="0">
                <a:latin typeface="Exo" panose="020B0604020202020204" charset="0"/>
              </a:rPr>
              <a:t>, </a:t>
            </a:r>
            <a:r>
              <a:rPr lang="en-US" sz="2000" b="1" dirty="0" err="1">
                <a:latin typeface="Exo" panose="020B0604020202020204" charset="0"/>
              </a:rPr>
              <a:t>kadar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lemak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semakin</a:t>
            </a:r>
            <a:r>
              <a:rPr lang="en-US" sz="2000" b="1" dirty="0">
                <a:latin typeface="Exo" panose="020B0604020202020204" charset="0"/>
              </a:rPr>
              <a:t> </a:t>
            </a:r>
            <a:r>
              <a:rPr lang="en-US" sz="2000" b="1" dirty="0" err="1">
                <a:latin typeface="Exo" panose="020B0604020202020204" charset="0"/>
              </a:rPr>
              <a:t>menurun</a:t>
            </a:r>
            <a:r>
              <a:rPr lang="en-US" sz="2000" b="1" dirty="0">
                <a:latin typeface="Exo" panose="020B0604020202020204" charset="0"/>
              </a:rPr>
              <a:t>.</a:t>
            </a:r>
            <a:endParaRPr lang="id-ID" sz="2000" dirty="0">
              <a:latin typeface="Exo" panose="020B06040202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03852" y="2289191"/>
            <a:ext cx="345294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b="1" dirty="0" smtClean="0"/>
              <a:t>                </a:t>
            </a:r>
            <a:r>
              <a:rPr lang="en-US" sz="2400" b="1" dirty="0" smtClean="0"/>
              <a:t>Kadar </a:t>
            </a:r>
            <a:r>
              <a:rPr lang="en-US" sz="2400" b="1" dirty="0" err="1"/>
              <a:t>Lemak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1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d-ID" sz="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0" y="1342854"/>
            <a:ext cx="6555545" cy="46564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      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Dari </a:t>
            </a:r>
            <a:r>
              <a:rPr lang="id-I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hasil pngujian meenunjukan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semakin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tinggi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konsentrasi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larutan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kapur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sirih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maka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kadar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airnya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cenderung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semakin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berkurang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. Hal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ini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dikarenakan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semakin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tinggi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konsentrasi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larutan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kapur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sirih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maka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semakin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tinggi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daya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serap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kapur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sirih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sehingga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semakin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banyak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air yang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terikat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.</a:t>
            </a:r>
            <a:endParaRPr lang="id-ID" sz="2400" b="1" dirty="0">
              <a:latin typeface="Exo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368" y="1342854"/>
            <a:ext cx="2246812" cy="7485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id-ID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Kadar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Air</a:t>
            </a:r>
            <a:endParaRPr lang="id-ID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95641" y="1238732"/>
            <a:ext cx="5568752" cy="517300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id-ID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       Hasil pengujian terlihat </a:t>
            </a:r>
            <a:r>
              <a:rPr lang="id-ID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jelas,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semakin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lama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perendaman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dan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semakin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besar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konsentrasi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kapur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sirih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maka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semakin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besar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nilai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kadar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abu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pada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kripik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buah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pepaya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Pada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perlakuan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ini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semakin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tinggi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konsentrasi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larutan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kapur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sirih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maka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semakin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rendah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kadar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abu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karena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sebagian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mineral yang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terkandung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dalam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irisan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pepaya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terlarut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dalam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air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selama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 proses </a:t>
            </a:r>
            <a:r>
              <a:rPr lang="en-US" sz="1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perendaman</a:t>
            </a:r>
            <a:r>
              <a:rPr 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  <a:cs typeface="Times New Roman" panose="02020603050405020304" pitchFamily="18" charset="0"/>
              </a:rPr>
              <a:t>.</a:t>
            </a:r>
            <a:endParaRPr lang="id-ID" sz="1800" dirty="0">
              <a:solidFill>
                <a:schemeClr val="bg1"/>
              </a:solidFill>
              <a:latin typeface="Exo" panose="020B06040202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7864" y="1605236"/>
            <a:ext cx="2102199" cy="5878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d-ID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    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Kadar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Abu</a:t>
            </a:r>
          </a:p>
        </p:txBody>
      </p:sp>
    </p:spTree>
    <p:extLst>
      <p:ext uri="{BB962C8B-B14F-4D97-AF65-F5344CB8AC3E}">
        <p14:creationId xmlns:p14="http://schemas.microsoft.com/office/powerpoint/2010/main" val="41876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Uji Organoleptik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0800" lvl="0" indent="0" algn="just">
              <a:buNone/>
            </a:pPr>
            <a:r>
              <a:rPr lang="id-ID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50800" lvl="0" indent="0" algn="just">
              <a:buNone/>
            </a:pPr>
            <a:r>
              <a:rPr lang="id-ID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id-ID" sz="2400" b="1" dirty="0" smtClean="0">
                <a:latin typeface="Exo" panose="020B0604020202020204" charset="0"/>
                <a:ea typeface="Calibri" panose="020F0502020204030204" pitchFamily="34" charset="0"/>
              </a:rPr>
              <a:t>Dari hasil penelitian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menunjukan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pengaruh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konsentrasi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larutan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kapur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sirih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(K)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dan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lama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perendaman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(L)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serta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interaksi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latin typeface="Exo" panose="020B0604020202020204" charset="0"/>
                <a:ea typeface="Calibri" panose="020F0502020204030204" pitchFamily="34" charset="0"/>
              </a:rPr>
              <a:t>antara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keduanya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(KL)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berpengaruh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tidak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nyata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terhadap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warna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pada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keripik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buah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pepaya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.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Semakin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besar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konsentrasi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larutan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kapur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sirih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dan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semakin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lama </a:t>
            </a:r>
            <a:r>
              <a:rPr lang="en-US" sz="2400" b="1" dirty="0" err="1" smtClean="0">
                <a:latin typeface="Exo" panose="020B0604020202020204" charset="0"/>
                <a:ea typeface="Calibri" panose="020F0502020204030204" pitchFamily="34" charset="0"/>
              </a:rPr>
              <a:t>perendaman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 yang </a:t>
            </a:r>
            <a:r>
              <a:rPr lang="en-US" sz="2400" b="1" dirty="0" err="1">
                <a:latin typeface="Exo" panose="020B0604020202020204" charset="0"/>
                <a:ea typeface="Calibri" panose="020F0502020204030204" pitchFamily="34" charset="0"/>
              </a:rPr>
              <a:t>dilakukan</a:t>
            </a:r>
            <a:r>
              <a:rPr lang="en-US" sz="2400" b="1" dirty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Exo" panose="020B0604020202020204" charset="0"/>
                <a:ea typeface="Calibri" panose="020F0502020204030204" pitchFamily="34" charset="0"/>
              </a:rPr>
              <a:t>maka</a:t>
            </a:r>
            <a:r>
              <a:rPr lang="en-US" sz="2400" b="1" dirty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Exo" panose="020B0604020202020204" charset="0"/>
                <a:ea typeface="Calibri" panose="020F0502020204030204" pitchFamily="34" charset="0"/>
              </a:rPr>
              <a:t>warna</a:t>
            </a:r>
            <a:r>
              <a:rPr lang="en-US" sz="2400" b="1" dirty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Exo" panose="020B0604020202020204" charset="0"/>
                <a:ea typeface="Calibri" panose="020F0502020204030204" pitchFamily="34" charset="0"/>
              </a:rPr>
              <a:t>keripik</a:t>
            </a:r>
            <a:r>
              <a:rPr lang="en-US" sz="2400" b="1" dirty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Exo" panose="020B0604020202020204" charset="0"/>
                <a:ea typeface="Calibri" panose="020F0502020204030204" pitchFamily="34" charset="0"/>
              </a:rPr>
              <a:t>buah</a:t>
            </a:r>
            <a:r>
              <a:rPr lang="en-US" sz="2400" b="1" dirty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Exo" panose="020B0604020202020204" charset="0"/>
                <a:ea typeface="Calibri" panose="020F0502020204030204" pitchFamily="34" charset="0"/>
              </a:rPr>
              <a:t>pepaya</a:t>
            </a:r>
            <a:r>
              <a:rPr lang="en-US" sz="2400" b="1" dirty="0">
                <a:latin typeface="Exo" panose="020B0604020202020204" charset="0"/>
                <a:ea typeface="Calibri" panose="020F0502020204030204" pitchFamily="34" charset="0"/>
              </a:rPr>
              <a:t> yang </a:t>
            </a:r>
            <a:r>
              <a:rPr lang="en-US" sz="2400" b="1" dirty="0" err="1">
                <a:latin typeface="Exo" panose="020B0604020202020204" charset="0"/>
                <a:ea typeface="Calibri" panose="020F0502020204030204" pitchFamily="34" charset="0"/>
              </a:rPr>
              <a:t>dihasilkan</a:t>
            </a:r>
            <a:r>
              <a:rPr lang="en-US" sz="2400" b="1" dirty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Exo" panose="020B0604020202020204" charset="0"/>
                <a:ea typeface="Calibri" panose="020F0502020204030204" pitchFamily="34" charset="0"/>
              </a:rPr>
              <a:t>smakin</a:t>
            </a:r>
            <a:r>
              <a:rPr lang="en-US" sz="2400" b="1" dirty="0">
                <a:latin typeface="Exo" panose="020B060402020202020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Exo" panose="020B0604020202020204" charset="0"/>
                <a:ea typeface="Calibri" panose="020F0502020204030204" pitchFamily="34" charset="0"/>
              </a:rPr>
              <a:t>berubah</a:t>
            </a:r>
            <a:r>
              <a:rPr lang="en-US" sz="2400" b="1" dirty="0" smtClean="0">
                <a:latin typeface="Exo" panose="020B0604020202020204" charset="0"/>
                <a:ea typeface="Calibri" panose="020F0502020204030204" pitchFamily="34" charset="0"/>
              </a:rPr>
              <a:t>.</a:t>
            </a:r>
            <a:endParaRPr lang="en-US" sz="2400" b="1" dirty="0">
              <a:latin typeface="Exo" panose="020B0604020202020204" charset="0"/>
            </a:endParaRPr>
          </a:p>
          <a:p>
            <a:pPr marL="50800" indent="0">
              <a:buNone/>
            </a:pPr>
            <a:r>
              <a:rPr lang="id-ID" b="1" dirty="0" smtClean="0"/>
              <a:t>Aroma</a:t>
            </a:r>
          </a:p>
          <a:p>
            <a:pPr marL="50800" lvl="0" indent="0" algn="just">
              <a:buNone/>
            </a:pPr>
            <a:r>
              <a:rPr lang="id-ID" sz="2400" b="1" dirty="0" smtClean="0">
                <a:latin typeface="Exo" panose="020B0604020202020204" charset="0"/>
              </a:rPr>
              <a:t>	</a:t>
            </a:r>
            <a:r>
              <a:rPr lang="en-US" sz="2400" b="1" dirty="0" smtClean="0">
                <a:latin typeface="Exo" panose="020B0604020202020204" charset="0"/>
              </a:rPr>
              <a:t>Dari</a:t>
            </a:r>
            <a:r>
              <a:rPr lang="id-ID" sz="2400" b="1" dirty="0" smtClean="0">
                <a:latin typeface="Exo" panose="020B0604020202020204" charset="0"/>
              </a:rPr>
              <a:t> </a:t>
            </a:r>
            <a:r>
              <a:rPr lang="id-ID" sz="2400" b="1" dirty="0">
                <a:latin typeface="Exo" panose="020B0604020202020204" charset="0"/>
              </a:rPr>
              <a:t>hasil penelitian </a:t>
            </a:r>
            <a:r>
              <a:rPr lang="en-US" sz="2400" b="1" dirty="0" err="1">
                <a:latin typeface="Exo" panose="020B0604020202020204" charset="0"/>
              </a:rPr>
              <a:t>terlihat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jelas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bahwa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semakin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tinggi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konsentrasi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kapur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sirih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dan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semakin</a:t>
            </a:r>
            <a:r>
              <a:rPr lang="en-US" sz="2400" b="1" dirty="0">
                <a:latin typeface="Exo" panose="020B0604020202020204" charset="0"/>
              </a:rPr>
              <a:t> lama </a:t>
            </a:r>
            <a:r>
              <a:rPr lang="en-US" sz="2400" b="1" dirty="0" err="1">
                <a:latin typeface="Exo" panose="020B0604020202020204" charset="0"/>
              </a:rPr>
              <a:t>perendaman</a:t>
            </a:r>
            <a:r>
              <a:rPr lang="en-US" sz="2400" b="1" dirty="0">
                <a:latin typeface="Exo" panose="020B0604020202020204" charset="0"/>
              </a:rPr>
              <a:t> aroma </a:t>
            </a:r>
            <a:r>
              <a:rPr lang="en-US" sz="2400" b="1" dirty="0" err="1">
                <a:latin typeface="Exo" panose="020B0604020202020204" charset="0"/>
              </a:rPr>
              <a:t>pada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kripik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pepaya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semakin</a:t>
            </a:r>
            <a:r>
              <a:rPr lang="en-US" sz="2400" b="1" dirty="0">
                <a:latin typeface="Exo" panose="020B0604020202020204" charset="0"/>
              </a:rPr>
              <a:t> di </a:t>
            </a:r>
            <a:r>
              <a:rPr lang="en-US" sz="2400" b="1" dirty="0" err="1">
                <a:latin typeface="Exo" panose="020B0604020202020204" charset="0"/>
              </a:rPr>
              <a:t>sukai</a:t>
            </a:r>
            <a:r>
              <a:rPr lang="en-US" sz="2400" b="1" dirty="0">
                <a:latin typeface="Exo" panose="020B0604020202020204" charset="0"/>
              </a:rPr>
              <a:t>.</a:t>
            </a:r>
            <a:r>
              <a:rPr lang="id-ID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persentase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larutan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kapur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sirih</a:t>
            </a:r>
            <a:r>
              <a:rPr lang="en-US" sz="2400" b="1" dirty="0">
                <a:latin typeface="Exo" panose="020B0604020202020204" charset="0"/>
              </a:rPr>
              <a:t> 20% </a:t>
            </a:r>
            <a:r>
              <a:rPr lang="en-US" sz="2400" b="1" dirty="0" err="1">
                <a:latin typeface="Exo" panose="020B0604020202020204" charset="0"/>
              </a:rPr>
              <a:t>dengan</a:t>
            </a:r>
            <a:r>
              <a:rPr lang="en-US" sz="2400" b="1" dirty="0">
                <a:latin typeface="Exo" panose="020B0604020202020204" charset="0"/>
              </a:rPr>
              <a:t> lama </a:t>
            </a:r>
            <a:r>
              <a:rPr lang="en-US" sz="2400" b="1" dirty="0" err="1">
                <a:latin typeface="Exo" panose="020B0604020202020204" charset="0"/>
              </a:rPr>
              <a:t>perendaman</a:t>
            </a:r>
            <a:r>
              <a:rPr lang="en-US" sz="2400" b="1" dirty="0">
                <a:latin typeface="Exo" panose="020B0604020202020204" charset="0"/>
              </a:rPr>
              <a:t> 25 </a:t>
            </a:r>
            <a:r>
              <a:rPr lang="en-US" sz="2400" b="1" dirty="0" err="1">
                <a:latin typeface="Exo" panose="020B0604020202020204" charset="0"/>
              </a:rPr>
              <a:t>menit</a:t>
            </a:r>
            <a:r>
              <a:rPr lang="id-ID" sz="2400" b="1" dirty="0">
                <a:latin typeface="Exo" panose="020B0604020202020204" charset="0"/>
              </a:rPr>
              <a:t> merupakan perlakuan terbaik dari semua perlakuan pada Aroma</a:t>
            </a:r>
            <a:r>
              <a:rPr lang="en-US" sz="2400" b="1" dirty="0">
                <a:latin typeface="Exo" panose="020B0604020202020204" charset="0"/>
              </a:rPr>
              <a:t>. Hal </a:t>
            </a:r>
            <a:r>
              <a:rPr lang="en-US" sz="2400" b="1" dirty="0" err="1">
                <a:latin typeface="Exo" panose="020B0604020202020204" charset="0"/>
              </a:rPr>
              <a:t>tersebut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terjadi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karena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adanya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perendaman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dalam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larutan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kapur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sirih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sehingga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kandungan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zat</a:t>
            </a:r>
            <a:r>
              <a:rPr lang="en-US" sz="2400" b="1" dirty="0">
                <a:latin typeface="Exo" panose="020B0604020202020204" charset="0"/>
              </a:rPr>
              <a:t> yang </a:t>
            </a:r>
            <a:r>
              <a:rPr lang="en-US" sz="2400" b="1" dirty="0" err="1">
                <a:latin typeface="Exo" panose="020B0604020202020204" charset="0"/>
              </a:rPr>
              <a:t>terdapat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dalam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pepaya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saling</a:t>
            </a:r>
            <a:r>
              <a:rPr lang="en-US" sz="2400" b="1" dirty="0">
                <a:latin typeface="Exo" panose="020B0604020202020204" charset="0"/>
              </a:rPr>
              <a:t> </a:t>
            </a:r>
            <a:r>
              <a:rPr lang="en-US" sz="2400" b="1" dirty="0" err="1">
                <a:latin typeface="Exo" panose="020B0604020202020204" charset="0"/>
              </a:rPr>
              <a:t>berikatan</a:t>
            </a:r>
            <a:r>
              <a:rPr lang="en-US" b="1" dirty="0">
                <a:latin typeface="Constantia"/>
              </a:rPr>
              <a:t>.</a:t>
            </a:r>
            <a:endParaRPr lang="id-ID" b="1" dirty="0"/>
          </a:p>
          <a:p>
            <a:pPr marL="50800" indent="0">
              <a:buNone/>
            </a:pP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166758" y="1155459"/>
            <a:ext cx="1409492" cy="4114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" panose="020B0604020202020204" charset="0"/>
                <a:ea typeface="Calibri" panose="020F0502020204030204" pitchFamily="34" charset="0"/>
                <a:cs typeface="+mn-cs"/>
              </a:rPr>
              <a:t>1. </a:t>
            </a:r>
            <a:r>
              <a:rPr kumimoji="0" lang="en-US" sz="2400" b="1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Exo" panose="020B0604020202020204" charset="0"/>
                <a:ea typeface="Calibri" panose="020F0502020204030204" pitchFamily="34" charset="0"/>
                <a:cs typeface="+mn-cs"/>
              </a:rPr>
              <a:t>Warna</a:t>
            </a: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o" panose="020B060402020202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" y="9694"/>
            <a:ext cx="11830877" cy="1145763"/>
          </a:xfrm>
        </p:spPr>
        <p:txBody>
          <a:bodyPr>
            <a:normAutofit/>
          </a:bodyPr>
          <a:lstStyle/>
          <a:p>
            <a:r>
              <a:rPr lang="id-ID" sz="1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d-ID" sz="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328" y="1155459"/>
            <a:ext cx="6584251" cy="5340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979" y="878534"/>
            <a:ext cx="2219136" cy="89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61" y="1259099"/>
            <a:ext cx="6011177" cy="5133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6378417" y="1563589"/>
            <a:ext cx="207891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 algn="just">
              <a:buNone/>
            </a:pPr>
            <a:r>
              <a:rPr lang="id-ID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/>
              </a:rPr>
              <a:t>		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Lama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perendama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dalam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larutan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kapur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sirih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Ca(OH)</a:t>
            </a:r>
            <a:r>
              <a:rPr lang="en-US" sz="2400" b="1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2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berpengaruh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sangat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nyata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terhadap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tekstur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kadar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lemak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dan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kadar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air,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sedangkan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pada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pada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pengujian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kadar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abu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berpengaruh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tidak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nyata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.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Hasil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uji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organoleptik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pada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penelitian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ini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menunjukan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pengaruh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yang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tidak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nyata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terhadap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warna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, aroma, rasa,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dan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tekstur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.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Perlakuan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terbaik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dari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setiap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pengujian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terdapat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pada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perlakuan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K1L3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dengan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bobot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nilai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sebesar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0,69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dengan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konsentrasi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larutan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kapur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sirih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 10%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dan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lama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perendaman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selama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30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menit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.</a:t>
            </a:r>
            <a:r>
              <a:rPr lang="id-I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Untuk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memperoleh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karakteristik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kripik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pepaya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yang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lebih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baik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perlu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dilakukan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perlakuan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terbaik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sehingga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bisa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menghasilka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keripik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buah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pepaya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yang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lebih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baik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xo" panose="020B0604020202020204" charset="0"/>
              </a:rPr>
              <a:t> pula.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xo" panose="020B060402020202020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399</Words>
  <Application>Microsoft Office PowerPoint</Application>
  <PresentationFormat>Widescreen</PresentationFormat>
  <Paragraphs>85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Exo</vt:lpstr>
      <vt:lpstr>Arial</vt:lpstr>
      <vt:lpstr>Times New Roman</vt:lpstr>
      <vt:lpstr>Wingdings</vt:lpstr>
      <vt:lpstr>Century Gothic</vt:lpstr>
      <vt:lpstr>Constantia</vt:lpstr>
      <vt:lpstr>Office Theme</vt:lpstr>
      <vt:lpstr>PENGARUH LAMA PERENDAMAN DAN KONSENTRASI LARUTAN KAPUR SIRIH Ca(OH)2 TERHADAP KARAKTERISTIK KRIPIK PEPAYA MUDA  (Carica Papaya L.)</vt:lpstr>
      <vt:lpstr>Pendahuluan</vt:lpstr>
      <vt:lpstr>Rumusan Masalah</vt:lpstr>
      <vt:lpstr>Metode</vt:lpstr>
      <vt:lpstr>Hasil</vt:lpstr>
      <vt:lpstr>.</vt:lpstr>
      <vt:lpstr>Uji Organoleptik</vt:lpstr>
      <vt:lpstr>.</vt:lpstr>
      <vt:lpstr>Pembahasan</vt:lpstr>
      <vt:lpstr>Temuan Penting Penelitian</vt:lpstr>
      <vt:lpstr>Manfaat Penelitian</vt:lpstr>
      <vt:lpstr>Referensi</vt:lpstr>
      <vt:lpstr>.</vt:lpstr>
      <vt:lpstr>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LAMA PERENDAMAN DAN KONSENTRASI LARUTAN KAPUR SIRIH Ca(OH)2 TERHADAP KARAKTERISTIK KRIPIK PEPAYA MUDA  (Carica Papaya L.)</dc:title>
  <dc:creator>Umsida</dc:creator>
  <cp:lastModifiedBy>JOHAN</cp:lastModifiedBy>
  <cp:revision>29</cp:revision>
  <dcterms:created xsi:type="dcterms:W3CDTF">2020-02-15T07:43:00Z</dcterms:created>
  <dcterms:modified xsi:type="dcterms:W3CDTF">2023-08-27T07:20:29Z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