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66" r:id="rId4"/>
    <p:sldId id="268" r:id="rId5"/>
    <p:sldId id="269" r:id="rId6"/>
    <p:sldId id="270" r:id="rId7"/>
    <p:sldId id="271" r:id="rId8"/>
    <p:sldId id="272" r:id="rId9"/>
    <p:sldId id="258" r:id="rId10"/>
    <p:sldId id="259" r:id="rId11"/>
    <p:sldId id="274" r:id="rId12"/>
    <p:sldId id="275" r:id="rId13"/>
    <p:sldId id="277" r:id="rId14"/>
    <p:sldId id="276" r:id="rId15"/>
    <p:sldId id="279" r:id="rId16"/>
    <p:sldId id="264" r:id="rId17"/>
    <p:sldId id="273" r:id="rId18"/>
    <p:sldId id="265" r:id="rId19"/>
  </p:sldIdLst>
  <p:sldSz cx="12192000" cy="6858000"/>
  <p:notesSz cx="9144000" cy="6858000"/>
  <p:embeddedFontLst>
    <p:embeddedFont>
      <p:font typeface="Calibri" panose="020F0502020204030204" pitchFamily="34" charset="0"/>
      <p:regular r:id="rId21"/>
      <p:bold r:id="rId22"/>
      <p:italic r:id="rId23"/>
      <p:boldItalic r:id="rId24"/>
    </p:embeddedFont>
    <p:embeddedFont>
      <p:font typeface="Cambria Math" panose="02040503050406030204" pitchFamily="18" charset="0"/>
      <p:regular r:id="rId25"/>
    </p:embeddedFont>
    <p:embeddedFont>
      <p:font typeface="Century Gothic" panose="020B0502020202020204" pitchFamily="34" charset="0"/>
      <p:regular r:id="rId26"/>
      <p:bold r:id="rId27"/>
      <p:italic r:id="rId28"/>
      <p:boldItalic r:id="rId29"/>
    </p:embeddedFont>
    <p:embeddedFont>
      <p:font typeface="Exo" panose="020B0604020202020204" charset="0"/>
      <p:regular r:id="rId30"/>
      <p:bold r:id="rId31"/>
      <p:italic r:id="rId32"/>
      <p:boldItalic r:id="rId33"/>
    </p:embeddedFont>
    <p:embeddedFont>
      <p:font typeface="Tahoma" panose="020B0604030504040204" pitchFamily="3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2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customschemas.google.com/relationships/presentationmetadata" Target="meta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12938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244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5195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8466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9114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2715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051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338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9483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9959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205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3571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158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318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3875297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727522" y="845906"/>
            <a:ext cx="10736956" cy="2489009"/>
          </a:xfrm>
          <a:prstGeom prst="rect">
            <a:avLst/>
          </a:prstGeom>
          <a:noFill/>
          <a:ln>
            <a:noFill/>
          </a:ln>
        </p:spPr>
        <p:txBody>
          <a:bodyPr spcFirstLastPara="1" wrap="square" lIns="91425" tIns="45700" rIns="91425" bIns="45700" anchor="b" anchorCtr="0">
            <a:normAutofit/>
          </a:bodyPr>
          <a:lstStyle/>
          <a:p>
            <a:pPr lvl="0"/>
            <a:r>
              <a:rPr lang="id-ID" sz="3500" dirty="0"/>
              <a:t>Pengaruh Media sosial Tiktok, Influencer Dan Harga Terhadap Keputusan Pembelian Mie Gacoan Di Jawa Timur</a:t>
            </a:r>
            <a:endParaRPr lang="id-ID" sz="3500" dirty="0">
              <a:sym typeface="Exo"/>
            </a:endParaRPr>
          </a:p>
        </p:txBody>
      </p:sp>
      <p:sp>
        <p:nvSpPr>
          <p:cNvPr id="41" name="Google Shape;41;p1"/>
          <p:cNvSpPr txBox="1">
            <a:spLocks noGrp="1"/>
          </p:cNvSpPr>
          <p:nvPr>
            <p:ph type="subTitle" idx="1"/>
          </p:nvPr>
        </p:nvSpPr>
        <p:spPr>
          <a:xfrm>
            <a:off x="1714500" y="3579395"/>
            <a:ext cx="8763000" cy="10850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sz="2000" dirty="0" err="1">
                <a:solidFill>
                  <a:srgbClr val="F2F2F2"/>
                </a:solidFill>
                <a:sym typeface="Exo"/>
              </a:rPr>
              <a:t>Oleh</a:t>
            </a:r>
            <a:r>
              <a:rPr lang="en-US" sz="2000" dirty="0">
                <a:solidFill>
                  <a:srgbClr val="F2F2F2"/>
                </a:solidFill>
                <a:sym typeface="Exo"/>
              </a:rPr>
              <a:t>:</a:t>
            </a:r>
            <a:endParaRPr sz="2000" dirty="0"/>
          </a:p>
          <a:p>
            <a:pPr marL="0" lvl="0" indent="0" algn="ctr" rtl="0">
              <a:lnSpc>
                <a:spcPct val="90000"/>
              </a:lnSpc>
              <a:spcBef>
                <a:spcPts val="1000"/>
              </a:spcBef>
              <a:spcAft>
                <a:spcPts val="0"/>
              </a:spcAft>
              <a:buClr>
                <a:schemeClr val="lt1"/>
              </a:buClr>
              <a:buSzPts val="2400"/>
              <a:buNone/>
            </a:pPr>
            <a:r>
              <a:rPr lang="id-ID" sz="2000" dirty="0"/>
              <a:t>Nama Mahasiswa : </a:t>
            </a:r>
            <a:r>
              <a:rPr lang="en-US" sz="2000" dirty="0"/>
              <a:t>Muhammad Haris </a:t>
            </a:r>
            <a:r>
              <a:rPr lang="en-US" sz="2000" dirty="0" err="1"/>
              <a:t>Rahmadana</a:t>
            </a:r>
            <a:r>
              <a:rPr lang="id-ID" sz="2000" dirty="0"/>
              <a:t> - </a:t>
            </a:r>
            <a:r>
              <a:rPr lang="en-US" sz="2000" dirty="0"/>
              <a:t>192010200280 </a:t>
            </a:r>
            <a:endParaRPr sz="2000" dirty="0"/>
          </a:p>
          <a:p>
            <a:pPr marL="0" lvl="0" indent="0" algn="ctr" rtl="0">
              <a:lnSpc>
                <a:spcPct val="90000"/>
              </a:lnSpc>
              <a:spcBef>
                <a:spcPts val="1000"/>
              </a:spcBef>
              <a:spcAft>
                <a:spcPts val="0"/>
              </a:spcAft>
              <a:buClr>
                <a:schemeClr val="lt1"/>
              </a:buClr>
              <a:buSzPts val="2400"/>
              <a:buNone/>
            </a:pPr>
            <a:r>
              <a:rPr lang="id-ID" sz="2000" dirty="0"/>
              <a:t>Nama Dosen Pembimbing : Dra. Lilik Indayani, MM.</a:t>
            </a:r>
          </a:p>
          <a:p>
            <a:pPr marL="0" lvl="0" indent="0" algn="ctr" rtl="0">
              <a:lnSpc>
                <a:spcPct val="90000"/>
              </a:lnSpc>
              <a:spcBef>
                <a:spcPts val="1000"/>
              </a:spcBef>
              <a:spcAft>
                <a:spcPts val="0"/>
              </a:spcAft>
              <a:buClr>
                <a:schemeClr val="lt1"/>
              </a:buClr>
              <a:buSzPts val="2400"/>
              <a:buNone/>
            </a:pPr>
            <a:endParaRPr sz="2000" dirty="0"/>
          </a:p>
          <a:p>
            <a:pPr marL="0" lvl="0" indent="0" algn="ctr" rtl="0">
              <a:lnSpc>
                <a:spcPct val="90000"/>
              </a:lnSpc>
              <a:spcBef>
                <a:spcPts val="1000"/>
              </a:spcBef>
              <a:spcAft>
                <a:spcPts val="0"/>
              </a:spcAft>
              <a:buClr>
                <a:schemeClr val="lt1"/>
              </a:buClr>
              <a:buSzPts val="2400"/>
              <a:buNone/>
            </a:pPr>
            <a:r>
              <a:rPr lang="en-US" sz="2000" dirty="0" err="1"/>
              <a:t>Progam</a:t>
            </a:r>
            <a:r>
              <a:rPr lang="en-US" sz="2000" dirty="0"/>
              <a:t> </a:t>
            </a:r>
            <a:r>
              <a:rPr lang="en-US" sz="2000" dirty="0" err="1"/>
              <a:t>Studi</a:t>
            </a:r>
            <a:r>
              <a:rPr lang="id-ID" sz="2000" dirty="0"/>
              <a:t> Manajemen</a:t>
            </a:r>
            <a:endParaRPr sz="2000" dirty="0"/>
          </a:p>
          <a:p>
            <a:pPr marL="0" lvl="0" indent="0" algn="ctr" rtl="0">
              <a:lnSpc>
                <a:spcPct val="90000"/>
              </a:lnSpc>
              <a:spcBef>
                <a:spcPts val="1000"/>
              </a:spcBef>
              <a:spcAft>
                <a:spcPts val="0"/>
              </a:spcAft>
              <a:buClr>
                <a:srgbClr val="F2F2F2"/>
              </a:buClr>
              <a:buSzPts val="2400"/>
              <a:buNone/>
            </a:pPr>
            <a:r>
              <a:rPr lang="en-US" sz="2000" dirty="0" err="1">
                <a:solidFill>
                  <a:srgbClr val="F2F2F2"/>
                </a:solidFill>
                <a:sym typeface="Exo"/>
              </a:rPr>
              <a:t>Universitas</a:t>
            </a:r>
            <a:r>
              <a:rPr lang="en-US" sz="2000" dirty="0">
                <a:solidFill>
                  <a:srgbClr val="F2F2F2"/>
                </a:solidFill>
                <a:sym typeface="Exo"/>
              </a:rPr>
              <a:t> </a:t>
            </a:r>
            <a:r>
              <a:rPr lang="en-US" sz="2000" dirty="0" err="1">
                <a:solidFill>
                  <a:srgbClr val="F2F2F2"/>
                </a:solidFill>
                <a:sym typeface="Exo"/>
              </a:rPr>
              <a:t>Muhammadiyah</a:t>
            </a:r>
            <a:r>
              <a:rPr lang="en-US" sz="2000" dirty="0">
                <a:solidFill>
                  <a:srgbClr val="F2F2F2"/>
                </a:solidFill>
                <a:sym typeface="Exo"/>
              </a:rPr>
              <a:t> </a:t>
            </a:r>
            <a:r>
              <a:rPr lang="en-US" sz="2000" dirty="0" err="1">
                <a:solidFill>
                  <a:srgbClr val="F2F2F2"/>
                </a:solidFill>
                <a:sym typeface="Exo"/>
              </a:rPr>
              <a:t>Sidoarjo</a:t>
            </a:r>
            <a:r>
              <a:rPr lang="en-US" sz="2000" dirty="0">
                <a:solidFill>
                  <a:srgbClr val="F2F2F2"/>
                </a:solidFill>
                <a:sym typeface="Exo"/>
              </a:rPr>
              <a:t> </a:t>
            </a:r>
            <a:endParaRPr sz="2000" dirty="0">
              <a:solidFill>
                <a:srgbClr val="F2F2F2"/>
              </a:solidFill>
              <a:sym typeface="Exo"/>
            </a:endParaRPr>
          </a:p>
          <a:p>
            <a:pPr marL="0" lvl="0" indent="0" algn="ctr" rtl="0">
              <a:lnSpc>
                <a:spcPct val="90000"/>
              </a:lnSpc>
              <a:spcBef>
                <a:spcPts val="1000"/>
              </a:spcBef>
              <a:spcAft>
                <a:spcPts val="0"/>
              </a:spcAft>
              <a:buClr>
                <a:srgbClr val="F2F2F2"/>
              </a:buClr>
              <a:buSzPts val="2400"/>
              <a:buNone/>
            </a:pPr>
            <a:r>
              <a:rPr lang="en-US" sz="2000" dirty="0">
                <a:solidFill>
                  <a:srgbClr val="F2F2F2"/>
                </a:solidFill>
              </a:rPr>
              <a:t>, </a:t>
            </a:r>
            <a:r>
              <a:rPr lang="id-ID" sz="2000" dirty="0">
                <a:solidFill>
                  <a:srgbClr val="F2F2F2"/>
                </a:solidFill>
              </a:rPr>
              <a:t>2023</a:t>
            </a:r>
            <a:endParaRPr sz="2000" dirty="0">
              <a:solidFill>
                <a:srgbClr val="F2F2F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Metode</a:t>
            </a:r>
            <a:r>
              <a:rPr lang="id-ID" dirty="0"/>
              <a:t> Penelitian</a:t>
            </a:r>
            <a:endParaRPr dirty="0"/>
          </a:p>
        </p:txBody>
      </p:sp>
      <p:sp>
        <p:nvSpPr>
          <p:cNvPr id="59" name="Google Shape;59;g104f7abbb21_0_303"/>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endParaRPr dirty="0"/>
          </a:p>
        </p:txBody>
      </p:sp>
      <p:sp>
        <p:nvSpPr>
          <p:cNvPr id="2" name="Rounded Rectangle 1"/>
          <p:cNvSpPr/>
          <p:nvPr/>
        </p:nvSpPr>
        <p:spPr>
          <a:xfrm>
            <a:off x="464457" y="1848064"/>
            <a:ext cx="2844800" cy="1393371"/>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id-ID" b="1" dirty="0">
                <a:latin typeface="Exo" panose="020B0604020202020204" charset="0"/>
              </a:rPr>
              <a:t>Jenis Penelitian</a:t>
            </a:r>
          </a:p>
          <a:p>
            <a:pPr algn="ctr"/>
            <a:endParaRPr lang="id-ID" b="1" dirty="0">
              <a:latin typeface="Exo" panose="020B0604020202020204" charset="0"/>
            </a:endParaRPr>
          </a:p>
          <a:p>
            <a:pPr algn="ctr"/>
            <a:r>
              <a:rPr lang="id-ID" dirty="0">
                <a:latin typeface="Exo" panose="020B0604020202020204" charset="0"/>
              </a:rPr>
              <a:t>Penelitian kuantitatif dengan pendekatan survei </a:t>
            </a:r>
          </a:p>
        </p:txBody>
      </p:sp>
      <p:sp>
        <p:nvSpPr>
          <p:cNvPr id="5" name="Rounded Rectangle 4"/>
          <p:cNvSpPr/>
          <p:nvPr/>
        </p:nvSpPr>
        <p:spPr>
          <a:xfrm>
            <a:off x="4659796" y="4088264"/>
            <a:ext cx="2844800" cy="1393371"/>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id-ID" b="1" dirty="0">
                <a:latin typeface="Exo" panose="020B0604020202020204" charset="0"/>
              </a:rPr>
              <a:t>Teknik Pengambilan Sampel</a:t>
            </a:r>
          </a:p>
          <a:p>
            <a:pPr algn="ctr"/>
            <a:endParaRPr lang="id-ID" b="1" dirty="0">
              <a:latin typeface="Exo" panose="020B0604020202020204" charset="0"/>
            </a:endParaRPr>
          </a:p>
          <a:p>
            <a:pPr algn="ctr"/>
            <a:r>
              <a:rPr lang="id-ID" dirty="0">
                <a:latin typeface="Exo" panose="020B0604020202020204" charset="0"/>
              </a:rPr>
              <a:t>Metode yang digunakan yaitu </a:t>
            </a:r>
            <a:r>
              <a:rPr lang="id-ID" i="1" dirty="0">
                <a:latin typeface="Exo" panose="020B0604020202020204" charset="0"/>
              </a:rPr>
              <a:t>non probability sampling </a:t>
            </a:r>
            <a:r>
              <a:rPr lang="id-ID" dirty="0">
                <a:latin typeface="Exo" panose="020B0604020202020204" charset="0"/>
              </a:rPr>
              <a:t>dengan teknik penentuan sampel </a:t>
            </a:r>
            <a:r>
              <a:rPr lang="id-ID" i="1" dirty="0">
                <a:latin typeface="Exo" panose="020B0604020202020204" charset="0"/>
              </a:rPr>
              <a:t>purposive sampling.</a:t>
            </a:r>
            <a:endParaRPr lang="id-ID" dirty="0">
              <a:latin typeface="Exo" panose="020B0604020202020204" charset="0"/>
            </a:endParaRPr>
          </a:p>
        </p:txBody>
      </p:sp>
      <p:sp>
        <p:nvSpPr>
          <p:cNvPr id="6" name="Rounded Rectangle 5"/>
          <p:cNvSpPr/>
          <p:nvPr/>
        </p:nvSpPr>
        <p:spPr>
          <a:xfrm>
            <a:off x="464457" y="4088265"/>
            <a:ext cx="2844800" cy="1393371"/>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id-ID" b="1" dirty="0">
                <a:latin typeface="Exo" panose="020B0604020202020204" charset="0"/>
              </a:rPr>
              <a:t>Populasi</a:t>
            </a:r>
          </a:p>
          <a:p>
            <a:pPr algn="ctr"/>
            <a:endParaRPr lang="id-ID" b="1" dirty="0">
              <a:latin typeface="Exo" panose="020B0604020202020204" charset="0"/>
            </a:endParaRPr>
          </a:p>
          <a:p>
            <a:pPr algn="ctr"/>
            <a:r>
              <a:rPr lang="en-US" dirty="0" err="1">
                <a:latin typeface="Exo" panose="020B0604020202020204" charset="0"/>
              </a:rPr>
              <a:t>Konsumen</a:t>
            </a:r>
            <a:r>
              <a:rPr lang="en-US" dirty="0">
                <a:latin typeface="Exo" panose="020B0604020202020204" charset="0"/>
              </a:rPr>
              <a:t> Mie </a:t>
            </a:r>
            <a:r>
              <a:rPr lang="en-US" dirty="0" err="1">
                <a:latin typeface="Exo" panose="020B0604020202020204" charset="0"/>
              </a:rPr>
              <a:t>Gacoan</a:t>
            </a:r>
            <a:r>
              <a:rPr lang="en-US" dirty="0">
                <a:latin typeface="Exo" panose="020B0604020202020204" charset="0"/>
              </a:rPr>
              <a:t> Di </a:t>
            </a:r>
            <a:r>
              <a:rPr lang="en-US" dirty="0" err="1">
                <a:latin typeface="Exo" panose="020B0604020202020204" charset="0"/>
              </a:rPr>
              <a:t>Jawa</a:t>
            </a:r>
            <a:r>
              <a:rPr lang="en-US" dirty="0">
                <a:latin typeface="Exo" panose="020B0604020202020204" charset="0"/>
              </a:rPr>
              <a:t> Timur </a:t>
            </a:r>
            <a:r>
              <a:rPr lang="id-ID" dirty="0">
                <a:latin typeface="Exo" panose="020B0604020202020204" charset="0"/>
              </a:rPr>
              <a:t> </a:t>
            </a:r>
          </a:p>
        </p:txBody>
      </p:sp>
      <p:sp>
        <p:nvSpPr>
          <p:cNvPr id="7" name="Rounded Rectangle 6"/>
          <p:cNvSpPr/>
          <p:nvPr/>
        </p:nvSpPr>
        <p:spPr>
          <a:xfrm>
            <a:off x="8855135" y="1848063"/>
            <a:ext cx="2844800" cy="1393371"/>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id-ID" b="1" dirty="0">
                <a:latin typeface="Exo" panose="020B0604020202020204" charset="0"/>
              </a:rPr>
              <a:t>Sumber Data</a:t>
            </a:r>
          </a:p>
          <a:p>
            <a:pPr algn="ctr"/>
            <a:endParaRPr lang="id-ID" b="1" dirty="0">
              <a:latin typeface="Exo" panose="020B0604020202020204" charset="0"/>
            </a:endParaRPr>
          </a:p>
          <a:p>
            <a:pPr algn="ctr"/>
            <a:r>
              <a:rPr lang="id-ID" dirty="0">
                <a:latin typeface="Exo" panose="020B0604020202020204" charset="0"/>
              </a:rPr>
              <a:t>Data primer dan sekunder</a:t>
            </a:r>
          </a:p>
        </p:txBody>
      </p:sp>
      <p:sp>
        <p:nvSpPr>
          <p:cNvPr id="8" name="Rounded Rectangle 7"/>
          <p:cNvSpPr/>
          <p:nvPr/>
        </p:nvSpPr>
        <p:spPr>
          <a:xfrm>
            <a:off x="4659796" y="1848063"/>
            <a:ext cx="2844800" cy="1393371"/>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id-ID" b="1" dirty="0">
                <a:latin typeface="Exo" panose="020B0604020202020204" charset="0"/>
              </a:rPr>
              <a:t>Teknik Pengumpulan Data</a:t>
            </a:r>
          </a:p>
          <a:p>
            <a:pPr algn="ctr"/>
            <a:endParaRPr lang="id-ID" b="1" dirty="0">
              <a:latin typeface="Exo" panose="020B0604020202020204" charset="0"/>
            </a:endParaRPr>
          </a:p>
          <a:p>
            <a:pPr algn="ctr"/>
            <a:r>
              <a:rPr lang="id-ID" dirty="0">
                <a:latin typeface="Exo" panose="020B0604020202020204" charset="0"/>
              </a:rPr>
              <a:t>Kuesioner dengan skala Likert</a:t>
            </a:r>
            <a:endParaRPr lang="en-US" dirty="0">
              <a:latin typeface="Exo" panose="020B0604020202020204" charset="0"/>
            </a:endParaRPr>
          </a:p>
          <a:p>
            <a:pPr algn="ctr"/>
            <a:r>
              <a:rPr lang="en-US" dirty="0">
                <a:latin typeface="Exo" panose="020B0604020202020204" charset="0"/>
              </a:rPr>
              <a:t>Dan </a:t>
            </a:r>
            <a:r>
              <a:rPr lang="en-US" dirty="0" err="1">
                <a:latin typeface="Exo" panose="020B0604020202020204" charset="0"/>
              </a:rPr>
              <a:t>disebarkan</a:t>
            </a:r>
            <a:r>
              <a:rPr lang="en-US" dirty="0">
                <a:latin typeface="Exo" panose="020B0604020202020204" charset="0"/>
              </a:rPr>
              <a:t> </a:t>
            </a:r>
            <a:r>
              <a:rPr lang="en-US" dirty="0" err="1">
                <a:latin typeface="Exo" panose="020B0604020202020204" charset="0"/>
              </a:rPr>
              <a:t>melalui</a:t>
            </a:r>
            <a:r>
              <a:rPr lang="en-US" dirty="0">
                <a:latin typeface="Exo" panose="020B0604020202020204" charset="0"/>
              </a:rPr>
              <a:t> Google Form</a:t>
            </a:r>
            <a:endParaRPr lang="id-ID" dirty="0">
              <a:latin typeface="Exo" panose="020B0604020202020204" charset="0"/>
            </a:endParaRPr>
          </a:p>
        </p:txBody>
      </p:sp>
      <p:sp>
        <p:nvSpPr>
          <p:cNvPr id="9" name="Rounded Rectangle 8"/>
          <p:cNvSpPr/>
          <p:nvPr/>
        </p:nvSpPr>
        <p:spPr>
          <a:xfrm>
            <a:off x="8855135" y="4088264"/>
            <a:ext cx="2844800" cy="1393371"/>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id-ID" b="1" dirty="0">
                <a:latin typeface="Exo" panose="020B0604020202020204" charset="0"/>
              </a:rPr>
              <a:t>Sampel</a:t>
            </a:r>
          </a:p>
          <a:p>
            <a:pPr algn="ctr"/>
            <a:r>
              <a:rPr lang="en-US" dirty="0" err="1">
                <a:latin typeface="Exo" panose="020B0604020202020204" charset="0"/>
              </a:rPr>
              <a:t>Diambil</a:t>
            </a:r>
            <a:r>
              <a:rPr lang="en-US" dirty="0">
                <a:latin typeface="Exo" panose="020B0604020202020204" charset="0"/>
              </a:rPr>
              <a:t> </a:t>
            </a:r>
            <a:r>
              <a:rPr lang="en-US" dirty="0" err="1">
                <a:latin typeface="Exo" panose="020B0604020202020204" charset="0"/>
              </a:rPr>
              <a:t>dengan</a:t>
            </a:r>
            <a:r>
              <a:rPr lang="en-US" dirty="0">
                <a:latin typeface="Exo" panose="020B0604020202020204" charset="0"/>
              </a:rPr>
              <a:t> </a:t>
            </a:r>
            <a:r>
              <a:rPr lang="en-US" dirty="0" err="1">
                <a:latin typeface="Exo" panose="020B0604020202020204" charset="0"/>
              </a:rPr>
              <a:t>menggunakan</a:t>
            </a:r>
            <a:r>
              <a:rPr lang="en-US" dirty="0">
                <a:latin typeface="Exo" panose="020B0604020202020204" charset="0"/>
              </a:rPr>
              <a:t> </a:t>
            </a:r>
            <a:r>
              <a:rPr lang="en-US" dirty="0" err="1">
                <a:latin typeface="Exo" panose="020B0604020202020204" charset="0"/>
              </a:rPr>
              <a:t>rumus</a:t>
            </a:r>
            <a:r>
              <a:rPr lang="en-US" dirty="0">
                <a:latin typeface="Exo" panose="020B0604020202020204" charset="0"/>
              </a:rPr>
              <a:t> </a:t>
            </a:r>
            <a:r>
              <a:rPr lang="en-US" dirty="0" err="1">
                <a:latin typeface="Exo" panose="020B0604020202020204" charset="0"/>
              </a:rPr>
              <a:t>Purba</a:t>
            </a:r>
            <a:r>
              <a:rPr lang="en-US" dirty="0">
                <a:latin typeface="Exo" panose="020B0604020202020204" charset="0"/>
              </a:rPr>
              <a:t> </a:t>
            </a:r>
            <a:r>
              <a:rPr lang="en-US" dirty="0" err="1">
                <a:latin typeface="Exo" panose="020B0604020202020204" charset="0"/>
              </a:rPr>
              <a:t>sehingga</a:t>
            </a:r>
            <a:r>
              <a:rPr lang="en-US" dirty="0">
                <a:latin typeface="Exo" panose="020B0604020202020204" charset="0"/>
              </a:rPr>
              <a:t> </a:t>
            </a:r>
            <a:r>
              <a:rPr lang="en-US" dirty="0" err="1">
                <a:latin typeface="Exo" panose="020B0604020202020204" charset="0"/>
              </a:rPr>
              <a:t>diperoleh</a:t>
            </a:r>
            <a:r>
              <a:rPr lang="en-US" dirty="0">
                <a:latin typeface="Exo" panose="020B0604020202020204" charset="0"/>
              </a:rPr>
              <a:t> </a:t>
            </a:r>
            <a:r>
              <a:rPr lang="en-US" dirty="0" err="1">
                <a:latin typeface="Exo" panose="020B0604020202020204" charset="0"/>
              </a:rPr>
              <a:t>sampel</a:t>
            </a:r>
            <a:r>
              <a:rPr lang="en-US" dirty="0">
                <a:latin typeface="Exo" panose="020B0604020202020204" charset="0"/>
              </a:rPr>
              <a:t> yang </a:t>
            </a:r>
            <a:r>
              <a:rPr lang="en-US" dirty="0" err="1">
                <a:latin typeface="Exo" panose="020B0604020202020204" charset="0"/>
              </a:rPr>
              <a:t>dibutuhkan</a:t>
            </a:r>
            <a:r>
              <a:rPr lang="en-US" dirty="0">
                <a:latin typeface="Exo" panose="020B0604020202020204" charset="0"/>
              </a:rPr>
              <a:t> minimal 100 </a:t>
            </a:r>
            <a:r>
              <a:rPr lang="en-US" dirty="0" err="1">
                <a:latin typeface="Exo" panose="020B0604020202020204" charset="0"/>
              </a:rPr>
              <a:t>responden</a:t>
            </a:r>
            <a:endParaRPr lang="id-ID" dirty="0">
              <a:latin typeface="Exo" panose="020B060402020202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Metode</a:t>
            </a:r>
            <a:r>
              <a:rPr lang="id-ID" dirty="0"/>
              <a:t> Penelitian</a:t>
            </a:r>
            <a:endParaRPr dirty="0"/>
          </a:p>
        </p:txBody>
      </p:sp>
      <p:sp>
        <p:nvSpPr>
          <p:cNvPr id="9" name="Rounded Rectangle 8"/>
          <p:cNvSpPr/>
          <p:nvPr/>
        </p:nvSpPr>
        <p:spPr>
          <a:xfrm>
            <a:off x="7142489" y="1361174"/>
            <a:ext cx="4540810" cy="3994972"/>
          </a:xfrm>
          <a:prstGeom prst="round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107000"/>
              </a:lnSpc>
              <a:spcAft>
                <a:spcPts val="800"/>
              </a:spcAft>
            </a:pPr>
            <a:r>
              <a:rPr lang="id-ID" sz="1700" b="1" dirty="0">
                <a:latin typeface="Exo" panose="020B0604020202020204" charset="0"/>
                <a:ea typeface="Calibri" panose="020F0502020204030204" pitchFamily="34" charset="0"/>
                <a:cs typeface="Times New Roman" panose="02020603050405020304" pitchFamily="18" charset="0"/>
              </a:rPr>
              <a:t>Dari kerangka konseptual, peneliti merumuskan hipotesis sebagai berikut:</a:t>
            </a:r>
            <a:endParaRPr lang="id-ID" sz="1700" dirty="0">
              <a:latin typeface="Exo"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id-ID" sz="1700" dirty="0">
                <a:latin typeface="Exo" panose="020B0604020202020204" charset="0"/>
                <a:ea typeface="Calibri" panose="020F0502020204030204" pitchFamily="34" charset="0"/>
                <a:cs typeface="Times New Roman" panose="02020603050405020304" pitchFamily="18" charset="0"/>
              </a:rPr>
              <a:t>H1 :</a:t>
            </a:r>
          </a:p>
          <a:p>
            <a:pPr>
              <a:lnSpc>
                <a:spcPct val="107000"/>
              </a:lnSpc>
              <a:spcAft>
                <a:spcPts val="800"/>
              </a:spcAft>
            </a:pPr>
            <a:endParaRPr lang="id-ID" sz="1700" dirty="0">
              <a:latin typeface="Exo"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id-ID" sz="1700" dirty="0">
                <a:latin typeface="Exo" panose="020B0604020202020204" charset="0"/>
                <a:ea typeface="Calibri" panose="020F0502020204030204" pitchFamily="34" charset="0"/>
                <a:cs typeface="Times New Roman" panose="02020603050405020304" pitchFamily="18" charset="0"/>
              </a:rPr>
              <a:t>H2 : </a:t>
            </a:r>
          </a:p>
          <a:p>
            <a:pPr>
              <a:lnSpc>
                <a:spcPct val="107000"/>
              </a:lnSpc>
              <a:spcAft>
                <a:spcPts val="800"/>
              </a:spcAft>
            </a:pPr>
            <a:endParaRPr lang="id-ID" sz="1700" dirty="0">
              <a:latin typeface="Exo"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id-ID" sz="1700" dirty="0">
                <a:latin typeface="Exo" panose="020B0604020202020204" charset="0"/>
                <a:ea typeface="Calibri" panose="020F0502020204030204" pitchFamily="34" charset="0"/>
                <a:cs typeface="Times New Roman" panose="02020603050405020304" pitchFamily="18" charset="0"/>
              </a:rPr>
              <a:t>H3 :</a:t>
            </a:r>
          </a:p>
        </p:txBody>
      </p:sp>
      <p:sp>
        <p:nvSpPr>
          <p:cNvPr id="11" name="Text Box 2"/>
          <p:cNvSpPr txBox="1">
            <a:spLocks noChangeArrowheads="1"/>
          </p:cNvSpPr>
          <p:nvPr/>
        </p:nvSpPr>
        <p:spPr bwMode="auto">
          <a:xfrm>
            <a:off x="303603" y="3141758"/>
            <a:ext cx="2062226" cy="5600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Influencer</a:t>
            </a:r>
            <a:r>
              <a:rPr lang="id-ID" sz="1500" dirty="0">
                <a:effectLst/>
                <a:latin typeface="Times New Roman" panose="02020603050405020304" pitchFamily="18" charset="0"/>
                <a:ea typeface="Calibri" panose="020F0502020204030204" pitchFamily="34" charset="0"/>
                <a:cs typeface="Times New Roman" panose="02020603050405020304" pitchFamily="18" charset="0"/>
              </a:rPr>
              <a:t> (X2)</a:t>
            </a:r>
            <a:endParaRPr lang="id-ID"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d-ID" sz="1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d-ID"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3"/>
          <p:cNvSpPr txBox="1">
            <a:spLocks noChangeArrowheads="1"/>
          </p:cNvSpPr>
          <p:nvPr/>
        </p:nvSpPr>
        <p:spPr bwMode="auto">
          <a:xfrm>
            <a:off x="323510" y="1660061"/>
            <a:ext cx="1927563" cy="49307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Media Social </a:t>
            </a:r>
            <a:r>
              <a:rPr lang="en-US" sz="1500" dirty="0" err="1">
                <a:effectLst/>
                <a:latin typeface="Times New Roman" panose="02020603050405020304" pitchFamily="18" charset="0"/>
                <a:ea typeface="Calibri" panose="020F0502020204030204" pitchFamily="34" charset="0"/>
                <a:cs typeface="Times New Roman" panose="02020603050405020304" pitchFamily="18" charset="0"/>
              </a:rPr>
              <a:t>Tiktok</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1500" dirty="0">
                <a:effectLst/>
                <a:latin typeface="Times New Roman" panose="02020603050405020304" pitchFamily="18" charset="0"/>
                <a:ea typeface="Calibri" panose="020F0502020204030204" pitchFamily="34" charset="0"/>
                <a:cs typeface="Times New Roman" panose="02020603050405020304" pitchFamily="18" charset="0"/>
              </a:rPr>
              <a:t>(X1)</a:t>
            </a:r>
            <a:endParaRPr lang="id-ID" sz="15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d-ID" sz="1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d-ID"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
          <p:cNvSpPr txBox="1">
            <a:spLocks noChangeArrowheads="1"/>
          </p:cNvSpPr>
          <p:nvPr/>
        </p:nvSpPr>
        <p:spPr bwMode="auto">
          <a:xfrm>
            <a:off x="414779" y="4553968"/>
            <a:ext cx="1705209" cy="45720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Harga </a:t>
            </a:r>
            <a:r>
              <a:rPr lang="id-ID" sz="1500" dirty="0">
                <a:effectLst/>
                <a:latin typeface="Times New Roman" panose="02020603050405020304" pitchFamily="18" charset="0"/>
                <a:ea typeface="Calibri" panose="020F0502020204030204" pitchFamily="34" charset="0"/>
                <a:cs typeface="Times New Roman" panose="02020603050405020304" pitchFamily="18" charset="0"/>
              </a:rPr>
              <a:t>(X3)</a:t>
            </a:r>
            <a:endParaRPr lang="id-ID"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
          <p:cNvSpPr txBox="1">
            <a:spLocks noChangeArrowheads="1"/>
          </p:cNvSpPr>
          <p:nvPr/>
        </p:nvSpPr>
        <p:spPr bwMode="auto">
          <a:xfrm>
            <a:off x="4689645" y="2990580"/>
            <a:ext cx="1457325" cy="49911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id-ID" sz="1500" dirty="0">
                <a:effectLst/>
                <a:latin typeface="Times New Roman" panose="02020603050405020304" pitchFamily="18" charset="0"/>
                <a:ea typeface="Calibri" panose="020F0502020204030204" pitchFamily="34" charset="0"/>
                <a:cs typeface="Times New Roman" panose="02020603050405020304" pitchFamily="18" charset="0"/>
              </a:rPr>
              <a:t>Keputusan Pembelian</a:t>
            </a:r>
            <a:r>
              <a:rPr lang="id-ID" sz="1500" i="1" dirty="0">
                <a:effectLst/>
                <a:latin typeface="Times New Roman" panose="02020603050405020304" pitchFamily="18" charset="0"/>
                <a:ea typeface="Calibri" panose="020F0502020204030204" pitchFamily="34" charset="0"/>
                <a:cs typeface="Times New Roman" panose="02020603050405020304" pitchFamily="18" charset="0"/>
              </a:rPr>
              <a:t> </a:t>
            </a:r>
            <a:r>
              <a:rPr lang="id-ID" sz="1500" dirty="0">
                <a:effectLst/>
                <a:latin typeface="Times New Roman" panose="02020603050405020304" pitchFamily="18" charset="0"/>
                <a:ea typeface="Calibri" panose="020F0502020204030204" pitchFamily="34" charset="0"/>
                <a:cs typeface="Times New Roman" panose="02020603050405020304" pitchFamily="18" charset="0"/>
              </a:rPr>
              <a:t>(Y) </a:t>
            </a:r>
            <a:endParaRPr lang="id-ID" sz="15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Arrow Connector 14"/>
          <p:cNvCxnSpPr/>
          <p:nvPr/>
        </p:nvCxnSpPr>
        <p:spPr>
          <a:xfrm>
            <a:off x="2243309" y="1910429"/>
            <a:ext cx="2016174" cy="11890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2251073" y="3313575"/>
            <a:ext cx="2019300" cy="450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2251073" y="3572752"/>
            <a:ext cx="2031440" cy="12098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 Box 2"/>
          <p:cNvSpPr txBox="1">
            <a:spLocks noChangeArrowheads="1"/>
          </p:cNvSpPr>
          <p:nvPr/>
        </p:nvSpPr>
        <p:spPr bwMode="auto">
          <a:xfrm>
            <a:off x="3013408" y="2153133"/>
            <a:ext cx="416560" cy="29972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id-ID" sz="1200" dirty="0">
                <a:effectLst/>
                <a:latin typeface="Times New Roman" panose="02020603050405020304" pitchFamily="18" charset="0"/>
                <a:ea typeface="Calibri" panose="020F0502020204030204" pitchFamily="34" charset="0"/>
                <a:cs typeface="Times New Roman" panose="02020603050405020304" pitchFamily="18" charset="0"/>
              </a:rPr>
              <a:t>H1</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
          <p:cNvSpPr txBox="1">
            <a:spLocks noChangeArrowheads="1"/>
          </p:cNvSpPr>
          <p:nvPr/>
        </p:nvSpPr>
        <p:spPr bwMode="auto">
          <a:xfrm>
            <a:off x="2948704" y="3090275"/>
            <a:ext cx="416560" cy="29972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id-ID" sz="1200" dirty="0">
                <a:effectLst/>
                <a:latin typeface="Times New Roman" panose="02020603050405020304" pitchFamily="18" charset="0"/>
                <a:ea typeface="Calibri" panose="020F0502020204030204" pitchFamily="34" charset="0"/>
                <a:cs typeface="Times New Roman" panose="02020603050405020304" pitchFamily="18" charset="0"/>
              </a:rPr>
              <a:t>H2</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
          <p:cNvSpPr txBox="1">
            <a:spLocks noChangeArrowheads="1"/>
          </p:cNvSpPr>
          <p:nvPr/>
        </p:nvSpPr>
        <p:spPr bwMode="auto">
          <a:xfrm>
            <a:off x="3013408" y="3883449"/>
            <a:ext cx="416560" cy="29972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id-ID" sz="1200" dirty="0">
                <a:effectLst/>
                <a:latin typeface="Times New Roman" panose="02020603050405020304" pitchFamily="18" charset="0"/>
                <a:ea typeface="Calibri" panose="020F0502020204030204" pitchFamily="34" charset="0"/>
                <a:cs typeface="Times New Roman" panose="02020603050405020304" pitchFamily="18" charset="0"/>
              </a:rPr>
              <a:t>H3</a:t>
            </a:r>
            <a:endParaRPr lang="id-ID"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Oval 22"/>
          <p:cNvSpPr/>
          <p:nvPr/>
        </p:nvSpPr>
        <p:spPr>
          <a:xfrm>
            <a:off x="4332269" y="2526979"/>
            <a:ext cx="2172078" cy="14889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d-ID"/>
          </a:p>
        </p:txBody>
      </p:sp>
      <p:sp>
        <p:nvSpPr>
          <p:cNvPr id="3" name="Rectangle 15"/>
          <p:cNvSpPr>
            <a:spLocks noChangeArrowheads="1"/>
          </p:cNvSpPr>
          <p:nvPr/>
        </p:nvSpPr>
        <p:spPr bwMode="auto">
          <a:xfrm>
            <a:off x="166758" y="-29028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4"/>
          <p:cNvSpPr>
            <a:spLocks noChangeArrowheads="1"/>
          </p:cNvSpPr>
          <p:nvPr/>
        </p:nvSpPr>
        <p:spPr bwMode="auto">
          <a:xfrm>
            <a:off x="166758" y="-244565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32" name="Oval 31"/>
          <p:cNvSpPr/>
          <p:nvPr/>
        </p:nvSpPr>
        <p:spPr>
          <a:xfrm>
            <a:off x="316759" y="1231851"/>
            <a:ext cx="1927563" cy="13323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d-ID"/>
          </a:p>
        </p:txBody>
      </p:sp>
      <p:sp>
        <p:nvSpPr>
          <p:cNvPr id="37" name="Oval 36"/>
          <p:cNvSpPr/>
          <p:nvPr/>
        </p:nvSpPr>
        <p:spPr>
          <a:xfrm>
            <a:off x="323510" y="2669919"/>
            <a:ext cx="1927563" cy="13323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d-ID"/>
          </a:p>
        </p:txBody>
      </p:sp>
      <p:sp>
        <p:nvSpPr>
          <p:cNvPr id="38" name="Oval 37"/>
          <p:cNvSpPr/>
          <p:nvPr/>
        </p:nvSpPr>
        <p:spPr>
          <a:xfrm>
            <a:off x="303603" y="4116369"/>
            <a:ext cx="1927563" cy="13323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d-ID"/>
          </a:p>
        </p:txBody>
      </p:sp>
      <p:sp>
        <p:nvSpPr>
          <p:cNvPr id="36" name="TextBox 35"/>
          <p:cNvSpPr txBox="1"/>
          <p:nvPr/>
        </p:nvSpPr>
        <p:spPr>
          <a:xfrm>
            <a:off x="7745773" y="2910986"/>
            <a:ext cx="3975631" cy="581378"/>
          </a:xfrm>
          <a:prstGeom prst="rect">
            <a:avLst/>
          </a:prstGeom>
          <a:noFill/>
        </p:spPr>
        <p:txBody>
          <a:bodyPr wrap="square" rtlCol="0">
            <a:spAutoFit/>
          </a:bodyPr>
          <a:lstStyle/>
          <a:p>
            <a:pPr>
              <a:lnSpc>
                <a:spcPct val="107000"/>
              </a:lnSpc>
              <a:spcAft>
                <a:spcPts val="800"/>
              </a:spcAft>
            </a:pPr>
            <a:r>
              <a:rPr lang="en-US" sz="1500" dirty="0">
                <a:latin typeface="Exo" panose="020B0604020202020204" charset="0"/>
                <a:ea typeface="Calibri" panose="020F0502020204030204" pitchFamily="34" charset="0"/>
                <a:cs typeface="Times New Roman" panose="02020603050405020304" pitchFamily="18" charset="0"/>
              </a:rPr>
              <a:t>Media social TikTok </a:t>
            </a:r>
            <a:r>
              <a:rPr lang="id-ID" sz="1500" dirty="0">
                <a:latin typeface="Exo" panose="020B0604020202020204" charset="0"/>
                <a:ea typeface="Calibri" panose="020F0502020204030204" pitchFamily="34" charset="0"/>
                <a:cs typeface="Times New Roman" panose="02020603050405020304" pitchFamily="18" charset="0"/>
              </a:rPr>
              <a:t>berpengaruh pada Keputusan Pembelian.</a:t>
            </a:r>
          </a:p>
        </p:txBody>
      </p:sp>
      <p:sp>
        <p:nvSpPr>
          <p:cNvPr id="41" name="TextBox 40"/>
          <p:cNvSpPr txBox="1"/>
          <p:nvPr/>
        </p:nvSpPr>
        <p:spPr>
          <a:xfrm>
            <a:off x="7772648" y="3666599"/>
            <a:ext cx="3975631" cy="581378"/>
          </a:xfrm>
          <a:prstGeom prst="rect">
            <a:avLst/>
          </a:prstGeom>
          <a:noFill/>
        </p:spPr>
        <p:txBody>
          <a:bodyPr wrap="square" rtlCol="0">
            <a:spAutoFit/>
          </a:bodyPr>
          <a:lstStyle/>
          <a:p>
            <a:pPr algn="just">
              <a:lnSpc>
                <a:spcPct val="107000"/>
              </a:lnSpc>
              <a:spcAft>
                <a:spcPts val="800"/>
              </a:spcAft>
            </a:pPr>
            <a:r>
              <a:rPr lang="en-US" sz="1500" dirty="0">
                <a:latin typeface="Exo" panose="020B0604020202020204" charset="0"/>
                <a:ea typeface="Calibri" panose="020F0502020204030204" pitchFamily="34" charset="0"/>
                <a:cs typeface="Times New Roman" panose="02020603050405020304" pitchFamily="18" charset="0"/>
              </a:rPr>
              <a:t>Influencer </a:t>
            </a:r>
            <a:r>
              <a:rPr lang="id-ID" sz="1500" dirty="0">
                <a:latin typeface="Exo" panose="020B0604020202020204" charset="0"/>
                <a:ea typeface="Calibri" panose="020F0502020204030204" pitchFamily="34" charset="0"/>
                <a:cs typeface="Times New Roman" panose="02020603050405020304" pitchFamily="18" charset="0"/>
              </a:rPr>
              <a:t>berpengaruh pada Keputusan Pembelian.</a:t>
            </a:r>
          </a:p>
        </p:txBody>
      </p:sp>
      <p:sp>
        <p:nvSpPr>
          <p:cNvPr id="42" name="TextBox 41"/>
          <p:cNvSpPr txBox="1"/>
          <p:nvPr/>
        </p:nvSpPr>
        <p:spPr>
          <a:xfrm>
            <a:off x="7772649" y="4429790"/>
            <a:ext cx="3975631" cy="581378"/>
          </a:xfrm>
          <a:prstGeom prst="rect">
            <a:avLst/>
          </a:prstGeom>
          <a:noFill/>
        </p:spPr>
        <p:txBody>
          <a:bodyPr wrap="square" rtlCol="0">
            <a:spAutoFit/>
          </a:bodyPr>
          <a:lstStyle/>
          <a:p>
            <a:pPr algn="just">
              <a:lnSpc>
                <a:spcPct val="107000"/>
              </a:lnSpc>
              <a:spcAft>
                <a:spcPts val="800"/>
              </a:spcAft>
            </a:pPr>
            <a:r>
              <a:rPr lang="en-US" sz="1500" dirty="0">
                <a:latin typeface="Exo" panose="020B0604020202020204" charset="0"/>
                <a:ea typeface="Calibri" panose="020F0502020204030204" pitchFamily="34" charset="0"/>
                <a:cs typeface="Times New Roman" panose="02020603050405020304" pitchFamily="18" charset="0"/>
              </a:rPr>
              <a:t>Harga </a:t>
            </a:r>
            <a:r>
              <a:rPr lang="id-ID" sz="1500" dirty="0">
                <a:latin typeface="Exo" panose="020B0604020202020204" charset="0"/>
                <a:ea typeface="Calibri" panose="020F0502020204030204" pitchFamily="34" charset="0"/>
                <a:cs typeface="Times New Roman" panose="02020603050405020304" pitchFamily="18" charset="0"/>
              </a:rPr>
              <a:t>berpengaruh pada Keputusan Pembelian.</a:t>
            </a:r>
          </a:p>
        </p:txBody>
      </p:sp>
    </p:spTree>
    <p:extLst>
      <p:ext uri="{BB962C8B-B14F-4D97-AF65-F5344CB8AC3E}">
        <p14:creationId xmlns:p14="http://schemas.microsoft.com/office/powerpoint/2010/main" val="310896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E405-364E-40AA-A1E3-B4B533B85B78}"/>
              </a:ext>
            </a:extLst>
          </p:cNvPr>
          <p:cNvSpPr>
            <a:spLocks noGrp="1"/>
          </p:cNvSpPr>
          <p:nvPr>
            <p:ph type="title"/>
          </p:nvPr>
        </p:nvSpPr>
        <p:spPr/>
        <p:txBody>
          <a:bodyPr/>
          <a:lstStyle/>
          <a:p>
            <a:r>
              <a:rPr lang="en-US" dirty="0"/>
              <a:t>Hasil </a:t>
            </a:r>
            <a:r>
              <a:rPr lang="en-US" dirty="0" err="1"/>
              <a:t>Penelitian</a:t>
            </a:r>
            <a:r>
              <a:rPr lang="en-US" dirty="0"/>
              <a:t> (</a:t>
            </a:r>
            <a:r>
              <a:rPr lang="en-US" dirty="0" err="1"/>
              <a:t>Regresi</a:t>
            </a:r>
            <a:r>
              <a:rPr lang="en-US" dirty="0"/>
              <a:t> Linear </a:t>
            </a:r>
            <a:r>
              <a:rPr lang="en-US" dirty="0" err="1"/>
              <a:t>Berganda</a:t>
            </a:r>
            <a:r>
              <a:rPr lang="en-US" dirty="0"/>
              <a:t>)</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B4D9765F-22FE-4D90-A772-034878372DB6}"/>
                  </a:ext>
                </a:extLst>
              </p:cNvPr>
              <p:cNvSpPr>
                <a:spLocks noGrp="1"/>
              </p:cNvSpPr>
              <p:nvPr>
                <p:ph type="body" idx="1"/>
              </p:nvPr>
            </p:nvSpPr>
            <p:spPr>
              <a:xfrm>
                <a:off x="309716" y="4208507"/>
                <a:ext cx="11687919" cy="2000563"/>
              </a:xfrm>
            </p:spPr>
            <p:txBody>
              <a:bodyPr>
                <a:normAutofit fontScale="7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Berdasarkan</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hasil</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analisis</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diatas</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dapat</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diketahui</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bahwa</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pada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variabel</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Peran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Keterlibatan</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Karyawan</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dan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Perilaku</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Kerja</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Inovatif</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memiliki</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nilai</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Sig. &lt; 0.05.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Berdasarkan</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tabel</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tersebut</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dapat</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dibuat</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persamaan</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regresinya</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sebagai</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100" b="0" i="0" u="none" strike="noStrike" cap="none" normalizeH="0" baseline="0" dirty="0" err="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berikut</a:t>
                </a:r>
                <a:r>
                  <a:rPr kumimoji="0" lang="en-US" altLang="en-US" sz="31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100" b="1" i="0" u="none" strike="noStrike" cap="none" normalizeH="0" baseline="0" dirty="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3100" b="0"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br>
                <a14:m>
                  <m:oMathPara xmlns:m="http://schemas.openxmlformats.org/officeDocument/2006/math">
                    <m:oMathParaPr>
                      <m:jc m:val="centerGroup"/>
                    </m:oMathParaPr>
                    <m:oMath xmlns:m="http://schemas.openxmlformats.org/officeDocument/2006/math">
                      <m:r>
                        <a:rPr lang="en-ID" sz="3100" i="1" smtClean="0">
                          <a:effectLst/>
                          <a:latin typeface="Cambria Math" panose="02040503050406030204" pitchFamily="18" charset="0"/>
                          <a:ea typeface="Calibri" panose="020F0502020204030204" pitchFamily="34" charset="0"/>
                          <a:cs typeface="Times New Roman" panose="02020603050405020304" pitchFamily="18" charset="0"/>
                        </a:rPr>
                        <m:t>𝑌</m:t>
                      </m:r>
                      <m:r>
                        <a:rPr lang="en-ID" sz="3100" i="1" smtClean="0">
                          <a:effectLst/>
                          <a:latin typeface="Cambria Math" panose="02040503050406030204" pitchFamily="18" charset="0"/>
                          <a:ea typeface="Calibri" panose="020F0502020204030204" pitchFamily="34" charset="0"/>
                          <a:cs typeface="Times New Roman" panose="02020603050405020304" pitchFamily="18" charset="0"/>
                        </a:rPr>
                        <m:t>=</m:t>
                      </m:r>
                      <m:r>
                        <a:rPr lang="en-ID" sz="310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ID" sz="31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100" i="1">
                              <a:effectLst/>
                              <a:latin typeface="Cambria Math" panose="02040503050406030204" pitchFamily="18" charset="0"/>
                              <a:cs typeface="Times New Roman" panose="02020603050405020304" pitchFamily="18" charset="0"/>
                            </a:rPr>
                          </m:ctrlPr>
                        </m:sSubPr>
                        <m:e>
                          <m:r>
                            <a:rPr lang="en-ID" sz="3100" i="1">
                              <a:effectLst/>
                              <a:latin typeface="Cambria Math" panose="02040503050406030204" pitchFamily="18" charset="0"/>
                              <a:ea typeface="Calibri" panose="020F0502020204030204" pitchFamily="34" charset="0"/>
                              <a:cs typeface="Times New Roman" panose="02020603050405020304" pitchFamily="18" charset="0"/>
                            </a:rPr>
                            <m:t>𝑏</m:t>
                          </m:r>
                        </m:e>
                        <m:sub>
                          <m:r>
                            <a:rPr lang="en-ID" sz="3100" i="1">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100" i="1">
                              <a:effectLst/>
                              <a:latin typeface="Cambria Math" panose="02040503050406030204" pitchFamily="18" charset="0"/>
                              <a:cs typeface="Times New Roman" panose="02020603050405020304" pitchFamily="18" charset="0"/>
                            </a:rPr>
                          </m:ctrlPr>
                        </m:sSubPr>
                        <m:e>
                          <m:r>
                            <a:rPr lang="en-ID" sz="3100" i="1">
                              <a:effectLst/>
                              <a:latin typeface="Cambria Math" panose="02040503050406030204" pitchFamily="18" charset="0"/>
                              <a:ea typeface="Calibri" panose="020F0502020204030204" pitchFamily="34" charset="0"/>
                              <a:cs typeface="Times New Roman" panose="02020603050405020304" pitchFamily="18" charset="0"/>
                            </a:rPr>
                            <m:t>.</m:t>
                          </m:r>
                          <m:r>
                            <a:rPr lang="en-ID" sz="31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ID" sz="31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ID" sz="31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100" i="1">
                              <a:effectLst/>
                              <a:latin typeface="Cambria Math" panose="02040503050406030204" pitchFamily="18" charset="0"/>
                              <a:cs typeface="Times New Roman" panose="02020603050405020304" pitchFamily="18" charset="0"/>
                            </a:rPr>
                          </m:ctrlPr>
                        </m:sSubPr>
                        <m:e>
                          <m:r>
                            <a:rPr lang="en-ID" sz="3100" i="1">
                              <a:effectLst/>
                              <a:latin typeface="Cambria Math" panose="02040503050406030204" pitchFamily="18" charset="0"/>
                              <a:ea typeface="Calibri" panose="020F0502020204030204" pitchFamily="34" charset="0"/>
                              <a:cs typeface="Times New Roman" panose="02020603050405020304" pitchFamily="18" charset="0"/>
                            </a:rPr>
                            <m:t>𝑏</m:t>
                          </m:r>
                        </m:e>
                        <m:sub>
                          <m:r>
                            <a:rPr lang="en-ID" sz="31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ID" sz="31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100" i="1">
                              <a:effectLst/>
                              <a:latin typeface="Cambria Math" panose="02040503050406030204" pitchFamily="18" charset="0"/>
                              <a:cs typeface="Times New Roman" panose="02020603050405020304" pitchFamily="18" charset="0"/>
                            </a:rPr>
                          </m:ctrlPr>
                        </m:sSubPr>
                        <m:e>
                          <m:r>
                            <a:rPr lang="en-ID" sz="31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ID" sz="31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ID" sz="31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100" i="1">
                              <a:effectLst/>
                              <a:latin typeface="Cambria Math" panose="02040503050406030204" pitchFamily="18" charset="0"/>
                              <a:cs typeface="Times New Roman" panose="02020603050405020304" pitchFamily="18" charset="0"/>
                            </a:rPr>
                          </m:ctrlPr>
                        </m:sSubPr>
                        <m:e>
                          <m:r>
                            <a:rPr lang="en-ID" sz="3100" i="1">
                              <a:effectLst/>
                              <a:latin typeface="Cambria Math" panose="02040503050406030204" pitchFamily="18" charset="0"/>
                              <a:ea typeface="Calibri" panose="020F0502020204030204" pitchFamily="34" charset="0"/>
                              <a:cs typeface="Times New Roman" panose="02020603050405020304" pitchFamily="18" charset="0"/>
                            </a:rPr>
                            <m:t>𝑏</m:t>
                          </m:r>
                        </m:e>
                        <m:sub>
                          <m:r>
                            <a:rPr lang="en-ID" sz="3100" i="1">
                              <a:effectLst/>
                              <a:latin typeface="Cambria Math" panose="02040503050406030204" pitchFamily="18" charset="0"/>
                              <a:ea typeface="Calibri" panose="020F0502020204030204" pitchFamily="34" charset="0"/>
                              <a:cs typeface="Times New Roman" panose="02020603050405020304" pitchFamily="18" charset="0"/>
                            </a:rPr>
                            <m:t>3</m:t>
                          </m:r>
                        </m:sub>
                      </m:sSub>
                      <m:r>
                        <a:rPr lang="en-ID" sz="31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100" i="1">
                              <a:effectLst/>
                              <a:latin typeface="Cambria Math" panose="02040503050406030204" pitchFamily="18" charset="0"/>
                              <a:cs typeface="Times New Roman" panose="02020603050405020304" pitchFamily="18" charset="0"/>
                            </a:rPr>
                          </m:ctrlPr>
                        </m:sSubPr>
                        <m:e>
                          <m:r>
                            <a:rPr lang="en-ID" sz="31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ID" sz="3100" i="1">
                              <a:effectLst/>
                              <a:latin typeface="Cambria Math" panose="02040503050406030204" pitchFamily="18" charset="0"/>
                              <a:ea typeface="Calibri" panose="020F0502020204030204" pitchFamily="34" charset="0"/>
                              <a:cs typeface="Times New Roman" panose="02020603050405020304" pitchFamily="18" charset="0"/>
                            </a:rPr>
                            <m:t>3</m:t>
                          </m:r>
                        </m:sub>
                      </m:sSub>
                      <m:r>
                        <a:rPr lang="en-ID" sz="3100" i="1">
                          <a:effectLst/>
                          <a:latin typeface="Cambria Math" panose="02040503050406030204" pitchFamily="18" charset="0"/>
                          <a:ea typeface="Calibri" panose="020F0502020204030204" pitchFamily="34" charset="0"/>
                          <a:cs typeface="Times New Roman" panose="02020603050405020304" pitchFamily="18" charset="0"/>
                        </a:rPr>
                        <m:t> </m:t>
                      </m:r>
                      <m:r>
                        <a:rPr lang="en-ID" sz="3100" i="1">
                          <a:effectLst/>
                          <a:latin typeface="Cambria Math" panose="02040503050406030204" pitchFamily="18" charset="0"/>
                          <a:ea typeface="Calibri" panose="020F0502020204030204" pitchFamily="34" charset="0"/>
                          <a:cs typeface="Times New Roman" panose="02020603050405020304" pitchFamily="18" charset="0"/>
                        </a:rPr>
                        <m:t>𝑒</m:t>
                      </m:r>
                    </m:oMath>
                  </m:oMathPara>
                </a14:m>
                <a:endParaRPr lang="en-US" sz="3100" dirty="0"/>
              </a:p>
              <a:p>
                <a:pPr marL="279400" indent="0">
                  <a:lnSpc>
                    <a:spcPct val="107000"/>
                  </a:lnSpc>
                  <a:spcAft>
                    <a:spcPts val="800"/>
                  </a:spcAft>
                  <a:buNone/>
                </a:pPr>
                <a14:m>
                  <m:oMathPara xmlns:m="http://schemas.openxmlformats.org/officeDocument/2006/math">
                    <m:oMathParaPr>
                      <m:jc m:val="center"/>
                    </m:oMathParaPr>
                    <m:oMath xmlns:m="http://schemas.openxmlformats.org/officeDocument/2006/math">
                      <m:r>
                        <a:rPr lang="en-ID" sz="3100" i="1" smtClean="0">
                          <a:effectLst/>
                          <a:latin typeface="Cambria Math" panose="02040503050406030204" pitchFamily="18" charset="0"/>
                          <a:ea typeface="Calibri" panose="020F0502020204030204" pitchFamily="34" charset="0"/>
                          <a:cs typeface="Times New Roman" panose="02020603050405020304" pitchFamily="18" charset="0"/>
                        </a:rPr>
                        <m:t>𝑌</m:t>
                      </m:r>
                      <m:r>
                        <a:rPr lang="en-ID" sz="3100" i="1" smtClean="0">
                          <a:effectLst/>
                          <a:latin typeface="Cambria Math" panose="02040503050406030204" pitchFamily="18" charset="0"/>
                          <a:ea typeface="Calibri" panose="020F0502020204030204" pitchFamily="34" charset="0"/>
                          <a:cs typeface="Times New Roman" panose="02020603050405020304" pitchFamily="18" charset="0"/>
                        </a:rPr>
                        <m:t>=3.183+0.204 </m:t>
                      </m:r>
                      <m:sSub>
                        <m:sSubPr>
                          <m:ctrlPr>
                            <a:rPr lang="en-US" sz="3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D" sz="31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ID" sz="31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ID" sz="3100" i="1">
                          <a:effectLst/>
                          <a:latin typeface="Cambria Math" panose="02040503050406030204" pitchFamily="18" charset="0"/>
                          <a:ea typeface="Calibri" panose="020F0502020204030204" pitchFamily="34" charset="0"/>
                          <a:cs typeface="Times New Roman" panose="02020603050405020304" pitchFamily="18" charset="0"/>
                        </a:rPr>
                        <m:t>+0.285</m:t>
                      </m:r>
                      <m:sSub>
                        <m:sSubPr>
                          <m:ctrlPr>
                            <a:rPr lang="en-US" sz="3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D" sz="3100" i="1">
                              <a:effectLst/>
                              <a:latin typeface="Cambria Math" panose="02040503050406030204" pitchFamily="18" charset="0"/>
                              <a:ea typeface="Calibri" panose="020F0502020204030204" pitchFamily="34" charset="0"/>
                              <a:cs typeface="Times New Roman" panose="02020603050405020304" pitchFamily="18" charset="0"/>
                            </a:rPr>
                            <m:t> </m:t>
                          </m:r>
                          <m:r>
                            <a:rPr lang="en-ID" sz="31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ID" sz="31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ID" sz="3100" i="1">
                          <a:effectLst/>
                          <a:latin typeface="Cambria Math" panose="02040503050406030204" pitchFamily="18" charset="0"/>
                          <a:ea typeface="Calibri" panose="020F0502020204030204" pitchFamily="34" charset="0"/>
                          <a:cs typeface="Times New Roman" panose="02020603050405020304" pitchFamily="18" charset="0"/>
                        </a:rPr>
                        <m:t>+0.632 </m:t>
                      </m:r>
                      <m:sSub>
                        <m:sSubPr>
                          <m:ctrlPr>
                            <a:rPr lang="en-US" sz="3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ID" sz="31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ID" sz="3100" i="1">
                              <a:effectLst/>
                              <a:latin typeface="Cambria Math" panose="02040503050406030204" pitchFamily="18" charset="0"/>
                              <a:ea typeface="Calibri" panose="020F0502020204030204" pitchFamily="34" charset="0"/>
                              <a:cs typeface="Times New Roman" panose="02020603050405020304" pitchFamily="18" charset="0"/>
                            </a:rPr>
                            <m:t>3</m:t>
                          </m:r>
                        </m:sub>
                      </m:sSub>
                      <m:r>
                        <a:rPr lang="en-ID" sz="3100" i="1">
                          <a:effectLst/>
                          <a:latin typeface="Cambria Math" panose="02040503050406030204" pitchFamily="18" charset="0"/>
                          <a:ea typeface="Calibri" panose="020F0502020204030204" pitchFamily="34" charset="0"/>
                          <a:cs typeface="Times New Roman" panose="02020603050405020304" pitchFamily="18" charset="0"/>
                        </a:rPr>
                        <m:t> </m:t>
                      </m:r>
                      <m:r>
                        <a:rPr lang="en-ID" sz="3100" i="1">
                          <a:effectLst/>
                          <a:latin typeface="Cambria Math" panose="02040503050406030204" pitchFamily="18" charset="0"/>
                          <a:ea typeface="Calibri" panose="020F0502020204030204" pitchFamily="34" charset="0"/>
                          <a:cs typeface="Times New Roman" panose="02020603050405020304" pitchFamily="18" charset="0"/>
                        </a:rPr>
                        <m:t>𝑒</m:t>
                      </m:r>
                    </m:oMath>
                  </m:oMathPara>
                </a14:m>
                <a:endParaRPr lang="en-US" sz="3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dirty="0"/>
              </a:p>
              <a:p>
                <a:pPr marL="0" marR="0" lvl="0" indent="0" algn="ctr" defTabSz="914400" rtl="0" eaLnBrk="0" fontAlgn="base" latinLnBrk="0" hangingPunct="0">
                  <a:lnSpc>
                    <a:spcPct val="100000"/>
                  </a:lnSpc>
                  <a:spcBef>
                    <a:spcPct val="0"/>
                  </a:spcBef>
                  <a:spcAft>
                    <a:spcPct val="0"/>
                  </a:spcAft>
                  <a:buClrTx/>
                  <a:buSzTx/>
                  <a:buFontTx/>
                  <a:buNone/>
                  <a:tabLst/>
                </a:pPr>
                <a:endParaRPr lang="en-US" dirty="0"/>
              </a:p>
            </p:txBody>
          </p:sp>
        </mc:Choice>
        <mc:Fallback>
          <p:sp>
            <p:nvSpPr>
              <p:cNvPr id="3" name="Text Placeholder 2">
                <a:extLst>
                  <a:ext uri="{FF2B5EF4-FFF2-40B4-BE49-F238E27FC236}">
                    <a16:creationId xmlns:a16="http://schemas.microsoft.com/office/drawing/2014/main" id="{B4D9765F-22FE-4D90-A772-034878372DB6}"/>
                  </a:ext>
                </a:extLst>
              </p:cNvPr>
              <p:cNvSpPr>
                <a:spLocks noGrp="1" noRot="1" noChangeAspect="1" noMove="1" noResize="1" noEditPoints="1" noAdjustHandles="1" noChangeArrowheads="1" noChangeShapeType="1" noTextEdit="1"/>
              </p:cNvSpPr>
              <p:nvPr>
                <p:ph type="body" idx="1"/>
              </p:nvPr>
            </p:nvSpPr>
            <p:spPr>
              <a:xfrm>
                <a:off x="309716" y="4208507"/>
                <a:ext cx="11687919" cy="2000563"/>
              </a:xfrm>
              <a:blipFill>
                <a:blip r:embed="rId2"/>
                <a:stretch>
                  <a:fillRect t="-516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97964DA7-C3C5-4995-B2A3-A438953E0BC0}"/>
              </a:ext>
            </a:extLst>
          </p:cNvPr>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90842" y="1223984"/>
            <a:ext cx="9925665" cy="2723367"/>
          </a:xfrm>
          <a:prstGeom prst="rect">
            <a:avLst/>
          </a:prstGeom>
          <a:noFill/>
        </p:spPr>
      </p:pic>
    </p:spTree>
    <p:extLst>
      <p:ext uri="{BB962C8B-B14F-4D97-AF65-F5344CB8AC3E}">
        <p14:creationId xmlns:p14="http://schemas.microsoft.com/office/powerpoint/2010/main" val="619163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E405-364E-40AA-A1E3-B4B533B85B78}"/>
              </a:ext>
            </a:extLst>
          </p:cNvPr>
          <p:cNvSpPr>
            <a:spLocks noGrp="1"/>
          </p:cNvSpPr>
          <p:nvPr>
            <p:ph type="title"/>
          </p:nvPr>
        </p:nvSpPr>
        <p:spPr/>
        <p:txBody>
          <a:bodyPr/>
          <a:lstStyle/>
          <a:p>
            <a:r>
              <a:rPr lang="en-US" dirty="0"/>
              <a:t>Uji t</a:t>
            </a:r>
          </a:p>
        </p:txBody>
      </p:sp>
      <p:sp>
        <p:nvSpPr>
          <p:cNvPr id="3" name="Text Placeholder 2">
            <a:extLst>
              <a:ext uri="{FF2B5EF4-FFF2-40B4-BE49-F238E27FC236}">
                <a16:creationId xmlns:a16="http://schemas.microsoft.com/office/drawing/2014/main" id="{B4D9765F-22FE-4D90-A772-034878372DB6}"/>
              </a:ext>
            </a:extLst>
          </p:cNvPr>
          <p:cNvSpPr>
            <a:spLocks noGrp="1"/>
          </p:cNvSpPr>
          <p:nvPr>
            <p:ph type="body" idx="1"/>
          </p:nvPr>
        </p:nvSpPr>
        <p:spPr>
          <a:xfrm>
            <a:off x="252040" y="3515333"/>
            <a:ext cx="11687919" cy="2693738"/>
          </a:xfrm>
        </p:spPr>
        <p:txBody>
          <a:bodyPr>
            <a:normAutofit fontScale="55000" lnSpcReduction="20000"/>
          </a:bodyPr>
          <a:lstStyle/>
          <a:p>
            <a:pPr marL="0" indent="0" eaLnBrk="0" fontAlgn="base" hangingPunct="0">
              <a:lnSpc>
                <a:spcPct val="100000"/>
              </a:lnSpc>
              <a:spcBef>
                <a:spcPct val="0"/>
              </a:spcBef>
              <a:spcAft>
                <a:spcPct val="0"/>
              </a:spcAft>
              <a:buClrTx/>
              <a:buSzTx/>
              <a:buNone/>
            </a:pPr>
            <a:r>
              <a:rPr kumimoji="0" lang="en-US" altLang="en-US" sz="3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Berdasarkan</a:t>
            </a:r>
            <a:r>
              <a:rPr kumimoji="0" lang="en-US" altLang="en-US" sz="3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3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hasil</a:t>
            </a:r>
            <a:r>
              <a:rPr kumimoji="0" lang="en-US" altLang="en-US" sz="3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uji </a:t>
            </a:r>
            <a:r>
              <a:rPr kumimoji="0" lang="en-US" altLang="en-US" sz="3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parsial</a:t>
            </a:r>
            <a:r>
              <a:rPr kumimoji="0" lang="en-US" altLang="en-US" sz="3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3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maka</a:t>
            </a:r>
            <a:r>
              <a:rPr kumimoji="0" lang="en-US" altLang="en-US" sz="3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3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dapat</a:t>
            </a:r>
            <a:r>
              <a:rPr kumimoji="0" lang="en-US" altLang="en-US" sz="3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3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diperoleh</a:t>
            </a:r>
            <a:r>
              <a:rPr kumimoji="0" lang="en-US" altLang="en-US" sz="3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3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kesimpulan</a:t>
            </a:r>
            <a:r>
              <a:rPr kumimoji="0" lang="en-US" altLang="en-US" sz="3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3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sebagai</a:t>
            </a:r>
            <a:r>
              <a:rPr kumimoji="0" lang="en-US" altLang="en-US" sz="3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3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berikut</a:t>
            </a:r>
            <a:r>
              <a:rPr kumimoji="0" lang="en-US" altLang="en-US" sz="3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indent="-457200" eaLnBrk="0" fontAlgn="base" hangingPunct="0">
              <a:lnSpc>
                <a:spcPct val="100000"/>
              </a:lnSpc>
              <a:spcBef>
                <a:spcPct val="0"/>
              </a:spcBef>
              <a:spcAft>
                <a:spcPct val="0"/>
              </a:spcAft>
              <a:buClrTx/>
              <a:buSzTx/>
            </a:pPr>
            <a:endPar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457200" eaLnBrk="0" fontAlgn="base" hangingPunct="0">
              <a:lnSpc>
                <a:spcPct val="100000"/>
              </a:lnSpc>
              <a:spcBef>
                <a:spcPct val="0"/>
              </a:spcBef>
              <a:spcAft>
                <a:spcPct val="0"/>
              </a:spcAft>
              <a:buClrTx/>
              <a:buSzTx/>
            </a:pP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Pengaruh</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Media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Sosial</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TikTok</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(X1)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terhadap</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Keputusan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Pembelian</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menunjukan</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nilai</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p value (sig. 0.010) &lt; </a:t>
            </a:r>
            <a:r>
              <a:rPr kumimoji="0" lang="el-GR"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α (0.05),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nilai</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hitung</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2.632) &gt; 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tabel</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(1.98496).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Berdasarkan</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hasil</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tersebut</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dapat</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disimpulkan</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bahwa</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hipotesis</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1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diterima</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yang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berarti</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terdapat</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pengaruh</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positif</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yang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signifikan</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antara</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Peran Media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Sosial</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TikTok</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terhadap</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Keputusan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Pembelian</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indent="-457200" eaLnBrk="0" fontAlgn="base" hangingPunct="0">
              <a:lnSpc>
                <a:spcPct val="100000"/>
              </a:lnSpc>
              <a:spcBef>
                <a:spcPct val="0"/>
              </a:spcBef>
              <a:spcAft>
                <a:spcPct val="0"/>
              </a:spcAft>
              <a:buClrTx/>
              <a:buSzTx/>
            </a:pP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Pengaruh</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Influencer(X2)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terhadap</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Keputusan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Pembelian</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menunjukan</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nilai</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p value (sig.0.001) &lt; </a:t>
            </a:r>
            <a:r>
              <a:rPr kumimoji="0" lang="el-GR"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α (0.05),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nilai</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hitung</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(3.551) &gt; 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tabel</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(1.98496).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Berdasarkan</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hasil</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tersebut</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dapat</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disimpulkan</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bahwa</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hipotesis</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2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diterima</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yang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berarti</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terdapat</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pengaruh</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positif</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yang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signifikan</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antara</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Influencer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terhadap</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Keputusan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Pembelian</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indent="-457200" eaLnBrk="0" fontAlgn="base" hangingPunct="0">
              <a:lnSpc>
                <a:spcPct val="100000"/>
              </a:lnSpc>
              <a:spcBef>
                <a:spcPct val="0"/>
              </a:spcBef>
              <a:spcAft>
                <a:spcPct val="0"/>
              </a:spcAft>
              <a:buClrTx/>
              <a:buSzTx/>
            </a:pP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Pengaruh</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Harga (X3)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terhadap</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Kelincahan</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Tenaga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Kerja</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menunjukan</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nilai</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p value (sig.0.000) &lt; </a:t>
            </a:r>
            <a:r>
              <a:rPr kumimoji="0" lang="el-GR"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α (0.05),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nilai</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hitung</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(5.198) &gt; 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tabel</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(1.98496).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Berdasarkan</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hasil</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tersebut</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dapat</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disimpulkan</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bahwa</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hipotesis</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3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diterima</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yang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berarti</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terdapat</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pengaruh</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positif</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yang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signifikan</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antara</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Harga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terhadap</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Keputusan </a:t>
            </a:r>
            <a:r>
              <a:rPr kumimoji="0" lang="en-US" altLang="en-US" sz="31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Pembelian</a:t>
            </a:r>
            <a:r>
              <a:rPr kumimoji="0" lang="en-US" altLang="en-US" sz="3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en-US" dirty="0"/>
          </a:p>
          <a:p>
            <a:pPr marL="0" marR="0" lvl="0" indent="0" algn="ctr" defTabSz="914400" rtl="0" eaLnBrk="0" fontAlgn="base" latinLnBrk="0" hangingPunct="0">
              <a:lnSpc>
                <a:spcPct val="100000"/>
              </a:lnSpc>
              <a:spcBef>
                <a:spcPct val="0"/>
              </a:spcBef>
              <a:spcAft>
                <a:spcPct val="0"/>
              </a:spcAft>
              <a:buClrTx/>
              <a:buSzTx/>
              <a:buFontTx/>
              <a:buNone/>
              <a:tabLst/>
            </a:pPr>
            <a:endParaRPr lang="en-US" dirty="0"/>
          </a:p>
        </p:txBody>
      </p:sp>
      <p:pic>
        <p:nvPicPr>
          <p:cNvPr id="4" name="Picture 3">
            <a:extLst>
              <a:ext uri="{FF2B5EF4-FFF2-40B4-BE49-F238E27FC236}">
                <a16:creationId xmlns:a16="http://schemas.microsoft.com/office/drawing/2014/main" id="{97964DA7-C3C5-4995-B2A3-A438953E0BC0}"/>
              </a:ext>
            </a:extLst>
          </p:cNvPr>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94535" y="1241792"/>
            <a:ext cx="9230782" cy="2187208"/>
          </a:xfrm>
          <a:prstGeom prst="rect">
            <a:avLst/>
          </a:prstGeom>
          <a:noFill/>
        </p:spPr>
      </p:pic>
    </p:spTree>
    <p:extLst>
      <p:ext uri="{BB962C8B-B14F-4D97-AF65-F5344CB8AC3E}">
        <p14:creationId xmlns:p14="http://schemas.microsoft.com/office/powerpoint/2010/main" val="1400450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50BDD-696F-4BF0-BEAE-65EAA6883D9B}"/>
              </a:ext>
            </a:extLst>
          </p:cNvPr>
          <p:cNvSpPr>
            <a:spLocks noGrp="1"/>
          </p:cNvSpPr>
          <p:nvPr>
            <p:ph type="title"/>
          </p:nvPr>
        </p:nvSpPr>
        <p:spPr/>
        <p:txBody>
          <a:bodyPr/>
          <a:lstStyle/>
          <a:p>
            <a:r>
              <a:rPr lang="en-US" dirty="0"/>
              <a:t>Uji f</a:t>
            </a:r>
          </a:p>
        </p:txBody>
      </p:sp>
      <p:sp>
        <p:nvSpPr>
          <p:cNvPr id="3" name="Text Placeholder 2">
            <a:extLst>
              <a:ext uri="{FF2B5EF4-FFF2-40B4-BE49-F238E27FC236}">
                <a16:creationId xmlns:a16="http://schemas.microsoft.com/office/drawing/2014/main" id="{F31E3E26-965E-440A-BC56-55BD925C8DDD}"/>
              </a:ext>
            </a:extLst>
          </p:cNvPr>
          <p:cNvSpPr>
            <a:spLocks noGrp="1"/>
          </p:cNvSpPr>
          <p:nvPr>
            <p:ph type="body" idx="1"/>
          </p:nvPr>
        </p:nvSpPr>
        <p:spPr>
          <a:xfrm>
            <a:off x="560439" y="4106043"/>
            <a:ext cx="11437196" cy="1800711"/>
          </a:xfrm>
        </p:spPr>
        <p:txBody>
          <a:bodyPr>
            <a:normAutofit fontScale="92500" lnSpcReduction="20000"/>
          </a:bodyPr>
          <a:lstStyle/>
          <a:p>
            <a:pPr marL="50800" indent="0">
              <a:buNone/>
            </a:pPr>
            <a:r>
              <a:rPr lang="en-US" dirty="0" err="1">
                <a:latin typeface="Calibri" panose="020F0502020204030204" pitchFamily="34" charset="0"/>
                <a:cs typeface="Calibri" panose="020F0502020204030204" pitchFamily="34" charset="0"/>
              </a:rPr>
              <a:t>Berdasarkan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hasil</a:t>
            </a:r>
            <a:r>
              <a:rPr lang="en-US" dirty="0">
                <a:latin typeface="Calibri" panose="020F0502020204030204" pitchFamily="34" charset="0"/>
                <a:cs typeface="Calibri" panose="020F0502020204030204" pitchFamily="34" charset="0"/>
              </a:rPr>
              <a:t> uji </a:t>
            </a:r>
            <a:r>
              <a:rPr lang="en-US" dirty="0" err="1">
                <a:latin typeface="Calibri" panose="020F0502020204030204" pitchFamily="34" charset="0"/>
                <a:cs typeface="Calibri" panose="020F0502020204030204" pitchFamily="34" charset="0"/>
              </a:rPr>
              <a:t>signifikan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simultan</a:t>
            </a:r>
            <a:r>
              <a:rPr lang="en-US" dirty="0">
                <a:latin typeface="Calibri" panose="020F0502020204030204" pitchFamily="34" charset="0"/>
                <a:cs typeface="Calibri" panose="020F0502020204030204" pitchFamily="34" charset="0"/>
              </a:rPr>
              <a:t> (Uji F) </a:t>
            </a:r>
            <a:r>
              <a:rPr lang="en-US" dirty="0" err="1">
                <a:latin typeface="Calibri" panose="020F0502020204030204" pitchFamily="34" charset="0"/>
                <a:cs typeface="Calibri" panose="020F0502020204030204" pitchFamily="34" charset="0"/>
              </a:rPr>
              <a:t>menunjukan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hasil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bahwa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nilai</a:t>
            </a:r>
            <a:r>
              <a:rPr lang="en-US" dirty="0">
                <a:latin typeface="Calibri" panose="020F0502020204030204" pitchFamily="34" charset="0"/>
                <a:cs typeface="Calibri" panose="020F0502020204030204" pitchFamily="34" charset="0"/>
              </a:rPr>
              <a:t> Sig. 0.000 &lt; 0.05 dan </a:t>
            </a:r>
            <a:r>
              <a:rPr lang="en-US" dirty="0" err="1">
                <a:latin typeface="Calibri" panose="020F0502020204030204" pitchFamily="34" charset="0"/>
                <a:cs typeface="Calibri" panose="020F0502020204030204" pitchFamily="34" charset="0"/>
              </a:rPr>
              <a:t>nilai</a:t>
            </a:r>
            <a:r>
              <a:rPr lang="en-US" dirty="0">
                <a:latin typeface="Calibri" panose="020F0502020204030204" pitchFamily="34" charset="0"/>
                <a:cs typeface="Calibri" panose="020F0502020204030204" pitchFamily="34" charset="0"/>
              </a:rPr>
              <a:t> f </a:t>
            </a:r>
            <a:r>
              <a:rPr lang="en-US" dirty="0" err="1">
                <a:latin typeface="Calibri" panose="020F0502020204030204" pitchFamily="34" charset="0"/>
                <a:cs typeface="Calibri" panose="020F0502020204030204" pitchFamily="34" charset="0"/>
              </a:rPr>
              <a:t>hitung</a:t>
            </a:r>
            <a:r>
              <a:rPr lang="en-US" dirty="0">
                <a:latin typeface="Calibri" panose="020F0502020204030204" pitchFamily="34" charset="0"/>
                <a:cs typeface="Calibri" panose="020F0502020204030204" pitchFamily="34" charset="0"/>
              </a:rPr>
              <a:t> (135.780) &gt; f </a:t>
            </a:r>
            <a:r>
              <a:rPr lang="en-US" dirty="0" err="1">
                <a:latin typeface="Calibri" panose="020F0502020204030204" pitchFamily="34" charset="0"/>
                <a:cs typeface="Calibri" panose="020F0502020204030204" pitchFamily="34" charset="0"/>
              </a:rPr>
              <a:t>tabel</a:t>
            </a:r>
            <a:r>
              <a:rPr lang="en-US" dirty="0">
                <a:latin typeface="Calibri" panose="020F0502020204030204" pitchFamily="34" charset="0"/>
                <a:cs typeface="Calibri" panose="020F0502020204030204" pitchFamily="34" charset="0"/>
              </a:rPr>
              <a:t> (2.70), yang </a:t>
            </a:r>
            <a:r>
              <a:rPr lang="en-US" dirty="0" err="1">
                <a:latin typeface="Calibri" panose="020F0502020204030204" pitchFamily="34" charset="0"/>
                <a:cs typeface="Calibri" panose="020F0502020204030204" pitchFamily="34" charset="0"/>
              </a:rPr>
              <a:t>menunjukan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bahwa</a:t>
            </a:r>
            <a:r>
              <a:rPr lang="en-US" dirty="0">
                <a:latin typeface="Calibri" panose="020F0502020204030204" pitchFamily="34" charset="0"/>
                <a:cs typeface="Calibri" panose="020F0502020204030204" pitchFamily="34" charset="0"/>
              </a:rPr>
              <a:t>:</a:t>
            </a:r>
          </a:p>
          <a:p>
            <a:pPr marL="50800" indent="0">
              <a:buNone/>
            </a:pPr>
            <a:r>
              <a:rPr lang="en-US" dirty="0" err="1">
                <a:latin typeface="Calibri" panose="020F0502020204030204" pitchFamily="34" charset="0"/>
                <a:cs typeface="Calibri" panose="020F0502020204030204" pitchFamily="34" charset="0"/>
              </a:rPr>
              <a:t>Hipotesis</a:t>
            </a:r>
            <a:r>
              <a:rPr lang="en-US" dirty="0">
                <a:latin typeface="Calibri" panose="020F0502020204030204" pitchFamily="34" charset="0"/>
                <a:cs typeface="Calibri" panose="020F0502020204030204" pitchFamily="34" charset="0"/>
              </a:rPr>
              <a:t> 3 </a:t>
            </a:r>
            <a:r>
              <a:rPr lang="en-US" dirty="0" err="1">
                <a:latin typeface="Calibri" panose="020F0502020204030204" pitchFamily="34" charset="0"/>
                <a:cs typeface="Calibri" panose="020F0502020204030204" pitchFamily="34" charset="0"/>
              </a:rPr>
              <a:t>diterima</a:t>
            </a:r>
            <a:r>
              <a:rPr lang="en-US" dirty="0">
                <a:latin typeface="Calibri" panose="020F0502020204030204" pitchFamily="34" charset="0"/>
                <a:cs typeface="Calibri" panose="020F0502020204030204" pitchFamily="34" charset="0"/>
              </a:rPr>
              <a:t>, yang </a:t>
            </a:r>
            <a:r>
              <a:rPr lang="en-US" dirty="0" err="1">
                <a:latin typeface="Calibri" panose="020F0502020204030204" pitchFamily="34" charset="0"/>
                <a:cs typeface="Calibri" panose="020F0502020204030204" pitchFamily="34" charset="0"/>
              </a:rPr>
              <a:t>berarti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bahwa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terdapat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pengaruh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positif</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secara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bersama-sama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antara</a:t>
            </a:r>
            <a:r>
              <a:rPr lang="en-US" dirty="0">
                <a:latin typeface="Calibri" panose="020F0502020204030204" pitchFamily="34" charset="0"/>
                <a:cs typeface="Calibri" panose="020F0502020204030204" pitchFamily="34" charset="0"/>
              </a:rPr>
              <a:t> Media </a:t>
            </a:r>
            <a:r>
              <a:rPr lang="en-US" dirty="0" err="1">
                <a:latin typeface="Calibri" panose="020F0502020204030204" pitchFamily="34" charset="0"/>
                <a:cs typeface="Calibri" panose="020F0502020204030204" pitchFamily="34" charset="0"/>
              </a:rPr>
              <a:t>Sosial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TikTok</a:t>
            </a:r>
            <a:r>
              <a:rPr lang="en-US" dirty="0">
                <a:latin typeface="Calibri" panose="020F0502020204030204" pitchFamily="34" charset="0"/>
                <a:cs typeface="Calibri" panose="020F0502020204030204" pitchFamily="34" charset="0"/>
              </a:rPr>
              <a:t>, Influencer, dan </a:t>
            </a:r>
            <a:r>
              <a:rPr lang="en-US" dirty="0" err="1">
                <a:latin typeface="Calibri" panose="020F0502020204030204" pitchFamily="34" charset="0"/>
                <a:cs typeface="Calibri" panose="020F0502020204030204" pitchFamily="34" charset="0"/>
              </a:rPr>
              <a:t>harga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terhadap</a:t>
            </a:r>
            <a:r>
              <a:rPr lang="en-US" dirty="0">
                <a:latin typeface="Calibri" panose="020F0502020204030204" pitchFamily="34" charset="0"/>
                <a:cs typeface="Calibri" panose="020F0502020204030204" pitchFamily="34" charset="0"/>
              </a:rPr>
              <a:t> Keputusan </a:t>
            </a:r>
            <a:r>
              <a:rPr lang="en-US" dirty="0" err="1">
                <a:latin typeface="Calibri" panose="020F0502020204030204" pitchFamily="34" charset="0"/>
                <a:cs typeface="Calibri" panose="020F0502020204030204" pitchFamily="34" charset="0"/>
              </a:rPr>
              <a:t>Pembelian</a:t>
            </a:r>
            <a:r>
              <a:rPr lang="en-US" dirty="0">
                <a:latin typeface="Calibri" panose="020F0502020204030204" pitchFamily="34" charset="0"/>
                <a:cs typeface="Calibri" panose="020F0502020204030204" pitchFamily="34" charset="0"/>
              </a:rPr>
              <a:t>.</a:t>
            </a:r>
          </a:p>
          <a:p>
            <a:pPr marL="50800" indent="0">
              <a:buNone/>
            </a:pPr>
            <a:endParaRPr lang="en-US" dirty="0"/>
          </a:p>
        </p:txBody>
      </p:sp>
      <p:pic>
        <p:nvPicPr>
          <p:cNvPr id="5" name="Picture 4">
            <a:extLst>
              <a:ext uri="{FF2B5EF4-FFF2-40B4-BE49-F238E27FC236}">
                <a16:creationId xmlns:a16="http://schemas.microsoft.com/office/drawing/2014/main" id="{CED9F2C0-8FF2-4C88-AFE6-55B7E2FD91B9}"/>
              </a:ext>
            </a:extLst>
          </p:cNvPr>
          <p:cNvPicPr>
            <a:picLocks noChangeAspect="1"/>
          </p:cNvPicPr>
          <p:nvPr/>
        </p:nvPicPr>
        <p:blipFill>
          <a:blip r:embed="rId2"/>
          <a:stretch>
            <a:fillRect/>
          </a:stretch>
        </p:blipFill>
        <p:spPr>
          <a:xfrm>
            <a:off x="1922091" y="1148736"/>
            <a:ext cx="7988826" cy="2822263"/>
          </a:xfrm>
          <a:prstGeom prst="rect">
            <a:avLst/>
          </a:prstGeom>
        </p:spPr>
      </p:pic>
    </p:spTree>
    <p:extLst>
      <p:ext uri="{BB962C8B-B14F-4D97-AF65-F5344CB8AC3E}">
        <p14:creationId xmlns:p14="http://schemas.microsoft.com/office/powerpoint/2010/main" val="1153797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DBBB-A421-45CA-B91D-1A965BA69F08}"/>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597C6CB1-B9FC-4586-AD48-84E997FFA0CC}"/>
              </a:ext>
            </a:extLst>
          </p:cNvPr>
          <p:cNvSpPr>
            <a:spLocks noGrp="1"/>
          </p:cNvSpPr>
          <p:nvPr>
            <p:ph type="body" idx="1"/>
          </p:nvPr>
        </p:nvSpPr>
        <p:spPr/>
        <p:txBody>
          <a:bodyPr/>
          <a:lstStyle/>
          <a:p>
            <a:pPr marL="50800" indent="0">
              <a:buNone/>
            </a:pPr>
            <a:endParaRPr lang="en-ID" dirty="0"/>
          </a:p>
        </p:txBody>
      </p:sp>
      <p:sp>
        <p:nvSpPr>
          <p:cNvPr id="5" name="Google Shape;46;g104f7abbb21_0_309">
            <a:extLst>
              <a:ext uri="{FF2B5EF4-FFF2-40B4-BE49-F238E27FC236}">
                <a16:creationId xmlns:a16="http://schemas.microsoft.com/office/drawing/2014/main" id="{D2011692-DFF8-41C0-AD25-9EE883BC6760}"/>
              </a:ext>
            </a:extLst>
          </p:cNvPr>
          <p:cNvSpPr txBox="1">
            <a:spLocks/>
          </p:cNvSpPr>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4400"/>
              <a:buFont typeface="Exo"/>
              <a:buNone/>
              <a:defRPr sz="4400" b="0" i="0" u="none" strike="noStrike" cap="none">
                <a:solidFill>
                  <a:schemeClr val="lt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FFFFFF"/>
              </a:buClr>
              <a:buSzPts val="4400"/>
              <a:buFont typeface="Exo"/>
              <a:buNone/>
              <a:tabLst/>
              <a:defRPr/>
            </a:pPr>
            <a:r>
              <a:rPr kumimoji="0" lang="id-ID" sz="44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Exo"/>
              </a:rPr>
              <a:t>Pembahasan</a:t>
            </a:r>
          </a:p>
        </p:txBody>
      </p:sp>
      <p:sp>
        <p:nvSpPr>
          <p:cNvPr id="6" name="Google Shape;47;g104f7abbb21_0_309">
            <a:extLst>
              <a:ext uri="{FF2B5EF4-FFF2-40B4-BE49-F238E27FC236}">
                <a16:creationId xmlns:a16="http://schemas.microsoft.com/office/drawing/2014/main" id="{1D0591D8-DF44-40A2-8E4F-C3B79404D4F5}"/>
              </a:ext>
            </a:extLst>
          </p:cNvPr>
          <p:cNvSpPr txBox="1">
            <a:spLocks/>
          </p:cNvSpPr>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228600" algn="l"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en-ID" sz="2800" b="0" i="0" u="none" strike="noStrike" kern="0" cap="none" spc="0" normalizeH="0" baseline="0" noProof="0">
                <a:ln>
                  <a:noFill/>
                </a:ln>
                <a:solidFill>
                  <a:srgbClr val="000000"/>
                </a:solidFill>
                <a:effectLst/>
                <a:uLnTx/>
                <a:uFillTx/>
                <a:latin typeface="Century Gothic"/>
                <a:sym typeface="Century Gothic"/>
              </a:rPr>
              <a:t> </a:t>
            </a:r>
            <a:endParaRPr kumimoji="0" lang="en-ID" sz="2800" b="0" i="0" u="none" strike="noStrike" kern="0" cap="none" spc="0" normalizeH="0" baseline="0" noProof="0" dirty="0">
              <a:ln>
                <a:noFill/>
              </a:ln>
              <a:solidFill>
                <a:srgbClr val="000000"/>
              </a:solidFill>
              <a:effectLst/>
              <a:uLnTx/>
              <a:uFillTx/>
              <a:latin typeface="Century Gothic"/>
              <a:sym typeface="Century Gothic"/>
            </a:endParaRPr>
          </a:p>
        </p:txBody>
      </p:sp>
      <p:sp>
        <p:nvSpPr>
          <p:cNvPr id="7" name="Flowchart: Alternate Process 6">
            <a:extLst>
              <a:ext uri="{FF2B5EF4-FFF2-40B4-BE49-F238E27FC236}">
                <a16:creationId xmlns:a16="http://schemas.microsoft.com/office/drawing/2014/main" id="{5BB81D8E-440A-4929-92C6-F661F16CCE8F}"/>
              </a:ext>
            </a:extLst>
          </p:cNvPr>
          <p:cNvSpPr/>
          <p:nvPr/>
        </p:nvSpPr>
        <p:spPr>
          <a:xfrm>
            <a:off x="395635" y="1238732"/>
            <a:ext cx="3452192" cy="670524"/>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Pengaruh</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Media </a:t>
            </a:r>
            <a:r>
              <a:rPr kumimoji="0" lang="en-US" sz="14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Sosial</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4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TikTok</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(X1) </a:t>
            </a:r>
            <a:r>
              <a:rPr kumimoji="0" lang="en-US" sz="14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terhadap</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4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Kelincahan</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Tenaga </a:t>
            </a:r>
            <a:r>
              <a:rPr kumimoji="0" lang="en-US" sz="14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Kerja</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(Y)</a:t>
            </a:r>
            <a:endParaRPr kumimoji="0" lang="id-ID" sz="14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8" name="Rounded Rectangle 8">
            <a:extLst>
              <a:ext uri="{FF2B5EF4-FFF2-40B4-BE49-F238E27FC236}">
                <a16:creationId xmlns:a16="http://schemas.microsoft.com/office/drawing/2014/main" id="{85D9D930-BB98-45F9-9A2A-C9860EE3CBB5}"/>
              </a:ext>
            </a:extLst>
          </p:cNvPr>
          <p:cNvSpPr/>
          <p:nvPr/>
        </p:nvSpPr>
        <p:spPr>
          <a:xfrm>
            <a:off x="636660" y="2015574"/>
            <a:ext cx="2970142" cy="39184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600" b="0" i="0" u="none" strike="noStrike" kern="0" cap="none" spc="0" normalizeH="0" baseline="0" noProof="0" dirty="0">
              <a:ln>
                <a:noFill/>
              </a:ln>
              <a:solidFill>
                <a:srgbClr val="000000"/>
              </a:solidFill>
              <a:effectLst/>
              <a:uLnTx/>
              <a:uFillTx/>
              <a:latin typeface="Exo" panose="020B0604020202020204" charset="0"/>
              <a:ea typeface="+mn-ea"/>
              <a:cs typeface="+mn-cs"/>
              <a:sym typeface="Arial"/>
            </a:endParaRPr>
          </a:p>
        </p:txBody>
      </p:sp>
      <p:sp>
        <p:nvSpPr>
          <p:cNvPr id="9" name="Rounded Rectangle 12">
            <a:extLst>
              <a:ext uri="{FF2B5EF4-FFF2-40B4-BE49-F238E27FC236}">
                <a16:creationId xmlns:a16="http://schemas.microsoft.com/office/drawing/2014/main" id="{EC7D77C0-9E5E-4255-A01F-040689F22D05}"/>
              </a:ext>
            </a:extLst>
          </p:cNvPr>
          <p:cNvSpPr/>
          <p:nvPr/>
        </p:nvSpPr>
        <p:spPr>
          <a:xfrm>
            <a:off x="4660350" y="2011986"/>
            <a:ext cx="2970142" cy="39184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600" b="0" i="0" u="none" strike="noStrike" kern="0" cap="none" spc="0" normalizeH="0" baseline="0" noProof="0" dirty="0">
              <a:ln>
                <a:noFill/>
              </a:ln>
              <a:solidFill>
                <a:srgbClr val="000000"/>
              </a:solidFill>
              <a:effectLst/>
              <a:uLnTx/>
              <a:uFillTx/>
              <a:latin typeface="Exo" panose="020B0604020202020204" charset="0"/>
              <a:ea typeface="+mn-ea"/>
              <a:cs typeface="+mn-cs"/>
              <a:sym typeface="Arial"/>
            </a:endParaRPr>
          </a:p>
        </p:txBody>
      </p:sp>
      <p:sp>
        <p:nvSpPr>
          <p:cNvPr id="10" name="Rounded Rectangle 13">
            <a:extLst>
              <a:ext uri="{FF2B5EF4-FFF2-40B4-BE49-F238E27FC236}">
                <a16:creationId xmlns:a16="http://schemas.microsoft.com/office/drawing/2014/main" id="{B8579EBE-A56F-47BA-B4C9-02682C1F9E74}"/>
              </a:ext>
            </a:extLst>
          </p:cNvPr>
          <p:cNvSpPr/>
          <p:nvPr/>
        </p:nvSpPr>
        <p:spPr>
          <a:xfrm>
            <a:off x="8604802" y="2011986"/>
            <a:ext cx="2970142" cy="39184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600" b="0" i="0" u="none" strike="noStrike" kern="0" cap="none" spc="0" normalizeH="0" baseline="0" noProof="0" dirty="0">
              <a:ln>
                <a:noFill/>
              </a:ln>
              <a:solidFill>
                <a:srgbClr val="000000"/>
              </a:solidFill>
              <a:effectLst/>
              <a:uLnTx/>
              <a:uFillTx/>
              <a:latin typeface="Exo" panose="020B0604020202020204" charset="0"/>
              <a:ea typeface="+mn-ea"/>
              <a:cs typeface="+mn-cs"/>
              <a:sym typeface="Arial"/>
            </a:endParaRPr>
          </a:p>
        </p:txBody>
      </p:sp>
      <p:sp>
        <p:nvSpPr>
          <p:cNvPr id="11" name="TextBox 10">
            <a:extLst>
              <a:ext uri="{FF2B5EF4-FFF2-40B4-BE49-F238E27FC236}">
                <a16:creationId xmlns:a16="http://schemas.microsoft.com/office/drawing/2014/main" id="{BF9DDF8D-2E4E-45B9-B216-434FD9C47DD4}"/>
              </a:ext>
            </a:extLst>
          </p:cNvPr>
          <p:cNvSpPr txBox="1"/>
          <p:nvPr/>
        </p:nvSpPr>
        <p:spPr>
          <a:xfrm>
            <a:off x="8575812" y="2326059"/>
            <a:ext cx="2970142"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Berdasarkan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hasil</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penelitian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menunjukkan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hasil</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bahwa</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terdapat</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pengaruh</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secara</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signifikan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antara</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lang="en-US" sz="1600" dirty="0">
                <a:latin typeface="Times New Roman" panose="02020603050405020304" pitchFamily="18" charset="0"/>
                <a:ea typeface="Times New Roman" panose="02020603050405020304" pitchFamily="18" charset="0"/>
                <a:cs typeface="Calibri" panose="020F0502020204030204" pitchFamily="34" charset="0"/>
              </a:rPr>
              <a:t>H</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arga</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(X3)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terhadap</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Keputusan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Pembelian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(Y).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Apabila</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Harga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semakin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tinggi</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maka</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bisa</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meningkatkan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Keputusan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Pembelian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a:t>
            </a:r>
          </a:p>
        </p:txBody>
      </p:sp>
      <p:sp>
        <p:nvSpPr>
          <p:cNvPr id="12" name="TextBox 11">
            <a:extLst>
              <a:ext uri="{FF2B5EF4-FFF2-40B4-BE49-F238E27FC236}">
                <a16:creationId xmlns:a16="http://schemas.microsoft.com/office/drawing/2014/main" id="{413BCA81-9288-4C0E-B2E5-459880D1FB55}"/>
              </a:ext>
            </a:extLst>
          </p:cNvPr>
          <p:cNvSpPr txBox="1"/>
          <p:nvPr/>
        </p:nvSpPr>
        <p:spPr>
          <a:xfrm>
            <a:off x="4689340" y="2570818"/>
            <a:ext cx="2970142"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Berdasarkan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hasil</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penelitian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menunjukkan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hasil</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bahwa</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terdapat</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pengaruh</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secara</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signifikan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antara</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Influencer (X2)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terhadap</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Keputusan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Pembelian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(Y).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Apabila</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Influencer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semakin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tinggi</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maka</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bisa</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meningkatkan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Keputusan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Pembelian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a:t>
            </a:r>
            <a:endParaRPr kumimoji="0" lang="id-ID"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3" name="TextBox 12">
            <a:extLst>
              <a:ext uri="{FF2B5EF4-FFF2-40B4-BE49-F238E27FC236}">
                <a16:creationId xmlns:a16="http://schemas.microsoft.com/office/drawing/2014/main" id="{CDDA4D5A-A6FE-4761-B710-905BD31A7977}"/>
              </a:ext>
            </a:extLst>
          </p:cNvPr>
          <p:cNvSpPr txBox="1"/>
          <p:nvPr/>
        </p:nvSpPr>
        <p:spPr>
          <a:xfrm>
            <a:off x="606225" y="2390986"/>
            <a:ext cx="2970142"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Berdasarkan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hasil</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penelitian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menunjukkan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hasil</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bahwa</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terdapat</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pengaruh</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secara</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signifikan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antara</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Media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Sosial</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TikTok</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(X1)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terhadap</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Keputusan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Pembelian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(Y).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Apabila</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Media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Sosial</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TikTok</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semakin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tinggi</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maka</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bisa</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meningkatkan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Keputusan </a:t>
            </a:r>
            <a:r>
              <a:rPr kumimoji="0" lang="en-US" sz="1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Pembelian</a:t>
            </a: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endParaRPr kumimoji="0" lang="id-ID"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 name="Flowchart: Alternate Process 13">
            <a:extLst>
              <a:ext uri="{FF2B5EF4-FFF2-40B4-BE49-F238E27FC236}">
                <a16:creationId xmlns:a16="http://schemas.microsoft.com/office/drawing/2014/main" id="{EFDDCECF-713C-463B-B5FB-73BA6141AB94}"/>
              </a:ext>
            </a:extLst>
          </p:cNvPr>
          <p:cNvSpPr/>
          <p:nvPr/>
        </p:nvSpPr>
        <p:spPr>
          <a:xfrm>
            <a:off x="4379706" y="1258189"/>
            <a:ext cx="3452192" cy="670524"/>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Pengaruh</a:t>
            </a:r>
            <a:r>
              <a:rPr kumimoji="0" lang="en-US" sz="15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Influencer (X2) </a:t>
            </a:r>
            <a:r>
              <a:rPr kumimoji="0" lang="en-US" sz="15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terhadap</a:t>
            </a:r>
            <a:r>
              <a:rPr kumimoji="0" lang="en-US" sz="15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a:t>
            </a:r>
            <a:r>
              <a:rPr kumimoji="0" lang="en-US" sz="15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Kelincahan</a:t>
            </a:r>
            <a:r>
              <a:rPr kumimoji="0" lang="en-US" sz="15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Tenaga </a:t>
            </a:r>
            <a:r>
              <a:rPr kumimoji="0" lang="en-US" sz="15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Kerja</a:t>
            </a:r>
            <a:r>
              <a:rPr kumimoji="0" lang="en-US" sz="15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panose="020F0502020204030204" pitchFamily="34" charset="0"/>
                <a:sym typeface="Arial"/>
              </a:rPr>
              <a:t> (Y)</a:t>
            </a:r>
            <a:endParaRPr kumimoji="0" lang="id-ID" sz="15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5" name="Flowchart: Alternate Process 14">
            <a:extLst>
              <a:ext uri="{FF2B5EF4-FFF2-40B4-BE49-F238E27FC236}">
                <a16:creationId xmlns:a16="http://schemas.microsoft.com/office/drawing/2014/main" id="{3D89A214-591C-4D0E-ABE9-7A719F76AAEB}"/>
              </a:ext>
            </a:extLst>
          </p:cNvPr>
          <p:cNvSpPr/>
          <p:nvPr/>
        </p:nvSpPr>
        <p:spPr>
          <a:xfrm>
            <a:off x="8363777" y="1238732"/>
            <a:ext cx="3452192" cy="670524"/>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d-ID" sz="1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sym typeface="Arial"/>
              </a:rPr>
              <a:t>Pengaruh </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sym typeface="Arial"/>
              </a:rPr>
              <a:t>Harga (X3) </a:t>
            </a:r>
            <a:r>
              <a:rPr kumimoji="0" lang="id-ID" sz="1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sym typeface="Arial"/>
              </a:rPr>
              <a:t>terhadap Kelincahan Tenaga Kerja </a:t>
            </a: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sym typeface="Arial"/>
              </a:rPr>
              <a:t>(Y)</a:t>
            </a:r>
            <a:endParaRPr kumimoji="0" lang="en-ID" sz="1400" b="0" i="0" u="none" strike="noStrike" kern="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200" b="1" i="0"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639173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Referensi</a:t>
            </a:r>
            <a:endParaRPr dirty="0"/>
          </a:p>
        </p:txBody>
      </p:sp>
      <p:sp>
        <p:nvSpPr>
          <p:cNvPr id="90" name="Google Shape;90;g104f7abbb21_0_61"/>
          <p:cNvSpPr txBox="1">
            <a:spLocks noGrp="1"/>
          </p:cNvSpPr>
          <p:nvPr>
            <p:ph type="body" idx="1"/>
          </p:nvPr>
        </p:nvSpPr>
        <p:spPr>
          <a:xfrm>
            <a:off x="166758" y="1155459"/>
            <a:ext cx="11830877" cy="5089734"/>
          </a:xfrm>
          <a:prstGeom prst="rect">
            <a:avLst/>
          </a:prstGeom>
          <a:noFill/>
          <a:ln>
            <a:noFill/>
          </a:ln>
        </p:spPr>
        <p:txBody>
          <a:bodyPr spcFirstLastPara="1" wrap="square" lIns="91425" tIns="45700" rIns="91425" bIns="45700" anchor="t" anchorCtr="0">
            <a:normAutofit/>
          </a:bodyPr>
          <a:lstStyle/>
          <a:p>
            <a:pPr marL="228600" indent="-228600">
              <a:buSzPct val="100000"/>
              <a:buFont typeface="+mj-lt"/>
              <a:buAutoNum type="arabicPeriod"/>
            </a:pPr>
            <a:r>
              <a:rPr lang="id-ID" sz="1000" dirty="0"/>
              <a:t>“Digital 2023: Indonesia — DataReportal – Global Digital Insights.” https://datareportal.com/reports/digital-2023-indonesia (accessed Mar. 14, 2023).</a:t>
            </a:r>
          </a:p>
          <a:p>
            <a:pPr marL="228600" indent="-228600">
              <a:buSzPct val="100000"/>
              <a:buFont typeface="+mj-lt"/>
              <a:buAutoNum type="arabicPeriod"/>
            </a:pPr>
            <a:r>
              <a:rPr lang="id-ID" sz="1000" dirty="0"/>
              <a:t>A. Asri, F. Haryanto, K. Komariah, R. Deni, and M. Danial, “Social Media And Viral Marketing Analysis Of Purchase Decisions Through Tiktok Applications,” ejournal.polbeng.ac.id, vol. 9, pp. 33–39, 2021, Accessed: May 23, 2023. [Online]. Available: http://ejournal.polbeng.ac.id/index.php/IBP/article/view/2252.</a:t>
            </a:r>
          </a:p>
          <a:p>
            <a:pPr marL="228600" indent="-228600">
              <a:buSzPct val="100000"/>
              <a:buFont typeface="+mj-lt"/>
              <a:buAutoNum type="arabicPeriod"/>
            </a:pPr>
            <a:r>
              <a:rPr lang="id-ID" sz="1000" dirty="0"/>
              <a:t>M. A. G. Gesmundo, M. D. S. Jordan, W. H. D. Meridor, D. V. Muyot, M. C. N. Castano, and A. J. P. Bandojo, “TikTok as a Platform for Marketing Campaigns: The effect of Brand Awareness and Brand Recall on the Purchase Intentions of Millennials,” J. Bus. Manag. Stud., vol. 4, no. 2, pp. 343–361, May 2022, doi: 10.32996/JBMS.2022.4.2.27.</a:t>
            </a:r>
          </a:p>
          <a:p>
            <a:pPr marL="228600" indent="-228600">
              <a:buSzPct val="100000"/>
              <a:buFont typeface="+mj-lt"/>
              <a:buAutoNum type="arabicPeriod"/>
            </a:pPr>
            <a:r>
              <a:rPr lang="id-ID" sz="1000" dirty="0"/>
              <a:t>P. Kotler and K. L. Keller, Marketing Management 17th Global Edition. 2021.</a:t>
            </a:r>
          </a:p>
          <a:p>
            <a:pPr marL="228600" indent="-228600">
              <a:buSzPct val="100000"/>
              <a:buFont typeface="+mj-lt"/>
              <a:buAutoNum type="arabicPeriod"/>
            </a:pPr>
            <a:r>
              <a:rPr lang="id-ID" sz="1000" dirty="0"/>
              <a:t>M. S. Anam, D. L. Nadila, T. A. Anindita, and R. Rosia, “Pengaruh Kualitas Produk, Harga dan Brand Image terhadap Keputusan Pembelian Produk Hand and Body Lotion Merek Citra,” Jesya (Jurnal Ekon. Ekon. Syariah), vol. 4, no. 1, 2020, doi: 10.36778/jesya.v4i1.277.</a:t>
            </a:r>
          </a:p>
          <a:p>
            <a:pPr marL="228600" indent="-228600">
              <a:buSzPct val="100000"/>
              <a:buFont typeface="+mj-lt"/>
              <a:buAutoNum type="arabicPeriod"/>
            </a:pPr>
            <a:r>
              <a:rPr lang="id-ID" sz="1000" dirty="0"/>
              <a:t>E. Bresnick, “Intensified Play: Cinematic study of TikTok mobile app,” Univ. South. Calif., vol. 4, no. 4, 2019.</a:t>
            </a:r>
          </a:p>
          <a:p>
            <a:pPr marL="228600" indent="-228600">
              <a:buSzPct val="100000"/>
              <a:buFont typeface="+mj-lt"/>
              <a:buAutoNum type="arabicPeriod"/>
            </a:pPr>
            <a:r>
              <a:rPr lang="id-ID" sz="1000" dirty="0"/>
              <a:t>R. O.- Technopreneuship and  undefined 2021, “Pemanfaatan Digital Content Media Sosial TikTok Dalam Proses Pemasaran Produk,” repository.untag-sby.ac.id, Accessed: Aug. 28, 2022. [Online]. Available: http://repository.untag-sby.ac.id/7436/.</a:t>
            </a:r>
          </a:p>
          <a:p>
            <a:pPr marL="228600" indent="-228600">
              <a:buSzPct val="100000"/>
              <a:buFont typeface="+mj-lt"/>
              <a:buAutoNum type="arabicPeriod"/>
            </a:pPr>
            <a:r>
              <a:rPr lang="id-ID" sz="1000" dirty="0"/>
              <a:t>N. T. Hariyanti and A. Wirapraja, “PENGARUH INFLUENCER MARKETING SEBAGAI STRATEGI PEMASARAN DIGITAL ERA MODEREN (SEBUAH STUDI LITERATUR),” vol. 15, no. 1, 2018.</a:t>
            </a:r>
          </a:p>
          <a:p>
            <a:pPr marL="228600" indent="-228600">
              <a:buSzPct val="100000"/>
              <a:buFont typeface="+mj-lt"/>
              <a:buAutoNum type="arabicPeriod"/>
            </a:pPr>
            <a:r>
              <a:rPr lang="id-ID" sz="1000" dirty="0"/>
              <a:t>T. M. Kusuma and D. Hermawan, “Pengaruh Kualitas Pelayanan dan Social Influence Terhadap Keputusan Pembelian Menggunakan Online Food Delivery Service,” J. Ekon. Manaj. Univ. Bina Sarana Inform., vol. 18, no. 2, 2020.</a:t>
            </a:r>
          </a:p>
          <a:p>
            <a:pPr marL="228600" indent="-228600">
              <a:buSzPct val="100000"/>
              <a:buFont typeface="+mj-lt"/>
              <a:buAutoNum type="arabicPeriod"/>
            </a:pPr>
            <a:r>
              <a:rPr lang="id-ID" sz="1000" dirty="0"/>
              <a:t>A. Waluyo, “PENGARUH CUSTOMER REVIEW DAN INFLUENCER TERHADAP KEPUTUSAN PEMBELIAN DI ONLINE SHOP SHOPEE DENGAN MINAT BELI SEBAGAI VARIABEL INTERVENING,” Srikandi J. Islam. Econ. Bank., vol. 1, no. 2, 2022, doi: 10.25217/srikandi.v1i2.2027.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Referensi</a:t>
            </a:r>
            <a:endParaRPr/>
          </a:p>
        </p:txBody>
      </p:sp>
      <p:sp>
        <p:nvSpPr>
          <p:cNvPr id="90" name="Google Shape;90;g104f7abbb21_0_61"/>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279400" indent="-228600">
              <a:buSzPct val="100000"/>
              <a:buFont typeface="+mj-lt"/>
              <a:buAutoNum type="arabicPeriod" startAt="11"/>
            </a:pPr>
            <a:r>
              <a:rPr lang="id-ID" sz="1000" dirty="0"/>
              <a:t>L. Butarbutar, “Pengaruh Online Customer Review, Influencer Marketing, dan Kualitas Website Terhadap Keputusan Pembelian Online Shop Shopee Pada Mahasiswa/I Fakultas Ekonomi Dan Bisnis Universitas Sumatera Utara,” Skripsi Fak. Ekon. Dan Bisnis Univ. Sumatera Utara, 2019.</a:t>
            </a:r>
          </a:p>
          <a:p>
            <a:pPr marL="279400" indent="-228600">
              <a:buSzPct val="100000"/>
              <a:buFont typeface="+mj-lt"/>
              <a:buAutoNum type="arabicPeriod" startAt="11"/>
            </a:pPr>
            <a:r>
              <a:rPr lang="id-ID" sz="1000" dirty="0"/>
              <a:t>V. Simamora and R. A. Umry, “Pengaruh Influencer Dan Social Media Sebagai Strategi Marketing Baba Rafi Enterprise Terhadap Keputusan Pembelian Produk Ngikan Dengan Brand Awareness Sebagai Variabel Moderating,” J. Bus. Entrep., vol. 4, no. 1, 2020, Accessed: Mar. 28, 2023. [Online]. Available: http://journal.uta45jakarta.ac.id/index.php/JBE/article/view/5183.</a:t>
            </a:r>
          </a:p>
          <a:p>
            <a:pPr marL="279400" indent="-228600">
              <a:buSzPct val="100000"/>
              <a:buFont typeface="+mj-lt"/>
              <a:buAutoNum type="arabicPeriod" startAt="11"/>
            </a:pPr>
            <a:r>
              <a:rPr lang="id-ID" sz="1000" dirty="0"/>
              <a:t>A. Balqis Anggraini, P. Tata Niaga, and F. Ekonomika Dan Bisnis, “PENGARUH HARGA, PHYSICAL EVIDENCE, DAN LOKASI TERHADAP KEPUTUSAN PEMBELIAN MIE GACOAN SURABAYA,” J. Pendidik. Tata Niaga, vol. 10, no. 1, pp. 1591–1599, 2022, doi: 10.26740/JPTN.V10N1.P1591-1599.</a:t>
            </a:r>
          </a:p>
          <a:p>
            <a:pPr marL="279400" indent="-228600">
              <a:buSzPct val="100000"/>
              <a:buFont typeface="+mj-lt"/>
              <a:buAutoNum type="arabicPeriod" startAt="11"/>
            </a:pPr>
            <a:r>
              <a:rPr lang="id-ID" sz="1000" dirty="0"/>
              <a:t>N. Barus, M. Pangaribuan, and S. Purnama, “Pengaruh Promosi Menggunanakan Media Sosial TikTok terhadap Keputusan Pembelian Produk Kosmetik Ms. Glow pada Mahasiswa di Kota Medan,” Pros. Konf. Nas. Soc. Eng. Polmed, vol. 2, 2021.</a:t>
            </a:r>
          </a:p>
          <a:p>
            <a:pPr marL="279400" indent="-228600">
              <a:buSzPct val="100000"/>
              <a:buFont typeface="+mj-lt"/>
              <a:buAutoNum type="arabicPeriod" startAt="11"/>
            </a:pPr>
            <a:r>
              <a:rPr lang="id-ID" sz="1000" dirty="0"/>
              <a:t>R. S. M. Manurung, F. Y. Dharta, and F. M. Lubis, “Pengaruh Tayangan Konten Racun Tiktok terhadap Keputusan Pembelian di Komunitas Prefix,” J. Ekon. dan Bisnis, vol. 16, no. 10, 2022.</a:t>
            </a:r>
          </a:p>
          <a:p>
            <a:pPr marL="279400" indent="-228600">
              <a:buSzPct val="100000"/>
              <a:buFont typeface="+mj-lt"/>
              <a:buAutoNum type="arabicPeriod" startAt="11"/>
            </a:pPr>
            <a:r>
              <a:rPr lang="id-ID" sz="1000" dirty="0"/>
              <a:t>C. S. Pratiwi, A. P. Sidi, I. Teknologi, D. Bisnis, and A. Malang, “PENGARUH KUALITAS PRODUK, HARGA DAN INFLUENCER MARKETING TERHADAP KEPUTUSAN PEMBELIAN SCARLETT BODY WHITENING,” RELASI  J. Ekon., vol. 18, no. 1, pp. 192–204, Jan. 2022, doi: 10.31967/RELASI.V18I1.531.</a:t>
            </a:r>
          </a:p>
          <a:p>
            <a:pPr marL="279400" indent="-228600">
              <a:buSzPct val="100000"/>
              <a:buFont typeface="+mj-lt"/>
              <a:buAutoNum type="arabicPeriod" startAt="11"/>
            </a:pPr>
            <a:r>
              <a:rPr lang="id-ID" sz="1000" dirty="0"/>
              <a:t>Maciej Serda et al., “ANALISIS PENGARUH CITRA MEREK, HARGA, DAN DIGITAL MARKETING TERHADAP KEPUTUSAN PEMBELIAN PADA KONSUMEN MIE GACOAN CABANG SOLO BARU,” J. Ekon. DAN KEWIRAUSAHAAN, vol. 22, no. 04, pp. 343–354, 2022, doi: 10.2/JQUERY.MIN.JS.</a:t>
            </a:r>
          </a:p>
          <a:p>
            <a:pPr marL="279400" indent="-228600">
              <a:buSzPct val="100000"/>
              <a:buFont typeface="+mj-lt"/>
              <a:buAutoNum type="arabicPeriod" startAt="11"/>
            </a:pPr>
            <a:r>
              <a:rPr lang="id-ID" sz="1000" dirty="0"/>
              <a:t>E. Melpiana and A. Sudarajat, “PENGARUH HARGA DAN KUALITAS PRODUK TERHADAP KEPUTUSAN PEMBELIAN PADA MS GLOW BEAUTY,” Manag. Account. Expo., vol. 5, no. 1, 2022, doi: 10.36441/mae.v5i1.599.</a:t>
            </a:r>
          </a:p>
          <a:p>
            <a:pPr marL="279400" indent="-228600">
              <a:buSzPct val="100000"/>
              <a:buFont typeface="+mj-lt"/>
              <a:buAutoNum type="arabicPeriod" startAt="11"/>
            </a:pPr>
            <a:r>
              <a:rPr lang="id-ID" sz="1000" dirty="0"/>
              <a:t>Susilowati, “Pemanfaatan Aplikasi Tiktok Sebagai Personal Branding Di Instagram (Studi Deskriptif Kualitatif Pada Akun @bowo_allpennliebe),” J. Komun., vol. 9, no. 2, 2018.</a:t>
            </a:r>
          </a:p>
          <a:p>
            <a:pPr marL="279400" indent="-228600">
              <a:buSzPct val="100000"/>
              <a:buFont typeface="+mj-lt"/>
              <a:buAutoNum type="arabicPeriod" startAt="11"/>
            </a:pPr>
            <a:r>
              <a:rPr lang="id-ID" sz="1000" dirty="0"/>
              <a:t>Sugiyono, Metode Penelitian Kuantitatif, Kualitatif dan Kombinasi (Mix Method), no. 75. 2020.</a:t>
            </a:r>
          </a:p>
          <a:p>
            <a:pPr marL="50800" indent="0">
              <a:buSzPct val="100000"/>
              <a:buNone/>
            </a:pPr>
            <a:endParaRPr lang="id-ID" sz="1000" dirty="0"/>
          </a:p>
        </p:txBody>
      </p:sp>
    </p:spTree>
    <p:extLst>
      <p:ext uri="{BB962C8B-B14F-4D97-AF65-F5344CB8AC3E}">
        <p14:creationId xmlns:p14="http://schemas.microsoft.com/office/powerpoint/2010/main" val="600543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Pendahuluan</a:t>
            </a:r>
            <a:endParaRPr dirty="0"/>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r>
              <a:rPr dirty="0"/>
              <a:t> </a:t>
            </a:r>
          </a:p>
        </p:txBody>
      </p:sp>
      <p:pic>
        <p:nvPicPr>
          <p:cNvPr id="5" name="Picture 4"/>
          <p:cNvPicPr>
            <a:picLocks noChangeAspect="1"/>
          </p:cNvPicPr>
          <p:nvPr/>
        </p:nvPicPr>
        <p:blipFill>
          <a:blip r:embed="rId3"/>
          <a:srcRect/>
          <a:stretch/>
        </p:blipFill>
        <p:spPr>
          <a:xfrm>
            <a:off x="546875" y="1715275"/>
            <a:ext cx="2980707" cy="275512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252" y="1715275"/>
            <a:ext cx="2755125" cy="275512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rcRect/>
          <a:stretch/>
        </p:blipFill>
        <p:spPr>
          <a:xfrm>
            <a:off x="4440122" y="1715275"/>
            <a:ext cx="3067511" cy="2755124"/>
          </a:xfrm>
          <a:prstGeom prst="rect">
            <a:avLst/>
          </a:prstGeom>
          <a:ln>
            <a:noFill/>
          </a:ln>
          <a:effectLst>
            <a:outerShdw blurRad="292100" dist="139700" dir="2700000" algn="tl" rotWithShape="0">
              <a:srgbClr val="333333">
                <a:alpha val="65000"/>
              </a:srgbClr>
            </a:outerShdw>
          </a:effectLst>
        </p:spPr>
      </p:pic>
      <p:sp>
        <p:nvSpPr>
          <p:cNvPr id="8" name="Flowchart: Terminator 7"/>
          <p:cNvSpPr/>
          <p:nvPr/>
        </p:nvSpPr>
        <p:spPr>
          <a:xfrm>
            <a:off x="546875" y="4876800"/>
            <a:ext cx="2755125" cy="584200"/>
          </a:xfrm>
          <a:prstGeom prst="flowChartTermina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latin typeface="Tahoma" panose="020B0604030504040204" pitchFamily="34" charset="0"/>
                <a:ea typeface="Tahoma" panose="020B0604030504040204" pitchFamily="34" charset="0"/>
                <a:cs typeface="Tahoma" panose="020B0604030504040204" pitchFamily="34" charset="0"/>
              </a:rPr>
              <a:t>Social Media </a:t>
            </a:r>
            <a:endParaRPr lang="id-ID" sz="1200" b="1" dirty="0">
              <a:latin typeface="Tahoma" panose="020B0604030504040204" pitchFamily="34" charset="0"/>
              <a:ea typeface="Tahoma" panose="020B0604030504040204" pitchFamily="34" charset="0"/>
              <a:cs typeface="Tahoma" panose="020B0604030504040204" pitchFamily="34" charset="0"/>
            </a:endParaRPr>
          </a:p>
        </p:txBody>
      </p:sp>
      <p:sp>
        <p:nvSpPr>
          <p:cNvPr id="11" name="Flowchart: Terminator 10"/>
          <p:cNvSpPr/>
          <p:nvPr/>
        </p:nvSpPr>
        <p:spPr>
          <a:xfrm>
            <a:off x="4598175" y="4845343"/>
            <a:ext cx="2755125" cy="584200"/>
          </a:xfrm>
          <a:prstGeom prst="flowChartTermina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a:latin typeface="Tahoma" panose="020B0604030504040204" pitchFamily="34" charset="0"/>
                <a:ea typeface="Tahoma" panose="020B0604030504040204" pitchFamily="34" charset="0"/>
                <a:cs typeface="Tahoma" panose="020B0604030504040204" pitchFamily="34" charset="0"/>
              </a:rPr>
              <a:t>Bisnis</a:t>
            </a:r>
            <a:r>
              <a:rPr lang="en-US" sz="1200" b="1" dirty="0">
                <a:latin typeface="Tahoma" panose="020B0604030504040204" pitchFamily="34" charset="0"/>
                <a:ea typeface="Tahoma" panose="020B0604030504040204" pitchFamily="34" charset="0"/>
                <a:cs typeface="Tahoma" panose="020B0604030504040204" pitchFamily="34" charset="0"/>
              </a:rPr>
              <a:t> </a:t>
            </a:r>
            <a:r>
              <a:rPr lang="en-US" sz="1200" b="1" dirty="0" err="1">
                <a:latin typeface="Tahoma" panose="020B0604030504040204" pitchFamily="34" charset="0"/>
                <a:ea typeface="Tahoma" panose="020B0604030504040204" pitchFamily="34" charset="0"/>
                <a:cs typeface="Tahoma" panose="020B0604030504040204" pitchFamily="34" charset="0"/>
              </a:rPr>
              <a:t>Kuliner</a:t>
            </a:r>
            <a:r>
              <a:rPr lang="en-US" sz="1200" b="1" dirty="0">
                <a:latin typeface="Tahoma" panose="020B0604030504040204" pitchFamily="34" charset="0"/>
                <a:ea typeface="Tahoma" panose="020B0604030504040204" pitchFamily="34" charset="0"/>
                <a:cs typeface="Tahoma" panose="020B0604030504040204" pitchFamily="34" charset="0"/>
              </a:rPr>
              <a:t> </a:t>
            </a:r>
            <a:endParaRPr lang="id-ID" sz="1200" b="1" dirty="0">
              <a:latin typeface="Tahoma" panose="020B0604030504040204" pitchFamily="34" charset="0"/>
              <a:ea typeface="Tahoma" panose="020B0604030504040204" pitchFamily="34" charset="0"/>
              <a:cs typeface="Tahoma" panose="020B0604030504040204" pitchFamily="34" charset="0"/>
            </a:endParaRPr>
          </a:p>
        </p:txBody>
      </p:sp>
      <p:sp>
        <p:nvSpPr>
          <p:cNvPr id="12" name="Flowchart: Terminator 11"/>
          <p:cNvSpPr/>
          <p:nvPr/>
        </p:nvSpPr>
        <p:spPr>
          <a:xfrm>
            <a:off x="8687575" y="4838700"/>
            <a:ext cx="2755125" cy="584200"/>
          </a:xfrm>
          <a:prstGeom prst="flowChartTerminator">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err="1">
                <a:latin typeface="Tahoma" panose="020B0604030504040204" pitchFamily="34" charset="0"/>
                <a:ea typeface="Tahoma" panose="020B0604030504040204" pitchFamily="34" charset="0"/>
                <a:cs typeface="Tahoma" panose="020B0604030504040204" pitchFamily="34" charset="0"/>
              </a:rPr>
              <a:t>Promosi</a:t>
            </a:r>
            <a:r>
              <a:rPr lang="en-US" sz="1200" b="1" dirty="0">
                <a:latin typeface="Tahoma" panose="020B0604030504040204" pitchFamily="34" charset="0"/>
                <a:ea typeface="Tahoma" panose="020B0604030504040204" pitchFamily="34" charset="0"/>
                <a:cs typeface="Tahoma" panose="020B0604030504040204" pitchFamily="34" charset="0"/>
              </a:rPr>
              <a:t> </a:t>
            </a:r>
            <a:r>
              <a:rPr lang="en-US" sz="1200" b="1" dirty="0" err="1">
                <a:latin typeface="Tahoma" panose="020B0604030504040204" pitchFamily="34" charset="0"/>
                <a:ea typeface="Tahoma" panose="020B0604030504040204" pitchFamily="34" charset="0"/>
                <a:cs typeface="Tahoma" panose="020B0604030504040204" pitchFamily="34" charset="0"/>
              </a:rPr>
              <a:t>Produk</a:t>
            </a:r>
            <a:r>
              <a:rPr lang="en-US" sz="1200" b="1" dirty="0">
                <a:latin typeface="Tahoma" panose="020B0604030504040204" pitchFamily="34" charset="0"/>
                <a:ea typeface="Tahoma" panose="020B0604030504040204" pitchFamily="34" charset="0"/>
                <a:cs typeface="Tahoma" panose="020B0604030504040204" pitchFamily="34" charset="0"/>
              </a:rPr>
              <a:t> </a:t>
            </a:r>
            <a:endParaRPr lang="id-ID" sz="12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err="1"/>
              <a:t>Pendahuluan</a:t>
            </a:r>
            <a:endParaRPr dirty="0"/>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r>
              <a:rPr dirty="0"/>
              <a:t> </a:t>
            </a:r>
          </a:p>
        </p:txBody>
      </p:sp>
      <p:pic>
        <p:nvPicPr>
          <p:cNvPr id="2" name="Picture 1"/>
          <p:cNvPicPr>
            <a:picLocks noChangeAspect="1"/>
          </p:cNvPicPr>
          <p:nvPr/>
        </p:nvPicPr>
        <p:blipFill rotWithShape="1">
          <a:blip r:embed="rId3"/>
          <a:srcRect l="6416" r="8196"/>
          <a:stretch/>
        </p:blipFill>
        <p:spPr>
          <a:xfrm>
            <a:off x="962025" y="1579273"/>
            <a:ext cx="3771003" cy="234979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4"/>
          <a:srcRect l="5395" r="6435"/>
          <a:stretch/>
        </p:blipFill>
        <p:spPr>
          <a:xfrm>
            <a:off x="6800850" y="3555147"/>
            <a:ext cx="3914776" cy="223659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500688" y="1671638"/>
            <a:ext cx="5729287" cy="1631216"/>
          </a:xfrm>
          <a:prstGeom prst="rect">
            <a:avLst/>
          </a:prstGeom>
          <a:noFill/>
        </p:spPr>
        <p:txBody>
          <a:bodyPr wrap="square" rtlCol="0">
            <a:spAutoFit/>
          </a:bodyPr>
          <a:lstStyle/>
          <a:p>
            <a:pPr algn="ctr"/>
            <a:r>
              <a:rPr lang="id-ID" sz="2000" dirty="0">
                <a:latin typeface="Exo" panose="020B0604020202020204" charset="0"/>
              </a:rPr>
              <a:t>Dikutip dari data </a:t>
            </a:r>
            <a:r>
              <a:rPr lang="en-US" sz="2000" dirty="0">
                <a:latin typeface="Exo" panose="020B0604020202020204" charset="0"/>
              </a:rPr>
              <a:t>We Are Social</a:t>
            </a:r>
            <a:r>
              <a:rPr lang="id-ID" sz="2000" dirty="0">
                <a:latin typeface="Exo" panose="020B0604020202020204" charset="0"/>
              </a:rPr>
              <a:t>, pada awal tahun 202</a:t>
            </a:r>
            <a:r>
              <a:rPr lang="en-US" sz="2000" dirty="0">
                <a:latin typeface="Exo" panose="020B0604020202020204" charset="0"/>
              </a:rPr>
              <a:t>3</a:t>
            </a:r>
            <a:r>
              <a:rPr lang="id-ID" sz="2000" dirty="0">
                <a:latin typeface="Exo" panose="020B0604020202020204" charset="0"/>
              </a:rPr>
              <a:t> tercatat jumlah pengguna </a:t>
            </a:r>
            <a:r>
              <a:rPr lang="en-US" sz="2000" dirty="0">
                <a:latin typeface="Exo" panose="020B0604020202020204" charset="0"/>
              </a:rPr>
              <a:t>media social </a:t>
            </a:r>
            <a:r>
              <a:rPr lang="id-ID" sz="2000" dirty="0">
                <a:latin typeface="Exo" panose="020B0604020202020204" charset="0"/>
              </a:rPr>
              <a:t>di Indonesia mencapai </a:t>
            </a:r>
            <a:r>
              <a:rPr lang="en-US" sz="2000" dirty="0">
                <a:latin typeface="Exo" panose="020B0604020202020204" charset="0"/>
              </a:rPr>
              <a:t>167</a:t>
            </a:r>
            <a:r>
              <a:rPr lang="id-ID" sz="2000" dirty="0">
                <a:latin typeface="Exo" panose="020B0604020202020204" charset="0"/>
              </a:rPr>
              <a:t>,</a:t>
            </a:r>
            <a:r>
              <a:rPr lang="en-US" sz="2000" dirty="0">
                <a:latin typeface="Exo" panose="020B0604020202020204" charset="0"/>
              </a:rPr>
              <a:t>0 </a:t>
            </a:r>
            <a:r>
              <a:rPr lang="id-ID" sz="2000" dirty="0">
                <a:latin typeface="Exo" panose="020B0604020202020204" charset="0"/>
              </a:rPr>
              <a:t>juta jiwa dengan </a:t>
            </a:r>
            <a:r>
              <a:rPr lang="en-US" sz="2000" dirty="0" err="1">
                <a:latin typeface="Exo" panose="020B0604020202020204" charset="0"/>
              </a:rPr>
              <a:t>penurunan</a:t>
            </a:r>
            <a:r>
              <a:rPr lang="id-ID" sz="2000" dirty="0">
                <a:latin typeface="Exo" panose="020B0604020202020204" charset="0"/>
              </a:rPr>
              <a:t> sebesar </a:t>
            </a:r>
            <a:r>
              <a:rPr lang="en-US" sz="2000" dirty="0">
                <a:latin typeface="Exo" panose="020B0604020202020204" charset="0"/>
              </a:rPr>
              <a:t>12,57</a:t>
            </a:r>
            <a:r>
              <a:rPr lang="id-ID" sz="2000" dirty="0">
                <a:latin typeface="Exo" panose="020B0604020202020204" charset="0"/>
              </a:rPr>
              <a:t> persen dari tahun sebelumnya.</a:t>
            </a:r>
          </a:p>
        </p:txBody>
      </p:sp>
      <p:sp>
        <p:nvSpPr>
          <p:cNvPr id="13" name="TextBox 12"/>
          <p:cNvSpPr txBox="1"/>
          <p:nvPr/>
        </p:nvSpPr>
        <p:spPr>
          <a:xfrm>
            <a:off x="678692" y="4476050"/>
            <a:ext cx="5729287" cy="1015663"/>
          </a:xfrm>
          <a:prstGeom prst="rect">
            <a:avLst/>
          </a:prstGeom>
          <a:noFill/>
        </p:spPr>
        <p:txBody>
          <a:bodyPr wrap="square" rtlCol="0">
            <a:spAutoFit/>
          </a:bodyPr>
          <a:lstStyle/>
          <a:p>
            <a:pPr algn="ctr"/>
            <a:r>
              <a:rPr lang="id-ID" sz="2000" dirty="0">
                <a:latin typeface="Exo" panose="020B0604020202020204" charset="0"/>
              </a:rPr>
              <a:t>Peningkatan jumlah pengguna jaringan internet di Indonesia yang kini mencapai 2</a:t>
            </a:r>
            <a:r>
              <a:rPr lang="en-US" sz="2000" dirty="0">
                <a:latin typeface="Exo" panose="020B0604020202020204" charset="0"/>
              </a:rPr>
              <a:t>12</a:t>
            </a:r>
            <a:r>
              <a:rPr lang="id-ID" sz="2000" dirty="0">
                <a:latin typeface="Exo" panose="020B0604020202020204" charset="0"/>
              </a:rPr>
              <a:t>,</a:t>
            </a:r>
            <a:r>
              <a:rPr lang="en-US" sz="2000" dirty="0">
                <a:latin typeface="Exo" panose="020B0604020202020204" charset="0"/>
              </a:rPr>
              <a:t>9</a:t>
            </a:r>
            <a:r>
              <a:rPr lang="id-ID" sz="2000" dirty="0">
                <a:latin typeface="Exo" panose="020B0604020202020204" charset="0"/>
              </a:rPr>
              <a:t> juta.</a:t>
            </a:r>
          </a:p>
        </p:txBody>
      </p:sp>
    </p:spTree>
    <p:extLst>
      <p:ext uri="{BB962C8B-B14F-4D97-AF65-F5344CB8AC3E}">
        <p14:creationId xmlns:p14="http://schemas.microsoft.com/office/powerpoint/2010/main" val="1040885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dirty="0"/>
              <a:t>T</a:t>
            </a:r>
            <a:r>
              <a:rPr lang="id-ID" dirty="0"/>
              <a:t>injauan Pustaka</a:t>
            </a:r>
            <a:endParaRPr dirty="0"/>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r>
              <a:rPr dirty="0"/>
              <a:t> </a:t>
            </a:r>
          </a:p>
        </p:txBody>
      </p:sp>
      <p:sp>
        <p:nvSpPr>
          <p:cNvPr id="2" name="Rounded Rectangle 1"/>
          <p:cNvSpPr/>
          <p:nvPr/>
        </p:nvSpPr>
        <p:spPr>
          <a:xfrm>
            <a:off x="166758" y="4427368"/>
            <a:ext cx="8242300" cy="1422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sz="1700" dirty="0">
                <a:latin typeface="Exo" panose="020B0604020202020204" charset="0"/>
              </a:rPr>
              <a:t>Menurut </a:t>
            </a:r>
            <a:r>
              <a:rPr lang="en-US" sz="1700" dirty="0" err="1">
                <a:latin typeface="Exo" panose="020B0604020202020204" charset="0"/>
              </a:rPr>
              <a:t>Susilowati</a:t>
            </a:r>
            <a:r>
              <a:rPr lang="id-ID" sz="1700" dirty="0">
                <a:latin typeface="Exo" panose="020B0604020202020204" charset="0"/>
              </a:rPr>
              <a:t> (</a:t>
            </a:r>
            <a:r>
              <a:rPr lang="en-US" sz="1700" dirty="0">
                <a:latin typeface="Exo" panose="020B0604020202020204" charset="0"/>
              </a:rPr>
              <a:t>2018</a:t>
            </a:r>
            <a:r>
              <a:rPr lang="id-ID" sz="1700" dirty="0">
                <a:latin typeface="Exo" panose="020B0604020202020204" charset="0"/>
              </a:rPr>
              <a:t>) TikTok merupakan suatu platform media sosial yang memiliki fitur bagi penggunanya untuk membuat dan berbagi video dengan durasi sekitar 30 detik. Pengguna dapat berinteraksi melalui kolom komentar dan pesan pribadi, serta menggunakan efek khusus yang unik dan menarik.</a:t>
            </a:r>
          </a:p>
        </p:txBody>
      </p:sp>
      <p:sp>
        <p:nvSpPr>
          <p:cNvPr id="3" name="Flowchart: Alternate Process 2"/>
          <p:cNvSpPr/>
          <p:nvPr/>
        </p:nvSpPr>
        <p:spPr>
          <a:xfrm>
            <a:off x="303737" y="3821064"/>
            <a:ext cx="2589142" cy="564668"/>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Exo" panose="020B0604020202020204" charset="0"/>
              </a:rPr>
              <a:t>Media </a:t>
            </a:r>
            <a:r>
              <a:rPr lang="en-US" sz="2000" b="1" dirty="0" err="1">
                <a:latin typeface="Exo" panose="020B0604020202020204" charset="0"/>
              </a:rPr>
              <a:t>Sosial</a:t>
            </a:r>
            <a:r>
              <a:rPr lang="en-US" sz="2000" b="1" dirty="0">
                <a:latin typeface="Exo" panose="020B0604020202020204" charset="0"/>
              </a:rPr>
              <a:t> TikTok</a:t>
            </a:r>
            <a:endParaRPr lang="id-ID" sz="2000" b="1" dirty="0">
              <a:latin typeface="Exo" panose="020B0604020202020204" charset="0"/>
            </a:endParaRPr>
          </a:p>
        </p:txBody>
      </p:sp>
      <p:sp>
        <p:nvSpPr>
          <p:cNvPr id="10" name="Flowchart: Alternate Process 9"/>
          <p:cNvSpPr/>
          <p:nvPr/>
        </p:nvSpPr>
        <p:spPr>
          <a:xfrm>
            <a:off x="8798472" y="1191195"/>
            <a:ext cx="2970142" cy="564668"/>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latin typeface="Exo" panose="020B0604020202020204" charset="0"/>
              </a:rPr>
              <a:t>Keputusan Pembelian</a:t>
            </a:r>
          </a:p>
        </p:txBody>
      </p:sp>
      <p:sp>
        <p:nvSpPr>
          <p:cNvPr id="11" name="Rounded Rectangle 10"/>
          <p:cNvSpPr/>
          <p:nvPr/>
        </p:nvSpPr>
        <p:spPr>
          <a:xfrm>
            <a:off x="3746500" y="1797499"/>
            <a:ext cx="8242300" cy="17760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sz="1700" dirty="0">
                <a:latin typeface="Exo" panose="020B0604020202020204" charset="0"/>
              </a:rPr>
              <a:t>Keputusan pembelian menurut (</a:t>
            </a:r>
            <a:r>
              <a:rPr lang="en-US" sz="1700" dirty="0">
                <a:latin typeface="Exo" panose="020B0604020202020204" charset="0"/>
              </a:rPr>
              <a:t>Philip Kotler </a:t>
            </a:r>
            <a:r>
              <a:rPr lang="id-ID" sz="1700" dirty="0">
                <a:latin typeface="Exo" panose="020B0604020202020204" charset="0"/>
              </a:rPr>
              <a:t>dan </a:t>
            </a:r>
            <a:r>
              <a:rPr lang="en-US" sz="1700" dirty="0">
                <a:latin typeface="Exo" panose="020B0604020202020204" charset="0"/>
              </a:rPr>
              <a:t>Kevin Lane Keller</a:t>
            </a:r>
            <a:r>
              <a:rPr lang="id-ID" sz="1700" dirty="0">
                <a:latin typeface="Exo" panose="020B0604020202020204" charset="0"/>
              </a:rPr>
              <a:t>,</a:t>
            </a:r>
            <a:r>
              <a:rPr lang="en-US" sz="1700" dirty="0">
                <a:latin typeface="Exo" panose="020B0604020202020204" charset="0"/>
              </a:rPr>
              <a:t>2021</a:t>
            </a:r>
            <a:r>
              <a:rPr lang="id-ID" sz="1700" dirty="0">
                <a:latin typeface="Exo" panose="020B0604020202020204" charset="0"/>
              </a:rPr>
              <a:t>) yaitu langkah yang diambil oleh konsumen untuk menentukan apakah akan membeli suatu produk atau jasa tertentu </a:t>
            </a:r>
          </a:p>
        </p:txBody>
      </p:sp>
    </p:spTree>
    <p:extLst>
      <p:ext uri="{BB962C8B-B14F-4D97-AF65-F5344CB8AC3E}">
        <p14:creationId xmlns:p14="http://schemas.microsoft.com/office/powerpoint/2010/main" val="209599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id-ID" dirty="0"/>
              <a:t>Tinjauan Pustaka</a:t>
            </a:r>
            <a:endParaRPr dirty="0"/>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r>
              <a:rPr dirty="0"/>
              <a:t> </a:t>
            </a:r>
          </a:p>
        </p:txBody>
      </p:sp>
      <p:sp>
        <p:nvSpPr>
          <p:cNvPr id="2" name="Rounded Rectangle 1"/>
          <p:cNvSpPr/>
          <p:nvPr/>
        </p:nvSpPr>
        <p:spPr>
          <a:xfrm>
            <a:off x="166758" y="4329386"/>
            <a:ext cx="8242300" cy="162901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sz="1800" dirty="0">
                <a:latin typeface="Exo" panose="020B0604020202020204" charset="0"/>
              </a:rPr>
              <a:t>Menurut </a:t>
            </a:r>
            <a:r>
              <a:rPr lang="fr-FR" sz="1800" dirty="0">
                <a:latin typeface="Exo" panose="020B0604020202020204" charset="0"/>
              </a:rPr>
              <a:t>(</a:t>
            </a:r>
            <a:r>
              <a:rPr lang="fr-FR" sz="1800" dirty="0" err="1">
                <a:latin typeface="Exo" panose="020B0604020202020204" charset="0"/>
              </a:rPr>
              <a:t>Novi</a:t>
            </a:r>
            <a:r>
              <a:rPr lang="fr-FR" sz="1800" dirty="0">
                <a:latin typeface="Exo" panose="020B0604020202020204" charset="0"/>
              </a:rPr>
              <a:t> Tri </a:t>
            </a:r>
            <a:r>
              <a:rPr lang="fr-FR" sz="1800" dirty="0" err="1">
                <a:latin typeface="Exo" panose="020B0604020202020204" charset="0"/>
              </a:rPr>
              <a:t>Hariyanti</a:t>
            </a:r>
            <a:r>
              <a:rPr lang="fr-FR" sz="1800" dirty="0">
                <a:latin typeface="Exo" panose="020B0604020202020204" charset="0"/>
              </a:rPr>
              <a:t> dan Alexander Wirapraja,2018)</a:t>
            </a:r>
            <a:r>
              <a:rPr lang="id-ID" sz="1800" dirty="0">
                <a:latin typeface="Exo" panose="020B0604020202020204" charset="0"/>
              </a:rPr>
              <a:t> Influencer merupakan individu yang memiliki keahlian di bidang digital marketing yang memiliki pengaruh signifikan dalam memengaruhi minat pembelian konsumen, dan mempunyai jumlah pengikut yang banyak di media sosial.</a:t>
            </a:r>
            <a:endParaRPr lang="en-US" sz="1800" dirty="0">
              <a:latin typeface="Exo" panose="020B0604020202020204" charset="0"/>
            </a:endParaRPr>
          </a:p>
          <a:p>
            <a:pPr algn="ctr"/>
            <a:r>
              <a:rPr lang="id-ID" sz="1800" dirty="0">
                <a:latin typeface="Exo" panose="020B0604020202020204" charset="0"/>
              </a:rPr>
              <a:t>Influencer dapat berasal dari beragam profesi, seperti selebriti, seniman, blogger, tokoh, dan sebagainya.  </a:t>
            </a:r>
          </a:p>
        </p:txBody>
      </p:sp>
      <p:sp>
        <p:nvSpPr>
          <p:cNvPr id="3" name="Flowchart: Alternate Process 2"/>
          <p:cNvSpPr/>
          <p:nvPr/>
        </p:nvSpPr>
        <p:spPr>
          <a:xfrm>
            <a:off x="310761" y="3723082"/>
            <a:ext cx="3260035" cy="564668"/>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Exo" panose="020B0604020202020204" charset="0"/>
              </a:rPr>
              <a:t>Harga</a:t>
            </a:r>
            <a:endParaRPr lang="id-ID" sz="2000" b="1" dirty="0">
              <a:latin typeface="Exo" panose="020B0604020202020204" charset="0"/>
            </a:endParaRPr>
          </a:p>
        </p:txBody>
      </p:sp>
      <p:sp>
        <p:nvSpPr>
          <p:cNvPr id="10" name="Flowchart: Alternate Process 9"/>
          <p:cNvSpPr/>
          <p:nvPr/>
        </p:nvSpPr>
        <p:spPr>
          <a:xfrm>
            <a:off x="9280273" y="1215145"/>
            <a:ext cx="2589142" cy="564668"/>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Exo" panose="020B0604020202020204" charset="0"/>
              </a:rPr>
              <a:t>Influencer</a:t>
            </a:r>
            <a:endParaRPr lang="id-ID" sz="2000" b="1" dirty="0">
              <a:latin typeface="Exo" panose="020B0604020202020204" charset="0"/>
            </a:endParaRPr>
          </a:p>
        </p:txBody>
      </p:sp>
      <p:sp>
        <p:nvSpPr>
          <p:cNvPr id="11" name="Rounded Rectangle 10"/>
          <p:cNvSpPr/>
          <p:nvPr/>
        </p:nvSpPr>
        <p:spPr>
          <a:xfrm>
            <a:off x="3755335" y="1821449"/>
            <a:ext cx="8242300" cy="1422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d-ID" sz="1800" dirty="0">
                <a:latin typeface="Exo" panose="020B0604020202020204" charset="0"/>
              </a:rPr>
              <a:t>Menurut (</a:t>
            </a:r>
            <a:r>
              <a:rPr lang="en-US" sz="1800" dirty="0">
                <a:latin typeface="Exo" panose="020B0604020202020204" charset="0"/>
              </a:rPr>
              <a:t>Philip Kotler </a:t>
            </a:r>
            <a:r>
              <a:rPr lang="id-ID" sz="1800" dirty="0">
                <a:latin typeface="Exo" panose="020B0604020202020204" charset="0"/>
              </a:rPr>
              <a:t>dan </a:t>
            </a:r>
            <a:r>
              <a:rPr lang="en-US" sz="1800" dirty="0">
                <a:latin typeface="Exo" panose="020B0604020202020204" charset="0"/>
              </a:rPr>
              <a:t>Kevin Lane Keller</a:t>
            </a:r>
            <a:r>
              <a:rPr lang="id-ID" sz="1800" dirty="0">
                <a:latin typeface="Exo" panose="020B0604020202020204" charset="0"/>
              </a:rPr>
              <a:t>,</a:t>
            </a:r>
            <a:r>
              <a:rPr lang="en-US" sz="1800" dirty="0">
                <a:latin typeface="Exo" panose="020B0604020202020204" charset="0"/>
              </a:rPr>
              <a:t>2021</a:t>
            </a:r>
            <a:r>
              <a:rPr lang="id-ID" sz="1800" dirty="0">
                <a:latin typeface="Exo" panose="020B0604020202020204" charset="0"/>
              </a:rPr>
              <a:t>) Harga merupakan jumlah uang yang harus dibayar oleh konsumen untuk memperoleh suatu poduk atau jasa.</a:t>
            </a:r>
            <a:endParaRPr lang="id-ID" sz="1700" dirty="0">
              <a:latin typeface="Exo" panose="020B0604020202020204" charset="0"/>
            </a:endParaRPr>
          </a:p>
        </p:txBody>
      </p:sp>
    </p:spTree>
    <p:extLst>
      <p:ext uri="{BB962C8B-B14F-4D97-AF65-F5344CB8AC3E}">
        <p14:creationId xmlns:p14="http://schemas.microsoft.com/office/powerpoint/2010/main" val="2610395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id-ID" dirty="0"/>
              <a:t>Indikator</a:t>
            </a:r>
            <a:endParaRPr dirty="0"/>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r>
              <a:rPr dirty="0"/>
              <a:t> </a:t>
            </a:r>
          </a:p>
        </p:txBody>
      </p:sp>
      <p:sp>
        <p:nvSpPr>
          <p:cNvPr id="8" name="Flowchart: Alternate Process 7"/>
          <p:cNvSpPr/>
          <p:nvPr/>
        </p:nvSpPr>
        <p:spPr>
          <a:xfrm>
            <a:off x="95318" y="1349616"/>
            <a:ext cx="2970142" cy="564668"/>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Exo" panose="020B0604020202020204" charset="0"/>
              </a:rPr>
              <a:t>Media </a:t>
            </a:r>
            <a:r>
              <a:rPr lang="en-US" sz="1800" b="1" dirty="0" err="1">
                <a:latin typeface="Exo" panose="020B0604020202020204" charset="0"/>
              </a:rPr>
              <a:t>Sosial</a:t>
            </a:r>
            <a:r>
              <a:rPr lang="en-US" sz="1800" b="1" dirty="0">
                <a:latin typeface="Exo" panose="020B0604020202020204" charset="0"/>
              </a:rPr>
              <a:t> </a:t>
            </a:r>
            <a:r>
              <a:rPr lang="en-US" sz="1800" b="1" dirty="0" err="1">
                <a:latin typeface="Exo" panose="020B0604020202020204" charset="0"/>
              </a:rPr>
              <a:t>Tiktok</a:t>
            </a:r>
            <a:endParaRPr lang="id-ID" sz="1800" b="1" dirty="0">
              <a:latin typeface="Exo" panose="020B0604020202020204" charset="0"/>
            </a:endParaRPr>
          </a:p>
        </p:txBody>
      </p:sp>
      <p:sp>
        <p:nvSpPr>
          <p:cNvPr id="9" name="Rounded Rectangle 8"/>
          <p:cNvSpPr/>
          <p:nvPr/>
        </p:nvSpPr>
        <p:spPr>
          <a:xfrm>
            <a:off x="95318" y="2025168"/>
            <a:ext cx="2970142" cy="39184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id-ID" sz="1600" dirty="0">
              <a:latin typeface="Exo" panose="020B0604020202020204" charset="0"/>
            </a:endParaRPr>
          </a:p>
        </p:txBody>
      </p:sp>
      <p:sp>
        <p:nvSpPr>
          <p:cNvPr id="10" name="Flowchart: Alternate Process 9"/>
          <p:cNvSpPr/>
          <p:nvPr/>
        </p:nvSpPr>
        <p:spPr>
          <a:xfrm>
            <a:off x="3128685" y="1349616"/>
            <a:ext cx="2970142" cy="564668"/>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Exo" panose="020B0604020202020204" charset="0"/>
              </a:rPr>
              <a:t>Influencer</a:t>
            </a:r>
            <a:endParaRPr lang="id-ID" sz="1800" b="1" dirty="0">
              <a:latin typeface="Exo" panose="020B0604020202020204" charset="0"/>
            </a:endParaRPr>
          </a:p>
        </p:txBody>
      </p:sp>
      <p:sp>
        <p:nvSpPr>
          <p:cNvPr id="11" name="Flowchart: Alternate Process 10"/>
          <p:cNvSpPr/>
          <p:nvPr/>
        </p:nvSpPr>
        <p:spPr>
          <a:xfrm>
            <a:off x="6162052" y="1342023"/>
            <a:ext cx="2970142" cy="564668"/>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Exo" panose="020B0604020202020204" charset="0"/>
              </a:rPr>
              <a:t>Harga</a:t>
            </a:r>
            <a:endParaRPr lang="id-ID" sz="1800" b="1" dirty="0">
              <a:latin typeface="Exo" panose="020B0604020202020204" charset="0"/>
            </a:endParaRPr>
          </a:p>
        </p:txBody>
      </p:sp>
      <p:sp>
        <p:nvSpPr>
          <p:cNvPr id="12" name="Flowchart: Alternate Process 11"/>
          <p:cNvSpPr/>
          <p:nvPr/>
        </p:nvSpPr>
        <p:spPr>
          <a:xfrm>
            <a:off x="9166843" y="1349616"/>
            <a:ext cx="2970142" cy="564668"/>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800" b="1" dirty="0">
                <a:latin typeface="Exo" panose="020B0604020202020204" charset="0"/>
              </a:rPr>
              <a:t>Keputusan Pembelian</a:t>
            </a:r>
          </a:p>
        </p:txBody>
      </p:sp>
      <p:sp>
        <p:nvSpPr>
          <p:cNvPr id="13" name="Rounded Rectangle 12"/>
          <p:cNvSpPr/>
          <p:nvPr/>
        </p:nvSpPr>
        <p:spPr>
          <a:xfrm>
            <a:off x="3128685" y="2025168"/>
            <a:ext cx="2970142" cy="39184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id-ID" sz="1600" dirty="0">
              <a:latin typeface="Exo" panose="020B0604020202020204" charset="0"/>
            </a:endParaRPr>
          </a:p>
        </p:txBody>
      </p:sp>
      <p:sp>
        <p:nvSpPr>
          <p:cNvPr id="14" name="Rounded Rectangle 13"/>
          <p:cNvSpPr/>
          <p:nvPr/>
        </p:nvSpPr>
        <p:spPr>
          <a:xfrm>
            <a:off x="6162052" y="2025168"/>
            <a:ext cx="2970142" cy="39184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id-ID" sz="1600" dirty="0">
              <a:latin typeface="Exo" panose="020B0604020202020204" charset="0"/>
            </a:endParaRPr>
          </a:p>
        </p:txBody>
      </p:sp>
      <p:sp>
        <p:nvSpPr>
          <p:cNvPr id="15" name="Rounded Rectangle 14"/>
          <p:cNvSpPr/>
          <p:nvPr/>
        </p:nvSpPr>
        <p:spPr>
          <a:xfrm>
            <a:off x="9181131" y="2000009"/>
            <a:ext cx="2970142" cy="39184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1800" dirty="0">
              <a:latin typeface="Exo" panose="020B0604020202020204" charset="0"/>
            </a:endParaRPr>
          </a:p>
        </p:txBody>
      </p:sp>
      <p:sp>
        <p:nvSpPr>
          <p:cNvPr id="4" name="TextBox 3"/>
          <p:cNvSpPr txBox="1"/>
          <p:nvPr/>
        </p:nvSpPr>
        <p:spPr>
          <a:xfrm>
            <a:off x="6251575" y="2411304"/>
            <a:ext cx="2970142" cy="2973058"/>
          </a:xfrm>
          <a:prstGeom prst="rect">
            <a:avLst/>
          </a:prstGeom>
          <a:noFill/>
        </p:spPr>
        <p:txBody>
          <a:bodyPr wrap="square" rtlCol="0">
            <a:spAutoFit/>
          </a:bodyPr>
          <a:lstStyle/>
          <a:p>
            <a:pPr>
              <a:lnSpc>
                <a:spcPct val="150000"/>
              </a:lnSpc>
            </a:pPr>
            <a:r>
              <a:rPr lang="en-US" dirty="0">
                <a:latin typeface="Exo" panose="020B0604020202020204" charset="0"/>
              </a:rPr>
              <a:t>Philip </a:t>
            </a:r>
            <a:r>
              <a:rPr lang="en-US" dirty="0" err="1">
                <a:latin typeface="Exo" panose="020B0604020202020204" charset="0"/>
              </a:rPr>
              <a:t>Koteler</a:t>
            </a:r>
            <a:r>
              <a:rPr lang="en-US" dirty="0">
                <a:latin typeface="Exo" panose="020B0604020202020204" charset="0"/>
              </a:rPr>
              <a:t> dan Kevin Lane Keller </a:t>
            </a:r>
            <a:r>
              <a:rPr lang="id-ID" dirty="0">
                <a:latin typeface="Exo" panose="020B0604020202020204" charset="0"/>
              </a:rPr>
              <a:t>(</a:t>
            </a:r>
            <a:r>
              <a:rPr lang="en-US" dirty="0">
                <a:latin typeface="Exo" panose="020B0604020202020204" charset="0"/>
              </a:rPr>
              <a:t>2021</a:t>
            </a:r>
            <a:r>
              <a:rPr lang="id-ID" dirty="0">
                <a:latin typeface="Exo" panose="020B0604020202020204" charset="0"/>
              </a:rPr>
              <a:t>) mengungkapkan terdapat empat indikator pada </a:t>
            </a:r>
            <a:r>
              <a:rPr lang="en-US" dirty="0" err="1">
                <a:latin typeface="Exo" panose="020B0604020202020204" charset="0"/>
              </a:rPr>
              <a:t>harga</a:t>
            </a:r>
            <a:r>
              <a:rPr lang="en-US" dirty="0">
                <a:latin typeface="Exo" panose="020B0604020202020204" charset="0"/>
              </a:rPr>
              <a:t> </a:t>
            </a:r>
            <a:r>
              <a:rPr lang="en-US" dirty="0" err="1">
                <a:latin typeface="Exo" panose="020B0604020202020204" charset="0"/>
              </a:rPr>
              <a:t>yaitu</a:t>
            </a:r>
            <a:r>
              <a:rPr lang="id-ID" dirty="0">
                <a:latin typeface="Exo" panose="020B0604020202020204" charset="0"/>
              </a:rPr>
              <a:t>:</a:t>
            </a:r>
          </a:p>
          <a:p>
            <a:pPr marL="285750" indent="-285750">
              <a:lnSpc>
                <a:spcPct val="150000"/>
              </a:lnSpc>
              <a:buFontTx/>
              <a:buChar char="-"/>
            </a:pPr>
            <a:r>
              <a:rPr lang="en-US" dirty="0" err="1">
                <a:latin typeface="Exo" panose="020B0604020202020204" charset="0"/>
              </a:rPr>
              <a:t>Keterjangkauan</a:t>
            </a:r>
            <a:r>
              <a:rPr lang="en-US" dirty="0">
                <a:latin typeface="Exo" panose="020B0604020202020204" charset="0"/>
              </a:rPr>
              <a:t> </a:t>
            </a:r>
            <a:r>
              <a:rPr lang="en-US" dirty="0" err="1">
                <a:latin typeface="Exo" panose="020B0604020202020204" charset="0"/>
              </a:rPr>
              <a:t>harga</a:t>
            </a:r>
            <a:r>
              <a:rPr lang="id-ID" dirty="0">
                <a:latin typeface="Exo" panose="020B0604020202020204" charset="0"/>
              </a:rPr>
              <a:t>, </a:t>
            </a:r>
          </a:p>
          <a:p>
            <a:pPr marL="285750" indent="-285750">
              <a:lnSpc>
                <a:spcPct val="150000"/>
              </a:lnSpc>
              <a:buFontTx/>
              <a:buChar char="-"/>
            </a:pPr>
            <a:r>
              <a:rPr lang="en-US" dirty="0" err="1">
                <a:latin typeface="Exo" panose="020B0604020202020204" charset="0"/>
              </a:rPr>
              <a:t>Kesesuaian</a:t>
            </a:r>
            <a:r>
              <a:rPr lang="en-US" dirty="0">
                <a:latin typeface="Exo" panose="020B0604020202020204" charset="0"/>
              </a:rPr>
              <a:t> </a:t>
            </a:r>
            <a:r>
              <a:rPr lang="en-US" dirty="0" err="1">
                <a:latin typeface="Exo" panose="020B0604020202020204" charset="0"/>
              </a:rPr>
              <a:t>harga</a:t>
            </a:r>
            <a:r>
              <a:rPr lang="en-US" dirty="0">
                <a:latin typeface="Exo" panose="020B0604020202020204" charset="0"/>
              </a:rPr>
              <a:t> </a:t>
            </a:r>
            <a:r>
              <a:rPr lang="en-US" dirty="0" err="1">
                <a:latin typeface="Exo" panose="020B0604020202020204" charset="0"/>
              </a:rPr>
              <a:t>dengan</a:t>
            </a:r>
            <a:r>
              <a:rPr lang="en-US" dirty="0">
                <a:latin typeface="Exo" panose="020B0604020202020204" charset="0"/>
              </a:rPr>
              <a:t> </a:t>
            </a:r>
            <a:r>
              <a:rPr lang="en-US" dirty="0" err="1">
                <a:latin typeface="Exo" panose="020B0604020202020204" charset="0"/>
              </a:rPr>
              <a:t>produk</a:t>
            </a:r>
            <a:r>
              <a:rPr lang="id-ID" dirty="0">
                <a:latin typeface="Exo" panose="020B0604020202020204" charset="0"/>
              </a:rPr>
              <a:t>, </a:t>
            </a:r>
          </a:p>
          <a:p>
            <a:pPr marL="285750" indent="-285750">
              <a:lnSpc>
                <a:spcPct val="150000"/>
              </a:lnSpc>
              <a:buFontTx/>
              <a:buChar char="-"/>
            </a:pPr>
            <a:r>
              <a:rPr lang="en-US" dirty="0">
                <a:latin typeface="Exo" panose="020B0604020202020204" charset="0"/>
              </a:rPr>
              <a:t>Daya </a:t>
            </a:r>
            <a:r>
              <a:rPr lang="en-US" dirty="0" err="1">
                <a:latin typeface="Exo" panose="020B0604020202020204" charset="0"/>
              </a:rPr>
              <a:t>saing</a:t>
            </a:r>
            <a:r>
              <a:rPr lang="en-US" dirty="0">
                <a:latin typeface="Exo" panose="020B0604020202020204" charset="0"/>
              </a:rPr>
              <a:t> </a:t>
            </a:r>
            <a:r>
              <a:rPr lang="en-US" dirty="0" err="1">
                <a:latin typeface="Exo" panose="020B0604020202020204" charset="0"/>
              </a:rPr>
              <a:t>harga</a:t>
            </a:r>
            <a:r>
              <a:rPr lang="en-US" dirty="0">
                <a:latin typeface="Exo" panose="020B0604020202020204" charset="0"/>
              </a:rPr>
              <a:t> </a:t>
            </a:r>
            <a:r>
              <a:rPr lang="en-US" dirty="0" err="1">
                <a:latin typeface="Exo" panose="020B0604020202020204" charset="0"/>
              </a:rPr>
              <a:t>dengan</a:t>
            </a:r>
            <a:r>
              <a:rPr lang="en-US" dirty="0">
                <a:latin typeface="Exo" panose="020B0604020202020204" charset="0"/>
              </a:rPr>
              <a:t> </a:t>
            </a:r>
            <a:r>
              <a:rPr lang="en-US" dirty="0" err="1">
                <a:latin typeface="Exo" panose="020B0604020202020204" charset="0"/>
              </a:rPr>
              <a:t>kompetitor</a:t>
            </a:r>
            <a:r>
              <a:rPr lang="id-ID" dirty="0">
                <a:latin typeface="Exo" panose="020B0604020202020204" charset="0"/>
              </a:rPr>
              <a:t>, </a:t>
            </a:r>
          </a:p>
        </p:txBody>
      </p:sp>
      <p:sp>
        <p:nvSpPr>
          <p:cNvPr id="16" name="TextBox 15"/>
          <p:cNvSpPr txBox="1"/>
          <p:nvPr/>
        </p:nvSpPr>
        <p:spPr>
          <a:xfrm>
            <a:off x="3200125" y="2398604"/>
            <a:ext cx="2970142" cy="2649893"/>
          </a:xfrm>
          <a:prstGeom prst="rect">
            <a:avLst/>
          </a:prstGeom>
          <a:noFill/>
        </p:spPr>
        <p:txBody>
          <a:bodyPr wrap="square" rtlCol="0">
            <a:spAutoFit/>
          </a:bodyPr>
          <a:lstStyle/>
          <a:p>
            <a:pPr>
              <a:lnSpc>
                <a:spcPct val="150000"/>
              </a:lnSpc>
            </a:pPr>
            <a:r>
              <a:rPr lang="id-ID" dirty="0">
                <a:latin typeface="Exo" panose="020B0604020202020204" charset="0"/>
              </a:rPr>
              <a:t>Indikator </a:t>
            </a:r>
            <a:r>
              <a:rPr lang="en-US" dirty="0">
                <a:latin typeface="Exo" panose="020B0604020202020204" charset="0"/>
              </a:rPr>
              <a:t>Influencer </a:t>
            </a:r>
            <a:r>
              <a:rPr lang="id-ID" dirty="0">
                <a:latin typeface="Exo" panose="020B0604020202020204" charset="0"/>
              </a:rPr>
              <a:t>menurut Philip Kotler (2012:327) yaitu: </a:t>
            </a:r>
          </a:p>
          <a:p>
            <a:pPr marL="285750" indent="-285750">
              <a:lnSpc>
                <a:spcPct val="150000"/>
              </a:lnSpc>
              <a:buFontTx/>
              <a:buChar char="-"/>
            </a:pPr>
            <a:r>
              <a:rPr lang="en-US" dirty="0" err="1">
                <a:latin typeface="Exo" panose="020B0604020202020204" charset="0"/>
              </a:rPr>
              <a:t>Popularitas</a:t>
            </a:r>
            <a:r>
              <a:rPr lang="en-US" dirty="0">
                <a:latin typeface="Exo" panose="020B0604020202020204" charset="0"/>
              </a:rPr>
              <a:t> (</a:t>
            </a:r>
            <a:r>
              <a:rPr lang="en-US" i="1" dirty="0">
                <a:latin typeface="Exo" panose="020B0604020202020204" charset="0"/>
              </a:rPr>
              <a:t>Visibility</a:t>
            </a:r>
            <a:r>
              <a:rPr lang="en-US" dirty="0">
                <a:latin typeface="Exo" panose="020B0604020202020204" charset="0"/>
              </a:rPr>
              <a:t>)</a:t>
            </a:r>
          </a:p>
          <a:p>
            <a:pPr marL="285750" indent="-285750">
              <a:lnSpc>
                <a:spcPct val="150000"/>
              </a:lnSpc>
              <a:buFontTx/>
              <a:buChar char="-"/>
            </a:pPr>
            <a:r>
              <a:rPr lang="en-US" dirty="0">
                <a:latin typeface="Exo" panose="020B0604020202020204" charset="0"/>
              </a:rPr>
              <a:t>Daya Tarik (</a:t>
            </a:r>
            <a:r>
              <a:rPr lang="en-US" i="1" dirty="0" err="1">
                <a:latin typeface="Exo" panose="020B0604020202020204" charset="0"/>
              </a:rPr>
              <a:t>Attractivenss</a:t>
            </a:r>
            <a:r>
              <a:rPr lang="en-US" dirty="0">
                <a:latin typeface="Exo" panose="020B0604020202020204" charset="0"/>
              </a:rPr>
              <a:t>)</a:t>
            </a:r>
          </a:p>
          <a:p>
            <a:pPr marL="285750" indent="-285750">
              <a:lnSpc>
                <a:spcPct val="150000"/>
              </a:lnSpc>
              <a:buFontTx/>
              <a:buChar char="-"/>
            </a:pPr>
            <a:r>
              <a:rPr lang="en-US" dirty="0" err="1">
                <a:latin typeface="Exo" panose="020B0604020202020204" charset="0"/>
              </a:rPr>
              <a:t>Kepercayaan</a:t>
            </a:r>
            <a:r>
              <a:rPr lang="en-US" dirty="0">
                <a:latin typeface="Exo" panose="020B0604020202020204" charset="0"/>
              </a:rPr>
              <a:t> (</a:t>
            </a:r>
            <a:r>
              <a:rPr lang="en-US" i="1" dirty="0" err="1">
                <a:latin typeface="Exo" panose="020B0604020202020204" charset="0"/>
              </a:rPr>
              <a:t>Thrustworthly</a:t>
            </a:r>
            <a:r>
              <a:rPr lang="en-US" dirty="0">
                <a:latin typeface="Exo" panose="020B0604020202020204" charset="0"/>
              </a:rPr>
              <a:t>)</a:t>
            </a:r>
          </a:p>
          <a:p>
            <a:pPr marL="285750" indent="-285750">
              <a:lnSpc>
                <a:spcPct val="150000"/>
              </a:lnSpc>
              <a:buFontTx/>
              <a:buChar char="-"/>
            </a:pPr>
            <a:r>
              <a:rPr lang="en-US" dirty="0" err="1">
                <a:latin typeface="Exo" panose="020B0604020202020204" charset="0"/>
              </a:rPr>
              <a:t>Keahlian</a:t>
            </a:r>
            <a:r>
              <a:rPr lang="en-US" dirty="0">
                <a:latin typeface="Exo" panose="020B0604020202020204" charset="0"/>
              </a:rPr>
              <a:t> (Expertise)</a:t>
            </a:r>
            <a:endParaRPr lang="id-ID" dirty="0">
              <a:latin typeface="Exo" panose="020B0604020202020204" charset="0"/>
            </a:endParaRPr>
          </a:p>
          <a:p>
            <a:pPr marL="285750" indent="-285750">
              <a:lnSpc>
                <a:spcPct val="150000"/>
              </a:lnSpc>
              <a:buFontTx/>
              <a:buChar char="-"/>
            </a:pPr>
            <a:r>
              <a:rPr lang="en-US" dirty="0" err="1">
                <a:latin typeface="Exo" panose="020B0604020202020204" charset="0"/>
              </a:rPr>
              <a:t>Kemampuan</a:t>
            </a:r>
            <a:r>
              <a:rPr lang="en-US" dirty="0">
                <a:latin typeface="Exo" panose="020B0604020202020204" charset="0"/>
              </a:rPr>
              <a:t> </a:t>
            </a:r>
            <a:r>
              <a:rPr lang="en-US" dirty="0" err="1">
                <a:latin typeface="Exo" panose="020B0604020202020204" charset="0"/>
              </a:rPr>
              <a:t>Mengulas</a:t>
            </a:r>
            <a:r>
              <a:rPr lang="en-US" dirty="0">
                <a:latin typeface="Exo" panose="020B0604020202020204" charset="0"/>
              </a:rPr>
              <a:t> (Review)</a:t>
            </a:r>
            <a:endParaRPr lang="id-ID" dirty="0">
              <a:latin typeface="Exo" panose="020B0604020202020204" charset="0"/>
            </a:endParaRPr>
          </a:p>
        </p:txBody>
      </p:sp>
      <p:sp>
        <p:nvSpPr>
          <p:cNvPr id="17" name="TextBox 16"/>
          <p:cNvSpPr txBox="1"/>
          <p:nvPr/>
        </p:nvSpPr>
        <p:spPr>
          <a:xfrm>
            <a:off x="179183" y="2398604"/>
            <a:ext cx="2970142" cy="3619389"/>
          </a:xfrm>
          <a:prstGeom prst="rect">
            <a:avLst/>
          </a:prstGeom>
          <a:noFill/>
        </p:spPr>
        <p:txBody>
          <a:bodyPr wrap="square" rtlCol="0">
            <a:spAutoFit/>
          </a:bodyPr>
          <a:lstStyle/>
          <a:p>
            <a:pPr>
              <a:lnSpc>
                <a:spcPct val="150000"/>
              </a:lnSpc>
            </a:pPr>
            <a:r>
              <a:rPr lang="id-ID" dirty="0">
                <a:latin typeface="Exo" panose="020B0604020202020204" charset="0"/>
              </a:rPr>
              <a:t>Indikator fitur produk menurut </a:t>
            </a:r>
            <a:r>
              <a:rPr lang="en-US" dirty="0" err="1">
                <a:latin typeface="Exo" panose="020B0604020202020204" charset="0"/>
              </a:rPr>
              <a:t>Oktavia</a:t>
            </a:r>
            <a:r>
              <a:rPr lang="en-US" dirty="0">
                <a:latin typeface="Exo" panose="020B0604020202020204" charset="0"/>
              </a:rPr>
              <a:t> </a:t>
            </a:r>
            <a:r>
              <a:rPr lang="id-ID" dirty="0">
                <a:latin typeface="Exo" panose="020B0604020202020204" charset="0"/>
              </a:rPr>
              <a:t>(20</a:t>
            </a:r>
            <a:r>
              <a:rPr lang="en-US" dirty="0">
                <a:latin typeface="Exo" panose="020B0604020202020204" charset="0"/>
              </a:rPr>
              <a:t>21</a:t>
            </a:r>
            <a:r>
              <a:rPr lang="id-ID" dirty="0">
                <a:latin typeface="Exo" panose="020B0604020202020204" charset="0"/>
              </a:rPr>
              <a:t>) yaitu: </a:t>
            </a:r>
          </a:p>
          <a:p>
            <a:pPr marL="285750" indent="-285750">
              <a:lnSpc>
                <a:spcPct val="150000"/>
              </a:lnSpc>
              <a:buFontTx/>
              <a:buChar char="-"/>
            </a:pPr>
            <a:r>
              <a:rPr lang="en-US" dirty="0" err="1">
                <a:latin typeface="Exo" panose="020B0604020202020204" charset="0"/>
              </a:rPr>
              <a:t>Penggunaan</a:t>
            </a:r>
            <a:r>
              <a:rPr lang="en-US" dirty="0">
                <a:latin typeface="Exo" panose="020B0604020202020204" charset="0"/>
              </a:rPr>
              <a:t> </a:t>
            </a:r>
            <a:r>
              <a:rPr lang="en-US" dirty="0" err="1">
                <a:latin typeface="Exo" panose="020B0604020202020204" charset="0"/>
              </a:rPr>
              <a:t>hastag</a:t>
            </a:r>
            <a:r>
              <a:rPr lang="en-US" dirty="0">
                <a:latin typeface="Exo" panose="020B0604020202020204" charset="0"/>
              </a:rPr>
              <a:t> yang </a:t>
            </a:r>
            <a:r>
              <a:rPr lang="en-US" dirty="0" err="1">
                <a:latin typeface="Exo" panose="020B0604020202020204" charset="0"/>
              </a:rPr>
              <a:t>relevan</a:t>
            </a:r>
            <a:r>
              <a:rPr lang="id-ID" dirty="0">
                <a:latin typeface="Exo" panose="020B0604020202020204" charset="0"/>
              </a:rPr>
              <a:t>,</a:t>
            </a:r>
          </a:p>
          <a:p>
            <a:pPr marL="285750" indent="-285750">
              <a:lnSpc>
                <a:spcPct val="150000"/>
              </a:lnSpc>
              <a:buFontTx/>
              <a:buChar char="-"/>
            </a:pPr>
            <a:r>
              <a:rPr lang="en-US" dirty="0" err="1">
                <a:latin typeface="Exo" panose="020B0604020202020204" charset="0"/>
              </a:rPr>
              <a:t>Konten</a:t>
            </a:r>
            <a:r>
              <a:rPr lang="en-US" dirty="0">
                <a:latin typeface="Exo" panose="020B0604020202020204" charset="0"/>
              </a:rPr>
              <a:t> yang </a:t>
            </a:r>
            <a:r>
              <a:rPr lang="en-US" dirty="0" err="1">
                <a:latin typeface="Exo" panose="020B0604020202020204" charset="0"/>
              </a:rPr>
              <a:t>menarik</a:t>
            </a:r>
            <a:r>
              <a:rPr lang="en-US" dirty="0">
                <a:latin typeface="Exo" panose="020B0604020202020204" charset="0"/>
              </a:rPr>
              <a:t> dan </a:t>
            </a:r>
            <a:r>
              <a:rPr lang="en-US" dirty="0" err="1">
                <a:latin typeface="Exo" panose="020B0604020202020204" charset="0"/>
              </a:rPr>
              <a:t>mengikuti</a:t>
            </a:r>
            <a:r>
              <a:rPr lang="en-US" dirty="0">
                <a:latin typeface="Exo" panose="020B0604020202020204" charset="0"/>
              </a:rPr>
              <a:t> </a:t>
            </a:r>
            <a:r>
              <a:rPr lang="en-US" dirty="0" err="1">
                <a:latin typeface="Exo" panose="020B0604020202020204" charset="0"/>
              </a:rPr>
              <a:t>tren</a:t>
            </a:r>
            <a:endParaRPr lang="id-ID" dirty="0">
              <a:latin typeface="Exo" panose="020B0604020202020204" charset="0"/>
            </a:endParaRPr>
          </a:p>
          <a:p>
            <a:pPr marL="285750" indent="-285750">
              <a:lnSpc>
                <a:spcPct val="150000"/>
              </a:lnSpc>
              <a:buFontTx/>
              <a:buChar char="-"/>
            </a:pPr>
            <a:r>
              <a:rPr lang="en-US" dirty="0" err="1">
                <a:latin typeface="Exo" panose="020B0604020202020204" charset="0"/>
              </a:rPr>
              <a:t>Kolaborasi</a:t>
            </a:r>
            <a:r>
              <a:rPr lang="en-US" dirty="0">
                <a:latin typeface="Exo" panose="020B0604020202020204" charset="0"/>
              </a:rPr>
              <a:t> </a:t>
            </a:r>
            <a:r>
              <a:rPr lang="en-US" dirty="0" err="1">
                <a:latin typeface="Exo" panose="020B0604020202020204" charset="0"/>
              </a:rPr>
              <a:t>dengan</a:t>
            </a:r>
            <a:r>
              <a:rPr lang="en-US" dirty="0">
                <a:latin typeface="Exo" panose="020B0604020202020204" charset="0"/>
              </a:rPr>
              <a:t> influencer</a:t>
            </a:r>
            <a:endParaRPr lang="id-ID" dirty="0">
              <a:latin typeface="Exo" panose="020B0604020202020204" charset="0"/>
            </a:endParaRPr>
          </a:p>
          <a:p>
            <a:pPr marL="285750" indent="-285750">
              <a:lnSpc>
                <a:spcPct val="150000"/>
              </a:lnSpc>
              <a:buFontTx/>
              <a:buChar char="-"/>
            </a:pPr>
            <a:r>
              <a:rPr lang="en-US" dirty="0" err="1">
                <a:latin typeface="Exo" panose="020B0604020202020204" charset="0"/>
              </a:rPr>
              <a:t>Penyajian</a:t>
            </a:r>
            <a:r>
              <a:rPr lang="en-US" dirty="0">
                <a:latin typeface="Exo" panose="020B0604020202020204" charset="0"/>
              </a:rPr>
              <a:t> </a:t>
            </a:r>
            <a:r>
              <a:rPr lang="en-US" dirty="0" err="1">
                <a:latin typeface="Exo" panose="020B0604020202020204" charset="0"/>
              </a:rPr>
              <a:t>deskripsi</a:t>
            </a:r>
            <a:r>
              <a:rPr lang="en-US" dirty="0">
                <a:latin typeface="Exo" panose="020B0604020202020204" charset="0"/>
              </a:rPr>
              <a:t> </a:t>
            </a:r>
            <a:r>
              <a:rPr lang="en-US" dirty="0" err="1">
                <a:latin typeface="Exo" panose="020B0604020202020204" charset="0"/>
              </a:rPr>
              <a:t>konten</a:t>
            </a:r>
            <a:r>
              <a:rPr lang="en-US" dirty="0">
                <a:latin typeface="Exo" panose="020B0604020202020204" charset="0"/>
              </a:rPr>
              <a:t> yang </a:t>
            </a:r>
            <a:r>
              <a:rPr lang="en-US" dirty="0" err="1">
                <a:latin typeface="Exo" panose="020B0604020202020204" charset="0"/>
              </a:rPr>
              <a:t>jelas</a:t>
            </a:r>
            <a:r>
              <a:rPr lang="en-US" dirty="0">
                <a:latin typeface="Exo" panose="020B0604020202020204" charset="0"/>
              </a:rPr>
              <a:t>.</a:t>
            </a:r>
          </a:p>
          <a:p>
            <a:pPr marL="285750" indent="-285750">
              <a:lnSpc>
                <a:spcPct val="150000"/>
              </a:lnSpc>
              <a:buFontTx/>
              <a:buChar char="-"/>
            </a:pPr>
            <a:r>
              <a:rPr lang="en-US" dirty="0" err="1">
                <a:latin typeface="Exo" panose="020B0604020202020204" charset="0"/>
              </a:rPr>
              <a:t>Aktivitas</a:t>
            </a:r>
            <a:r>
              <a:rPr lang="en-US" dirty="0">
                <a:latin typeface="Exo" panose="020B0604020202020204" charset="0"/>
              </a:rPr>
              <a:t> </a:t>
            </a:r>
            <a:r>
              <a:rPr lang="en-US" dirty="0" err="1">
                <a:latin typeface="Exo" panose="020B0604020202020204" charset="0"/>
              </a:rPr>
              <a:t>memposting</a:t>
            </a:r>
            <a:r>
              <a:rPr lang="en-US" dirty="0">
                <a:latin typeface="Exo" panose="020B0604020202020204" charset="0"/>
              </a:rPr>
              <a:t> video dan </a:t>
            </a:r>
            <a:r>
              <a:rPr lang="en-US" dirty="0" err="1">
                <a:latin typeface="Exo" panose="020B0604020202020204" charset="0"/>
              </a:rPr>
              <a:t>iklan</a:t>
            </a:r>
            <a:r>
              <a:rPr lang="en-US" dirty="0">
                <a:latin typeface="Exo" panose="020B0604020202020204" charset="0"/>
              </a:rPr>
              <a:t> </a:t>
            </a:r>
            <a:r>
              <a:rPr lang="en-US" dirty="0" err="1">
                <a:latin typeface="Exo" panose="020B0604020202020204" charset="0"/>
              </a:rPr>
              <a:t>secara</a:t>
            </a:r>
            <a:r>
              <a:rPr lang="en-US" dirty="0">
                <a:latin typeface="Exo" panose="020B0604020202020204" charset="0"/>
              </a:rPr>
              <a:t> </a:t>
            </a:r>
            <a:r>
              <a:rPr lang="en-US" dirty="0" err="1">
                <a:latin typeface="Exo" panose="020B0604020202020204" charset="0"/>
              </a:rPr>
              <a:t>rutin</a:t>
            </a:r>
            <a:r>
              <a:rPr lang="en-US" dirty="0">
                <a:latin typeface="Exo" panose="020B0604020202020204" charset="0"/>
              </a:rPr>
              <a:t>.</a:t>
            </a:r>
            <a:endParaRPr lang="id-ID" dirty="0">
              <a:latin typeface="Exo" panose="020B0604020202020204" charset="0"/>
            </a:endParaRPr>
          </a:p>
        </p:txBody>
      </p:sp>
      <p:sp>
        <p:nvSpPr>
          <p:cNvPr id="18" name="TextBox 17"/>
          <p:cNvSpPr txBox="1"/>
          <p:nvPr/>
        </p:nvSpPr>
        <p:spPr>
          <a:xfrm>
            <a:off x="9266859" y="2411304"/>
            <a:ext cx="2970142" cy="2973058"/>
          </a:xfrm>
          <a:prstGeom prst="rect">
            <a:avLst/>
          </a:prstGeom>
          <a:noFill/>
        </p:spPr>
        <p:txBody>
          <a:bodyPr wrap="square" rtlCol="0">
            <a:spAutoFit/>
          </a:bodyPr>
          <a:lstStyle/>
          <a:p>
            <a:pPr>
              <a:lnSpc>
                <a:spcPct val="150000"/>
              </a:lnSpc>
            </a:pPr>
            <a:r>
              <a:rPr lang="id-ID" dirty="0">
                <a:latin typeface="Exo" panose="020B0604020202020204" charset="0"/>
              </a:rPr>
              <a:t>Indikator pada keputusan pembelian dikutip dari Kotler dan Keller (</a:t>
            </a:r>
            <a:r>
              <a:rPr lang="en-US" dirty="0">
                <a:latin typeface="Exo" panose="020B0604020202020204" charset="0"/>
              </a:rPr>
              <a:t>2021</a:t>
            </a:r>
            <a:r>
              <a:rPr lang="id-ID" dirty="0">
                <a:latin typeface="Exo" panose="020B0604020202020204" charset="0"/>
              </a:rPr>
              <a:t>) yaitu: </a:t>
            </a:r>
          </a:p>
          <a:p>
            <a:pPr marL="285750" indent="-285750">
              <a:lnSpc>
                <a:spcPct val="150000"/>
              </a:lnSpc>
              <a:buFontTx/>
              <a:buChar char="-"/>
            </a:pPr>
            <a:r>
              <a:rPr lang="en-US" dirty="0" err="1">
                <a:latin typeface="Exo" panose="020B0604020202020204" charset="0"/>
              </a:rPr>
              <a:t>Memahami</a:t>
            </a:r>
            <a:r>
              <a:rPr lang="en-US" dirty="0">
                <a:latin typeface="Exo" panose="020B0604020202020204" charset="0"/>
              </a:rPr>
              <a:t> </a:t>
            </a:r>
            <a:r>
              <a:rPr lang="en-US" dirty="0" err="1">
                <a:latin typeface="Exo" panose="020B0604020202020204" charset="0"/>
              </a:rPr>
              <a:t>Kebutuhan</a:t>
            </a:r>
            <a:r>
              <a:rPr lang="id-ID" dirty="0">
                <a:latin typeface="Exo" panose="020B0604020202020204" charset="0"/>
              </a:rPr>
              <a:t>, </a:t>
            </a:r>
          </a:p>
          <a:p>
            <a:pPr marL="285750" indent="-285750">
              <a:lnSpc>
                <a:spcPct val="150000"/>
              </a:lnSpc>
              <a:buFontTx/>
              <a:buChar char="-"/>
            </a:pPr>
            <a:r>
              <a:rPr lang="id-ID" dirty="0">
                <a:latin typeface="Exo" panose="020B0604020202020204" charset="0"/>
              </a:rPr>
              <a:t>Pencarian informasi, </a:t>
            </a:r>
          </a:p>
          <a:p>
            <a:pPr marL="285750" indent="-285750">
              <a:lnSpc>
                <a:spcPct val="150000"/>
              </a:lnSpc>
              <a:buFontTx/>
              <a:buChar char="-"/>
            </a:pPr>
            <a:r>
              <a:rPr lang="id-ID" dirty="0">
                <a:latin typeface="Exo" panose="020B0604020202020204" charset="0"/>
              </a:rPr>
              <a:t>Evaluasi alternatif, </a:t>
            </a:r>
          </a:p>
          <a:p>
            <a:pPr marL="285750" indent="-285750">
              <a:lnSpc>
                <a:spcPct val="150000"/>
              </a:lnSpc>
              <a:buFontTx/>
              <a:buChar char="-"/>
            </a:pPr>
            <a:r>
              <a:rPr lang="en-US" dirty="0" err="1">
                <a:latin typeface="Exo" panose="020B0604020202020204" charset="0"/>
              </a:rPr>
              <a:t>Pengambilan</a:t>
            </a:r>
            <a:r>
              <a:rPr lang="en-US" dirty="0">
                <a:latin typeface="Exo" panose="020B0604020202020204" charset="0"/>
              </a:rPr>
              <a:t> </a:t>
            </a:r>
            <a:r>
              <a:rPr lang="id-ID" dirty="0">
                <a:latin typeface="Exo" panose="020B0604020202020204" charset="0"/>
              </a:rPr>
              <a:t>Keputusan pembelian,</a:t>
            </a:r>
          </a:p>
          <a:p>
            <a:pPr marL="285750" indent="-285750">
              <a:lnSpc>
                <a:spcPct val="150000"/>
              </a:lnSpc>
              <a:buFontTx/>
              <a:buChar char="-"/>
            </a:pPr>
            <a:r>
              <a:rPr lang="id-ID" dirty="0">
                <a:latin typeface="Exo" panose="020B0604020202020204" charset="0"/>
              </a:rPr>
              <a:t>Perilaku </a:t>
            </a:r>
            <a:r>
              <a:rPr lang="en-US" dirty="0" err="1">
                <a:latin typeface="Exo" panose="020B0604020202020204" charset="0"/>
              </a:rPr>
              <a:t>setelah</a:t>
            </a:r>
            <a:r>
              <a:rPr lang="id-ID" dirty="0">
                <a:latin typeface="Exo" panose="020B0604020202020204" charset="0"/>
              </a:rPr>
              <a:t> pembelian.</a:t>
            </a:r>
          </a:p>
        </p:txBody>
      </p:sp>
    </p:spTree>
    <p:extLst>
      <p:ext uri="{BB962C8B-B14F-4D97-AF65-F5344CB8AC3E}">
        <p14:creationId xmlns:p14="http://schemas.microsoft.com/office/powerpoint/2010/main" val="335656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id-ID" dirty="0"/>
              <a:t>Celah Penelitian</a:t>
            </a:r>
            <a:endParaRPr dirty="0"/>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r>
              <a:rPr dirty="0"/>
              <a:t> </a:t>
            </a:r>
          </a:p>
        </p:txBody>
      </p:sp>
      <p:sp>
        <p:nvSpPr>
          <p:cNvPr id="8" name="Flowchart: Alternate Process 7"/>
          <p:cNvSpPr/>
          <p:nvPr/>
        </p:nvSpPr>
        <p:spPr>
          <a:xfrm>
            <a:off x="648808" y="1344819"/>
            <a:ext cx="2970142" cy="564668"/>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latin typeface="Exo" panose="020B0604020202020204" charset="0"/>
              </a:rPr>
              <a:t>Sosial</a:t>
            </a:r>
            <a:r>
              <a:rPr lang="en-US" sz="1800" b="1" dirty="0">
                <a:latin typeface="Exo" panose="020B0604020202020204" charset="0"/>
              </a:rPr>
              <a:t> Media </a:t>
            </a:r>
            <a:r>
              <a:rPr lang="en-US" sz="1800" b="1" dirty="0" err="1">
                <a:latin typeface="Exo" panose="020B0604020202020204" charset="0"/>
              </a:rPr>
              <a:t>Tiktok</a:t>
            </a:r>
            <a:endParaRPr lang="id-ID" sz="1800" b="1" dirty="0">
              <a:latin typeface="Exo" panose="020B0604020202020204" charset="0"/>
            </a:endParaRPr>
          </a:p>
        </p:txBody>
      </p:sp>
      <p:sp>
        <p:nvSpPr>
          <p:cNvPr id="9" name="Rounded Rectangle 8"/>
          <p:cNvSpPr/>
          <p:nvPr/>
        </p:nvSpPr>
        <p:spPr>
          <a:xfrm>
            <a:off x="636660" y="2015574"/>
            <a:ext cx="2970142" cy="39184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id-ID" sz="1600" dirty="0">
              <a:latin typeface="Exo" panose="020B0604020202020204" charset="0"/>
            </a:endParaRPr>
          </a:p>
        </p:txBody>
      </p:sp>
      <p:sp>
        <p:nvSpPr>
          <p:cNvPr id="10" name="Flowchart: Alternate Process 9"/>
          <p:cNvSpPr/>
          <p:nvPr/>
        </p:nvSpPr>
        <p:spPr>
          <a:xfrm>
            <a:off x="4634396" y="1338538"/>
            <a:ext cx="2970142" cy="564668"/>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Exo" panose="020B0604020202020204" charset="0"/>
              </a:rPr>
              <a:t>Influencer</a:t>
            </a:r>
            <a:endParaRPr lang="id-ID" sz="1800" b="1" dirty="0">
              <a:latin typeface="Exo" panose="020B0604020202020204" charset="0"/>
            </a:endParaRPr>
          </a:p>
        </p:txBody>
      </p:sp>
      <p:sp>
        <p:nvSpPr>
          <p:cNvPr id="11" name="Flowchart: Alternate Process 10"/>
          <p:cNvSpPr/>
          <p:nvPr/>
        </p:nvSpPr>
        <p:spPr>
          <a:xfrm>
            <a:off x="8604802" y="1338538"/>
            <a:ext cx="2970142" cy="564668"/>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Exo" panose="020B0604020202020204" charset="0"/>
              </a:rPr>
              <a:t>Harga</a:t>
            </a:r>
            <a:endParaRPr lang="id-ID" sz="1800" b="1" dirty="0">
              <a:latin typeface="Exo" panose="020B0604020202020204" charset="0"/>
            </a:endParaRPr>
          </a:p>
        </p:txBody>
      </p:sp>
      <p:sp>
        <p:nvSpPr>
          <p:cNvPr id="13" name="Rounded Rectangle 12"/>
          <p:cNvSpPr/>
          <p:nvPr/>
        </p:nvSpPr>
        <p:spPr>
          <a:xfrm>
            <a:off x="4660350" y="2011986"/>
            <a:ext cx="2970142" cy="39184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id-ID" sz="1600" dirty="0">
              <a:latin typeface="Exo" panose="020B0604020202020204" charset="0"/>
            </a:endParaRPr>
          </a:p>
        </p:txBody>
      </p:sp>
      <p:sp>
        <p:nvSpPr>
          <p:cNvPr id="14" name="Rounded Rectangle 13"/>
          <p:cNvSpPr/>
          <p:nvPr/>
        </p:nvSpPr>
        <p:spPr>
          <a:xfrm>
            <a:off x="8604802" y="2011986"/>
            <a:ext cx="2970142" cy="39184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id-ID" sz="1600" dirty="0">
              <a:latin typeface="Exo" panose="020B0604020202020204" charset="0"/>
            </a:endParaRPr>
          </a:p>
        </p:txBody>
      </p:sp>
      <p:sp>
        <p:nvSpPr>
          <p:cNvPr id="4" name="TextBox 3"/>
          <p:cNvSpPr txBox="1"/>
          <p:nvPr/>
        </p:nvSpPr>
        <p:spPr>
          <a:xfrm>
            <a:off x="8633792" y="2398604"/>
            <a:ext cx="2970142" cy="2462213"/>
          </a:xfrm>
          <a:prstGeom prst="rect">
            <a:avLst/>
          </a:prstGeom>
          <a:noFill/>
        </p:spPr>
        <p:txBody>
          <a:bodyPr wrap="square" rtlCol="0">
            <a:spAutoFit/>
          </a:bodyPr>
          <a:lstStyle/>
          <a:p>
            <a:r>
              <a:rPr lang="id-ID" dirty="0">
                <a:latin typeface="Exo" panose="020B0604020202020204" charset="0"/>
              </a:rPr>
              <a:t>Penelitian yang dilakukan Erni dan Dina (202</a:t>
            </a:r>
            <a:r>
              <a:rPr lang="en-US" dirty="0">
                <a:latin typeface="Exo" panose="020B0604020202020204" charset="0"/>
              </a:rPr>
              <a:t>2</a:t>
            </a:r>
            <a:r>
              <a:rPr lang="id-ID" dirty="0">
                <a:latin typeface="Exo" panose="020B0604020202020204" charset="0"/>
              </a:rPr>
              <a:t>) </a:t>
            </a:r>
            <a:r>
              <a:rPr lang="en-US" dirty="0" err="1">
                <a:latin typeface="Exo" panose="020B0604020202020204" charset="0"/>
              </a:rPr>
              <a:t>menujukkan</a:t>
            </a:r>
            <a:r>
              <a:rPr lang="en-US" dirty="0">
                <a:latin typeface="Exo" panose="020B0604020202020204" charset="0"/>
              </a:rPr>
              <a:t> </a:t>
            </a:r>
            <a:r>
              <a:rPr lang="en-US" dirty="0" err="1">
                <a:latin typeface="Exo" panose="020B0604020202020204" charset="0"/>
              </a:rPr>
              <a:t>bahwa</a:t>
            </a:r>
            <a:r>
              <a:rPr lang="en-US" dirty="0">
                <a:latin typeface="Exo" panose="020B0604020202020204" charset="0"/>
              </a:rPr>
              <a:t> </a:t>
            </a:r>
            <a:r>
              <a:rPr lang="en-US" dirty="0" err="1">
                <a:latin typeface="Exo" panose="020B0604020202020204" charset="0"/>
              </a:rPr>
              <a:t>harga</a:t>
            </a:r>
            <a:r>
              <a:rPr lang="en-US" dirty="0">
                <a:latin typeface="Exo" panose="020B0604020202020204" charset="0"/>
              </a:rPr>
              <a:t> </a:t>
            </a:r>
            <a:r>
              <a:rPr lang="id-ID" dirty="0">
                <a:latin typeface="Exo" panose="020B0604020202020204" charset="0"/>
              </a:rPr>
              <a:t>berpengaruh secara positif </a:t>
            </a:r>
            <a:r>
              <a:rPr lang="en-US" dirty="0" err="1">
                <a:latin typeface="Exo" panose="020B0604020202020204" charset="0"/>
              </a:rPr>
              <a:t>terhadap</a:t>
            </a:r>
            <a:r>
              <a:rPr lang="en-US" dirty="0">
                <a:latin typeface="Exo" panose="020B0604020202020204" charset="0"/>
              </a:rPr>
              <a:t> </a:t>
            </a:r>
            <a:r>
              <a:rPr lang="en-US" dirty="0" err="1">
                <a:latin typeface="Exo" panose="020B0604020202020204" charset="0"/>
              </a:rPr>
              <a:t>keputusan</a:t>
            </a:r>
            <a:r>
              <a:rPr lang="en-US" dirty="0">
                <a:latin typeface="Exo" panose="020B0604020202020204" charset="0"/>
              </a:rPr>
              <a:t> </a:t>
            </a:r>
            <a:r>
              <a:rPr lang="en-US" dirty="0" err="1">
                <a:latin typeface="Exo" panose="020B0604020202020204" charset="0"/>
              </a:rPr>
              <a:t>pembelian</a:t>
            </a:r>
            <a:r>
              <a:rPr lang="id-ID" dirty="0">
                <a:latin typeface="Exo" panose="020B0604020202020204" charset="0"/>
              </a:rPr>
              <a:t>.</a:t>
            </a:r>
          </a:p>
          <a:p>
            <a:endParaRPr lang="id-ID" dirty="0">
              <a:latin typeface="Exo" panose="020B0604020202020204" charset="0"/>
            </a:endParaRPr>
          </a:p>
          <a:p>
            <a:r>
              <a:rPr lang="id-ID" dirty="0">
                <a:latin typeface="Exo" panose="020B0604020202020204" charset="0"/>
              </a:rPr>
              <a:t>Sedangkan menurut Evi Melpiana Ajat Sudarajat (2022</a:t>
            </a:r>
            <a:r>
              <a:rPr lang="en-US" dirty="0">
                <a:latin typeface="Exo" panose="020B0604020202020204" charset="0"/>
              </a:rPr>
              <a:t>) </a:t>
            </a:r>
            <a:r>
              <a:rPr lang="en-US" dirty="0" err="1">
                <a:latin typeface="Exo" panose="020B0604020202020204" charset="0"/>
              </a:rPr>
              <a:t>menujukkan</a:t>
            </a:r>
            <a:r>
              <a:rPr lang="en-US" dirty="0">
                <a:latin typeface="Exo" panose="020B0604020202020204" charset="0"/>
              </a:rPr>
              <a:t> </a:t>
            </a:r>
            <a:r>
              <a:rPr lang="en-US" dirty="0" err="1">
                <a:latin typeface="Exo" panose="020B0604020202020204" charset="0"/>
              </a:rPr>
              <a:t>bahwa</a:t>
            </a:r>
            <a:r>
              <a:rPr lang="en-US" dirty="0">
                <a:latin typeface="Exo" panose="020B0604020202020204" charset="0"/>
              </a:rPr>
              <a:t> </a:t>
            </a:r>
            <a:r>
              <a:rPr lang="en-US" dirty="0" err="1">
                <a:latin typeface="Exo" panose="020B0604020202020204" charset="0"/>
              </a:rPr>
              <a:t>harga</a:t>
            </a:r>
            <a:r>
              <a:rPr lang="en-US" dirty="0">
                <a:latin typeface="Exo" panose="020B0604020202020204" charset="0"/>
              </a:rPr>
              <a:t> </a:t>
            </a:r>
            <a:r>
              <a:rPr lang="id-ID" dirty="0">
                <a:latin typeface="Exo" panose="020B0604020202020204" charset="0"/>
              </a:rPr>
              <a:t> tidak berpengaruh terhadap keputusan pembelian.</a:t>
            </a:r>
          </a:p>
        </p:txBody>
      </p:sp>
      <p:sp>
        <p:nvSpPr>
          <p:cNvPr id="16" name="TextBox 15"/>
          <p:cNvSpPr txBox="1"/>
          <p:nvPr/>
        </p:nvSpPr>
        <p:spPr>
          <a:xfrm>
            <a:off x="4660350" y="2371508"/>
            <a:ext cx="2970142" cy="2462213"/>
          </a:xfrm>
          <a:prstGeom prst="rect">
            <a:avLst/>
          </a:prstGeom>
          <a:noFill/>
        </p:spPr>
        <p:txBody>
          <a:bodyPr wrap="square" rtlCol="0">
            <a:spAutoFit/>
          </a:bodyPr>
          <a:lstStyle/>
          <a:p>
            <a:r>
              <a:rPr lang="id-ID" dirty="0">
                <a:latin typeface="Exo" panose="020B0604020202020204" charset="0"/>
              </a:rPr>
              <a:t>Pada penelitian Virgo dan Riska (202</a:t>
            </a:r>
            <a:r>
              <a:rPr lang="en-US" dirty="0">
                <a:latin typeface="Exo" panose="020B0604020202020204" charset="0"/>
              </a:rPr>
              <a:t>0</a:t>
            </a:r>
            <a:r>
              <a:rPr lang="id-ID" dirty="0">
                <a:latin typeface="Exo" panose="020B0604020202020204" charset="0"/>
              </a:rPr>
              <a:t>) dengan hasil penelitian yang menunjukkan bahwa </a:t>
            </a:r>
            <a:r>
              <a:rPr lang="en-US" dirty="0">
                <a:latin typeface="Exo" panose="020B0604020202020204" charset="0"/>
              </a:rPr>
              <a:t>influencer</a:t>
            </a:r>
            <a:r>
              <a:rPr lang="id-ID" dirty="0">
                <a:latin typeface="Exo" panose="020B0604020202020204" charset="0"/>
              </a:rPr>
              <a:t> memiliki pengaruh positif pada keputusan pembelian.</a:t>
            </a:r>
          </a:p>
          <a:p>
            <a:endParaRPr lang="id-ID" dirty="0">
              <a:latin typeface="Exo" panose="020B0604020202020204" charset="0"/>
            </a:endParaRPr>
          </a:p>
          <a:p>
            <a:r>
              <a:rPr lang="id-ID" dirty="0">
                <a:latin typeface="Exo" panose="020B0604020202020204" charset="0"/>
              </a:rPr>
              <a:t>Sedangkan penelitian Cindy dan Agus  (2022) </a:t>
            </a:r>
            <a:r>
              <a:rPr lang="en-US" dirty="0">
                <a:latin typeface="Exo" panose="020B0604020202020204" charset="0"/>
              </a:rPr>
              <a:t>influencer </a:t>
            </a:r>
            <a:r>
              <a:rPr lang="id-ID" dirty="0">
                <a:latin typeface="Exo" panose="020B0604020202020204" charset="0"/>
              </a:rPr>
              <a:t>tidak </a:t>
            </a:r>
            <a:r>
              <a:rPr lang="en-US" dirty="0" err="1">
                <a:latin typeface="Exo" panose="020B0604020202020204" charset="0"/>
              </a:rPr>
              <a:t>memiliki</a:t>
            </a:r>
            <a:r>
              <a:rPr lang="en-US" dirty="0">
                <a:latin typeface="Exo" panose="020B0604020202020204" charset="0"/>
              </a:rPr>
              <a:t> </a:t>
            </a:r>
            <a:r>
              <a:rPr lang="id-ID" dirty="0">
                <a:latin typeface="Exo" panose="020B0604020202020204" charset="0"/>
              </a:rPr>
              <a:t>pengaruh terhadap keputusan pembelian.</a:t>
            </a:r>
          </a:p>
        </p:txBody>
      </p:sp>
      <p:sp>
        <p:nvSpPr>
          <p:cNvPr id="17" name="TextBox 16"/>
          <p:cNvSpPr txBox="1"/>
          <p:nvPr/>
        </p:nvSpPr>
        <p:spPr>
          <a:xfrm>
            <a:off x="648808" y="2338196"/>
            <a:ext cx="2970142" cy="3323987"/>
          </a:xfrm>
          <a:prstGeom prst="rect">
            <a:avLst/>
          </a:prstGeom>
          <a:noFill/>
        </p:spPr>
        <p:txBody>
          <a:bodyPr wrap="square" rtlCol="0">
            <a:spAutoFit/>
          </a:bodyPr>
          <a:lstStyle/>
          <a:p>
            <a:r>
              <a:rPr lang="id-ID" dirty="0">
                <a:latin typeface="Exo" panose="020B0604020202020204" charset="0"/>
              </a:rPr>
              <a:t>Pada penelitian yang dilakukan oleh </a:t>
            </a:r>
            <a:r>
              <a:rPr lang="pt-BR" dirty="0">
                <a:latin typeface="Exo" panose="020B0604020202020204" charset="0"/>
              </a:rPr>
              <a:t>Barus N, Pangaribuan N, dan Purnama S </a:t>
            </a:r>
            <a:r>
              <a:rPr lang="id-ID" dirty="0">
                <a:latin typeface="Exo" panose="020B0604020202020204" charset="0"/>
              </a:rPr>
              <a:t>(202</a:t>
            </a:r>
            <a:r>
              <a:rPr lang="en-US" dirty="0">
                <a:latin typeface="Exo" panose="020B0604020202020204" charset="0"/>
              </a:rPr>
              <a:t>1</a:t>
            </a:r>
            <a:r>
              <a:rPr lang="id-ID" dirty="0">
                <a:latin typeface="Exo" panose="020B0604020202020204" charset="0"/>
              </a:rPr>
              <a:t>) dengan hasil penelitian bahwa </a:t>
            </a:r>
            <a:r>
              <a:rPr lang="en-US" dirty="0" err="1">
                <a:latin typeface="Exo" panose="020B0604020202020204" charset="0"/>
              </a:rPr>
              <a:t>promosi</a:t>
            </a:r>
            <a:r>
              <a:rPr lang="en-US" dirty="0">
                <a:latin typeface="Exo" panose="020B0604020202020204" charset="0"/>
              </a:rPr>
              <a:t> </a:t>
            </a:r>
            <a:r>
              <a:rPr lang="en-US" dirty="0" err="1">
                <a:latin typeface="Exo" panose="020B0604020202020204" charset="0"/>
              </a:rPr>
              <a:t>dengan</a:t>
            </a:r>
            <a:r>
              <a:rPr lang="en-US" dirty="0">
                <a:latin typeface="Exo" panose="020B0604020202020204" charset="0"/>
              </a:rPr>
              <a:t> </a:t>
            </a:r>
            <a:r>
              <a:rPr lang="en-US" dirty="0" err="1">
                <a:latin typeface="Exo" panose="020B0604020202020204" charset="0"/>
              </a:rPr>
              <a:t>menggunakan</a:t>
            </a:r>
            <a:r>
              <a:rPr lang="en-US" dirty="0">
                <a:latin typeface="Exo" panose="020B0604020202020204" charset="0"/>
              </a:rPr>
              <a:t> media social </a:t>
            </a:r>
            <a:r>
              <a:rPr lang="en-US" dirty="0" err="1">
                <a:latin typeface="Exo" panose="020B0604020202020204" charset="0"/>
              </a:rPr>
              <a:t>tiktok</a:t>
            </a:r>
            <a:r>
              <a:rPr lang="en-US" dirty="0">
                <a:latin typeface="Exo" panose="020B0604020202020204" charset="0"/>
              </a:rPr>
              <a:t> </a:t>
            </a:r>
            <a:r>
              <a:rPr lang="id-ID" dirty="0">
                <a:latin typeface="Exo" panose="020B0604020202020204" charset="0"/>
              </a:rPr>
              <a:t>memiliki pengaruh positif dan juga signifikan terhadap keputusan pembelian.</a:t>
            </a:r>
          </a:p>
          <a:p>
            <a:endParaRPr lang="id-ID" dirty="0">
              <a:latin typeface="Exo" panose="020B0604020202020204" charset="0"/>
            </a:endParaRPr>
          </a:p>
          <a:p>
            <a:r>
              <a:rPr lang="id-ID" dirty="0">
                <a:latin typeface="Exo" panose="020B0604020202020204" charset="0"/>
              </a:rPr>
              <a:t>Sedangkan pada penelitian Sheril, Yuni, dan Flori  (202</a:t>
            </a:r>
            <a:r>
              <a:rPr lang="en-US" dirty="0">
                <a:latin typeface="Exo" panose="020B0604020202020204" charset="0"/>
              </a:rPr>
              <a:t>2</a:t>
            </a:r>
            <a:r>
              <a:rPr lang="id-ID" dirty="0">
                <a:latin typeface="Exo" panose="020B0604020202020204" charset="0"/>
              </a:rPr>
              <a:t>) </a:t>
            </a:r>
            <a:r>
              <a:rPr lang="en-US" dirty="0" err="1">
                <a:latin typeface="Exo" panose="020B0604020202020204" charset="0"/>
              </a:rPr>
              <a:t>promosi</a:t>
            </a:r>
            <a:r>
              <a:rPr lang="en-US" dirty="0">
                <a:latin typeface="Exo" panose="020B0604020202020204" charset="0"/>
              </a:rPr>
              <a:t> </a:t>
            </a:r>
            <a:r>
              <a:rPr lang="en-US" dirty="0" err="1">
                <a:latin typeface="Exo" panose="020B0604020202020204" charset="0"/>
              </a:rPr>
              <a:t>dengan</a:t>
            </a:r>
            <a:r>
              <a:rPr lang="en-US" dirty="0">
                <a:latin typeface="Exo" panose="020B0604020202020204" charset="0"/>
              </a:rPr>
              <a:t> </a:t>
            </a:r>
            <a:r>
              <a:rPr lang="en-US" dirty="0" err="1">
                <a:latin typeface="Exo" panose="020B0604020202020204" charset="0"/>
              </a:rPr>
              <a:t>menggunakan</a:t>
            </a:r>
            <a:r>
              <a:rPr lang="en-US" dirty="0">
                <a:latin typeface="Exo" panose="020B0604020202020204" charset="0"/>
              </a:rPr>
              <a:t> social media </a:t>
            </a:r>
            <a:r>
              <a:rPr lang="en-US" dirty="0" err="1">
                <a:latin typeface="Exo" panose="020B0604020202020204" charset="0"/>
              </a:rPr>
              <a:t>tiktok</a:t>
            </a:r>
            <a:r>
              <a:rPr lang="en-US" dirty="0">
                <a:latin typeface="Exo" panose="020B0604020202020204" charset="0"/>
              </a:rPr>
              <a:t> </a:t>
            </a:r>
            <a:r>
              <a:rPr lang="en-US" dirty="0" err="1">
                <a:latin typeface="Exo" panose="020B0604020202020204" charset="0"/>
              </a:rPr>
              <a:t>tidak</a:t>
            </a:r>
            <a:r>
              <a:rPr lang="en-US" dirty="0">
                <a:latin typeface="Exo" panose="020B0604020202020204" charset="0"/>
              </a:rPr>
              <a:t> </a:t>
            </a:r>
            <a:r>
              <a:rPr lang="id-ID" dirty="0">
                <a:latin typeface="Exo" panose="020B0604020202020204" charset="0"/>
              </a:rPr>
              <a:t>berpengaruh signifikan terhadap keputusan pembelian.</a:t>
            </a:r>
          </a:p>
        </p:txBody>
      </p:sp>
    </p:spTree>
    <p:extLst>
      <p:ext uri="{BB962C8B-B14F-4D97-AF65-F5344CB8AC3E}">
        <p14:creationId xmlns:p14="http://schemas.microsoft.com/office/powerpoint/2010/main" val="347797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id-ID" dirty="0"/>
              <a:t>Novelty</a:t>
            </a:r>
            <a:endParaRPr dirty="0"/>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r>
              <a:rPr dirty="0"/>
              <a:t> </a:t>
            </a:r>
          </a:p>
        </p:txBody>
      </p:sp>
      <p:sp>
        <p:nvSpPr>
          <p:cNvPr id="10" name="TextBox 9"/>
          <p:cNvSpPr txBox="1"/>
          <p:nvPr/>
        </p:nvSpPr>
        <p:spPr>
          <a:xfrm>
            <a:off x="2015176" y="2394856"/>
            <a:ext cx="8134039" cy="2246769"/>
          </a:xfrm>
          <a:prstGeom prst="rect">
            <a:avLst/>
          </a:prstGeom>
          <a:noFill/>
        </p:spPr>
        <p:txBody>
          <a:bodyPr wrap="square" rtlCol="0">
            <a:spAutoFit/>
          </a:bodyPr>
          <a:lstStyle/>
          <a:p>
            <a:pPr algn="ctr"/>
            <a:r>
              <a:rPr lang="id-ID" sz="2000" dirty="0">
                <a:latin typeface="Exo" panose="020B0604020202020204" charset="0"/>
              </a:rPr>
              <a:t>Dilihat dari penelitian terdahulu yang dilakukan oleh </a:t>
            </a:r>
            <a:r>
              <a:rPr lang="pt-BR" sz="2000" dirty="0">
                <a:latin typeface="Exo" panose="020B0604020202020204" charset="0"/>
              </a:rPr>
              <a:t>oleh Barus N, Pangaribuan N, dan Purnama S (2021) </a:t>
            </a:r>
            <a:r>
              <a:rPr lang="id-ID" sz="2000" dirty="0">
                <a:latin typeface="Exo" panose="020B0604020202020204" charset="0"/>
              </a:rPr>
              <a:t>dan Sheril, Yuni, dan Flori  (2022) membuktikan masih ada dua peneliti yang membahas variabel </a:t>
            </a:r>
            <a:r>
              <a:rPr lang="en-US" sz="2000" dirty="0">
                <a:latin typeface="Exo" panose="020B0604020202020204" charset="0"/>
              </a:rPr>
              <a:t>social media </a:t>
            </a:r>
            <a:r>
              <a:rPr lang="en-US" sz="2000" dirty="0" err="1">
                <a:latin typeface="Exo" panose="020B0604020202020204" charset="0"/>
              </a:rPr>
              <a:t>tikok</a:t>
            </a:r>
            <a:r>
              <a:rPr lang="en-US" sz="2000" dirty="0">
                <a:latin typeface="Exo" panose="020B0604020202020204" charset="0"/>
              </a:rPr>
              <a:t> </a:t>
            </a:r>
            <a:r>
              <a:rPr lang="en-US" sz="2000" dirty="0" err="1">
                <a:latin typeface="Exo" panose="020B0604020202020204" charset="0"/>
              </a:rPr>
              <a:t>sebagai</a:t>
            </a:r>
            <a:r>
              <a:rPr lang="en-US" sz="2000" dirty="0">
                <a:latin typeface="Exo" panose="020B0604020202020204" charset="0"/>
              </a:rPr>
              <a:t> media </a:t>
            </a:r>
            <a:r>
              <a:rPr lang="en-US" sz="2000" dirty="0" err="1">
                <a:latin typeface="Exo" panose="020B0604020202020204" charset="0"/>
              </a:rPr>
              <a:t>promosi</a:t>
            </a:r>
            <a:r>
              <a:rPr lang="en-US" sz="2000" dirty="0">
                <a:latin typeface="Exo" panose="020B0604020202020204" charset="0"/>
              </a:rPr>
              <a:t> </a:t>
            </a:r>
            <a:r>
              <a:rPr lang="id-ID" sz="2000" dirty="0">
                <a:latin typeface="Exo" panose="020B0604020202020204" charset="0"/>
              </a:rPr>
              <a:t>terhadap keputusan pembelian. Maka dari itu peneliti ingin membahas serta mengetahui pengaruh dari adanya </a:t>
            </a:r>
            <a:r>
              <a:rPr lang="en-US" sz="2000" dirty="0">
                <a:latin typeface="Exo" panose="020B0604020202020204" charset="0"/>
              </a:rPr>
              <a:t>social media TikTok </a:t>
            </a:r>
            <a:r>
              <a:rPr lang="id-ID" sz="2000" dirty="0">
                <a:latin typeface="Exo" panose="020B0604020202020204" charset="0"/>
              </a:rPr>
              <a:t>terhadap keputusan pembelian pada </a:t>
            </a:r>
            <a:r>
              <a:rPr lang="en-US" sz="2000" dirty="0" err="1">
                <a:latin typeface="Exo" panose="020B0604020202020204" charset="0"/>
              </a:rPr>
              <a:t>pembelian</a:t>
            </a:r>
            <a:r>
              <a:rPr lang="en-US" sz="2000" dirty="0">
                <a:latin typeface="Exo" panose="020B0604020202020204" charset="0"/>
              </a:rPr>
              <a:t> Mie </a:t>
            </a:r>
            <a:r>
              <a:rPr lang="en-US" sz="2000" dirty="0" err="1">
                <a:latin typeface="Exo" panose="020B0604020202020204" charset="0"/>
              </a:rPr>
              <a:t>Gacoan</a:t>
            </a:r>
            <a:r>
              <a:rPr lang="en-US" sz="2000" dirty="0">
                <a:latin typeface="Exo" panose="020B0604020202020204" charset="0"/>
              </a:rPr>
              <a:t> </a:t>
            </a:r>
            <a:r>
              <a:rPr lang="id-ID" sz="2000" dirty="0">
                <a:latin typeface="Exo" panose="020B0604020202020204" charset="0"/>
              </a:rPr>
              <a:t>.</a:t>
            </a:r>
          </a:p>
        </p:txBody>
      </p:sp>
    </p:spTree>
    <p:extLst>
      <p:ext uri="{BB962C8B-B14F-4D97-AF65-F5344CB8AC3E}">
        <p14:creationId xmlns:p14="http://schemas.microsoft.com/office/powerpoint/2010/main" val="217383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xfrm>
            <a:off x="166758" y="67616"/>
            <a:ext cx="11830800" cy="1042200"/>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dirty="0" err="1"/>
              <a:t>Pertanyaan</a:t>
            </a:r>
            <a:r>
              <a:rPr lang="en-US" dirty="0"/>
              <a:t> </a:t>
            </a:r>
            <a:r>
              <a:rPr lang="en-US" dirty="0" err="1"/>
              <a:t>Penelitian</a:t>
            </a:r>
            <a:r>
              <a:rPr lang="en-US" dirty="0"/>
              <a:t> (</a:t>
            </a:r>
            <a:r>
              <a:rPr lang="en-US" dirty="0" err="1"/>
              <a:t>Rumusan</a:t>
            </a:r>
            <a:r>
              <a:rPr lang="en-US" dirty="0"/>
              <a:t> </a:t>
            </a:r>
            <a:r>
              <a:rPr lang="en-US" dirty="0" err="1"/>
              <a:t>Masalah</a:t>
            </a:r>
            <a:r>
              <a:rPr lang="en-US" dirty="0"/>
              <a:t>)</a:t>
            </a:r>
            <a:endParaRPr dirty="0"/>
          </a:p>
        </p:txBody>
      </p:sp>
      <p:sp>
        <p:nvSpPr>
          <p:cNvPr id="3" name="Google Shape;59;g104f7abbb21_0_303"/>
          <p:cNvSpPr txBox="1">
            <a:spLocks noGrp="1"/>
          </p:cNvSpPr>
          <p:nvPr>
            <p:ph type="body" idx="1"/>
          </p:nvPr>
        </p:nvSpPr>
        <p:spPr>
          <a:xfrm>
            <a:off x="166758" y="1932415"/>
            <a:ext cx="11830877" cy="5089734"/>
          </a:xfrm>
          <a:prstGeom prst="rect">
            <a:avLst/>
          </a:prstGeom>
          <a:noFill/>
          <a:ln>
            <a:noFill/>
          </a:ln>
        </p:spPr>
        <p:txBody>
          <a:bodyPr spcFirstLastPara="1" wrap="square" lIns="91425" tIns="45700" rIns="91425" bIns="45700" anchor="t" anchorCtr="0">
            <a:normAutofit/>
          </a:bodyPr>
          <a:lstStyle/>
          <a:p>
            <a:pPr marL="50800" indent="0">
              <a:buNone/>
            </a:pPr>
            <a:r>
              <a:rPr lang="id-ID" sz="2000" b="1" dirty="0">
                <a:latin typeface="Exo" panose="020B0604020202020204" charset="0"/>
              </a:rPr>
              <a:t>Rumusan masalah</a:t>
            </a:r>
            <a:r>
              <a:rPr lang="id-ID" sz="2000" dirty="0">
                <a:latin typeface="Exo" panose="020B0604020202020204" charset="0"/>
              </a:rPr>
              <a:t>	</a:t>
            </a:r>
            <a:r>
              <a:rPr lang="id-ID" sz="2000" b="1" dirty="0">
                <a:latin typeface="Exo" panose="020B0604020202020204" charset="0"/>
              </a:rPr>
              <a:t>:</a:t>
            </a:r>
            <a:endParaRPr lang="id-ID" sz="2000" dirty="0">
              <a:latin typeface="Exo" panose="020B0604020202020204" charset="0"/>
            </a:endParaRPr>
          </a:p>
          <a:p>
            <a:endParaRPr lang="id-ID" sz="2000" b="1" dirty="0">
              <a:latin typeface="Exo" panose="020B0604020202020204" charset="0"/>
            </a:endParaRPr>
          </a:p>
          <a:p>
            <a:pPr marL="50800" indent="0">
              <a:buNone/>
            </a:pPr>
            <a:endParaRPr lang="id-ID" sz="2000" b="1" dirty="0">
              <a:latin typeface="Exo" panose="020B0604020202020204" charset="0"/>
            </a:endParaRPr>
          </a:p>
          <a:p>
            <a:pPr marL="50800" indent="0">
              <a:buNone/>
            </a:pPr>
            <a:r>
              <a:rPr lang="id-ID" sz="2000" b="1" dirty="0">
                <a:latin typeface="Exo" panose="020B0604020202020204" charset="0"/>
              </a:rPr>
              <a:t>Pertanyaan penelitian</a:t>
            </a:r>
            <a:r>
              <a:rPr lang="id-ID" sz="2000" dirty="0">
                <a:latin typeface="Exo" panose="020B0604020202020204" charset="0"/>
              </a:rPr>
              <a:t>	</a:t>
            </a:r>
            <a:r>
              <a:rPr lang="id-ID" sz="2000" b="1" dirty="0">
                <a:latin typeface="Exo" panose="020B0604020202020204" charset="0"/>
              </a:rPr>
              <a:t>:</a:t>
            </a:r>
            <a:r>
              <a:rPr lang="id-ID" sz="2000" dirty="0">
                <a:latin typeface="Exo" panose="020B0604020202020204" charset="0"/>
              </a:rPr>
              <a:t> </a:t>
            </a:r>
          </a:p>
          <a:p>
            <a:pPr marL="444500" indent="0">
              <a:buNone/>
            </a:pPr>
            <a:endParaRPr lang="id-ID" sz="2000" dirty="0">
              <a:latin typeface="Exo" panose="020B0604020202020204" charset="0"/>
            </a:endParaRPr>
          </a:p>
          <a:p>
            <a:endParaRPr lang="id-ID" sz="2000" b="1" dirty="0">
              <a:latin typeface="Exo" panose="020B0604020202020204" charset="0"/>
            </a:endParaRPr>
          </a:p>
          <a:p>
            <a:pPr marL="50800" indent="0">
              <a:buNone/>
            </a:pPr>
            <a:r>
              <a:rPr lang="id-ID" sz="2000" b="1" dirty="0">
                <a:latin typeface="Exo" panose="020B0604020202020204" charset="0"/>
              </a:rPr>
              <a:t>Kategori SDGs</a:t>
            </a:r>
            <a:r>
              <a:rPr lang="id-ID" sz="2000" dirty="0">
                <a:latin typeface="Exo" panose="020B0604020202020204" charset="0"/>
              </a:rPr>
              <a:t> 		</a:t>
            </a:r>
            <a:r>
              <a:rPr lang="id-ID" sz="2000" b="1" dirty="0">
                <a:latin typeface="Exo" panose="020B0604020202020204" charset="0"/>
              </a:rPr>
              <a:t>:</a:t>
            </a:r>
            <a:r>
              <a:rPr lang="en-US" sz="2000" b="1" dirty="0">
                <a:latin typeface="Exo" panose="020B0604020202020204" charset="0"/>
              </a:rPr>
              <a:t> </a:t>
            </a:r>
            <a:r>
              <a:rPr lang="id-ID" sz="2000" dirty="0">
                <a:latin typeface="Exo" panose="020B0604020202020204" charset="0"/>
              </a:rPr>
              <a:t>sesuai dengan indikator 12 Sustainable development goals (SDGs) yakni </a:t>
            </a:r>
            <a:r>
              <a:rPr lang="en-US" sz="2000" dirty="0">
                <a:latin typeface="Exo" panose="020B0604020202020204" charset="0"/>
              </a:rPr>
              <a:t>			  </a:t>
            </a:r>
            <a:r>
              <a:rPr lang="id-ID" sz="2000" dirty="0">
                <a:latin typeface="Exo" panose="020B0604020202020204" charset="0"/>
              </a:rPr>
              <a:t>menjamin pola produksi dan konsumsi yang berkelanjutan.</a:t>
            </a:r>
          </a:p>
          <a:p>
            <a:pPr marL="50800" indent="0">
              <a:buNone/>
            </a:pPr>
            <a:endParaRPr lang="id-ID" sz="2000" dirty="0">
              <a:latin typeface="Exo" panose="020B0604020202020204" charset="0"/>
            </a:endParaRPr>
          </a:p>
          <a:p>
            <a:pPr marL="50800" indent="0">
              <a:buNone/>
            </a:pPr>
            <a:endParaRPr lang="id-ID" sz="2000" dirty="0">
              <a:latin typeface="Exo" panose="020B0604020202020204" charset="0"/>
            </a:endParaRPr>
          </a:p>
        </p:txBody>
      </p:sp>
      <p:sp>
        <p:nvSpPr>
          <p:cNvPr id="2" name="TextBox 1"/>
          <p:cNvSpPr txBox="1"/>
          <p:nvPr/>
        </p:nvSpPr>
        <p:spPr>
          <a:xfrm>
            <a:off x="3080783" y="2057974"/>
            <a:ext cx="8049671" cy="1015663"/>
          </a:xfrm>
          <a:prstGeom prst="rect">
            <a:avLst/>
          </a:prstGeom>
          <a:noFill/>
        </p:spPr>
        <p:txBody>
          <a:bodyPr wrap="square" rtlCol="0">
            <a:spAutoFit/>
          </a:bodyPr>
          <a:lstStyle/>
          <a:p>
            <a:pPr algn="just"/>
            <a:r>
              <a:rPr lang="id-ID" sz="2000" dirty="0">
                <a:latin typeface="Exo" panose="020B0604020202020204" charset="0"/>
              </a:rPr>
              <a:t>Keputusan pembelian dilihat dari media sosial tiktok, influancer dan harga secara parsial berpengaruh pada konsumen Mie Gacoan di Jawa Timur.</a:t>
            </a:r>
          </a:p>
        </p:txBody>
      </p:sp>
      <p:sp>
        <p:nvSpPr>
          <p:cNvPr id="5" name="TextBox 4"/>
          <p:cNvSpPr txBox="1"/>
          <p:nvPr/>
        </p:nvSpPr>
        <p:spPr>
          <a:xfrm>
            <a:off x="2659868" y="3270636"/>
            <a:ext cx="8470586" cy="1015663"/>
          </a:xfrm>
          <a:prstGeom prst="rect">
            <a:avLst/>
          </a:prstGeom>
          <a:noFill/>
        </p:spPr>
        <p:txBody>
          <a:bodyPr wrap="square" rtlCol="0">
            <a:spAutoFit/>
          </a:bodyPr>
          <a:lstStyle/>
          <a:p>
            <a:pPr marL="444500" indent="0" algn="just">
              <a:buNone/>
            </a:pPr>
            <a:r>
              <a:rPr lang="id-ID" sz="2000" dirty="0">
                <a:latin typeface="Exo" panose="020B0604020202020204" charset="0"/>
              </a:rPr>
              <a:t>Apakah media sosial tiktok, influencer dan harga secara parsial memiliki pengaruh pada keputusan pembelian konsumen Mie Gacoan di Jawa Timur.</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TotalTime>
  <Words>2370</Words>
  <Application>Microsoft Office PowerPoint</Application>
  <PresentationFormat>Widescreen</PresentationFormat>
  <Paragraphs>169</Paragraphs>
  <Slides>18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Cambria Math</vt:lpstr>
      <vt:lpstr>Calibri</vt:lpstr>
      <vt:lpstr>Times New Roman</vt:lpstr>
      <vt:lpstr>Arial</vt:lpstr>
      <vt:lpstr>Exo</vt:lpstr>
      <vt:lpstr>Tahoma</vt:lpstr>
      <vt:lpstr>Century Gothic</vt:lpstr>
      <vt:lpstr>Office Theme</vt:lpstr>
      <vt:lpstr>Pengaruh Media sosial Tiktok, Influencer Dan Harga Terhadap Keputusan Pembelian Mie Gacoan Di Jawa Timur</vt:lpstr>
      <vt:lpstr>Pendahuluan</vt:lpstr>
      <vt:lpstr>Pendahuluan</vt:lpstr>
      <vt:lpstr>Tinjauan Pustaka</vt:lpstr>
      <vt:lpstr>Tinjauan Pustaka</vt:lpstr>
      <vt:lpstr>Indikator</vt:lpstr>
      <vt:lpstr>Celah Penelitian</vt:lpstr>
      <vt:lpstr>Novelty</vt:lpstr>
      <vt:lpstr>Pertanyaan Penelitian (Rumusan Masalah)</vt:lpstr>
      <vt:lpstr>Metode Penelitian</vt:lpstr>
      <vt:lpstr>Metode Penelitian</vt:lpstr>
      <vt:lpstr>Hasil Penelitian (Regresi Linear Berganda)</vt:lpstr>
      <vt:lpstr>Uji t</vt:lpstr>
      <vt:lpstr>Uji f</vt:lpstr>
      <vt:lpstr>PowerPoint Presentation</vt:lpstr>
      <vt:lpstr>Referensi</vt:lpstr>
      <vt:lpstr>Referensi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Fitur Produk, Potongan Harga, Dan Ulasan Pelanggan Online Terhadap Keputusan Pembelian Pada Pengguna Smartphone Xiaomi</dc:title>
  <dc:creator>Umsida</dc:creator>
  <cp:lastModifiedBy>harisrahmadana3@gmail.com</cp:lastModifiedBy>
  <cp:revision>47</cp:revision>
  <dcterms:created xsi:type="dcterms:W3CDTF">2020-02-15T07:43:00Z</dcterms:created>
  <dcterms:modified xsi:type="dcterms:W3CDTF">2023-08-16T12:14:38Z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