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2" r:id="rId4"/>
    <p:sldId id="293" r:id="rId5"/>
    <p:sldId id="306" r:id="rId6"/>
    <p:sldId id="258" r:id="rId7"/>
    <p:sldId id="259" r:id="rId8"/>
    <p:sldId id="296" r:id="rId9"/>
    <p:sldId id="298" r:id="rId10"/>
    <p:sldId id="307" r:id="rId11"/>
    <p:sldId id="308" r:id="rId12"/>
    <p:sldId id="309" r:id="rId13"/>
    <p:sldId id="310" r:id="rId14"/>
    <p:sldId id="311" r:id="rId15"/>
    <p:sldId id="312" r:id="rId16"/>
    <p:sldId id="265" r:id="rId17"/>
  </p:sldIdLst>
  <p:sldSz cx="12192000" cy="6858000"/>
  <p:notesSz cx="9144000" cy="6858000"/>
  <p:embeddedFontLst>
    <p:embeddedFont>
      <p:font typeface="Ex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52" d="100"/>
          <a:sy n="52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765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55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56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12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63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69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011198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US" sz="3600" dirty="0"/>
              <a:t>HUBUNGAN ANTARA SELF EFFICACY DENGAN PRESTASI AKADEMIK DI MASA PANDEMI PADA MAHASISWA UNIVERSITAS MUHAMMADIYAH SIODARJO</a:t>
            </a:r>
            <a:endParaRPr sz="3600" dirty="0"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500207"/>
            <a:ext cx="8763000" cy="147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Nurul</a:t>
            </a:r>
            <a:r>
              <a:rPr lang="en-US" dirty="0" smtClean="0"/>
              <a:t> </a:t>
            </a:r>
            <a:r>
              <a:rPr lang="en-US" dirty="0" err="1" smtClean="0"/>
              <a:t>Syifa</a:t>
            </a:r>
            <a:r>
              <a:rPr lang="en-US" dirty="0" smtClean="0"/>
              <a:t> </a:t>
            </a:r>
            <a:r>
              <a:rPr lang="en-US" dirty="0" err="1" smtClean="0"/>
              <a:t>Oktaviani</a:t>
            </a:r>
            <a:endParaRPr lang="en-US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Hazim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smtClean="0">
                <a:solidFill>
                  <a:srgbClr val="F2F2F2"/>
                </a:solidFill>
              </a:rPr>
              <a:t>September</a:t>
            </a:r>
            <a:r>
              <a:rPr lang="en-US" dirty="0" smtClean="0">
                <a:solidFill>
                  <a:srgbClr val="F2F2F2"/>
                </a:solidFill>
              </a:rPr>
              <a:t>, 2022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8" y="1679510"/>
            <a:ext cx="3414056" cy="2926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20" y="2691534"/>
            <a:ext cx="4182218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845" y="3991922"/>
            <a:ext cx="4359018" cy="21093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0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validitas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s</a:t>
            </a:r>
            <a:r>
              <a:rPr lang="en-US" sz="2000" i="1" dirty="0"/>
              <a:t>elf Efficacy</a:t>
            </a:r>
            <a:r>
              <a:rPr lang="en-US" sz="2000" dirty="0"/>
              <a:t> </a:t>
            </a:r>
            <a:r>
              <a:rPr lang="en-US" sz="2000" dirty="0" err="1"/>
              <a:t>skor</a:t>
            </a:r>
            <a:r>
              <a:rPr lang="en-US" sz="2000" dirty="0"/>
              <a:t> yang di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0,275 – 0,650.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akademik</a:t>
            </a:r>
            <a:r>
              <a:rPr lang="en-US" sz="2000" dirty="0"/>
              <a:t> </a:t>
            </a:r>
            <a:r>
              <a:rPr lang="en-US" sz="2000" dirty="0" err="1"/>
              <a:t>skor</a:t>
            </a:r>
            <a:r>
              <a:rPr lang="en-US" sz="2000" dirty="0"/>
              <a:t> </a:t>
            </a:r>
            <a:r>
              <a:rPr lang="en-US" sz="2000" dirty="0" err="1"/>
              <a:t>validitas</a:t>
            </a:r>
            <a:r>
              <a:rPr lang="en-US" sz="2000" dirty="0"/>
              <a:t> yang di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0,261 – 0,592.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koefisien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reliabilitas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i="1" dirty="0"/>
              <a:t>self efficacy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i="1" dirty="0"/>
              <a:t>Alpha </a:t>
            </a:r>
            <a:r>
              <a:rPr lang="en-US" sz="2000" i="1" dirty="0" err="1"/>
              <a:t>Cronbach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0,872.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akademik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i="1" dirty="0"/>
              <a:t>Alpha </a:t>
            </a:r>
            <a:r>
              <a:rPr lang="en-US" sz="2000" i="1" dirty="0" err="1"/>
              <a:t>Cronbach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koefisien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0,843. Dari </a:t>
            </a:r>
            <a:r>
              <a:rPr lang="en-US" sz="2000" dirty="0" err="1"/>
              <a:t>angka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i="1" dirty="0"/>
              <a:t>self Efficacy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akademik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reliabilitas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</a:t>
            </a:r>
            <a:r>
              <a:rPr lang="en-US" sz="2000" dirty="0" err="1"/>
              <a:t>mendekati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1,00.</a:t>
            </a:r>
          </a:p>
          <a:p>
            <a:r>
              <a:rPr lang="en-US" sz="2200" i="1" dirty="0"/>
              <a:t>self efficacy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prestasi</a:t>
            </a:r>
            <a:r>
              <a:rPr lang="en-US" sz="2200" dirty="0"/>
              <a:t> </a:t>
            </a:r>
            <a:r>
              <a:rPr lang="en-US" sz="2200" dirty="0" err="1"/>
              <a:t>akademik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/>
              <a:t>Universitas</a:t>
            </a:r>
            <a:r>
              <a:rPr lang="en-US" sz="2200" dirty="0"/>
              <a:t> </a:t>
            </a:r>
            <a:r>
              <a:rPr lang="en-US" sz="2200" dirty="0" err="1"/>
              <a:t>Muhammadiyah</a:t>
            </a:r>
            <a:r>
              <a:rPr lang="en-US" sz="2200" dirty="0"/>
              <a:t> </a:t>
            </a:r>
            <a:r>
              <a:rPr lang="en-US" sz="2200" dirty="0" err="1"/>
              <a:t>Sidoarjo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Koefisien</a:t>
            </a:r>
            <a:r>
              <a:rPr lang="en-US" sz="2200" dirty="0"/>
              <a:t> </a:t>
            </a:r>
            <a:r>
              <a:rPr lang="en-US" sz="2200" dirty="0" err="1"/>
              <a:t>korelasi</a:t>
            </a:r>
            <a:r>
              <a:rPr lang="en-US" sz="2200" dirty="0"/>
              <a:t> (r) </a:t>
            </a:r>
            <a:r>
              <a:rPr lang="en-US" sz="2200" dirty="0" err="1"/>
              <a:t>sebesar</a:t>
            </a:r>
            <a:r>
              <a:rPr lang="en-US" sz="2200" dirty="0"/>
              <a:t> 0,431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signifikansi</a:t>
            </a:r>
            <a:r>
              <a:rPr lang="en-US" sz="2200" dirty="0"/>
              <a:t> 0,000. </a:t>
            </a:r>
            <a:r>
              <a:rPr lang="en-US" sz="2200" dirty="0" err="1"/>
              <a:t>Akibatnya</a:t>
            </a:r>
            <a:r>
              <a:rPr lang="en-US" sz="2200" dirty="0"/>
              <a:t>,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arti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korelasi</a:t>
            </a:r>
            <a:r>
              <a:rPr lang="en-US" sz="2200" dirty="0"/>
              <a:t> yang </a:t>
            </a:r>
            <a:r>
              <a:rPr lang="en-US" sz="2200" dirty="0" err="1"/>
              <a:t>positif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i="1" dirty="0"/>
              <a:t>self efficacy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prestasi</a:t>
            </a:r>
            <a:r>
              <a:rPr lang="en-US" sz="2200" dirty="0"/>
              <a:t> </a:t>
            </a:r>
            <a:r>
              <a:rPr lang="en-US" sz="2200" dirty="0" err="1"/>
              <a:t>akademik</a:t>
            </a:r>
            <a:r>
              <a:rPr lang="en-US" sz="2200" dirty="0"/>
              <a:t> di </a:t>
            </a:r>
            <a:r>
              <a:rPr lang="en-US" sz="2200" dirty="0" err="1"/>
              <a:t>kalangan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/>
              <a:t>Universitas</a:t>
            </a:r>
            <a:r>
              <a:rPr lang="en-US" sz="2200" dirty="0"/>
              <a:t> </a:t>
            </a:r>
            <a:r>
              <a:rPr lang="en-US" sz="2200" dirty="0" err="1"/>
              <a:t>Muhammadiyah</a:t>
            </a:r>
            <a:r>
              <a:rPr lang="en-US" sz="2200" dirty="0"/>
              <a:t> </a:t>
            </a:r>
            <a:r>
              <a:rPr lang="en-US" sz="2200" dirty="0" err="1"/>
              <a:t>Sidoarjo</a:t>
            </a:r>
            <a:r>
              <a:rPr lang="en-US" sz="2200" dirty="0"/>
              <a:t>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keadaan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</a:t>
            </a:r>
            <a:r>
              <a:rPr lang="en-US" sz="2200" dirty="0" err="1"/>
              <a:t>korelasi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signifikan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p&lt;0,05 (0,000&lt;0,05).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dikatakan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</a:t>
            </a:r>
            <a:r>
              <a:rPr lang="en-US" sz="2200" dirty="0" err="1"/>
              <a:t>hipotesis</a:t>
            </a:r>
            <a:r>
              <a:rPr lang="en-US" sz="2200" dirty="0"/>
              <a:t> </a:t>
            </a:r>
            <a:r>
              <a:rPr lang="en-US" sz="2200" dirty="0" err="1"/>
              <a:t>diterima</a:t>
            </a:r>
            <a:r>
              <a:rPr lang="en-US" sz="2200" dirty="0"/>
              <a:t>. </a:t>
            </a: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prestasi</a:t>
            </a:r>
            <a:r>
              <a:rPr lang="en-US" sz="2200" dirty="0"/>
              <a:t> </a:t>
            </a:r>
            <a:r>
              <a:rPr lang="en-US" sz="2200" dirty="0" err="1"/>
              <a:t>akademik</a:t>
            </a:r>
            <a:r>
              <a:rPr lang="en-US" sz="2200" dirty="0"/>
              <a:t> </a:t>
            </a:r>
            <a:r>
              <a:rPr lang="en-US" sz="2200" dirty="0" err="1"/>
              <a:t>bagus</a:t>
            </a:r>
            <a:r>
              <a:rPr lang="en-US" sz="2200" dirty="0"/>
              <a:t> </a:t>
            </a:r>
            <a:r>
              <a:rPr lang="en-US" sz="2200" dirty="0" err="1"/>
              <a:t>apabila</a:t>
            </a:r>
            <a:r>
              <a:rPr lang="en-US" sz="2200" dirty="0"/>
              <a:t> </a:t>
            </a:r>
            <a:r>
              <a:rPr lang="en-US" sz="2200" dirty="0" err="1"/>
              <a:t>didukung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self efficacy yang </a:t>
            </a:r>
            <a:r>
              <a:rPr lang="en-US" sz="2200" dirty="0" err="1"/>
              <a:t>tinggi</a:t>
            </a:r>
            <a:r>
              <a:rPr lang="en-US" sz="2200" dirty="0"/>
              <a:t>, </a:t>
            </a:r>
            <a:r>
              <a:rPr lang="en-US" sz="2200" dirty="0" err="1"/>
              <a:t>demikian</a:t>
            </a:r>
            <a:r>
              <a:rPr lang="en-US" sz="2200" dirty="0"/>
              <a:t> </a:t>
            </a:r>
            <a:r>
              <a:rPr lang="en-US" sz="2200" dirty="0" err="1"/>
              <a:t>sebaliknya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1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self efficacy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kepandaian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lama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bertahan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tugasnya</a:t>
            </a:r>
            <a:r>
              <a:rPr lang="en-US" sz="2400" dirty="0"/>
              <a:t>.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IPK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yang </a:t>
            </a:r>
            <a:r>
              <a:rPr lang="en-US" sz="2400" dirty="0" err="1"/>
              <a:t>terbilang</a:t>
            </a:r>
            <a:r>
              <a:rPr lang="en-US" sz="2400" dirty="0"/>
              <a:t> </a:t>
            </a:r>
            <a:r>
              <a:rPr lang="en-US" sz="2400" dirty="0" err="1"/>
              <a:t>bagus</a:t>
            </a:r>
            <a:r>
              <a:rPr lang="en-US" sz="2400" dirty="0"/>
              <a:t>, </a:t>
            </a:r>
            <a:r>
              <a:rPr lang="en-US" sz="2400" dirty="0" err="1"/>
              <a:t>sebanyak</a:t>
            </a:r>
            <a:r>
              <a:rPr lang="en-US" sz="2400" dirty="0"/>
              <a:t> 68,7%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mendapatkan</a:t>
            </a:r>
            <a:r>
              <a:rPr lang="en-US" sz="2400" dirty="0"/>
              <a:t> IPK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 </a:t>
            </a:r>
            <a:r>
              <a:rPr lang="en-US" sz="2400" dirty="0" err="1"/>
              <a:t>Akibatnya</a:t>
            </a:r>
            <a:r>
              <a:rPr lang="en-US" sz="2400" dirty="0"/>
              <a:t>,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uraian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mengarah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satunya</a:t>
            </a:r>
            <a:r>
              <a:rPr lang="en-US" sz="2400" dirty="0"/>
              <a:t> </a:t>
            </a: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i="1" dirty="0"/>
              <a:t>self efficacy.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i="1" dirty="0"/>
              <a:t>self efficacy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/>
              <a:t>Sidoarjo</a:t>
            </a:r>
            <a:r>
              <a:rPr lang="en-US" sz="2400" dirty="0"/>
              <a:t>,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i="1" dirty="0"/>
              <a:t>self efficacy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, </a:t>
            </a:r>
            <a:r>
              <a:rPr lang="en-US" sz="2400" dirty="0" err="1"/>
              <a:t>tinggi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4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cap="small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i="1" dirty="0"/>
              <a:t>self efficacy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Sidoarjo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(r) </a:t>
            </a:r>
            <a:r>
              <a:rPr lang="en-US" dirty="0" err="1"/>
              <a:t>sebesar</a:t>
            </a:r>
            <a:r>
              <a:rPr lang="en-US" dirty="0"/>
              <a:t> 0,431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signifikansi</a:t>
            </a:r>
            <a:r>
              <a:rPr lang="en-US" dirty="0"/>
              <a:t> 0,000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signifikansi</a:t>
            </a:r>
            <a:r>
              <a:rPr lang="en-US" dirty="0"/>
              <a:t> p &lt; 0,05 (0,000 &lt; 0,05).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efikasi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yang </a:t>
            </a:r>
            <a:r>
              <a:rPr lang="en-US" dirty="0" err="1"/>
              <a:t>diraihnya</a:t>
            </a:r>
            <a:r>
              <a:rPr lang="en-US" dirty="0"/>
              <a:t>. </a:t>
            </a:r>
            <a:r>
              <a:rPr lang="en-US" dirty="0" err="1"/>
              <a:t>Begitu</a:t>
            </a:r>
            <a:r>
              <a:rPr lang="en-US" dirty="0"/>
              <a:t> pula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efikasi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yang </a:t>
            </a:r>
            <a:r>
              <a:rPr lang="en-US" dirty="0" err="1"/>
              <a:t>diraihnya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1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[1]	A. A. Al-</a:t>
            </a:r>
            <a:r>
              <a:rPr lang="en-US" dirty="0" err="1"/>
              <a:t>Rahma</a:t>
            </a:r>
            <a:r>
              <a:rPr lang="en-US" dirty="0"/>
              <a:t>, A. </a:t>
            </a:r>
            <a:r>
              <a:rPr lang="en-US" dirty="0" err="1"/>
              <a:t>salim</a:t>
            </a:r>
            <a:r>
              <a:rPr lang="en-US" dirty="0"/>
              <a:t> M, and </a:t>
            </a:r>
            <a:r>
              <a:rPr lang="en-US" dirty="0" err="1"/>
              <a:t>Achamd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Priyono</a:t>
            </a:r>
            <a:r>
              <a:rPr lang="en-US" dirty="0"/>
              <a:t>, “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Kebangrutan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Model Altman Z-Score </a:t>
            </a:r>
            <a:r>
              <a:rPr lang="en-US" dirty="0" err="1"/>
              <a:t>Springate</a:t>
            </a:r>
            <a:r>
              <a:rPr lang="en-US" dirty="0"/>
              <a:t> S-Score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Zmijewski</a:t>
            </a:r>
            <a:r>
              <a:rPr lang="en-US" dirty="0"/>
              <a:t> X-Score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sub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Otomotif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di Bursa </a:t>
            </a:r>
            <a:r>
              <a:rPr lang="en-US" dirty="0" err="1"/>
              <a:t>Efek</a:t>
            </a:r>
            <a:r>
              <a:rPr lang="en-US" dirty="0"/>
              <a:t> Indonesia </a:t>
            </a:r>
            <a:r>
              <a:rPr lang="en-US" dirty="0" err="1"/>
              <a:t>Periode</a:t>
            </a:r>
            <a:r>
              <a:rPr lang="en-US" dirty="0"/>
              <a:t> 2016-2019,” </a:t>
            </a:r>
            <a:r>
              <a:rPr lang="en-US" i="1" dirty="0"/>
              <a:t>Journal</a:t>
            </a:r>
            <a:r>
              <a:rPr lang="en-US" dirty="0"/>
              <a:t>, pp. 32–41, 2016.</a:t>
            </a:r>
          </a:p>
          <a:p>
            <a:r>
              <a:rPr lang="en-US" dirty="0"/>
              <a:t>[2]	O. A. </a:t>
            </a:r>
            <a:r>
              <a:rPr lang="en-US" dirty="0" err="1"/>
              <a:t>Nugroho</a:t>
            </a:r>
            <a:r>
              <a:rPr lang="en-US" dirty="0"/>
              <a:t>, “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self-efficacy,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,” </a:t>
            </a:r>
            <a:r>
              <a:rPr lang="en-US" i="1" dirty="0" err="1"/>
              <a:t>Widya</a:t>
            </a:r>
            <a:r>
              <a:rPr lang="en-US" i="1" dirty="0"/>
              <a:t> Warta: </a:t>
            </a:r>
            <a:r>
              <a:rPr lang="en-US" i="1" dirty="0" err="1"/>
              <a:t>Jurnal</a:t>
            </a:r>
            <a:r>
              <a:rPr lang="en-US" i="1" dirty="0"/>
              <a:t> </a:t>
            </a:r>
            <a:r>
              <a:rPr lang="en-US" i="1" dirty="0" err="1"/>
              <a:t>Ilmiah</a:t>
            </a:r>
            <a:r>
              <a:rPr lang="en-US" i="1" dirty="0"/>
              <a:t> …</a:t>
            </a:r>
            <a:r>
              <a:rPr lang="en-US" dirty="0"/>
              <a:t>. 2007, [Online]. Available: http://repository.widyamandala.ac.id/id/eprint/668.</a:t>
            </a:r>
          </a:p>
          <a:p>
            <a:r>
              <a:rPr lang="en-US" dirty="0"/>
              <a:t>[3]	SISILIA INDA F.A. KOA, “HUBUNGAN SELF EFFICACY DENGAN PRESTASI AKADEMIK PADA MAHASISWA S1 KEPERAWATAN SEKOLAH TINGGI ILMU KESEHATAN PANAKKUKANG MAKASSAR,” </a:t>
            </a:r>
            <a:r>
              <a:rPr lang="en-US" i="1" dirty="0"/>
              <a:t>Society</a:t>
            </a:r>
            <a:r>
              <a:rPr lang="en-US" dirty="0"/>
              <a:t>, vol. 2, no. 1, pp. 1–19, 2019, [Online]. Available: http://www.scopus.com/inward/record.url?eid=2-s2.0-84865607390&amp;partnerID=tZOtx3y1%0Ahttp://books.google.com/books?hl=en&amp;amp;lr=&amp;amp;id=2LIMMD9FVXkC&amp;amp;oi=fnd&amp;amp;pg=PR5&amp;amp;dq=Principles+of+Digital+Image+Processing+fundamental+techniques&amp;amp;ots=HjrHeuS_.</a:t>
            </a:r>
          </a:p>
          <a:p>
            <a:r>
              <a:rPr lang="en-US" dirty="0"/>
              <a:t>[4]	H. </a:t>
            </a:r>
            <a:r>
              <a:rPr lang="en-US" dirty="0" err="1"/>
              <a:t>Warsito</a:t>
            </a:r>
            <a:r>
              <a:rPr lang="en-US" dirty="0"/>
              <a:t>, “HUBUNGAN ANTARA SELF-EFFICACY DENGAN PENYESUAIAN AKADEMIK DAN PRESTASI AKADEMIK (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FIP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Surabaya ),” </a:t>
            </a:r>
            <a:r>
              <a:rPr lang="en-US" i="1" dirty="0" err="1"/>
              <a:t>Pedagog</a:t>
            </a:r>
            <a:r>
              <a:rPr lang="en-US" i="1" dirty="0"/>
              <a:t>. J. </a:t>
            </a:r>
            <a:r>
              <a:rPr lang="en-US" i="1" dirty="0" err="1"/>
              <a:t>Ilmu</a:t>
            </a:r>
            <a:r>
              <a:rPr lang="en-US" i="1" dirty="0"/>
              <a:t> </a:t>
            </a:r>
            <a:r>
              <a:rPr lang="en-US" i="1" dirty="0" err="1"/>
              <a:t>Pendidik</a:t>
            </a:r>
            <a:r>
              <a:rPr lang="en-US" i="1" dirty="0"/>
              <a:t>.</a:t>
            </a:r>
            <a:r>
              <a:rPr lang="en-US" dirty="0"/>
              <a:t>, vol. 9, no. 1, p. 29, 2012, </a:t>
            </a:r>
            <a:r>
              <a:rPr lang="en-US" dirty="0" err="1"/>
              <a:t>doi</a:t>
            </a:r>
            <a:r>
              <a:rPr lang="en-US" dirty="0"/>
              <a:t>: 10.24036/pendidikan.v9i1.119.</a:t>
            </a:r>
          </a:p>
          <a:p>
            <a:r>
              <a:rPr lang="en-US" dirty="0"/>
              <a:t>[5]	G. </a:t>
            </a:r>
            <a:r>
              <a:rPr lang="en-US" dirty="0" err="1"/>
              <a:t>Rahmawati</a:t>
            </a:r>
            <a:r>
              <a:rPr lang="en-US" dirty="0"/>
              <a:t>, “</a:t>
            </a:r>
            <a:r>
              <a:rPr lang="en-US" dirty="0" err="1"/>
              <a:t>Hubungan</a:t>
            </a:r>
            <a:r>
              <a:rPr lang="en-US" dirty="0"/>
              <a:t> Self-Efficacy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Kimia </a:t>
            </a:r>
            <a:r>
              <a:rPr lang="en-US" dirty="0" err="1"/>
              <a:t>Siswa</a:t>
            </a:r>
            <a:r>
              <a:rPr lang="en-US" dirty="0"/>
              <a:t> SMA,” 2020.</a:t>
            </a:r>
          </a:p>
          <a:p>
            <a:r>
              <a:rPr lang="en-US" dirty="0"/>
              <a:t>[6]	Y. A. </a:t>
            </a:r>
            <a:r>
              <a:rPr lang="en-US" dirty="0" err="1"/>
              <a:t>Siregar</a:t>
            </a:r>
            <a:r>
              <a:rPr lang="en-US" dirty="0"/>
              <a:t> and S. </a:t>
            </a:r>
            <a:r>
              <a:rPr lang="en-US" dirty="0" err="1"/>
              <a:t>Sukatno</a:t>
            </a:r>
            <a:r>
              <a:rPr lang="en-US" dirty="0"/>
              <a:t>, “</a:t>
            </a:r>
            <a:r>
              <a:rPr lang="en-US" dirty="0" err="1"/>
              <a:t>Hubungan</a:t>
            </a:r>
            <a:r>
              <a:rPr lang="en-US" dirty="0"/>
              <a:t> Self-Efficacy Dan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Smk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1 </a:t>
            </a:r>
            <a:r>
              <a:rPr lang="en-US" dirty="0" err="1"/>
              <a:t>Sipirok</a:t>
            </a:r>
            <a:r>
              <a:rPr lang="en-US" dirty="0"/>
              <a:t>,” </a:t>
            </a:r>
            <a:r>
              <a:rPr lang="en-US" i="1" dirty="0"/>
              <a:t>MES J. Math. Educ. Sci.</a:t>
            </a:r>
            <a:r>
              <a:rPr lang="en-US" dirty="0"/>
              <a:t>, vol. 3, no. 1, pp. 22–29, 2017, </a:t>
            </a:r>
            <a:r>
              <a:rPr lang="en-US" dirty="0" err="1"/>
              <a:t>doi</a:t>
            </a:r>
            <a:r>
              <a:rPr lang="en-US" dirty="0"/>
              <a:t>: 10.30743/mes.v3i1.216.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6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[7]	D. N. </a:t>
            </a:r>
            <a:r>
              <a:rPr lang="en-US" dirty="0" err="1" smtClean="0"/>
              <a:t>Rachmah</a:t>
            </a:r>
            <a:r>
              <a:rPr lang="en-US" dirty="0" smtClean="0"/>
              <a:t>, “</a:t>
            </a:r>
            <a:r>
              <a:rPr lang="en-US" dirty="0" err="1" smtClean="0"/>
              <a:t>Hubungan</a:t>
            </a:r>
            <a:r>
              <a:rPr lang="en-US" dirty="0" smtClean="0"/>
              <a:t> Self Efficacy, Coping Stress Dan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,” </a:t>
            </a:r>
            <a:r>
              <a:rPr lang="en-US" i="1" dirty="0" smtClean="0"/>
              <a:t>J. </a:t>
            </a:r>
            <a:r>
              <a:rPr lang="en-US" i="1" dirty="0" err="1" smtClean="0"/>
              <a:t>Ecposy</a:t>
            </a:r>
            <a:r>
              <a:rPr lang="en-US" dirty="0" smtClean="0"/>
              <a:t>, vol. 1, no. 1, pp. 7–14, 2013.</a:t>
            </a:r>
          </a:p>
          <a:p>
            <a:r>
              <a:rPr lang="en-US" dirty="0" smtClean="0"/>
              <a:t>[8]	S. </a:t>
            </a:r>
            <a:r>
              <a:rPr lang="en-US" dirty="0" err="1" smtClean="0"/>
              <a:t>Ashari</a:t>
            </a:r>
            <a:r>
              <a:rPr lang="en-US" dirty="0" smtClean="0"/>
              <a:t>, E. N. Asmara, and S. </a:t>
            </a:r>
            <a:r>
              <a:rPr lang="en-US" dirty="0" err="1" smtClean="0"/>
              <a:t>Supardi</a:t>
            </a:r>
            <a:r>
              <a:rPr lang="en-US" dirty="0" smtClean="0"/>
              <a:t>, “Self Esteem, Self Efficacy Dan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: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Pengauditan</a:t>
            </a:r>
            <a:r>
              <a:rPr lang="en-US" dirty="0" smtClean="0"/>
              <a:t>,” </a:t>
            </a:r>
            <a:r>
              <a:rPr lang="en-US" i="1" dirty="0" smtClean="0"/>
              <a:t>JIAFE (</a:t>
            </a:r>
            <a:r>
              <a:rPr lang="en-US" i="1" dirty="0" err="1" smtClean="0"/>
              <a:t>Jurnal</a:t>
            </a:r>
            <a:r>
              <a:rPr lang="en-US" i="1" dirty="0" smtClean="0"/>
              <a:t> </a:t>
            </a:r>
            <a:r>
              <a:rPr lang="en-US" i="1" dirty="0" err="1" smtClean="0"/>
              <a:t>Ilm</a:t>
            </a:r>
            <a:r>
              <a:rPr lang="en-US" i="1" dirty="0" smtClean="0"/>
              <a:t>. </a:t>
            </a:r>
            <a:r>
              <a:rPr lang="en-US" i="1" dirty="0" err="1" smtClean="0"/>
              <a:t>Akunt</a:t>
            </a:r>
            <a:r>
              <a:rPr lang="en-US" i="1" dirty="0" smtClean="0"/>
              <a:t>. </a:t>
            </a:r>
            <a:r>
              <a:rPr lang="en-US" i="1" dirty="0" err="1" smtClean="0"/>
              <a:t>Fak</a:t>
            </a:r>
            <a:r>
              <a:rPr lang="en-US" i="1" dirty="0" smtClean="0"/>
              <a:t>. </a:t>
            </a:r>
            <a:r>
              <a:rPr lang="en-US" i="1" dirty="0" err="1" smtClean="0"/>
              <a:t>Ekon</a:t>
            </a:r>
            <a:r>
              <a:rPr lang="en-US" i="1" dirty="0" smtClean="0"/>
              <a:t>.</a:t>
            </a:r>
            <a:r>
              <a:rPr lang="en-US" dirty="0" smtClean="0"/>
              <a:t>, vol. 5, no. 1, pp. 23–40, 2019, </a:t>
            </a:r>
            <a:r>
              <a:rPr lang="en-US" dirty="0" err="1" smtClean="0"/>
              <a:t>doi</a:t>
            </a:r>
            <a:r>
              <a:rPr lang="en-US" dirty="0" smtClean="0"/>
              <a:t>: 10.34204/jiafe.v5i1.1236.</a:t>
            </a:r>
          </a:p>
          <a:p>
            <a:r>
              <a:rPr lang="en-US" dirty="0" smtClean="0"/>
              <a:t>[9]	F. </a:t>
            </a:r>
            <a:r>
              <a:rPr lang="en-US" dirty="0" err="1" smtClean="0"/>
              <a:t>Handayani</a:t>
            </a:r>
            <a:r>
              <a:rPr lang="en-US" dirty="0" smtClean="0"/>
              <a:t> and D. </a:t>
            </a:r>
            <a:r>
              <a:rPr lang="en-US" dirty="0" err="1" smtClean="0"/>
              <a:t>Nurwidawati</a:t>
            </a:r>
            <a:r>
              <a:rPr lang="en-US" dirty="0" smtClean="0"/>
              <a:t>, “</a:t>
            </a:r>
            <a:r>
              <a:rPr lang="en-US" dirty="0" err="1" smtClean="0"/>
              <a:t>Hubungan</a:t>
            </a:r>
            <a:r>
              <a:rPr lang="en-US" dirty="0" smtClean="0"/>
              <a:t> Antara Self Efficacy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Akselerasi</a:t>
            </a:r>
            <a:r>
              <a:rPr lang="en-US" dirty="0" smtClean="0"/>
              <a:t>,” </a:t>
            </a:r>
            <a:r>
              <a:rPr lang="en-US" i="1" dirty="0" smtClean="0"/>
              <a:t>Character</a:t>
            </a:r>
            <a:r>
              <a:rPr lang="en-US" dirty="0" smtClean="0"/>
              <a:t>, vol. 1, no. 2, pp. 1–5, 2013.</a:t>
            </a:r>
          </a:p>
          <a:p>
            <a:r>
              <a:rPr lang="en-US" dirty="0" smtClean="0"/>
              <a:t>[10]	. H. and M. W. </a:t>
            </a:r>
            <a:r>
              <a:rPr lang="en-US" dirty="0" err="1" smtClean="0"/>
              <a:t>Astuti</a:t>
            </a:r>
            <a:r>
              <a:rPr lang="en-US" dirty="0" smtClean="0"/>
              <a:t>, “Self Efficacy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IPA-Kimia,” </a:t>
            </a:r>
            <a:r>
              <a:rPr lang="en-US" i="1" dirty="0" smtClean="0"/>
              <a:t>J. </a:t>
            </a:r>
            <a:r>
              <a:rPr lang="en-US" i="1" dirty="0" err="1" smtClean="0"/>
              <a:t>Pendidik</a:t>
            </a:r>
            <a:r>
              <a:rPr lang="en-US" i="1" dirty="0" smtClean="0"/>
              <a:t>. Mat. </a:t>
            </a:r>
            <a:r>
              <a:rPr lang="en-US" i="1" dirty="0" err="1" smtClean="0"/>
              <a:t>dan</a:t>
            </a:r>
            <a:r>
              <a:rPr lang="en-US" i="1" dirty="0" smtClean="0"/>
              <a:t> IPA</a:t>
            </a:r>
            <a:r>
              <a:rPr lang="en-US" dirty="0" smtClean="0"/>
              <a:t>, vol. 3, no. 1, pp. 26–34, 2013, </a:t>
            </a:r>
            <a:r>
              <a:rPr lang="en-US" dirty="0" err="1" smtClean="0"/>
              <a:t>doi</a:t>
            </a:r>
            <a:r>
              <a:rPr lang="en-US" dirty="0" smtClean="0"/>
              <a:t>: 10.26418/jpmipa.v3i1.2207.</a:t>
            </a:r>
          </a:p>
          <a:p>
            <a:r>
              <a:rPr lang="en-US" dirty="0" smtClean="0"/>
              <a:t>[11]	S. R. Sari, “Calyptra: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Surabaya Vol.5 No.1 (2016),” </a:t>
            </a:r>
            <a:r>
              <a:rPr lang="en-US" i="1" dirty="0" smtClean="0"/>
              <a:t>Calyptra</a:t>
            </a:r>
            <a:r>
              <a:rPr lang="en-US" dirty="0" smtClean="0"/>
              <a:t>, vol. 2, no. 2, pp. 1–12, 2016.</a:t>
            </a:r>
          </a:p>
          <a:p>
            <a:r>
              <a:rPr lang="en-US" dirty="0" smtClean="0"/>
              <a:t>[12]	G. </a:t>
            </a:r>
            <a:r>
              <a:rPr lang="en-US" dirty="0" err="1" smtClean="0"/>
              <a:t>Hardianto</a:t>
            </a:r>
            <a:r>
              <a:rPr lang="en-US" dirty="0" smtClean="0"/>
              <a:t>, E. </a:t>
            </a:r>
            <a:r>
              <a:rPr lang="en-US" dirty="0" err="1" smtClean="0"/>
              <a:t>Erlamsyah</a:t>
            </a:r>
            <a:r>
              <a:rPr lang="en-US" dirty="0" smtClean="0"/>
              <a:t>, and N. </a:t>
            </a:r>
            <a:r>
              <a:rPr lang="en-US" dirty="0" err="1" smtClean="0"/>
              <a:t>Nurfahanah</a:t>
            </a:r>
            <a:r>
              <a:rPr lang="en-US" dirty="0" smtClean="0"/>
              <a:t>, “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Self-Efficacy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,” </a:t>
            </a:r>
            <a:r>
              <a:rPr lang="en-US" i="1" dirty="0" err="1" smtClean="0"/>
              <a:t>Konselor</a:t>
            </a:r>
            <a:r>
              <a:rPr lang="en-US" dirty="0" smtClean="0"/>
              <a:t>, vol. 3, no. 1, p. 22, 2016, </a:t>
            </a:r>
            <a:r>
              <a:rPr lang="en-US" dirty="0" err="1" smtClean="0"/>
              <a:t>doi</a:t>
            </a:r>
            <a:r>
              <a:rPr lang="en-US" dirty="0" smtClean="0"/>
              <a:t>: 10.24036/02014312978-0-00.</a:t>
            </a:r>
          </a:p>
          <a:p>
            <a:r>
              <a:rPr lang="en-US" dirty="0" smtClean="0"/>
              <a:t>[13]	L. R. </a:t>
            </a:r>
            <a:r>
              <a:rPr lang="en-US" dirty="0" err="1" smtClean="0"/>
              <a:t>Chairiyati</a:t>
            </a:r>
            <a:r>
              <a:rPr lang="en-US" dirty="0" smtClean="0"/>
              <a:t>, “</a:t>
            </a:r>
            <a:r>
              <a:rPr lang="en-US" dirty="0" err="1" smtClean="0"/>
              <a:t>Hubungan</a:t>
            </a:r>
            <a:r>
              <a:rPr lang="en-US" dirty="0" smtClean="0"/>
              <a:t> Antara Self-Efficacy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,” </a:t>
            </a:r>
            <a:r>
              <a:rPr lang="en-US" i="1" dirty="0" err="1" smtClean="0"/>
              <a:t>Humaniora</a:t>
            </a:r>
            <a:r>
              <a:rPr lang="en-US" dirty="0" smtClean="0"/>
              <a:t>, vol. 4, no. 2, p. 1125, 2013, </a:t>
            </a:r>
            <a:r>
              <a:rPr lang="en-US" dirty="0" err="1" smtClean="0"/>
              <a:t>doi</a:t>
            </a:r>
            <a:r>
              <a:rPr lang="en-US" dirty="0" smtClean="0"/>
              <a:t>: 10.21512/humaniora.v4i2.3553.</a:t>
            </a:r>
          </a:p>
          <a:p>
            <a:r>
              <a:rPr lang="en-US" dirty="0" smtClean="0"/>
              <a:t>[14]	B. D. </a:t>
            </a:r>
            <a:r>
              <a:rPr lang="en-US" dirty="0" err="1" smtClean="0"/>
              <a:t>Ruliyanti</a:t>
            </a:r>
            <a:r>
              <a:rPr lang="en-US" dirty="0" smtClean="0"/>
              <a:t>, “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Self-Efficacy </a:t>
            </a:r>
            <a:r>
              <a:rPr lang="en-US" dirty="0" err="1" smtClean="0"/>
              <a:t>dan</a:t>
            </a:r>
            <a:r>
              <a:rPr lang="en-US" dirty="0" smtClean="0"/>
              <a:t> Self-Regulated Learning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HUBUNGAN ANTARA SELF-EFFICACY DAN SELF-REGULATED LEARNING DENGAN </a:t>
            </a:r>
            <a:r>
              <a:rPr lang="en-US" dirty="0"/>
              <a:t>PRESTASI AKADEMIK MATEMATIKA SISWA SMAN 2 BANGKALAN,” </a:t>
            </a:r>
            <a:r>
              <a:rPr lang="en-US" i="1" dirty="0"/>
              <a:t>Character</a:t>
            </a:r>
            <a:r>
              <a:rPr lang="en-US" dirty="0"/>
              <a:t>, vol. 3, no. 2, 2014.</a:t>
            </a:r>
          </a:p>
          <a:p>
            <a:r>
              <a:rPr lang="en-US" dirty="0"/>
              <a:t>[15]	R. </a:t>
            </a:r>
            <a:r>
              <a:rPr lang="en-US" dirty="0" err="1"/>
              <a:t>Pabiban</a:t>
            </a:r>
            <a:r>
              <a:rPr lang="en-US" dirty="0"/>
              <a:t>, “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Efikasi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,” </a:t>
            </a:r>
            <a:r>
              <a:rPr lang="en-US" i="1" dirty="0" err="1"/>
              <a:t>Skripsi</a:t>
            </a:r>
            <a:r>
              <a:rPr lang="en-US" dirty="0"/>
              <a:t>, 2007.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4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endParaRPr lang="en-US" sz="2400" dirty="0"/>
          </a:p>
          <a:p>
            <a:r>
              <a:rPr lang="en-US" sz="2400" dirty="0" err="1"/>
              <a:t>Pendidikan</a:t>
            </a:r>
            <a:endParaRPr lang="en-US" sz="2400" dirty="0"/>
          </a:p>
          <a:p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tuntutan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bagus</a:t>
            </a:r>
            <a:endParaRPr lang="en-US" sz="2400" dirty="0"/>
          </a:p>
          <a:p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meraih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IPK </a:t>
            </a:r>
            <a:r>
              <a:rPr lang="en-US" sz="2400" dirty="0" err="1"/>
              <a:t>bagus</a:t>
            </a:r>
            <a:endParaRPr lang="en-US" sz="2400" dirty="0"/>
          </a:p>
          <a:p>
            <a:r>
              <a:rPr lang="en-US" sz="2400" dirty="0"/>
              <a:t>Masa </a:t>
            </a:r>
            <a:r>
              <a:rPr lang="en-US" sz="2400" dirty="0" err="1"/>
              <a:t>pandemi</a:t>
            </a:r>
            <a:endParaRPr lang="en-US" sz="2400" dirty="0"/>
          </a:p>
          <a:p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endParaRPr lang="en-US" sz="2400" dirty="0"/>
          </a:p>
          <a:p>
            <a:r>
              <a:rPr lang="en-US" sz="2400" dirty="0"/>
              <a:t>Self efficacy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1B50E-94D8-44A8-045E-BB7AE5DC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7F07E8-6DE7-8A2C-2474-C2EB0B1D1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Antara Self Efficacy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 smtClean="0"/>
              <a:t>Sidoarjo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self efficacy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Sidoarjo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4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06E91-1DD6-94F1-4A77-1E4D1F71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A770F5-660D-ED3C-3A82-AFB244A26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teoritis</a:t>
            </a:r>
            <a:r>
              <a:rPr lang="en-US" sz="2400" dirty="0"/>
              <a:t> :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ide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pembacanya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self efficacy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di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 smtClean="0"/>
              <a:t>Sidoarjo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praktis</a:t>
            </a:r>
            <a:r>
              <a:rPr lang="en-US" sz="2400" dirty="0"/>
              <a:t> : </a:t>
            </a:r>
          </a:p>
          <a:p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: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agar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Antara self efficacy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 smtClean="0"/>
              <a:t>Sidoarjo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: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Antara self efficacy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/>
              <a:t>Sidoarjo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32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Mahasiswa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Bahasa Indonesia (KBBI),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menempuh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status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di Indonesia.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Akademik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Tirtonegoro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mana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nyatakan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, lambing, </a:t>
            </a:r>
            <a:r>
              <a:rPr lang="en-US" dirty="0" err="1"/>
              <a:t>frasa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tentukan</a:t>
            </a:r>
            <a:r>
              <a:rPr lang="en-US" dirty="0"/>
              <a:t> (</a:t>
            </a:r>
            <a:r>
              <a:rPr lang="en-US" dirty="0" err="1"/>
              <a:t>Prayitno</a:t>
            </a:r>
            <a:r>
              <a:rPr lang="en-US" dirty="0"/>
              <a:t>, 2008)</a:t>
            </a:r>
          </a:p>
          <a:p>
            <a:pPr marL="0" indent="0">
              <a:buNone/>
            </a:pPr>
            <a:r>
              <a:rPr lang="en-US" dirty="0"/>
              <a:t>c. Self Efficacy </a:t>
            </a:r>
          </a:p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Bandura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mengorganisasikan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memunculkan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di </a:t>
            </a:r>
            <a:r>
              <a:rPr lang="en-US" dirty="0" err="1"/>
              <a:t>ingingkan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lama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5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66E68B-18C8-76D7-1D60-6D0467361E14}"/>
              </a:ext>
            </a:extLst>
          </p:cNvPr>
          <p:cNvSpPr txBox="1"/>
          <p:nvPr/>
        </p:nvSpPr>
        <p:spPr>
          <a:xfrm>
            <a:off x="464234" y="1589649"/>
            <a:ext cx="11043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entury Gothic" panose="020B0502020202020204" pitchFamily="34" charset="0"/>
              </a:rPr>
              <a:t>Berdasarkan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pemaparan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pendahuluan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diatas</a:t>
            </a:r>
            <a:r>
              <a:rPr lang="en-US" sz="3200" dirty="0">
                <a:latin typeface="Century Gothic" panose="020B0502020202020204" pitchFamily="34" charset="0"/>
              </a:rPr>
              <a:t>, </a:t>
            </a:r>
            <a:r>
              <a:rPr lang="en-US" sz="3200" dirty="0" err="1">
                <a:latin typeface="Century Gothic" panose="020B0502020202020204" pitchFamily="34" charset="0"/>
              </a:rPr>
              <a:t>maka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rumusan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masalah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dalam</a:t>
            </a:r>
            <a:r>
              <a:rPr lang="en-US" sz="3200" dirty="0">
                <a:latin typeface="Century Gothic" panose="020B0502020202020204" pitchFamily="34" charset="0"/>
              </a:rPr>
              <a:t> penelitian ini </a:t>
            </a:r>
            <a:r>
              <a:rPr lang="en-US" sz="3200" dirty="0" err="1">
                <a:latin typeface="Century Gothic" panose="020B0502020202020204" pitchFamily="34" charset="0"/>
              </a:rPr>
              <a:t>adalah</a:t>
            </a:r>
            <a:r>
              <a:rPr lang="en-US" sz="3200" dirty="0">
                <a:latin typeface="Century Gothic" panose="020B0502020202020204" pitchFamily="34" charset="0"/>
              </a:rPr>
              <a:t>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 err="1">
                <a:latin typeface="Century Gothic" panose="020B0502020202020204" pitchFamily="34" charset="0"/>
              </a:rPr>
              <a:t>Adakah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hubungan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antara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smtClean="0">
                <a:latin typeface="Century Gothic" panose="020B0502020202020204" pitchFamily="34" charset="0"/>
              </a:rPr>
              <a:t>Self Efficacy </a:t>
            </a:r>
            <a:r>
              <a:rPr lang="en-US" sz="3200" dirty="0" err="1" smtClean="0">
                <a:latin typeface="Century Gothic" panose="020B0502020202020204" pitchFamily="34" charset="0"/>
              </a:rPr>
              <a:t>dengan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Prestasi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Akademik</a:t>
            </a:r>
            <a:r>
              <a:rPr lang="en-US" sz="3200" dirty="0" smtClean="0">
                <a:latin typeface="Century Gothic" panose="020B0502020202020204" pitchFamily="34" charset="0"/>
              </a:rPr>
              <a:t> Di Masa </a:t>
            </a:r>
            <a:r>
              <a:rPr lang="en-US" sz="3200" dirty="0" err="1" smtClean="0">
                <a:latin typeface="Century Gothic" panose="020B0502020202020204" pitchFamily="34" charset="0"/>
              </a:rPr>
              <a:t>Pandemi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Pada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Mahasiswa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Universitas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Muhammadiyah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Sidoarjo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7" y="1000157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22860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2600" dirty="0" err="1"/>
              <a:t>Jenis</a:t>
            </a:r>
            <a:r>
              <a:rPr lang="en-US" sz="2600" dirty="0"/>
              <a:t> </a:t>
            </a:r>
            <a:r>
              <a:rPr lang="en-US" sz="2600" dirty="0" err="1"/>
              <a:t>Penelitian</a:t>
            </a:r>
            <a:r>
              <a:rPr lang="en-US" sz="2600" dirty="0"/>
              <a:t> : </a:t>
            </a:r>
            <a:r>
              <a:rPr lang="en-US" sz="2600" dirty="0" err="1"/>
              <a:t>Menerapkan</a:t>
            </a:r>
            <a:r>
              <a:rPr lang="en-US" sz="2600" dirty="0"/>
              <a:t> </a:t>
            </a:r>
            <a:r>
              <a:rPr lang="en-US" sz="2600" dirty="0" err="1"/>
              <a:t>pendekatan</a:t>
            </a:r>
            <a:r>
              <a:rPr lang="en-US" sz="2600" dirty="0"/>
              <a:t> </a:t>
            </a:r>
            <a:r>
              <a:rPr lang="en-US" sz="2600" dirty="0" err="1"/>
              <a:t>kuantitatif</a:t>
            </a:r>
            <a:r>
              <a:rPr lang="en-US" sz="2600" dirty="0"/>
              <a:t> </a:t>
            </a:r>
            <a:r>
              <a:rPr lang="en-US" sz="2600" dirty="0" err="1"/>
              <a:t>korelasional</a:t>
            </a:r>
            <a:endParaRPr lang="en-US" sz="2600" dirty="0"/>
          </a:p>
          <a:p>
            <a:pPr marL="514350" indent="-514350">
              <a:buAutoNum type="alphaLcPeriod"/>
            </a:pPr>
            <a:r>
              <a:rPr lang="en-US" sz="2600" dirty="0" err="1"/>
              <a:t>Variabel</a:t>
            </a:r>
            <a:r>
              <a:rPr lang="en-US" sz="2600" dirty="0"/>
              <a:t> </a:t>
            </a:r>
            <a:r>
              <a:rPr lang="en-US" sz="2600" dirty="0" err="1"/>
              <a:t>Bebas</a:t>
            </a:r>
            <a:r>
              <a:rPr lang="en-US" sz="2600" dirty="0"/>
              <a:t> (</a:t>
            </a:r>
            <a:r>
              <a:rPr lang="en-US" sz="2600" dirty="0" err="1"/>
              <a:t>independen</a:t>
            </a:r>
            <a:r>
              <a:rPr lang="en-US" sz="2600" dirty="0"/>
              <a:t> variable) </a:t>
            </a:r>
            <a:r>
              <a:rPr lang="en-US" sz="2600" dirty="0" err="1"/>
              <a:t>yaitu</a:t>
            </a:r>
            <a:r>
              <a:rPr lang="en-US" sz="2600" dirty="0"/>
              <a:t> Self </a:t>
            </a:r>
            <a:r>
              <a:rPr lang="en-US" sz="2600" dirty="0" smtClean="0"/>
              <a:t>Efficacy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variable </a:t>
            </a:r>
            <a:r>
              <a:rPr lang="en-US" sz="2600" dirty="0" err="1"/>
              <a:t>Terikat</a:t>
            </a:r>
            <a:r>
              <a:rPr lang="en-US" sz="2600" dirty="0"/>
              <a:t> (dependent variable)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Prestasi</a:t>
            </a:r>
            <a:r>
              <a:rPr lang="en-US" sz="2600" dirty="0"/>
              <a:t> </a:t>
            </a:r>
            <a:r>
              <a:rPr lang="en-US" sz="2600" dirty="0" err="1"/>
              <a:t>Akademik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c. </a:t>
            </a:r>
            <a:r>
              <a:rPr lang="en-US" sz="2600" dirty="0" err="1"/>
              <a:t>Populasi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Sampel</a:t>
            </a:r>
            <a:r>
              <a:rPr lang="en-US" sz="2600" dirty="0"/>
              <a:t> </a:t>
            </a:r>
            <a:r>
              <a:rPr lang="en-US" sz="2600" dirty="0" err="1"/>
              <a:t>Penelitian</a:t>
            </a:r>
            <a:r>
              <a:rPr lang="en-US" sz="2600" dirty="0"/>
              <a:t> : </a:t>
            </a:r>
            <a:r>
              <a:rPr lang="en-US" sz="2600" dirty="0" err="1"/>
              <a:t>Populasi</a:t>
            </a:r>
            <a:r>
              <a:rPr lang="en-US" sz="2600" dirty="0"/>
              <a:t> yang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mahasiswa</a:t>
            </a:r>
            <a:r>
              <a:rPr lang="en-US" sz="2600" dirty="0"/>
              <a:t> </a:t>
            </a:r>
            <a:r>
              <a:rPr lang="en-US" sz="2600" dirty="0" err="1"/>
              <a:t>Universitas</a:t>
            </a:r>
            <a:r>
              <a:rPr lang="en-US" sz="2600" dirty="0"/>
              <a:t> </a:t>
            </a:r>
            <a:r>
              <a:rPr lang="en-US" sz="2600" dirty="0" err="1"/>
              <a:t>Muhammadiyah</a:t>
            </a:r>
            <a:r>
              <a:rPr lang="en-US" sz="2600" dirty="0"/>
              <a:t> </a:t>
            </a:r>
            <a:r>
              <a:rPr lang="en-US" sz="2600" dirty="0" err="1"/>
              <a:t>Sidoarjo</a:t>
            </a:r>
            <a:r>
              <a:rPr lang="en-US" sz="2600" dirty="0"/>
              <a:t> semester 7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sampel</a:t>
            </a:r>
            <a:r>
              <a:rPr lang="en-US" sz="2600" dirty="0"/>
              <a:t> </a:t>
            </a:r>
            <a:r>
              <a:rPr lang="en-US" sz="2600" dirty="0" err="1"/>
              <a:t>sebanyak</a:t>
            </a:r>
            <a:r>
              <a:rPr lang="en-US" sz="2600" dirty="0"/>
              <a:t> 345 </a:t>
            </a:r>
            <a:r>
              <a:rPr lang="en-US" sz="2600" dirty="0" err="1"/>
              <a:t>mahasiswa</a:t>
            </a:r>
            <a:r>
              <a:rPr lang="en-US" sz="2600" dirty="0"/>
              <a:t>. </a:t>
            </a:r>
            <a:r>
              <a:rPr lang="en-US" sz="2600" dirty="0" err="1"/>
              <a:t>Teknik</a:t>
            </a:r>
            <a:r>
              <a:rPr lang="en-US" sz="2600" dirty="0"/>
              <a:t> </a:t>
            </a:r>
            <a:r>
              <a:rPr lang="en-US" sz="2600" dirty="0" err="1"/>
              <a:t>pengambilan</a:t>
            </a:r>
            <a:r>
              <a:rPr lang="en-US" sz="2600" dirty="0"/>
              <a:t> sampling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teknik</a:t>
            </a:r>
            <a:r>
              <a:rPr lang="en-US" sz="2600" dirty="0"/>
              <a:t> Purposive Sampling.</a:t>
            </a:r>
          </a:p>
          <a:p>
            <a:pPr marL="0" indent="0">
              <a:buNone/>
            </a:pPr>
            <a:r>
              <a:rPr lang="en-US" sz="2600" dirty="0"/>
              <a:t>d. </a:t>
            </a:r>
            <a:r>
              <a:rPr lang="en-US" sz="2600" dirty="0" err="1"/>
              <a:t>Teknik</a:t>
            </a:r>
            <a:r>
              <a:rPr lang="en-US" sz="2600" dirty="0"/>
              <a:t> </a:t>
            </a:r>
            <a:r>
              <a:rPr lang="en-US" sz="2600" dirty="0" err="1"/>
              <a:t>Pengumpulan</a:t>
            </a:r>
            <a:r>
              <a:rPr lang="en-US" sz="2600" dirty="0"/>
              <a:t> Data :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dirty="0" err="1"/>
              <a:t>kuesioner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</a:t>
            </a:r>
            <a:r>
              <a:rPr lang="en-US" sz="2600" dirty="0" err="1"/>
              <a:t>likert</a:t>
            </a:r>
            <a:r>
              <a:rPr lang="en-US" sz="2600" dirty="0"/>
              <a:t> (Favorable </a:t>
            </a:r>
            <a:r>
              <a:rPr lang="en-US" sz="2600" dirty="0" err="1"/>
              <a:t>dan</a:t>
            </a:r>
            <a:r>
              <a:rPr lang="en-US" sz="2600" dirty="0"/>
              <a:t> unfavorable)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</a:t>
            </a:r>
            <a:r>
              <a:rPr lang="en-US" sz="2600" dirty="0" err="1"/>
              <a:t>psikologi</a:t>
            </a:r>
            <a:r>
              <a:rPr lang="en-US" sz="2600" dirty="0"/>
              <a:t>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Self Efficacy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</a:t>
            </a:r>
            <a:r>
              <a:rPr lang="en-US" sz="2600" dirty="0" err="1"/>
              <a:t>Prestasi</a:t>
            </a:r>
            <a:r>
              <a:rPr lang="en-US" sz="2600" dirty="0"/>
              <a:t> </a:t>
            </a:r>
            <a:r>
              <a:rPr lang="en-US" sz="2600" dirty="0" err="1"/>
              <a:t>Akademik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e. </a:t>
            </a:r>
            <a:r>
              <a:rPr lang="en-US" sz="2600" dirty="0" err="1"/>
              <a:t>Teknik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Data : </a:t>
            </a:r>
            <a:r>
              <a:rPr lang="en-US" sz="2600" dirty="0" err="1"/>
              <a:t>Menggunakan</a:t>
            </a:r>
            <a:r>
              <a:rPr lang="en-US" sz="2600" dirty="0"/>
              <a:t> SPSS 25 for windows 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Korelasi</a:t>
            </a:r>
            <a:r>
              <a:rPr lang="en-US" sz="2600" dirty="0"/>
              <a:t> Product Moment Pearson yang </a:t>
            </a:r>
            <a:r>
              <a:rPr lang="en-US" sz="2600" dirty="0" err="1"/>
              <a:t>dikembangkan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Karl Pearson. </a:t>
            </a:r>
          </a:p>
          <a:p>
            <a:pPr marL="228600" indent="0">
              <a:buNone/>
            </a:pP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8959E-606D-7DE4-72A6-627399BD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2335CD-5BB1-9954-7D19-C59881040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Validitas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Reliabilitas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Self Efficacy</a:t>
            </a:r>
          </a:p>
          <a:p>
            <a:pPr marL="0" indent="0">
              <a:buNone/>
            </a:pP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uji</a:t>
            </a:r>
            <a:r>
              <a:rPr lang="en-US" sz="2200" dirty="0"/>
              <a:t> </a:t>
            </a:r>
            <a:r>
              <a:rPr lang="en-US" sz="2200" dirty="0" err="1"/>
              <a:t>validitas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ukur</a:t>
            </a:r>
            <a:r>
              <a:rPr lang="en-US" sz="2200" dirty="0"/>
              <a:t> </a:t>
            </a:r>
            <a:r>
              <a:rPr lang="en-US" sz="2200" dirty="0" err="1"/>
              <a:t>skala</a:t>
            </a:r>
            <a:r>
              <a:rPr lang="en-US" sz="2200" dirty="0"/>
              <a:t> </a:t>
            </a:r>
            <a:r>
              <a:rPr lang="en-US" sz="2200" i="1" dirty="0"/>
              <a:t>self efficacy </a:t>
            </a:r>
            <a:r>
              <a:rPr lang="en-US" sz="2200" dirty="0"/>
              <a:t>yang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42 </a:t>
            </a:r>
            <a:r>
              <a:rPr lang="en-US" sz="2200" dirty="0" err="1"/>
              <a:t>aitem</a:t>
            </a:r>
            <a:r>
              <a:rPr lang="en-US" sz="2200" dirty="0"/>
              <a:t> </a:t>
            </a:r>
            <a:r>
              <a:rPr lang="en-US" sz="2200" dirty="0" err="1"/>
              <a:t>terdapat</a:t>
            </a:r>
            <a:r>
              <a:rPr lang="en-US" sz="2200" dirty="0"/>
              <a:t> 15 </a:t>
            </a:r>
            <a:r>
              <a:rPr lang="en-US" sz="2200" dirty="0" err="1"/>
              <a:t>aitem</a:t>
            </a:r>
            <a:r>
              <a:rPr lang="en-US" sz="2200" dirty="0"/>
              <a:t> </a:t>
            </a:r>
            <a:r>
              <a:rPr lang="en-US" sz="2200" dirty="0" err="1"/>
              <a:t>gugur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valid. </a:t>
            </a:r>
            <a:r>
              <a:rPr lang="en-US" sz="2200" dirty="0" err="1"/>
              <a:t>Skor</a:t>
            </a:r>
            <a:r>
              <a:rPr lang="en-US" sz="2200" dirty="0"/>
              <a:t> </a:t>
            </a:r>
            <a:r>
              <a:rPr lang="en-US" sz="2200" dirty="0" err="1"/>
              <a:t>validitas</a:t>
            </a:r>
            <a:r>
              <a:rPr lang="en-US" sz="2200" dirty="0"/>
              <a:t> </a:t>
            </a:r>
            <a:r>
              <a:rPr lang="en-US" sz="2200" dirty="0" err="1"/>
              <a:t>skala</a:t>
            </a:r>
            <a:r>
              <a:rPr lang="en-US" sz="2200" dirty="0"/>
              <a:t> </a:t>
            </a:r>
            <a:r>
              <a:rPr lang="en-US" sz="2200" i="1" dirty="0"/>
              <a:t>Self Efficacy</a:t>
            </a:r>
            <a:r>
              <a:rPr lang="en-US" sz="2200" dirty="0"/>
              <a:t> </a:t>
            </a:r>
            <a:r>
              <a:rPr lang="en-US" sz="2200" dirty="0" err="1"/>
              <a:t>bergerak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angka</a:t>
            </a:r>
            <a:r>
              <a:rPr lang="en-US" sz="2200" dirty="0"/>
              <a:t> 0,275 – 0,650. </a:t>
            </a:r>
          </a:p>
          <a:p>
            <a:pPr marL="0" indent="0">
              <a:buNone/>
            </a:pPr>
            <a:r>
              <a:rPr lang="en-US" sz="2200" dirty="0" err="1"/>
              <a:t>Reliabilitas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err="1" smtClean="0"/>
              <a:t>Prestasi</a:t>
            </a:r>
            <a:r>
              <a:rPr lang="en-US" sz="2200" dirty="0" smtClean="0"/>
              <a:t> </a:t>
            </a:r>
            <a:r>
              <a:rPr lang="en-US" sz="2200" dirty="0" err="1"/>
              <a:t>Akademik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uji</a:t>
            </a:r>
            <a:r>
              <a:rPr lang="en-US" sz="2200" dirty="0"/>
              <a:t> </a:t>
            </a:r>
            <a:r>
              <a:rPr lang="en-US" sz="2200" dirty="0" err="1"/>
              <a:t>validitas</a:t>
            </a:r>
            <a:r>
              <a:rPr lang="en-US" sz="2200" dirty="0"/>
              <a:t>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ukur</a:t>
            </a:r>
            <a:r>
              <a:rPr lang="en-US" sz="2200" dirty="0"/>
              <a:t> </a:t>
            </a:r>
            <a:r>
              <a:rPr lang="en-US" sz="2200" dirty="0" err="1"/>
              <a:t>skala</a:t>
            </a:r>
            <a:r>
              <a:rPr lang="en-US" sz="2200" dirty="0"/>
              <a:t> </a:t>
            </a:r>
            <a:r>
              <a:rPr lang="en-US" sz="2200" dirty="0" err="1"/>
              <a:t>prestasi</a:t>
            </a:r>
            <a:r>
              <a:rPr lang="en-US" sz="2200" dirty="0"/>
              <a:t> </a:t>
            </a:r>
            <a:r>
              <a:rPr lang="en-US" sz="2200" dirty="0" err="1"/>
              <a:t>akademik</a:t>
            </a:r>
            <a:r>
              <a:rPr lang="en-US" sz="2200" dirty="0"/>
              <a:t> yang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32 </a:t>
            </a:r>
            <a:r>
              <a:rPr lang="en-US" sz="2200" dirty="0" err="1"/>
              <a:t>aitem</a:t>
            </a:r>
            <a:r>
              <a:rPr lang="en-US" sz="2200" dirty="0"/>
              <a:t> </a:t>
            </a:r>
            <a:r>
              <a:rPr lang="en-US" sz="2200" dirty="0" err="1"/>
              <a:t>terdapat</a:t>
            </a:r>
            <a:r>
              <a:rPr lang="en-US" sz="2200" dirty="0"/>
              <a:t> 8 </a:t>
            </a:r>
            <a:r>
              <a:rPr lang="en-US" sz="2200" dirty="0" err="1"/>
              <a:t>aitem</a:t>
            </a:r>
            <a:r>
              <a:rPr lang="en-US" sz="2200" dirty="0"/>
              <a:t> </a:t>
            </a:r>
            <a:r>
              <a:rPr lang="en-US" sz="2200" dirty="0" err="1"/>
              <a:t>gugur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valid. </a:t>
            </a:r>
            <a:r>
              <a:rPr lang="en-US" sz="2200" dirty="0" err="1"/>
              <a:t>Skor</a:t>
            </a:r>
            <a:r>
              <a:rPr lang="en-US" sz="2200" dirty="0"/>
              <a:t> </a:t>
            </a:r>
            <a:r>
              <a:rPr lang="en-US" sz="2200" dirty="0" err="1"/>
              <a:t>validitas</a:t>
            </a:r>
            <a:r>
              <a:rPr lang="en-US" sz="2200" dirty="0"/>
              <a:t> </a:t>
            </a:r>
            <a:r>
              <a:rPr lang="en-US" sz="2200" dirty="0" err="1"/>
              <a:t>skala</a:t>
            </a:r>
            <a:r>
              <a:rPr lang="en-US" sz="2200" dirty="0"/>
              <a:t> </a:t>
            </a:r>
            <a:r>
              <a:rPr lang="en-US" sz="2200" dirty="0" err="1"/>
              <a:t>prestasi</a:t>
            </a:r>
            <a:r>
              <a:rPr lang="en-US" sz="2200" dirty="0"/>
              <a:t> </a:t>
            </a:r>
            <a:r>
              <a:rPr lang="en-US" sz="2200" dirty="0" err="1"/>
              <a:t>akademik</a:t>
            </a:r>
            <a:r>
              <a:rPr lang="en-US" sz="2200" dirty="0"/>
              <a:t> </a:t>
            </a:r>
            <a:r>
              <a:rPr lang="en-US" sz="2200" dirty="0" err="1"/>
              <a:t>bergerak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angka</a:t>
            </a:r>
            <a:r>
              <a:rPr lang="en-US" sz="2200" dirty="0"/>
              <a:t> 0,261 – 0,592.</a:t>
            </a:r>
          </a:p>
          <a:p>
            <a:endParaRPr lang="en-US" sz="2200" dirty="0" smtClean="0"/>
          </a:p>
          <a:p>
            <a:endParaRPr lang="en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10622"/>
              </p:ext>
            </p:extLst>
          </p:nvPr>
        </p:nvGraphicFramePr>
        <p:xfrm>
          <a:off x="2530929" y="3092803"/>
          <a:ext cx="1905000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897"/>
                <a:gridCol w="835103"/>
              </a:tblGrid>
              <a:tr h="0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Reliability Statistics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Cronbach's</a:t>
                      </a:r>
                      <a:r>
                        <a:rPr lang="en-US" sz="900" dirty="0">
                          <a:effectLst/>
                        </a:rPr>
                        <a:t> Alpha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 of Items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.872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837" y="5310966"/>
            <a:ext cx="2322777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E570D3-347E-EE42-955B-D5DACADC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444AE1-32C8-92E8-916C-F8290C255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Normalitas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Dari </a:t>
            </a:r>
            <a:r>
              <a:rPr lang="en-US" sz="2400" dirty="0" err="1"/>
              <a:t>tabel</a:t>
            </a:r>
            <a:r>
              <a:rPr lang="en-US" sz="2400" dirty="0"/>
              <a:t> One Sample Kolmogorov-Smirnov Test  </a:t>
            </a:r>
            <a:r>
              <a:rPr lang="id-ID" sz="2400" dirty="0"/>
              <a:t>Diperoleh nilai Statistic sebesar 0.590 dan df sebanyak 345 dengan signifikansi p= 0866 (&gt;0.05). Artinya sebaran data berdistribusi normal.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Linearitas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linearitas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i="1" dirty="0"/>
              <a:t>self efficacy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IBM SPSS Statistics 25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skor</a:t>
            </a:r>
            <a:r>
              <a:rPr lang="en-US" sz="2400" dirty="0"/>
              <a:t> Deviation from Linearity </a:t>
            </a:r>
            <a:r>
              <a:rPr lang="en-US" sz="2400" dirty="0" err="1"/>
              <a:t>sebesar</a:t>
            </a:r>
            <a:r>
              <a:rPr lang="en-US" sz="2400" dirty="0"/>
              <a:t> F= 2.178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signifikansi</a:t>
            </a:r>
            <a:r>
              <a:rPr lang="en-US" sz="2400" dirty="0"/>
              <a:t> p=0.000 (&lt;0.05).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Uji</a:t>
            </a:r>
            <a:r>
              <a:rPr lang="en-US" sz="2400" dirty="0"/>
              <a:t> </a:t>
            </a:r>
            <a:r>
              <a:rPr lang="en-US" sz="2400" dirty="0" err="1"/>
              <a:t>Hipotesis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Antara </a:t>
            </a:r>
            <a:r>
              <a:rPr lang="en-US" sz="2400" i="1" dirty="0"/>
              <a:t>self efficacy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prestasi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/>
              <a:t>Sidoarjo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</a:t>
            </a:r>
            <a:r>
              <a:rPr lang="en-US" sz="2400" dirty="0" err="1"/>
              <a:t>korelasi</a:t>
            </a:r>
            <a:r>
              <a:rPr lang="en-US" sz="2400" dirty="0"/>
              <a:t> (r) </a:t>
            </a:r>
            <a:r>
              <a:rPr lang="en-US" sz="2400" dirty="0" err="1"/>
              <a:t>sebesar</a:t>
            </a:r>
            <a:r>
              <a:rPr lang="en-US" sz="2400" dirty="0"/>
              <a:t> 0,431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signifikansi</a:t>
            </a:r>
            <a:r>
              <a:rPr lang="en-US" sz="2400" dirty="0"/>
              <a:t> 0,000.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3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960</Words>
  <Application>Microsoft Office PowerPoint</Application>
  <PresentationFormat>Widescreen</PresentationFormat>
  <Paragraphs>90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Exo</vt:lpstr>
      <vt:lpstr>Calibri</vt:lpstr>
      <vt:lpstr>Century Gothic</vt:lpstr>
      <vt:lpstr>Times New Roman</vt:lpstr>
      <vt:lpstr>Office Theme</vt:lpstr>
      <vt:lpstr>HUBUNGAN ANTARA SELF EFFICACY DENGAN PRESTASI AKADEMIK DI MASA PANDEMI PADA MAHASISWA UNIVERSITAS MUHAMMADIYAH SIODARJO</vt:lpstr>
      <vt:lpstr>Pendahuluan</vt:lpstr>
      <vt:lpstr>PowerPoint Presentation</vt:lpstr>
      <vt:lpstr>PowerPoint Presentation</vt:lpstr>
      <vt:lpstr>PowerPoint Presentation</vt:lpstr>
      <vt:lpstr>Pertanyaan Penelitian (Rumusan Masalah)</vt:lpstr>
      <vt:lpstr>Metode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Simpulan </vt:lpstr>
      <vt:lpstr>Referensi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Artikel</dc:title>
  <dc:creator>Umsida</dc:creator>
  <cp:lastModifiedBy>Windows User</cp:lastModifiedBy>
  <cp:revision>26</cp:revision>
  <dcterms:created xsi:type="dcterms:W3CDTF">2020-02-15T07:43:00Z</dcterms:created>
  <dcterms:modified xsi:type="dcterms:W3CDTF">2023-08-25T04:55:52Z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