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6" r:id="rId6"/>
    <p:sldId id="260" r:id="rId7"/>
    <p:sldId id="277" r:id="rId8"/>
    <p:sldId id="267" r:id="rId9"/>
    <p:sldId id="268" r:id="rId10"/>
    <p:sldId id="270" r:id="rId11"/>
    <p:sldId id="271" r:id="rId12"/>
    <p:sldId id="272" r:id="rId13"/>
    <p:sldId id="262" r:id="rId14"/>
    <p:sldId id="263" r:id="rId15"/>
    <p:sldId id="264" r:id="rId16"/>
    <p:sldId id="269" r:id="rId17"/>
    <p:sldId id="265" r:id="rId18"/>
  </p:sldIdLst>
  <p:sldSz cx="12192000" cy="6858000"/>
  <p:notesSz cx="9144000" cy="6858000"/>
  <p:embeddedFontLst>
    <p:embeddedFont>
      <p:font typeface="Century Gothic" panose="020B050202020202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Catamaran" panose="020B0604020202020204" charset="0"/>
      <p:regular r:id="rId28"/>
      <p:bold r:id="rId29"/>
    </p:embeddedFont>
    <p:embeddedFont>
      <p:font typeface="Calibri" panose="020F0502020204030204" pitchFamily="34" charset="0"/>
      <p:regular r:id="rId30"/>
      <p:bold r:id="rId31"/>
      <p:italic r:id="rId32"/>
      <p:boldItalic r:id="rId33"/>
    </p:embeddedFont>
    <p:embeddedFont>
      <p:font typeface="Bell MT" panose="02020503060305020303" pitchFamily="18" charset="0"/>
      <p:regular r:id="rId34"/>
      <p:bold r:id="rId35"/>
      <p:italic r:id="rId36"/>
    </p:embeddedFont>
    <p:embeddedFont>
      <p:font typeface="Exo"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0" Type="http://schemas.openxmlformats.org/officeDocument/2006/relationships/font" Target="fonts/font1.fntdata"/><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258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6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485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706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301316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936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7710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1703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4f7abbb21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04f7abbb21_0_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104f7abbb21_0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extLst>
      <p:ext uri="{BB962C8B-B14F-4D97-AF65-F5344CB8AC3E}">
        <p14:creationId xmlns:p14="http://schemas.microsoft.com/office/powerpoint/2010/main" val="2082530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225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6107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986322"/>
            <a:ext cx="10736956" cy="2489009"/>
          </a:xfrm>
          <a:prstGeom prst="rect">
            <a:avLst/>
          </a:prstGeom>
          <a:noFill/>
          <a:ln>
            <a:noFill/>
          </a:ln>
        </p:spPr>
        <p:txBody>
          <a:bodyPr spcFirstLastPara="1" wrap="square" lIns="91425" tIns="45700" rIns="91425" bIns="45700" anchor="b" anchorCtr="0">
            <a:normAutofit/>
          </a:bodyPr>
          <a:lstStyle/>
          <a:p>
            <a:pPr lvl="0"/>
            <a:r>
              <a:rPr lang="id-ID" sz="4400" b="1" dirty="0">
                <a:solidFill>
                  <a:srgbClr val="FF0000"/>
                </a:solidFill>
                <a:latin typeface="Bell MT" panose="02020503060305020303" pitchFamily="18" charset="0"/>
                <a:cs typeface="Arial" panose="020B0604020202020204" pitchFamily="34" charset="0"/>
              </a:rPr>
              <a:t>Pengendalian Kualitas Produk Menggunakan Metode </a:t>
            </a:r>
            <a:r>
              <a:rPr lang="id-ID" sz="4400" b="1" i="1" dirty="0">
                <a:solidFill>
                  <a:srgbClr val="FF0000"/>
                </a:solidFill>
                <a:latin typeface="Bell MT" panose="02020503060305020303" pitchFamily="18" charset="0"/>
                <a:cs typeface="Arial" panose="020B0604020202020204" pitchFamily="34" charset="0"/>
              </a:rPr>
              <a:t>Six Sigma</a:t>
            </a:r>
            <a:r>
              <a:rPr lang="id-ID" sz="4400" b="1" dirty="0">
                <a:solidFill>
                  <a:srgbClr val="FF0000"/>
                </a:solidFill>
                <a:latin typeface="Bell MT" panose="02020503060305020303" pitchFamily="18" charset="0"/>
                <a:cs typeface="Arial" panose="020B0604020202020204" pitchFamily="34" charset="0"/>
              </a:rPr>
              <a:t> dan </a:t>
            </a:r>
            <a:r>
              <a:rPr lang="id-ID" sz="4400" b="1" i="1" dirty="0">
                <a:solidFill>
                  <a:srgbClr val="FF0000"/>
                </a:solidFill>
                <a:latin typeface="Bell MT" panose="02020503060305020303" pitchFamily="18" charset="0"/>
                <a:cs typeface="Arial" panose="020B0604020202020204" pitchFamily="34" charset="0"/>
              </a:rPr>
              <a:t>Seven Tools </a:t>
            </a:r>
            <a:r>
              <a:rPr lang="id-ID" sz="4400" b="1" dirty="0">
                <a:solidFill>
                  <a:srgbClr val="FF0000"/>
                </a:solidFill>
                <a:latin typeface="Bell MT" panose="02020503060305020303" pitchFamily="18" charset="0"/>
                <a:cs typeface="Arial" panose="020B0604020202020204" pitchFamily="34" charset="0"/>
              </a:rPr>
              <a:t>pada Industri Sepatu PDL</a:t>
            </a:r>
            <a:endParaRPr lang="en-US" dirty="0">
              <a:latin typeface="Bell MT" panose="02020503060305020303" pitchFamily="18" charset="0"/>
              <a:sym typeface="Exo"/>
            </a:endParaRPr>
          </a:p>
        </p:txBody>
      </p:sp>
      <p:sp>
        <p:nvSpPr>
          <p:cNvPr id="41" name="Google Shape;41;p1"/>
          <p:cNvSpPr txBox="1">
            <a:spLocks noGrp="1"/>
          </p:cNvSpPr>
          <p:nvPr>
            <p:ph type="subTitle" idx="1"/>
          </p:nvPr>
        </p:nvSpPr>
        <p:spPr>
          <a:xfrm>
            <a:off x="1714500" y="3693695"/>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a:solidFill>
                  <a:srgbClr val="F2F2F2"/>
                </a:solidFill>
                <a:latin typeface="Bell MT" panose="02020503060305020303" pitchFamily="18" charset="0"/>
                <a:sym typeface="Exo"/>
              </a:rPr>
              <a:t>Oleh:</a:t>
            </a:r>
            <a:endParaRPr dirty="0">
              <a:latin typeface="Bell MT" panose="02020503060305020303" pitchFamily="18" charset="0"/>
            </a:endParaRPr>
          </a:p>
          <a:p>
            <a:pPr marL="0" lvl="0" indent="0" algn="ctr" rtl="0">
              <a:lnSpc>
                <a:spcPct val="90000"/>
              </a:lnSpc>
              <a:spcBef>
                <a:spcPts val="1000"/>
              </a:spcBef>
              <a:spcAft>
                <a:spcPts val="0"/>
              </a:spcAft>
              <a:buClr>
                <a:schemeClr val="lt1"/>
              </a:buClr>
              <a:buSzPts val="2400"/>
              <a:buNone/>
            </a:pPr>
            <a:r>
              <a:rPr lang="en-US" dirty="0" smtClean="0">
                <a:latin typeface="Bell MT" panose="02020503060305020303" pitchFamily="18" charset="0"/>
              </a:rPr>
              <a:t>S</a:t>
            </a:r>
            <a:r>
              <a:rPr lang="id-ID" dirty="0" smtClean="0">
                <a:latin typeface="Bell MT" panose="02020503060305020303" pitchFamily="18" charset="0"/>
              </a:rPr>
              <a:t>iti Fatimah</a:t>
            </a:r>
            <a:endParaRPr dirty="0">
              <a:latin typeface="Bell MT" panose="02020503060305020303" pitchFamily="18" charset="0"/>
            </a:endParaRPr>
          </a:p>
          <a:p>
            <a:pPr marL="0" lvl="0" indent="0" algn="ctr" rtl="0">
              <a:lnSpc>
                <a:spcPct val="90000"/>
              </a:lnSpc>
              <a:spcBef>
                <a:spcPts val="1000"/>
              </a:spcBef>
              <a:spcAft>
                <a:spcPts val="0"/>
              </a:spcAft>
              <a:buClr>
                <a:schemeClr val="lt1"/>
              </a:buClr>
              <a:buSzPts val="2400"/>
              <a:buNone/>
            </a:pPr>
            <a:r>
              <a:rPr lang="id-ID" dirty="0" smtClean="0">
                <a:latin typeface="Bell MT" panose="02020503060305020303" pitchFamily="18" charset="0"/>
              </a:rPr>
              <a:t>Hana Catur Wahyuni</a:t>
            </a:r>
            <a:endParaRPr dirty="0">
              <a:latin typeface="Bell MT" panose="02020503060305020303" pitchFamily="18" charset="0"/>
            </a:endParaRPr>
          </a:p>
          <a:p>
            <a:pPr marL="0" lvl="0" indent="0" algn="ctr" rtl="0">
              <a:lnSpc>
                <a:spcPct val="90000"/>
              </a:lnSpc>
              <a:spcBef>
                <a:spcPts val="1000"/>
              </a:spcBef>
              <a:spcAft>
                <a:spcPts val="0"/>
              </a:spcAft>
              <a:buClr>
                <a:schemeClr val="lt1"/>
              </a:buClr>
              <a:buSzPts val="2400"/>
              <a:buNone/>
            </a:pPr>
            <a:r>
              <a:rPr lang="en-US" dirty="0">
                <a:latin typeface="Bell MT" panose="02020503060305020303" pitchFamily="18" charset="0"/>
              </a:rPr>
              <a:t>Teknik </a:t>
            </a:r>
            <a:r>
              <a:rPr lang="en-US" dirty="0" err="1">
                <a:latin typeface="Bell MT" panose="02020503060305020303" pitchFamily="18" charset="0"/>
              </a:rPr>
              <a:t>Industri</a:t>
            </a:r>
            <a:endParaRPr dirty="0">
              <a:latin typeface="Bell MT" panose="02020503060305020303" pitchFamily="18" charset="0"/>
            </a:endParaRPr>
          </a:p>
          <a:p>
            <a:pPr marL="0" lvl="0" indent="0" algn="ctr" rtl="0">
              <a:lnSpc>
                <a:spcPct val="90000"/>
              </a:lnSpc>
              <a:spcBef>
                <a:spcPts val="1000"/>
              </a:spcBef>
              <a:spcAft>
                <a:spcPts val="0"/>
              </a:spcAft>
              <a:buClr>
                <a:srgbClr val="F2F2F2"/>
              </a:buClr>
              <a:buSzPts val="2400"/>
              <a:buNone/>
            </a:pPr>
            <a:r>
              <a:rPr lang="en-US" dirty="0">
                <a:solidFill>
                  <a:srgbClr val="F2F2F2"/>
                </a:solidFill>
                <a:latin typeface="Bell MT" panose="02020503060305020303" pitchFamily="18" charset="0"/>
                <a:sym typeface="Exo"/>
              </a:rPr>
              <a:t>Universitas Muhammadiyah </a:t>
            </a:r>
            <a:r>
              <a:rPr lang="en-US" dirty="0" err="1">
                <a:solidFill>
                  <a:srgbClr val="F2F2F2"/>
                </a:solidFill>
                <a:latin typeface="Bell MT" panose="02020503060305020303" pitchFamily="18" charset="0"/>
                <a:sym typeface="Exo"/>
              </a:rPr>
              <a:t>Sidoarjo</a:t>
            </a:r>
            <a:r>
              <a:rPr lang="en-US" dirty="0">
                <a:solidFill>
                  <a:srgbClr val="F2F2F2"/>
                </a:solidFill>
                <a:latin typeface="Bell MT" panose="02020503060305020303" pitchFamily="18" charset="0"/>
                <a:sym typeface="Exo"/>
              </a:rPr>
              <a:t> </a:t>
            </a:r>
            <a:endParaRPr dirty="0">
              <a:solidFill>
                <a:srgbClr val="F2F2F2"/>
              </a:solidFill>
              <a:latin typeface="Bell MT" panose="02020503060305020303" pitchFamily="18" charset="0"/>
              <a:sym typeface="Exo"/>
            </a:endParaRPr>
          </a:p>
          <a:p>
            <a:pPr marL="0" lvl="0" indent="0" algn="ctr" rtl="0">
              <a:lnSpc>
                <a:spcPct val="90000"/>
              </a:lnSpc>
              <a:spcBef>
                <a:spcPts val="1000"/>
              </a:spcBef>
              <a:spcAft>
                <a:spcPts val="0"/>
              </a:spcAft>
              <a:buClr>
                <a:srgbClr val="F2F2F2"/>
              </a:buClr>
              <a:buSzPts val="2400"/>
              <a:buNone/>
            </a:pPr>
            <a:r>
              <a:rPr lang="en-US" dirty="0" err="1">
                <a:solidFill>
                  <a:srgbClr val="F2F2F2"/>
                </a:solidFill>
                <a:latin typeface="Bell MT" panose="02020503060305020303" pitchFamily="18" charset="0"/>
              </a:rPr>
              <a:t>Agustus</a:t>
            </a:r>
            <a:r>
              <a:rPr lang="en-US" dirty="0">
                <a:solidFill>
                  <a:srgbClr val="F2F2F2"/>
                </a:solidFill>
                <a:latin typeface="Bell MT" panose="02020503060305020303" pitchFamily="18" charset="0"/>
              </a:rPr>
              <a:t>, 2022</a:t>
            </a:r>
            <a:endParaRPr dirty="0">
              <a:solidFill>
                <a:srgbClr val="F2F2F2"/>
              </a:solidFill>
              <a:latin typeface="Bell MT" panose="0202050306030502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C51E38-CDA5-444B-AB71-7C9FB5075F6E}"/>
              </a:ext>
            </a:extLst>
          </p:cNvPr>
          <p:cNvSpPr>
            <a:spLocks noGrp="1"/>
          </p:cNvSpPr>
          <p:nvPr>
            <p:ph type="title"/>
          </p:nvPr>
        </p:nvSpPr>
        <p:spPr/>
        <p:txBody>
          <a:bodyPr/>
          <a:lstStyle/>
          <a:p>
            <a:r>
              <a:rPr lang="en-US" dirty="0" err="1"/>
              <a:t>Pembahasan</a:t>
            </a:r>
            <a:endParaRPr lang="en-ID" dirty="0"/>
          </a:p>
        </p:txBody>
      </p:sp>
      <p:pic>
        <p:nvPicPr>
          <p:cNvPr id="5" name="Picture 4"/>
          <p:cNvPicPr>
            <a:picLocks noChangeAspect="1"/>
          </p:cNvPicPr>
          <p:nvPr/>
        </p:nvPicPr>
        <p:blipFill rotWithShape="1">
          <a:blip r:embed="rId2"/>
          <a:srcRect l="35035" t="36894" r="22273" b="30271"/>
          <a:stretch/>
        </p:blipFill>
        <p:spPr>
          <a:xfrm>
            <a:off x="2103873" y="1419367"/>
            <a:ext cx="8552881" cy="3698543"/>
          </a:xfrm>
          <a:prstGeom prst="rect">
            <a:avLst/>
          </a:prstGeom>
        </p:spPr>
      </p:pic>
    </p:spTree>
    <p:extLst>
      <p:ext uri="{BB962C8B-B14F-4D97-AF65-F5344CB8AC3E}">
        <p14:creationId xmlns:p14="http://schemas.microsoft.com/office/powerpoint/2010/main" val="347029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BD4C3B-C270-48E9-827A-8B1F5DB96513}"/>
              </a:ext>
            </a:extLst>
          </p:cNvPr>
          <p:cNvSpPr>
            <a:spLocks noGrp="1"/>
          </p:cNvSpPr>
          <p:nvPr>
            <p:ph type="title"/>
          </p:nvPr>
        </p:nvSpPr>
        <p:spPr/>
        <p:txBody>
          <a:bodyPr>
            <a:normAutofit/>
          </a:bodyPr>
          <a:lstStyle/>
          <a:p>
            <a:r>
              <a:rPr lang="id-ID" dirty="0" smtClean="0"/>
              <a:t>HASIL SEVEN TOOLS</a:t>
            </a:r>
            <a:endParaRPr lang="en-ID" dirty="0"/>
          </a:p>
        </p:txBody>
      </p:sp>
      <p:pic>
        <p:nvPicPr>
          <p:cNvPr id="5" name="Picture 4"/>
          <p:cNvPicPr>
            <a:picLocks noChangeAspect="1"/>
          </p:cNvPicPr>
          <p:nvPr/>
        </p:nvPicPr>
        <p:blipFill rotWithShape="1">
          <a:blip r:embed="rId2"/>
          <a:srcRect l="31364" t="39692" r="15036" b="14039"/>
          <a:stretch/>
        </p:blipFill>
        <p:spPr>
          <a:xfrm>
            <a:off x="1869744" y="1155459"/>
            <a:ext cx="9926714" cy="4817662"/>
          </a:xfrm>
          <a:prstGeom prst="rect">
            <a:avLst/>
          </a:prstGeom>
        </p:spPr>
      </p:pic>
    </p:spTree>
    <p:extLst>
      <p:ext uri="{BB962C8B-B14F-4D97-AF65-F5344CB8AC3E}">
        <p14:creationId xmlns:p14="http://schemas.microsoft.com/office/powerpoint/2010/main" val="2940893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68CF47-8B29-41DF-852F-3BA64A01F80F}"/>
              </a:ext>
            </a:extLst>
          </p:cNvPr>
          <p:cNvSpPr>
            <a:spLocks noGrp="1"/>
          </p:cNvSpPr>
          <p:nvPr>
            <p:ph type="title"/>
          </p:nvPr>
        </p:nvSpPr>
        <p:spPr/>
        <p:txBody>
          <a:bodyPr/>
          <a:lstStyle/>
          <a:p>
            <a:r>
              <a:rPr lang="id-ID" dirty="0" smtClean="0"/>
              <a:t>USULAN PERBAIKAN</a:t>
            </a:r>
            <a:endParaRPr lang="en-ID" dirty="0"/>
          </a:p>
        </p:txBody>
      </p:sp>
      <p:pic>
        <p:nvPicPr>
          <p:cNvPr id="5" name="Picture 4"/>
          <p:cNvPicPr>
            <a:picLocks noChangeAspect="1"/>
          </p:cNvPicPr>
          <p:nvPr/>
        </p:nvPicPr>
        <p:blipFill>
          <a:blip r:embed="rId2"/>
          <a:stretch>
            <a:fillRect/>
          </a:stretch>
        </p:blipFill>
        <p:spPr>
          <a:xfrm>
            <a:off x="1801504" y="1155459"/>
            <a:ext cx="8817212" cy="4658487"/>
          </a:xfrm>
          <a:prstGeom prst="rect">
            <a:avLst/>
          </a:prstGeom>
        </p:spPr>
      </p:pic>
    </p:spTree>
    <p:extLst>
      <p:ext uri="{BB962C8B-B14F-4D97-AF65-F5344CB8AC3E}">
        <p14:creationId xmlns:p14="http://schemas.microsoft.com/office/powerpoint/2010/main" val="644235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04f7abbb21_0_0"/>
          <p:cNvSpPr txBox="1">
            <a:spLocks noGrp="1"/>
          </p:cNvSpPr>
          <p:nvPr>
            <p:ph type="title"/>
          </p:nvPr>
        </p:nvSpPr>
        <p:spPr>
          <a:xfrm>
            <a:off x="166758" y="11333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Temuan Penting Penelitian</a:t>
            </a:r>
            <a:endParaRPr/>
          </a:p>
        </p:txBody>
      </p:sp>
      <p:pic>
        <p:nvPicPr>
          <p:cNvPr id="4" name="Picture 3"/>
          <p:cNvPicPr>
            <a:picLocks noChangeAspect="1"/>
          </p:cNvPicPr>
          <p:nvPr/>
        </p:nvPicPr>
        <p:blipFill>
          <a:blip r:embed="rId3"/>
          <a:stretch>
            <a:fillRect/>
          </a:stretch>
        </p:blipFill>
        <p:spPr>
          <a:xfrm>
            <a:off x="604718" y="1302279"/>
            <a:ext cx="10954880" cy="45040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Manfaat Penelitian</a:t>
            </a:r>
            <a:endParaRPr/>
          </a:p>
        </p:txBody>
      </p:sp>
      <p:sp>
        <p:nvSpPr>
          <p:cNvPr id="84" name="Google Shape;84;g104f7abbb21_0_315"/>
          <p:cNvSpPr txBox="1">
            <a:spLocks noGrp="1"/>
          </p:cNvSpPr>
          <p:nvPr>
            <p:ph type="body" idx="1"/>
          </p:nvPr>
        </p:nvSpPr>
        <p:spPr>
          <a:xfrm>
            <a:off x="166758" y="1238732"/>
            <a:ext cx="11830877" cy="3114904"/>
          </a:xfrm>
          <a:prstGeom prst="rect">
            <a:avLst/>
          </a:prstGeom>
          <a:noFill/>
          <a:ln>
            <a:noFill/>
          </a:ln>
        </p:spPr>
        <p:txBody>
          <a:bodyPr spcFirstLastPara="1" wrap="square" lIns="91425" tIns="45700" rIns="91425" bIns="45700" anchor="t" anchorCtr="0">
            <a:normAutofit/>
          </a:bodyPr>
          <a:lstStyle/>
          <a:p>
            <a:pPr marL="457200" lvl="0" indent="-228600" algn="just" rtl="0">
              <a:lnSpc>
                <a:spcPct val="90000"/>
              </a:lnSpc>
              <a:spcBef>
                <a:spcPts val="1000"/>
              </a:spcBef>
              <a:spcAft>
                <a:spcPts val="0"/>
              </a:spcAft>
              <a:buClr>
                <a:schemeClr val="dk1"/>
              </a:buClr>
              <a:buSzPts val="2800"/>
              <a:buNone/>
            </a:pPr>
            <a:r>
              <a:rPr lang="id-ID" dirty="0" smtClean="0"/>
              <a:t>	</a:t>
            </a:r>
            <a:r>
              <a:rPr lang="en-US" dirty="0" err="1" smtClean="0"/>
              <a:t>Manfaat</a:t>
            </a:r>
            <a:r>
              <a:rPr lang="en-US" dirty="0" smtClean="0"/>
              <a:t> </a:t>
            </a:r>
            <a:r>
              <a:rPr lang="en-US" dirty="0" err="1"/>
              <a:t>dari</a:t>
            </a:r>
            <a:r>
              <a:rPr lang="en-US" dirty="0"/>
              <a:t> </a:t>
            </a:r>
            <a:r>
              <a:rPr lang="en-US" dirty="0" err="1"/>
              <a:t>penelitian</a:t>
            </a:r>
            <a:r>
              <a:rPr lang="en-US" dirty="0"/>
              <a:t> </a:t>
            </a:r>
            <a:r>
              <a:rPr lang="en-US" dirty="0" err="1"/>
              <a:t>ini</a:t>
            </a:r>
            <a:r>
              <a:rPr lang="en-US" dirty="0"/>
              <a:t> </a:t>
            </a:r>
            <a:r>
              <a:rPr lang="en-US" dirty="0" err="1"/>
              <a:t>yaitu</a:t>
            </a:r>
            <a:r>
              <a:rPr lang="en-US" dirty="0"/>
              <a:t> </a:t>
            </a:r>
            <a:r>
              <a:rPr lang="en-US" dirty="0" err="1"/>
              <a:t>untuk</a:t>
            </a:r>
            <a:r>
              <a:rPr lang="en-US" dirty="0"/>
              <a:t> </a:t>
            </a:r>
            <a:r>
              <a:rPr lang="en-US" dirty="0" err="1" smtClean="0"/>
              <a:t>memba</a:t>
            </a:r>
            <a:r>
              <a:rPr lang="id-ID" dirty="0"/>
              <a:t>n</a:t>
            </a:r>
            <a:r>
              <a:rPr lang="en-US" dirty="0" err="1" smtClean="0"/>
              <a:t>tu</a:t>
            </a:r>
            <a:r>
              <a:rPr lang="en-US" dirty="0" smtClean="0"/>
              <a:t> </a:t>
            </a:r>
            <a:r>
              <a:rPr lang="en-US" dirty="0" err="1"/>
              <a:t>perusahaan</a:t>
            </a:r>
            <a:r>
              <a:rPr lang="en-US" dirty="0"/>
              <a:t> </a:t>
            </a:r>
            <a:r>
              <a:rPr lang="en-US" dirty="0" err="1"/>
              <a:t>dalam</a:t>
            </a:r>
            <a:r>
              <a:rPr lang="en-US" dirty="0"/>
              <a:t> </a:t>
            </a:r>
            <a:r>
              <a:rPr lang="id-ID" dirty="0" smtClean="0"/>
              <a:t>menganalisa secara kesuluruhan dari faktor penyebab terjadinya cacat produk serta dapat memberikan improve kedepannya agar produk yang dihasilkan minim defect produk dan dapat memberikan kualitas yang bagus kepada para konsumennya dengan penggunaan metode Six Sigma dan Seven Tools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4" name="Rectangle 3"/>
          <p:cNvSpPr/>
          <p:nvPr/>
        </p:nvSpPr>
        <p:spPr>
          <a:xfrm>
            <a:off x="2461147" y="1155459"/>
            <a:ext cx="6096000" cy="6124754"/>
          </a:xfrm>
          <a:prstGeom prst="rect">
            <a:avLst/>
          </a:prstGeom>
        </p:spPr>
        <p:txBody>
          <a:bodyPr>
            <a:spAutoFit/>
          </a:bodyPr>
          <a:lstStyle/>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[1]	A. Ridwan, F. Arina, and A. Permana, “Peningkatan kualitas dan efisiensi pada proses produksi dunnage menggunakan metode lean six sigma (Studi kasus di PT. XYZ),” Tek. J. Sains dan Teknol., vol. 16, no. 2, p. 186, 2020, doi: 10.36055/tjst.v16i2.9618.</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[2]	G. C. F. Candra, “Analisis Produktivitas Styrofoam Di Masa Pandemi Covid-19 Menggunakan Metode Cobb Douglas Di PT KCS,” Ind. Inov.  J. Tek. Ind., vol. 11, no. 2, pp. 123–132, Sep. 2021, doi: 10.36040/industri.v11i2.3694.</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[3]	G. C. Firmansyah, A. S. Herlambang, and W. Sumarmi, “Peran Sirkular Sampah Produk Untuk Meningkatkan Produktivitas Usaha Masyarakat Desa Bagorejo,” J. Pemberdaya. Masy., vol. 9, no. 2, p. 172, 2021, doi: 10.37064/jpm.v9i2.9769.</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[4]	B. J. Hutapea, M. A. Hasmi, A. Karim, and Suginam, “Sistem Pendukung Keputusan Penentuan Jenis Kulit Terbaik Untuk Pembuatan Sepatu Dengan Menggunakan Metode VIKOR,” J. Ris. Komput., vol. 5, no. 1, pp. 6–12, 2018, [Online]. Available: http://seminarid.com/prosiding/index.php/sensasi/article/view/111</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[5]	A. K. Akmal, R. Irawan, K. Hadi, H. T. Irawan, I. Pamungkas, and Kasmawati, “Pengendalian Kualitas Produk Paving Block untuk Meminimalkan Cacat Menggunakan Six Sigma pada UD. Meurah Mulia,” J. Optim., vol. 7, no. 2, pp. 236–248, 2021.</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[6]	L. Permono, L. A. Salmia, and R. Septiari, “Penerapan Metode Seven Tools Dan New Seven Tools Untuk Pengendalian Kualitas Produk (Studi Kasus Pabrik Gula Kebon Agung Malang),” J. Valtech, vol. 5, no. 1, pp. 58–65, 2022.</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smtClean="0">
                <a:latin typeface="Times New Roman" panose="02020603050405020304" pitchFamily="18" charset="0"/>
                <a:ea typeface="Georgia" panose="02040502050405020303" pitchFamily="18" charset="0"/>
                <a:cs typeface="Georgia" panose="02040502050405020303" pitchFamily="18" charset="0"/>
              </a:rPr>
              <a:t>[</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 </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 </a:t>
            </a:r>
            <a:endParaRPr lang="id-ID" dirty="0">
              <a:effectLst/>
              <a:latin typeface="Georgia" panose="02040502050405020303" pitchFamily="18" charset="0"/>
              <a:ea typeface="Georgia" panose="02040502050405020303" pitchFamily="18" charset="0"/>
              <a:cs typeface="Georgia" panose="02040502050405020303"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B7AA1-60E0-4A1D-8D77-3908C4B113C9}"/>
              </a:ext>
            </a:extLst>
          </p:cNvPr>
          <p:cNvSpPr>
            <a:spLocks noGrp="1"/>
          </p:cNvSpPr>
          <p:nvPr>
            <p:ph type="title"/>
          </p:nvPr>
        </p:nvSpPr>
        <p:spPr/>
        <p:txBody>
          <a:bodyPr/>
          <a:lstStyle/>
          <a:p>
            <a:endParaRPr lang="en-ID"/>
          </a:p>
        </p:txBody>
      </p:sp>
      <p:sp>
        <p:nvSpPr>
          <p:cNvPr id="5" name="Rectangle 4"/>
          <p:cNvSpPr/>
          <p:nvPr/>
        </p:nvSpPr>
        <p:spPr>
          <a:xfrm>
            <a:off x="2897875" y="1483005"/>
            <a:ext cx="6096000" cy="5909310"/>
          </a:xfrm>
          <a:prstGeom prst="rect">
            <a:avLst/>
          </a:prstGeom>
        </p:spPr>
        <p:txBody>
          <a:bodyPr>
            <a:spAutoFit/>
          </a:bodyPr>
          <a:lstStyle/>
          <a:p>
            <a:pPr marL="406400" indent="-406400" algn="just"/>
            <a:r>
              <a:rPr lang="id-ID" dirty="0" smtClean="0">
                <a:latin typeface="Times New Roman" panose="02020603050405020304" pitchFamily="18" charset="0"/>
                <a:ea typeface="Georgia" panose="02040502050405020303" pitchFamily="18" charset="0"/>
                <a:cs typeface="Georgia" panose="02040502050405020303" pitchFamily="18" charset="0"/>
              </a:rPr>
              <a:t>[7</a:t>
            </a:r>
            <a:r>
              <a:rPr lang="id-ID" dirty="0">
                <a:latin typeface="Times New Roman" panose="02020603050405020304" pitchFamily="18" charset="0"/>
                <a:ea typeface="Georgia" panose="02040502050405020303" pitchFamily="18" charset="0"/>
                <a:cs typeface="Georgia" panose="02040502050405020303" pitchFamily="18" charset="0"/>
              </a:rPr>
              <a:t>]	M. I. Nasution, M. A. Prayogi, and S. M. Affandy, “THE INFLUENCE OF PRODUCT QUALITY , PROMOTION OF THE SALES AT MICRO SHOES CRAFTSMEN IN DISTRICT MEDAN DENAI Muhammad Irfan Nasution , 2 Muhammad Andi Prayogi , 3 Pendahuluan Fokus perhatian,” no. December, 2017.</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[8]	S. Bastuti, D. Kurnia, and A. Sumantri, “Analisis Pengendalian Kualitas Proses Hot Press Pada Produk Cacat Outsole Menggunakan Metode Statistical Processing Control (Spc) Dan Failure Mode Effect and Analysis (Fmea) Di Pt. Kmk Global Sports 2,” Teknol.  J. Ilm. dan Teknol., vol. 1, no. 1, p. 72, 2018, doi: 10.32493/teknologi.v1i1.1419.</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[9]	A. E. Pratiwi, “Pengaruh Harga, Kualitas Produk Dan Kepercayaan Terhadap Keputusan Pembelian Susu Zee,” J. Ilmu dan Ris. Manaj. …, vol. 8, no. 1, 2019, [Online]. Available: http://jurnalmahasiswa.stiesia.ac.id/index.php/jirm/article/view/1245</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[10]	M. Yogi, P. Wisnubroto, and R. A. Simanjuntak, “Analisis Pengendalian Kualitas Produk Dengan Metode Six Sigma Dan Seven Tools Serta Kaizen Sebagai Upaya Mengurangi Produk Cacat Pada PT. Mitra Rekatama Mandiri,” J. Rekayasa dan Inov. Tek. Ind., vol. 5, no. 2, 2017.</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[11]	P. Wisnubroto, T. I. Oesman, and W. Kusniawan, “Menggunakan Metode Seven Tool Guna,” vol. 2, no. 2, pp. 82–91, 2018.</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 </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 </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 </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 </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 </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 </a:t>
            </a:r>
            <a:endParaRPr lang="id-ID" dirty="0">
              <a:latin typeface="Georgia" panose="02040502050405020303" pitchFamily="18" charset="0"/>
              <a:ea typeface="Georgia" panose="02040502050405020303" pitchFamily="18" charset="0"/>
              <a:cs typeface="Georgia" panose="02040502050405020303" pitchFamily="18" charset="0"/>
            </a:endParaRPr>
          </a:p>
          <a:p>
            <a:pPr marL="406400" indent="-406400" algn="just"/>
            <a:r>
              <a:rPr lang="id-ID" dirty="0">
                <a:latin typeface="Times New Roman" panose="02020603050405020304" pitchFamily="18" charset="0"/>
                <a:ea typeface="Georgia" panose="02040502050405020303" pitchFamily="18" charset="0"/>
                <a:cs typeface="Georgia" panose="02040502050405020303" pitchFamily="18" charset="0"/>
              </a:rPr>
              <a:t> </a:t>
            </a:r>
            <a:endParaRPr lang="id-ID" dirty="0"/>
          </a:p>
        </p:txBody>
      </p:sp>
    </p:spTree>
    <p:extLst>
      <p:ext uri="{BB962C8B-B14F-4D97-AF65-F5344CB8AC3E}">
        <p14:creationId xmlns:p14="http://schemas.microsoft.com/office/powerpoint/2010/main" val="3168987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Pendahuluan</a:t>
            </a:r>
            <a:endParaRPr dirty="0"/>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endParaRPr lang="en-US" sz="1800" dirty="0" smtClean="0">
              <a:solidFill>
                <a:srgbClr val="000000"/>
              </a:solidFill>
              <a:effectLst/>
              <a:latin typeface="Exo" panose="020B0604020202020204" charset="0"/>
              <a:ea typeface="Times New Roman" panose="02020603050405020304" pitchFamily="18" charset="0"/>
            </a:endParaRPr>
          </a:p>
          <a:p>
            <a:pPr marL="457200" lvl="0" indent="-228600" algn="l" rtl="0">
              <a:lnSpc>
                <a:spcPct val="90000"/>
              </a:lnSpc>
              <a:spcBef>
                <a:spcPts val="1000"/>
              </a:spcBef>
              <a:spcAft>
                <a:spcPts val="0"/>
              </a:spcAft>
              <a:buClr>
                <a:schemeClr val="dk1"/>
              </a:buClr>
              <a:buSzPts val="2800"/>
              <a:buNone/>
            </a:pPr>
            <a:endParaRPr lang="en-US" sz="1800" dirty="0">
              <a:solidFill>
                <a:srgbClr val="000000"/>
              </a:solidFill>
              <a:latin typeface="Exo" panose="020B0604020202020204" charset="0"/>
              <a:ea typeface="Times New Roman" panose="02020603050405020304" pitchFamily="18" charset="0"/>
            </a:endParaRPr>
          </a:p>
          <a:p>
            <a:pPr marL="457200" lvl="0" indent="-228600" algn="l" rtl="0">
              <a:lnSpc>
                <a:spcPct val="90000"/>
              </a:lnSpc>
              <a:spcBef>
                <a:spcPts val="1000"/>
              </a:spcBef>
              <a:spcAft>
                <a:spcPts val="0"/>
              </a:spcAft>
              <a:buClr>
                <a:schemeClr val="dk1"/>
              </a:buClr>
              <a:buSzPts val="2800"/>
              <a:buNone/>
            </a:pPr>
            <a:endParaRPr lang="en-US" sz="1800" dirty="0">
              <a:solidFill>
                <a:srgbClr val="000000"/>
              </a:solidFill>
              <a:effectLst/>
              <a:latin typeface="Exo" panose="020B0604020202020204" charset="0"/>
              <a:ea typeface="Times New Roman" panose="02020603050405020304" pitchFamily="18" charset="0"/>
            </a:endParaRPr>
          </a:p>
          <a:p>
            <a:pPr marL="457200" lvl="0" indent="-228600" algn="l" rtl="0">
              <a:lnSpc>
                <a:spcPct val="90000"/>
              </a:lnSpc>
              <a:spcBef>
                <a:spcPts val="1000"/>
              </a:spcBef>
              <a:spcAft>
                <a:spcPts val="0"/>
              </a:spcAft>
              <a:buClr>
                <a:schemeClr val="dk1"/>
              </a:buClr>
              <a:buSzPts val="2800"/>
              <a:buNone/>
            </a:pPr>
            <a:endParaRPr lang="en-US" sz="1800" dirty="0" smtClean="0">
              <a:solidFill>
                <a:srgbClr val="000000"/>
              </a:solidFill>
              <a:latin typeface="Exo" panose="020B0604020202020204" charset="0"/>
              <a:ea typeface="Times New Roman" panose="02020603050405020304" pitchFamily="18" charset="0"/>
            </a:endParaRPr>
          </a:p>
          <a:p>
            <a:pPr marL="457200" lvl="0" indent="-228600" algn="l" rtl="0">
              <a:lnSpc>
                <a:spcPct val="90000"/>
              </a:lnSpc>
              <a:spcBef>
                <a:spcPts val="1000"/>
              </a:spcBef>
              <a:spcAft>
                <a:spcPts val="0"/>
              </a:spcAft>
              <a:buClr>
                <a:schemeClr val="dk1"/>
              </a:buClr>
              <a:buSzPts val="2800"/>
              <a:buNone/>
            </a:pPr>
            <a:endParaRPr lang="en-US" sz="1800" dirty="0">
              <a:solidFill>
                <a:srgbClr val="000000"/>
              </a:solidFill>
              <a:effectLst/>
              <a:latin typeface="Exo" panose="020B0604020202020204" charset="0"/>
              <a:ea typeface="Times New Roman" panose="02020603050405020304" pitchFamily="18" charset="0"/>
            </a:endParaRPr>
          </a:p>
          <a:p>
            <a:pPr indent="-228600">
              <a:buNone/>
            </a:pPr>
            <a:endParaRPr lang="en-US" sz="1800" dirty="0">
              <a:solidFill>
                <a:srgbClr val="000000"/>
              </a:solidFill>
              <a:effectLst/>
              <a:latin typeface="Exo" panose="020B0604020202020204" charset="0"/>
              <a:ea typeface="Times New Roman" panose="02020603050405020304" pitchFamily="18" charset="0"/>
            </a:endParaRPr>
          </a:p>
          <a:p>
            <a:pPr marL="457200" lvl="0" indent="-228600" algn="l" rtl="0">
              <a:lnSpc>
                <a:spcPct val="90000"/>
              </a:lnSpc>
              <a:spcBef>
                <a:spcPts val="1000"/>
              </a:spcBef>
              <a:spcAft>
                <a:spcPts val="0"/>
              </a:spcAft>
              <a:buClr>
                <a:schemeClr val="dk1"/>
              </a:buClr>
              <a:buSzPts val="2800"/>
              <a:buNone/>
            </a:pPr>
            <a:endParaRPr lang="en-US" sz="1800" dirty="0">
              <a:solidFill>
                <a:srgbClr val="000000"/>
              </a:solidFill>
              <a:effectLst/>
              <a:latin typeface="Exo" panose="020B0604020202020204" charset="0"/>
              <a:ea typeface="Times New Roman" panose="02020603050405020304" pitchFamily="18" charset="0"/>
            </a:endParaRPr>
          </a:p>
          <a:p>
            <a:pPr marL="457200" lvl="0" indent="-228600" algn="l" rtl="0">
              <a:lnSpc>
                <a:spcPct val="90000"/>
              </a:lnSpc>
              <a:spcBef>
                <a:spcPts val="1000"/>
              </a:spcBef>
              <a:spcAft>
                <a:spcPts val="0"/>
              </a:spcAft>
              <a:buClr>
                <a:schemeClr val="dk1"/>
              </a:buClr>
              <a:buSzPts val="2800"/>
              <a:buNone/>
            </a:pPr>
            <a:endParaRPr dirty="0">
              <a:latin typeface="Exo" panose="020B0604020202020204" charset="0"/>
            </a:endParaRPr>
          </a:p>
        </p:txBody>
      </p:sp>
      <p:sp>
        <p:nvSpPr>
          <p:cNvPr id="2" name="TextBox 1"/>
          <p:cNvSpPr txBox="1"/>
          <p:nvPr/>
        </p:nvSpPr>
        <p:spPr>
          <a:xfrm>
            <a:off x="470724" y="1405720"/>
            <a:ext cx="11526911" cy="1077218"/>
          </a:xfrm>
          <a:prstGeom prst="rect">
            <a:avLst/>
          </a:prstGeom>
          <a:noFill/>
        </p:spPr>
        <p:txBody>
          <a:bodyPr wrap="square" rtlCol="0">
            <a:spAutoFit/>
          </a:bodyPr>
          <a:lstStyle/>
          <a:p>
            <a:r>
              <a:rPr lang="id-ID" sz="1600" dirty="0" smtClean="0">
                <a:solidFill>
                  <a:srgbClr val="002060"/>
                </a:solidFill>
              </a:rPr>
              <a:t>CV. Yunanda merupakan perusahaan yang bergerak dalam bidang industri manufaktur yang memproduksi sandal dan sepatu yang terletak di Sidoarjo Jawa Timur. Persaingan semakin ketat pada saat pandemi covid 19.</a:t>
            </a:r>
            <a:r>
              <a:rPr lang="id-ID" sz="1600" dirty="0">
                <a:solidFill>
                  <a:srgbClr val="002060"/>
                </a:solidFill>
              </a:rPr>
              <a:t> </a:t>
            </a:r>
            <a:r>
              <a:rPr lang="id-ID" sz="1600" dirty="0" smtClean="0">
                <a:solidFill>
                  <a:srgbClr val="002060"/>
                </a:solidFill>
              </a:rPr>
              <a:t>Banyaknya </a:t>
            </a:r>
            <a:r>
              <a:rPr lang="id-ID" sz="1600" i="1" dirty="0" smtClean="0">
                <a:solidFill>
                  <a:srgbClr val="002060"/>
                </a:solidFill>
              </a:rPr>
              <a:t>defect</a:t>
            </a:r>
            <a:r>
              <a:rPr lang="id-ID" sz="1600" dirty="0" smtClean="0">
                <a:solidFill>
                  <a:srgbClr val="002060"/>
                </a:solidFill>
              </a:rPr>
              <a:t> yang terjadi di area yang sama dan terus Menerus membuat kualitas pada perusahaan menurun dengan naiknya jumlah komplain dari </a:t>
            </a:r>
            <a:r>
              <a:rPr lang="id-ID" sz="1600" i="1" dirty="0" smtClean="0">
                <a:solidFill>
                  <a:srgbClr val="002060"/>
                </a:solidFill>
              </a:rPr>
              <a:t>customer</a:t>
            </a:r>
            <a:r>
              <a:rPr lang="id-ID" sz="1600" dirty="0" smtClean="0">
                <a:solidFill>
                  <a:srgbClr val="002060"/>
                </a:solidFill>
              </a:rPr>
              <a:t>.</a:t>
            </a:r>
          </a:p>
        </p:txBody>
      </p:sp>
      <p:pic>
        <p:nvPicPr>
          <p:cNvPr id="3" name="Picture 2"/>
          <p:cNvPicPr>
            <a:picLocks noChangeAspect="1"/>
          </p:cNvPicPr>
          <p:nvPr/>
        </p:nvPicPr>
        <p:blipFill>
          <a:blip r:embed="rId3"/>
          <a:stretch>
            <a:fillRect/>
          </a:stretch>
        </p:blipFill>
        <p:spPr>
          <a:xfrm>
            <a:off x="1158739" y="3100798"/>
            <a:ext cx="9846913" cy="2434842"/>
          </a:xfrm>
          <a:prstGeom prst="rect">
            <a:avLst/>
          </a:prstGeom>
        </p:spPr>
      </p:pic>
      <p:sp>
        <p:nvSpPr>
          <p:cNvPr id="4" name="Rectangle 3"/>
          <p:cNvSpPr/>
          <p:nvPr/>
        </p:nvSpPr>
        <p:spPr>
          <a:xfrm>
            <a:off x="3256188" y="2709748"/>
            <a:ext cx="5859296" cy="369332"/>
          </a:xfrm>
          <a:prstGeom prst="rect">
            <a:avLst/>
          </a:prstGeom>
        </p:spPr>
        <p:txBody>
          <a:bodyPr wrap="none">
            <a:spAutoFit/>
          </a:bodyPr>
          <a:lstStyle/>
          <a:p>
            <a:pPr marL="12700">
              <a:spcBef>
                <a:spcPts val="100"/>
              </a:spcBef>
            </a:pPr>
            <a:r>
              <a:rPr lang="id-ID" sz="1800" b="1" spc="-80" dirty="0">
                <a:solidFill>
                  <a:srgbClr val="002060"/>
                </a:solidFill>
                <a:latin typeface="Bell MT" panose="02020503060305020303" pitchFamily="18" charset="0"/>
              </a:rPr>
              <a:t>Tabel</a:t>
            </a:r>
            <a:r>
              <a:rPr lang="id-ID" sz="1800" b="1" spc="-5" dirty="0">
                <a:solidFill>
                  <a:srgbClr val="002060"/>
                </a:solidFill>
                <a:latin typeface="Bell MT" panose="02020503060305020303" pitchFamily="18" charset="0"/>
              </a:rPr>
              <a:t> 1.1</a:t>
            </a:r>
            <a:r>
              <a:rPr lang="id-ID" sz="1800" b="1" spc="-10" dirty="0">
                <a:solidFill>
                  <a:srgbClr val="002060"/>
                </a:solidFill>
                <a:latin typeface="Bell MT" panose="02020503060305020303" pitchFamily="18" charset="0"/>
              </a:rPr>
              <a:t> Data</a:t>
            </a:r>
            <a:r>
              <a:rPr lang="id-ID" sz="1800" b="1" spc="-5" dirty="0">
                <a:solidFill>
                  <a:srgbClr val="002060"/>
                </a:solidFill>
                <a:latin typeface="Bell MT" panose="02020503060305020303" pitchFamily="18" charset="0"/>
              </a:rPr>
              <a:t> </a:t>
            </a:r>
            <a:r>
              <a:rPr lang="id-ID" sz="1800" b="1" i="1" spc="-10" dirty="0">
                <a:solidFill>
                  <a:srgbClr val="002060"/>
                </a:solidFill>
                <a:latin typeface="Bell MT" panose="02020503060305020303" pitchFamily="18" charset="0"/>
              </a:rPr>
              <a:t>Defect </a:t>
            </a:r>
            <a:r>
              <a:rPr lang="id-ID" sz="1800" b="1" spc="-10" dirty="0">
                <a:solidFill>
                  <a:srgbClr val="002060"/>
                </a:solidFill>
                <a:latin typeface="Bell MT" panose="02020503060305020303" pitchFamily="18" charset="0"/>
              </a:rPr>
              <a:t>Departemen</a:t>
            </a:r>
            <a:r>
              <a:rPr lang="id-ID" sz="1800" b="1" dirty="0">
                <a:solidFill>
                  <a:srgbClr val="002060"/>
                </a:solidFill>
                <a:latin typeface="Bell MT" panose="02020503060305020303" pitchFamily="18" charset="0"/>
              </a:rPr>
              <a:t> </a:t>
            </a:r>
            <a:r>
              <a:rPr lang="id-ID" sz="1800" b="1" spc="-10" dirty="0">
                <a:solidFill>
                  <a:srgbClr val="002060"/>
                </a:solidFill>
                <a:latin typeface="Bell MT" panose="02020503060305020303" pitchFamily="18" charset="0"/>
              </a:rPr>
              <a:t>Produksi</a:t>
            </a:r>
            <a:r>
              <a:rPr lang="id-ID" sz="1800" b="1" spc="-5" dirty="0">
                <a:solidFill>
                  <a:srgbClr val="002060"/>
                </a:solidFill>
                <a:latin typeface="Bell MT" panose="02020503060305020303" pitchFamily="18" charset="0"/>
              </a:rPr>
              <a:t> </a:t>
            </a:r>
            <a:r>
              <a:rPr lang="id-ID" sz="1800" b="1" spc="-80" dirty="0">
                <a:solidFill>
                  <a:srgbClr val="002060"/>
                </a:solidFill>
                <a:latin typeface="Bell MT" panose="02020503060305020303" pitchFamily="18" charset="0"/>
              </a:rPr>
              <a:t>Tahun</a:t>
            </a:r>
            <a:r>
              <a:rPr lang="id-ID" sz="1800" b="1" spc="-5" dirty="0">
                <a:solidFill>
                  <a:srgbClr val="002060"/>
                </a:solidFill>
                <a:latin typeface="Bell MT" panose="02020503060305020303" pitchFamily="18" charset="0"/>
              </a:rPr>
              <a:t> </a:t>
            </a:r>
            <a:r>
              <a:rPr lang="id-ID" sz="1800" b="1" spc="-10" dirty="0">
                <a:solidFill>
                  <a:srgbClr val="002060"/>
                </a:solidFill>
                <a:latin typeface="Bell MT" panose="02020503060305020303" pitchFamily="18" charset="0"/>
              </a:rPr>
              <a:t>2021</a:t>
            </a:r>
            <a:endParaRPr lang="id-ID" sz="1800" dirty="0">
              <a:solidFill>
                <a:srgbClr val="002060"/>
              </a:solidFill>
              <a:latin typeface="Bell MT" panose="020205030603050203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Pertanyaan Penelitian (Rumusan Masalah)</a:t>
            </a:r>
            <a:endParaRPr/>
          </a:p>
        </p:txBody>
      </p:sp>
      <p:sp>
        <p:nvSpPr>
          <p:cNvPr id="3" name="Google Shape;59;g104f7abbb21_0_303">
            <a:extLst>
              <a:ext uri="{FF2B5EF4-FFF2-40B4-BE49-F238E27FC236}">
                <a16:creationId xmlns:a16="http://schemas.microsoft.com/office/drawing/2014/main" xmlns="" id="{38AFE53B-E583-45B7-81AE-2063ED8A29BF}"/>
              </a:ext>
            </a:extLst>
          </p:cNvPr>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0" indent="0" algn="ctr">
              <a:lnSpc>
                <a:spcPct val="100000"/>
              </a:lnSpc>
              <a:spcBef>
                <a:spcPts val="114"/>
              </a:spcBef>
              <a:buNone/>
            </a:pPr>
            <a:r>
              <a:rPr lang="id-ID" sz="2400" b="1" dirty="0">
                <a:latin typeface="Bell MT" panose="02020503060305020303" pitchFamily="18" charset="0"/>
                <a:cs typeface="Arial"/>
              </a:rPr>
              <a:t>“Bagaimana analisa aspek dan bagian yang berpengaruh</a:t>
            </a:r>
          </a:p>
          <a:p>
            <a:pPr marL="0" marR="5080" indent="0" algn="ctr">
              <a:lnSpc>
                <a:spcPts val="6400"/>
              </a:lnSpc>
              <a:spcBef>
                <a:spcPts val="550"/>
              </a:spcBef>
              <a:buNone/>
            </a:pPr>
            <a:r>
              <a:rPr lang="id-ID" sz="2400" b="1" dirty="0">
                <a:latin typeface="Bell MT" panose="02020503060305020303" pitchFamily="18" charset="0"/>
                <a:cs typeface="Arial"/>
              </a:rPr>
              <a:t>terhadap tingkat kecacatan produk serta analisa yang  digunakan pada tiap aspek dengan mengintegrasikan metode  pendekatan </a:t>
            </a:r>
            <a:r>
              <a:rPr lang="id-ID" sz="2400" b="1" i="1" dirty="0">
                <a:latin typeface="Bell MT" panose="02020503060305020303" pitchFamily="18" charset="0"/>
                <a:cs typeface="Arial"/>
              </a:rPr>
              <a:t>Six sigma</a:t>
            </a:r>
            <a:r>
              <a:rPr lang="id-ID" sz="2400" b="1" dirty="0">
                <a:latin typeface="Bell MT" panose="02020503060305020303" pitchFamily="18" charset="0"/>
                <a:cs typeface="Arial"/>
              </a:rPr>
              <a:t> dan </a:t>
            </a:r>
            <a:r>
              <a:rPr lang="id-ID" sz="2400" b="1" i="1" dirty="0">
                <a:latin typeface="Bell MT" panose="02020503060305020303" pitchFamily="18" charset="0"/>
                <a:cs typeface="Arial"/>
              </a:rPr>
              <a:t>Seven tools</a:t>
            </a:r>
            <a:r>
              <a:rPr lang="id-ID" sz="2400" b="1" dirty="0" smtClean="0">
                <a:latin typeface="Bell MT" panose="02020503060305020303" pitchFamily="18" charset="0"/>
                <a:cs typeface="Arial"/>
              </a:rPr>
              <a:t>”</a:t>
            </a:r>
            <a:endParaRPr lang="id-ID" sz="2400" b="1" dirty="0">
              <a:latin typeface="Bell MT" panose="02020503060305020303" pitchFamily="18" charset="0"/>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a:t>
            </a:r>
            <a:endParaRPr/>
          </a:p>
        </p:txBody>
      </p:sp>
      <p:sp>
        <p:nvSpPr>
          <p:cNvPr id="59" name="Google Shape;59;g104f7abbb21_0_303"/>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dirty="0" err="1">
                <a:solidFill>
                  <a:srgbClr val="000000"/>
                </a:solidFill>
                <a:effectLst/>
                <a:latin typeface="Times New Roman" panose="02020603050405020304" pitchFamily="18" charset="0"/>
                <a:ea typeface="Times New Roman" panose="02020603050405020304" pitchFamily="18" charset="0"/>
              </a:rPr>
              <a:t>Metode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penyelesaian</a:t>
            </a:r>
            <a:r>
              <a:rPr lang="en-US" sz="2000" dirty="0">
                <a:solidFill>
                  <a:srgbClr val="000000"/>
                </a:solidFill>
                <a:effectLst/>
                <a:latin typeface="Times New Roman" panose="02020603050405020304" pitchFamily="18" charset="0"/>
                <a:ea typeface="Times New Roman" panose="02020603050405020304" pitchFamily="18" charset="0"/>
              </a:rPr>
              <a:t> yang </a:t>
            </a:r>
            <a:r>
              <a:rPr lang="en-US" sz="2000" dirty="0" err="1">
                <a:solidFill>
                  <a:srgbClr val="000000"/>
                </a:solidFill>
                <a:effectLst/>
                <a:latin typeface="Times New Roman" panose="02020603050405020304" pitchFamily="18" charset="0"/>
                <a:ea typeface="Times New Roman" panose="02020603050405020304" pitchFamily="18" charset="0"/>
              </a:rPr>
              <a:t>digunakan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dalam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penelitian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ini</a:t>
            </a:r>
            <a:r>
              <a:rPr lang="en-US" sz="2000" dirty="0">
                <a:solidFill>
                  <a:srgbClr val="000000"/>
                </a:solidFill>
                <a:effectLst/>
                <a:latin typeface="Times New Roman" panose="02020603050405020304" pitchFamily="18" charset="0"/>
                <a:ea typeface="Times New Roman" panose="02020603050405020304" pitchFamily="18" charset="0"/>
              </a:rPr>
              <a:t> </a:t>
            </a:r>
            <a:r>
              <a:rPr lang="id-ID" sz="2000" dirty="0" smtClean="0">
                <a:solidFill>
                  <a:srgbClr val="000000"/>
                </a:solidFill>
                <a:effectLst/>
                <a:latin typeface="Times New Roman" panose="02020603050405020304" pitchFamily="18" charset="0"/>
                <a:ea typeface="Times New Roman" panose="02020603050405020304" pitchFamily="18" charset="0"/>
              </a:rPr>
              <a:t>Six Sigma </a:t>
            </a:r>
            <a:r>
              <a:rPr lang="en-US" sz="2000" dirty="0" err="1" smtClean="0">
                <a:solidFill>
                  <a:srgbClr val="000000"/>
                </a:solidFill>
                <a:effectLst/>
                <a:latin typeface="Times New Roman" panose="02020603050405020304" pitchFamily="18" charset="0"/>
                <a:ea typeface="Times New Roman" panose="02020603050405020304" pitchFamily="18" charset="0"/>
              </a:rPr>
              <a:t>dan</a:t>
            </a:r>
            <a:r>
              <a:rPr lang="en-US" sz="2000" dirty="0" smtClean="0">
                <a:solidFill>
                  <a:srgbClr val="000000"/>
                </a:solidFill>
                <a:effectLst/>
                <a:latin typeface="Times New Roman" panose="02020603050405020304" pitchFamily="18" charset="0"/>
                <a:ea typeface="Times New Roman" panose="02020603050405020304" pitchFamily="18" charset="0"/>
              </a:rPr>
              <a:t> </a:t>
            </a:r>
            <a:r>
              <a:rPr lang="id-ID" sz="2000" dirty="0" smtClean="0">
                <a:solidFill>
                  <a:srgbClr val="000000"/>
                </a:solidFill>
                <a:effectLst/>
                <a:latin typeface="Times New Roman" panose="02020603050405020304" pitchFamily="18" charset="0"/>
                <a:ea typeface="Times New Roman" panose="02020603050405020304" pitchFamily="18" charset="0"/>
              </a:rPr>
              <a:t>Seven Tools sertta data</a:t>
            </a:r>
            <a:r>
              <a:rPr lang="en-US" sz="2000" dirty="0" smtClean="0">
                <a:solidFill>
                  <a:srgbClr val="000000"/>
                </a:solidFill>
                <a:effectLst/>
                <a:latin typeface="Times New Roman" panose="02020603050405020304" pitchFamily="18" charset="0"/>
                <a:ea typeface="Times New Roman" panose="02020603050405020304" pitchFamily="18" charset="0"/>
              </a:rPr>
              <a:t> </a:t>
            </a:r>
            <a:r>
              <a:rPr lang="en-US" sz="2000" dirty="0">
                <a:solidFill>
                  <a:srgbClr val="000000"/>
                </a:solidFill>
                <a:effectLst/>
                <a:latin typeface="Times New Roman" panose="02020603050405020304" pitchFamily="18" charset="0"/>
                <a:ea typeface="Times New Roman" panose="02020603050405020304" pitchFamily="18" charset="0"/>
              </a:rPr>
              <a:t>yang </a:t>
            </a:r>
            <a:r>
              <a:rPr lang="en-US" sz="2000" dirty="0" err="1">
                <a:solidFill>
                  <a:srgbClr val="000000"/>
                </a:solidFill>
                <a:effectLst/>
                <a:latin typeface="Times New Roman" panose="02020603050405020304" pitchFamily="18" charset="0"/>
                <a:ea typeface="Times New Roman" panose="02020603050405020304" pitchFamily="18" charset="0"/>
              </a:rPr>
              <a:t>digunakan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yaitu</a:t>
            </a:r>
            <a:r>
              <a:rPr lang="en-US" sz="2000" dirty="0">
                <a:solidFill>
                  <a:srgbClr val="000000"/>
                </a:solidFill>
                <a:effectLst/>
                <a:latin typeface="Times New Roman" panose="02020603050405020304" pitchFamily="18" charset="0"/>
                <a:ea typeface="Times New Roman" panose="02020603050405020304" pitchFamily="18" charset="0"/>
              </a:rPr>
              <a:t> data </a:t>
            </a:r>
            <a:r>
              <a:rPr lang="id-ID" sz="2000" dirty="0" smtClean="0">
                <a:solidFill>
                  <a:srgbClr val="000000"/>
                </a:solidFill>
                <a:effectLst/>
                <a:latin typeface="Times New Roman" panose="02020603050405020304" pitchFamily="18" charset="0"/>
                <a:ea typeface="Times New Roman" panose="02020603050405020304" pitchFamily="18" charset="0"/>
              </a:rPr>
              <a:t>defect atau cacat produksi Sepatu</a:t>
            </a:r>
            <a:r>
              <a:rPr lang="en-US" sz="2000" dirty="0" smtClean="0">
                <a:solidFill>
                  <a:srgbClr val="000000"/>
                </a:solidFill>
                <a:effectLst/>
                <a:latin typeface="Times New Roman" panose="02020603050405020304" pitchFamily="18" charset="0"/>
                <a:ea typeface="Times New Roman" panose="02020603050405020304" pitchFamily="18" charset="0"/>
              </a:rPr>
              <a:t> </a:t>
            </a:r>
            <a:r>
              <a:rPr lang="en-US" sz="2000" dirty="0">
                <a:solidFill>
                  <a:srgbClr val="000000"/>
                </a:solidFill>
                <a:effectLst/>
                <a:latin typeface="Times New Roman" panose="02020603050405020304" pitchFamily="18" charset="0"/>
                <a:ea typeface="Times New Roman" panose="02020603050405020304" pitchFamily="18" charset="0"/>
              </a:rPr>
              <a:t>4 </a:t>
            </a:r>
            <a:r>
              <a:rPr lang="en-US" sz="2000" dirty="0" err="1">
                <a:solidFill>
                  <a:srgbClr val="000000"/>
                </a:solidFill>
                <a:effectLst/>
                <a:latin typeface="Times New Roman" panose="02020603050405020304" pitchFamily="18" charset="0"/>
                <a:ea typeface="Times New Roman" panose="02020603050405020304" pitchFamily="18" charset="0"/>
              </a:rPr>
              <a:t>tahun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dari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bulan</a:t>
            </a:r>
            <a:r>
              <a:rPr lang="en-US" sz="2000" dirty="0">
                <a:solidFill>
                  <a:srgbClr val="000000"/>
                </a:solidFill>
                <a:effectLst/>
                <a:latin typeface="Times New Roman" panose="02020603050405020304" pitchFamily="18" charset="0"/>
                <a:ea typeface="Times New Roman" panose="02020603050405020304" pitchFamily="18" charset="0"/>
              </a:rPr>
              <a:t> </a:t>
            </a:r>
            <a:r>
              <a:rPr lang="id-ID" sz="2000" dirty="0" smtClean="0">
                <a:solidFill>
                  <a:srgbClr val="000000"/>
                </a:solidFill>
                <a:effectLst/>
                <a:latin typeface="Times New Roman" panose="02020603050405020304" pitchFamily="18" charset="0"/>
                <a:ea typeface="Times New Roman" panose="02020603050405020304" pitchFamily="18" charset="0"/>
              </a:rPr>
              <a:t>September </a:t>
            </a:r>
            <a:r>
              <a:rPr lang="en-US" sz="2000" dirty="0" smtClean="0">
                <a:solidFill>
                  <a:srgbClr val="000000"/>
                </a:solidFill>
                <a:effectLst/>
                <a:latin typeface="Times New Roman" panose="02020603050405020304" pitchFamily="18" charset="0"/>
                <a:ea typeface="Times New Roman" panose="02020603050405020304" pitchFamily="18" charset="0"/>
              </a:rPr>
              <a:t>20</a:t>
            </a:r>
            <a:r>
              <a:rPr lang="id-ID" sz="2000" dirty="0" smtClean="0">
                <a:solidFill>
                  <a:srgbClr val="000000"/>
                </a:solidFill>
                <a:effectLst/>
                <a:latin typeface="Times New Roman" panose="02020603050405020304" pitchFamily="18" charset="0"/>
                <a:ea typeface="Times New Roman" panose="02020603050405020304" pitchFamily="18" charset="0"/>
              </a:rPr>
              <a:t>21</a:t>
            </a:r>
            <a:r>
              <a:rPr lang="en-US" sz="2000" dirty="0" smtClean="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sampai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dengan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bulan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Desember</a:t>
            </a:r>
            <a:r>
              <a:rPr lang="en-US" sz="2000" dirty="0">
                <a:solidFill>
                  <a:srgbClr val="000000"/>
                </a:solidFill>
                <a:effectLst/>
                <a:latin typeface="Times New Roman" panose="02020603050405020304" pitchFamily="18" charset="0"/>
                <a:ea typeface="Times New Roman" panose="02020603050405020304" pitchFamily="18" charset="0"/>
              </a:rPr>
              <a:t> 2021. Data yang </a:t>
            </a:r>
            <a:r>
              <a:rPr lang="en-US" sz="2000" dirty="0" err="1">
                <a:solidFill>
                  <a:srgbClr val="000000"/>
                </a:solidFill>
                <a:effectLst/>
                <a:latin typeface="Times New Roman" panose="02020603050405020304" pitchFamily="18" charset="0"/>
                <a:ea typeface="Times New Roman" panose="02020603050405020304" pitchFamily="18" charset="0"/>
              </a:rPr>
              <a:t>ada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diolah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rPr>
              <a:t>denga</a:t>
            </a:r>
            <a:r>
              <a:rPr lang="id-ID" sz="2000" dirty="0" smtClean="0">
                <a:solidFill>
                  <a:srgbClr val="000000"/>
                </a:solidFill>
                <a:effectLst/>
                <a:latin typeface="Times New Roman" panose="02020603050405020304" pitchFamily="18" charset="0"/>
                <a:ea typeface="Times New Roman" panose="02020603050405020304" pitchFamily="18" charset="0"/>
              </a:rPr>
              <a:t>n </a:t>
            </a:r>
            <a:r>
              <a:rPr lang="en-US" sz="2000" dirty="0" err="1" smtClean="0">
                <a:solidFill>
                  <a:srgbClr val="000000"/>
                </a:solidFill>
                <a:effectLst/>
                <a:latin typeface="Times New Roman" panose="02020603050405020304" pitchFamily="18" charset="0"/>
                <a:ea typeface="Times New Roman" panose="02020603050405020304" pitchFamily="18" charset="0"/>
              </a:rPr>
              <a:t>menggunakan</a:t>
            </a:r>
            <a:r>
              <a:rPr lang="en-US" sz="2000" dirty="0" smtClean="0">
                <a:solidFill>
                  <a:srgbClr val="000000"/>
                </a:solidFill>
                <a:effectLst/>
                <a:latin typeface="Times New Roman" panose="02020603050405020304" pitchFamily="18" charset="0"/>
                <a:ea typeface="Times New Roman" panose="02020603050405020304" pitchFamily="18" charset="0"/>
              </a:rPr>
              <a:t> </a:t>
            </a:r>
            <a:r>
              <a:rPr lang="id-ID" sz="2000" dirty="0" smtClean="0">
                <a:solidFill>
                  <a:srgbClr val="000000"/>
                </a:solidFill>
                <a:effectLst/>
                <a:latin typeface="Times New Roman" panose="02020603050405020304" pitchFamily="18" charset="0"/>
                <a:ea typeface="Times New Roman" panose="02020603050405020304" pitchFamily="18" charset="0"/>
              </a:rPr>
              <a:t>Mirosoft Excel.</a:t>
            </a:r>
            <a:r>
              <a:rPr lang="en-US" sz="2000" dirty="0" smtClean="0">
                <a:solidFill>
                  <a:srgbClr val="000000"/>
                </a:solidFill>
                <a:effectLst/>
                <a:latin typeface="Times New Roman" panose="02020603050405020304" pitchFamily="18" charset="0"/>
                <a:ea typeface="Times New Roman" panose="02020603050405020304" pitchFamily="18" charset="0"/>
              </a:rPr>
              <a:t> </a:t>
            </a:r>
            <a:endParaRPr lang="en-US" sz="1400" b="1" dirty="0">
              <a:solidFill>
                <a:schemeClr val="lt1"/>
              </a:solidFill>
              <a:latin typeface="Catamaran"/>
              <a:ea typeface="Catamaran"/>
              <a:cs typeface="Catamaran"/>
              <a:sym typeface="Catamar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5;g104f7abbb21_0_39">
            <a:extLst>
              <a:ext uri="{FF2B5EF4-FFF2-40B4-BE49-F238E27FC236}">
                <a16:creationId xmlns:a16="http://schemas.microsoft.com/office/drawing/2014/main" xmlns="" id="{8B24F129-5778-4AE4-A176-A71372DF4169}"/>
              </a:ext>
            </a:extLst>
          </p:cNvPr>
          <p:cNvSpPr txBox="1">
            <a:spLocks noGrp="1"/>
          </p:cNvSpPr>
          <p:nvPr>
            <p:ph type="body" idx="1"/>
          </p:nvPr>
        </p:nvSpPr>
        <p:spPr>
          <a:xfrm>
            <a:off x="166758" y="196948"/>
            <a:ext cx="3833228" cy="604911"/>
          </a:xfrm>
          <a:prstGeom prst="rect">
            <a:avLst/>
          </a:prstGeom>
          <a:noFill/>
          <a:ln>
            <a:noFill/>
          </a:ln>
        </p:spPr>
        <p:txBody>
          <a:bodyPr spcFirstLastPara="1" wrap="square" lIns="91425" tIns="45700" rIns="91425" bIns="45700" anchor="t" anchorCtr="0">
            <a:normAutofit fontScale="85000" lnSpcReduction="10000"/>
          </a:bodyPr>
          <a:lstStyle/>
          <a:p>
            <a:pPr marL="457200" lvl="0" indent="-228600" algn="l" rtl="0">
              <a:lnSpc>
                <a:spcPct val="90000"/>
              </a:lnSpc>
              <a:spcBef>
                <a:spcPts val="1000"/>
              </a:spcBef>
              <a:spcAft>
                <a:spcPts val="0"/>
              </a:spcAft>
              <a:buClr>
                <a:schemeClr val="dk1"/>
              </a:buClr>
              <a:buSzPts val="2800"/>
              <a:buNone/>
            </a:pPr>
            <a:r>
              <a:rPr lang="en-US" b="1" dirty="0"/>
              <a:t>Alur Proses </a:t>
            </a:r>
            <a:r>
              <a:rPr lang="en-US" b="1" dirty="0" err="1"/>
              <a:t>Pengerjaan</a:t>
            </a:r>
            <a:r>
              <a:rPr lang="en-US" b="1" dirty="0"/>
              <a:t> </a:t>
            </a:r>
            <a:endParaRPr b="1" dirty="0"/>
          </a:p>
        </p:txBody>
      </p:sp>
      <p:pic>
        <p:nvPicPr>
          <p:cNvPr id="2" name="Picture 1"/>
          <p:cNvPicPr>
            <a:picLocks noChangeAspect="1"/>
          </p:cNvPicPr>
          <p:nvPr/>
        </p:nvPicPr>
        <p:blipFill rotWithShape="1">
          <a:blip r:embed="rId3"/>
          <a:srcRect l="28741" t="31110" r="31189" b="16652"/>
          <a:stretch/>
        </p:blipFill>
        <p:spPr>
          <a:xfrm>
            <a:off x="0" y="1037230"/>
            <a:ext cx="5213445" cy="3821373"/>
          </a:xfrm>
          <a:prstGeom prst="rect">
            <a:avLst/>
          </a:prstGeom>
        </p:spPr>
      </p:pic>
      <p:pic>
        <p:nvPicPr>
          <p:cNvPr id="3" name="Picture 2"/>
          <p:cNvPicPr>
            <a:picLocks noChangeAspect="1"/>
          </p:cNvPicPr>
          <p:nvPr/>
        </p:nvPicPr>
        <p:blipFill rotWithShape="1">
          <a:blip r:embed="rId4"/>
          <a:srcRect l="39199" t="30923" r="29144" b="23741"/>
          <a:stretch/>
        </p:blipFill>
        <p:spPr>
          <a:xfrm>
            <a:off x="4967784" y="1156701"/>
            <a:ext cx="3452883" cy="3316406"/>
          </a:xfrm>
          <a:prstGeom prst="rect">
            <a:avLst/>
          </a:prstGeom>
        </p:spPr>
      </p:pic>
      <p:pic>
        <p:nvPicPr>
          <p:cNvPr id="32" name="Picture 31"/>
          <p:cNvPicPr>
            <a:picLocks noChangeAspect="1"/>
          </p:cNvPicPr>
          <p:nvPr/>
        </p:nvPicPr>
        <p:blipFill rotWithShape="1">
          <a:blip r:embed="rId5"/>
          <a:srcRect l="39336" t="30923" r="30035" b="16838"/>
          <a:stretch/>
        </p:blipFill>
        <p:spPr>
          <a:xfrm>
            <a:off x="8466160" y="1037229"/>
            <a:ext cx="3725840" cy="3821373"/>
          </a:xfrm>
          <a:prstGeom prst="rect">
            <a:avLst/>
          </a:prstGeom>
        </p:spPr>
      </p:pic>
    </p:spTree>
    <p:extLst>
      <p:ext uri="{BB962C8B-B14F-4D97-AF65-F5344CB8AC3E}">
        <p14:creationId xmlns:p14="http://schemas.microsoft.com/office/powerpoint/2010/main" val="226402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smtClean="0"/>
              <a:t>Hasil</a:t>
            </a:r>
            <a:r>
              <a:rPr lang="id-ID" dirty="0" smtClean="0"/>
              <a:t> SIX SIGMA</a:t>
            </a:r>
            <a:endParaRPr dirty="0"/>
          </a:p>
        </p:txBody>
      </p:sp>
      <p:sp>
        <p:nvSpPr>
          <p:cNvPr id="3" name="Rectangle 2"/>
          <p:cNvSpPr/>
          <p:nvPr/>
        </p:nvSpPr>
        <p:spPr>
          <a:xfrm>
            <a:off x="345666" y="1527357"/>
            <a:ext cx="11173044" cy="1015663"/>
          </a:xfrm>
          <a:prstGeom prst="rect">
            <a:avLst/>
          </a:prstGeom>
        </p:spPr>
        <p:txBody>
          <a:bodyPr wrap="square">
            <a:spAutoFit/>
          </a:bodyPr>
          <a:lstStyle/>
          <a:p>
            <a:pPr algn="just"/>
            <a:r>
              <a:rPr lang="en-US"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T</a:t>
            </a:r>
            <a:r>
              <a:rPr lang="id-ID"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ahap Define: </a:t>
            </a:r>
            <a:r>
              <a:rPr lang="en-US" sz="2000" dirty="0" err="1" smtClean="0">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smtClean="0">
                <a:latin typeface="Arial" panose="020B0604020202020204" pitchFamily="34" charset="0"/>
                <a:ea typeface="Calibri" panose="020F0502020204030204" pitchFamily="34" charset="0"/>
                <a:cs typeface="Arial" panose="020B0604020202020204" pitchFamily="34" charset="0"/>
              </a:rPr>
              <a:t>mendefinisikan</a:t>
            </a:r>
            <a:r>
              <a:rPr lang="en-US" sz="2000" dirty="0" smtClean="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kebutuhan</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dari</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proses</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yang</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dilakukan</a:t>
            </a:r>
            <a:r>
              <a:rPr lang="en-US" sz="2000" dirty="0">
                <a:latin typeface="Arial" panose="020B0604020202020204" pitchFamily="34" charset="0"/>
                <a:ea typeface="Calibri" panose="020F0502020204030204" pitchFamily="34" charset="0"/>
                <a:cs typeface="Arial" panose="020B0604020202020204" pitchFamily="34" charset="0"/>
              </a:rPr>
              <a:t>.</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Sehingga</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hal</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yang</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dibutuhkan</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secara</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spesifik</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dapat</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tersedia</a:t>
            </a:r>
            <a:r>
              <a:rPr lang="en-US" sz="2000" dirty="0">
                <a:latin typeface="Arial" panose="020B0604020202020204" pitchFamily="34" charset="0"/>
                <a:ea typeface="Calibri" panose="020F0502020204030204" pitchFamily="34" charset="0"/>
                <a:cs typeface="Arial" panose="020B0604020202020204" pitchFamily="34" charset="0"/>
              </a:rPr>
              <a:t>.</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Pada</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fase</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d</a:t>
            </a:r>
            <a:r>
              <a:rPr lang="en-US" sz="2000" i="1" dirty="0" err="1">
                <a:latin typeface="Arial" panose="020B0604020202020204" pitchFamily="34" charset="0"/>
                <a:ea typeface="Calibri" panose="020F0502020204030204" pitchFamily="34" charset="0"/>
                <a:cs typeface="Arial" panose="020B0604020202020204" pitchFamily="34" charset="0"/>
              </a:rPr>
              <a:t>efine</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akan</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mengidentifikasi</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i="1" dirty="0" err="1">
                <a:latin typeface="Arial" panose="020B0604020202020204" pitchFamily="34" charset="0"/>
                <a:ea typeface="Calibri" panose="020F0502020204030204" pitchFamily="34" charset="0"/>
                <a:cs typeface="Arial" panose="020B0604020202020204" pitchFamily="34" charset="0"/>
              </a:rPr>
              <a:t>waste</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a:latin typeface="Arial" panose="020B0604020202020204" pitchFamily="34" charset="0"/>
                <a:ea typeface="Calibri" panose="020F0502020204030204" pitchFamily="34" charset="0"/>
                <a:cs typeface="Arial" panose="020B0604020202020204" pitchFamily="34" charset="0"/>
              </a:rPr>
              <a:t>(</a:t>
            </a:r>
            <a:r>
              <a:rPr lang="en-US" sz="2000" dirty="0" err="1">
                <a:latin typeface="Arial" panose="020B0604020202020204" pitchFamily="34" charset="0"/>
                <a:ea typeface="Calibri" panose="020F0502020204030204" pitchFamily="34" charset="0"/>
                <a:cs typeface="Arial" panose="020B0604020202020204" pitchFamily="34" charset="0"/>
              </a:rPr>
              <a:t>pemborosan</a:t>
            </a:r>
            <a:r>
              <a:rPr lang="en-US" sz="2000" dirty="0">
                <a:latin typeface="Arial" panose="020B0604020202020204" pitchFamily="34" charset="0"/>
                <a:ea typeface="Calibri" panose="020F0502020204030204" pitchFamily="34" charset="0"/>
                <a:cs typeface="Arial" panose="020B0604020202020204" pitchFamily="34" charset="0"/>
              </a:rPr>
              <a:t>)</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dalam</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proses</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yang</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berkaitan</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dengan</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indikator</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perfornansi</a:t>
            </a:r>
            <a:r>
              <a:rPr lang="en-US" sz="2000"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FFFF"/>
                </a:solidFill>
                <a:latin typeface="Arial" panose="020B0604020202020204" pitchFamily="34" charset="0"/>
                <a:ea typeface="Calibri" panose="020F0502020204030204" pitchFamily="34" charset="0"/>
                <a:cs typeface="Arial" panose="020B0604020202020204" pitchFamily="34" charset="0"/>
              </a:rPr>
              <a:t>i</a:t>
            </a:r>
            <a:r>
              <a:rPr lang="en-US" sz="2000" dirty="0" err="1">
                <a:latin typeface="Arial" panose="020B0604020202020204" pitchFamily="34" charset="0"/>
                <a:ea typeface="Calibri" panose="020F0502020204030204" pitchFamily="34" charset="0"/>
                <a:cs typeface="Arial" panose="020B0604020202020204" pitchFamily="34" charset="0"/>
              </a:rPr>
              <a:t>kritis</a:t>
            </a:r>
            <a:r>
              <a:rPr lang="en-US" sz="2000" dirty="0">
                <a:latin typeface="Arial" panose="020B0604020202020204" pitchFamily="34" charset="0"/>
                <a:ea typeface="Calibri" panose="020F0502020204030204" pitchFamily="34" charset="0"/>
                <a:cs typeface="Arial" panose="020B0604020202020204" pitchFamily="34" charset="0"/>
              </a:rPr>
              <a:t>.</a:t>
            </a:r>
            <a:endParaRPr lang="id-ID"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102511" y="3068806"/>
            <a:ext cx="5959369" cy="308974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694266-87DB-4DF7-AA94-0D72A3039496}"/>
              </a:ext>
            </a:extLst>
          </p:cNvPr>
          <p:cNvSpPr>
            <a:spLocks noGrp="1"/>
          </p:cNvSpPr>
          <p:nvPr>
            <p:ph type="title"/>
          </p:nvPr>
        </p:nvSpPr>
        <p:spPr/>
        <p:txBody>
          <a:bodyPr/>
          <a:lstStyle/>
          <a:p>
            <a:r>
              <a:rPr lang="en-US" dirty="0"/>
              <a:t>Hasil</a:t>
            </a:r>
            <a:endParaRPr lang="en-ID" dirty="0"/>
          </a:p>
        </p:txBody>
      </p:sp>
      <p:sp>
        <p:nvSpPr>
          <p:cNvPr id="3" name="Text Placeholder 2">
            <a:extLst>
              <a:ext uri="{FF2B5EF4-FFF2-40B4-BE49-F238E27FC236}">
                <a16:creationId xmlns:a16="http://schemas.microsoft.com/office/drawing/2014/main" xmlns="" id="{B17B4E9A-E95E-4C41-BBA6-9A65B9D0CE1A}"/>
              </a:ext>
            </a:extLst>
          </p:cNvPr>
          <p:cNvSpPr>
            <a:spLocks noGrp="1"/>
          </p:cNvSpPr>
          <p:nvPr>
            <p:ph type="body" idx="1"/>
          </p:nvPr>
        </p:nvSpPr>
        <p:spPr/>
        <p:txBody>
          <a:bodyPr/>
          <a:lstStyle/>
          <a:p>
            <a:r>
              <a:rPr lang="id-ID" dirty="0" smtClean="0"/>
              <a:t>Tahap Measure</a:t>
            </a:r>
          </a:p>
          <a:p>
            <a:pPr marL="50800" indent="0">
              <a:buNone/>
            </a:pPr>
            <a:endParaRPr lang="en-ID" dirty="0"/>
          </a:p>
        </p:txBody>
      </p:sp>
      <p:pic>
        <p:nvPicPr>
          <p:cNvPr id="6" name="Picture 5"/>
          <p:cNvPicPr>
            <a:picLocks noChangeAspect="1"/>
          </p:cNvPicPr>
          <p:nvPr/>
        </p:nvPicPr>
        <p:blipFill>
          <a:blip r:embed="rId2"/>
          <a:stretch>
            <a:fillRect/>
          </a:stretch>
        </p:blipFill>
        <p:spPr>
          <a:xfrm>
            <a:off x="709683" y="1932864"/>
            <a:ext cx="8592153" cy="3881081"/>
          </a:xfrm>
          <a:prstGeom prst="rect">
            <a:avLst/>
          </a:prstGeom>
        </p:spPr>
      </p:pic>
    </p:spTree>
    <p:extLst>
      <p:ext uri="{BB962C8B-B14F-4D97-AF65-F5344CB8AC3E}">
        <p14:creationId xmlns:p14="http://schemas.microsoft.com/office/powerpoint/2010/main" val="321233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A65830-47AF-43A7-A3F6-B79CA041CC1A}"/>
              </a:ext>
            </a:extLst>
          </p:cNvPr>
          <p:cNvSpPr>
            <a:spLocks noGrp="1"/>
          </p:cNvSpPr>
          <p:nvPr>
            <p:ph type="title"/>
          </p:nvPr>
        </p:nvSpPr>
        <p:spPr/>
        <p:txBody>
          <a:bodyPr/>
          <a:lstStyle/>
          <a:p>
            <a:r>
              <a:rPr lang="en-US" dirty="0"/>
              <a:t>Hasil</a:t>
            </a:r>
            <a:endParaRPr lang="en-ID" dirty="0"/>
          </a:p>
        </p:txBody>
      </p:sp>
      <p:pic>
        <p:nvPicPr>
          <p:cNvPr id="6" name="Picture 5"/>
          <p:cNvPicPr>
            <a:picLocks noChangeAspect="1"/>
          </p:cNvPicPr>
          <p:nvPr/>
        </p:nvPicPr>
        <p:blipFill rotWithShape="1">
          <a:blip r:embed="rId2"/>
          <a:srcRect l="28007" t="37126" r="24582" b="15859"/>
          <a:stretch/>
        </p:blipFill>
        <p:spPr>
          <a:xfrm>
            <a:off x="1296537" y="1282889"/>
            <a:ext cx="8134066" cy="4534922"/>
          </a:xfrm>
          <a:prstGeom prst="rect">
            <a:avLst/>
          </a:prstGeom>
        </p:spPr>
      </p:pic>
    </p:spTree>
    <p:extLst>
      <p:ext uri="{BB962C8B-B14F-4D97-AF65-F5344CB8AC3E}">
        <p14:creationId xmlns:p14="http://schemas.microsoft.com/office/powerpoint/2010/main" val="2639959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565F0C-09D4-424B-8CA6-E513B7A620A5}"/>
              </a:ext>
            </a:extLst>
          </p:cNvPr>
          <p:cNvSpPr>
            <a:spLocks noGrp="1"/>
          </p:cNvSpPr>
          <p:nvPr>
            <p:ph type="title"/>
          </p:nvPr>
        </p:nvSpPr>
        <p:spPr/>
        <p:txBody>
          <a:bodyPr/>
          <a:lstStyle/>
          <a:p>
            <a:r>
              <a:rPr lang="en-US" dirty="0"/>
              <a:t>Hasil</a:t>
            </a:r>
            <a:endParaRPr lang="en-ID" dirty="0"/>
          </a:p>
        </p:txBody>
      </p:sp>
      <p:pic>
        <p:nvPicPr>
          <p:cNvPr id="4" name="Picture 3"/>
          <p:cNvPicPr>
            <a:picLocks noChangeAspect="1"/>
          </p:cNvPicPr>
          <p:nvPr/>
        </p:nvPicPr>
        <p:blipFill rotWithShape="1">
          <a:blip r:embed="rId2"/>
          <a:srcRect l="30210" t="37267" r="16819" b="15158"/>
          <a:stretch/>
        </p:blipFill>
        <p:spPr>
          <a:xfrm>
            <a:off x="1746912" y="1155459"/>
            <a:ext cx="9198606" cy="4644840"/>
          </a:xfrm>
          <a:prstGeom prst="rect">
            <a:avLst/>
          </a:prstGeom>
        </p:spPr>
      </p:pic>
    </p:spTree>
    <p:extLst>
      <p:ext uri="{BB962C8B-B14F-4D97-AF65-F5344CB8AC3E}">
        <p14:creationId xmlns:p14="http://schemas.microsoft.com/office/powerpoint/2010/main" val="419059493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245</Words>
  <Application>Microsoft Office PowerPoint</Application>
  <PresentationFormat>Widescreen</PresentationFormat>
  <Paragraphs>59</Paragraphs>
  <Slides>17</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Century Gothic</vt:lpstr>
      <vt:lpstr>Georgia</vt:lpstr>
      <vt:lpstr>Catamaran</vt:lpstr>
      <vt:lpstr>Calibri</vt:lpstr>
      <vt:lpstr>Times New Roman</vt:lpstr>
      <vt:lpstr>Bell MT</vt:lpstr>
      <vt:lpstr>Exo</vt:lpstr>
      <vt:lpstr>Arial</vt:lpstr>
      <vt:lpstr>Office Theme</vt:lpstr>
      <vt:lpstr>Pengendalian Kualitas Produk Menggunakan Metode Six Sigma dan Seven Tools pada Industri Sepatu PDL</vt:lpstr>
      <vt:lpstr>Pendahuluan</vt:lpstr>
      <vt:lpstr>Pertanyaan Penelitian (Rumusan Masalah)</vt:lpstr>
      <vt:lpstr>Metode</vt:lpstr>
      <vt:lpstr>PowerPoint Presentation</vt:lpstr>
      <vt:lpstr>Hasil SIX SIGMA</vt:lpstr>
      <vt:lpstr>Hasil</vt:lpstr>
      <vt:lpstr>Hasil</vt:lpstr>
      <vt:lpstr>Hasil</vt:lpstr>
      <vt:lpstr>Pembahasan</vt:lpstr>
      <vt:lpstr>HASIL SEVEN TOOLS</vt:lpstr>
      <vt:lpstr>USULAN PERBAIKAN</vt:lpstr>
      <vt:lpstr>Temuan Penting Penelitian</vt:lpstr>
      <vt:lpstr>Manfaat Penelitian</vt:lpstr>
      <vt:lpstr>Referensi</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Analisa Peramalan Penjualan Kerupuk Udang Dengan Menggunakan Metode Artificial Neural Network (ANN</dc:title>
  <dc:creator>Umsida</dc:creator>
  <cp:lastModifiedBy>Windows User</cp:lastModifiedBy>
  <cp:revision>10</cp:revision>
  <dcterms:created xsi:type="dcterms:W3CDTF">2020-02-15T07:43:00Z</dcterms:created>
  <dcterms:modified xsi:type="dcterms:W3CDTF">2022-09-15T08:49:24Z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