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9144000" cy="6858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Ex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16/j.cden.2018.11.00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6"/>
            <a:ext cx="10736956" cy="195961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Exo"/>
              <a:buNone/>
            </a:pPr>
            <a:r>
              <a:rPr lang="id-ID" sz="3600" b="1" dirty="0">
                <a:effectLst/>
                <a:latin typeface="Times New Roman" panose="02020603050405020304" pitchFamily="18" charset="0"/>
                <a:ea typeface="MS Mincho" panose="02020609040205080304" pitchFamily="49" charset="-128"/>
              </a:rPr>
              <a:t>Efektivitas Aplikasi CAD-CAM untuk Pengembangan, </a:t>
            </a:r>
            <a:r>
              <a:rPr lang="en-US" sz="3600" b="1" dirty="0">
                <a:effectLst/>
                <a:latin typeface="Times New Roman" panose="02020603050405020304" pitchFamily="18" charset="0"/>
                <a:ea typeface="MS Mincho" panose="02020609040205080304" pitchFamily="49" charset="-128"/>
              </a:rPr>
              <a:t>D</a:t>
            </a:r>
            <a:r>
              <a:rPr lang="id-ID" sz="3600" b="1" dirty="0">
                <a:effectLst/>
                <a:latin typeface="Times New Roman" panose="02020603050405020304" pitchFamily="18" charset="0"/>
                <a:ea typeface="MS Mincho" panose="02020609040205080304" pitchFamily="49" charset="-128"/>
              </a:rPr>
              <a:t>esain dan </a:t>
            </a:r>
            <a:r>
              <a:rPr lang="en-US" sz="3600" b="1" dirty="0">
                <a:effectLst/>
                <a:latin typeface="Times New Roman" panose="02020603050405020304" pitchFamily="18" charset="0"/>
                <a:ea typeface="MS Mincho" panose="02020609040205080304" pitchFamily="49" charset="-128"/>
              </a:rPr>
              <a:t>I</a:t>
            </a:r>
            <a:r>
              <a:rPr lang="id-ID" sz="3600" b="1" dirty="0">
                <a:effectLst/>
                <a:latin typeface="Times New Roman" panose="02020603050405020304" pitchFamily="18" charset="0"/>
                <a:ea typeface="MS Mincho" panose="02020609040205080304" pitchFamily="49" charset="-128"/>
              </a:rPr>
              <a:t>mplementasi </a:t>
            </a:r>
            <a:r>
              <a:rPr lang="en-US" sz="3600" b="1" dirty="0">
                <a:effectLst/>
                <a:latin typeface="Times New Roman" panose="02020603050405020304" pitchFamily="18" charset="0"/>
                <a:ea typeface="MS Mincho" panose="02020609040205080304" pitchFamily="49" charset="-128"/>
              </a:rPr>
              <a:t>A</a:t>
            </a:r>
            <a:r>
              <a:rPr lang="id-ID" sz="3600" b="1" dirty="0">
                <a:effectLst/>
                <a:latin typeface="Times New Roman" panose="02020603050405020304" pitchFamily="18" charset="0"/>
                <a:ea typeface="MS Mincho" panose="02020609040205080304" pitchFamily="49" charset="-128"/>
              </a:rPr>
              <a:t>lat </a:t>
            </a:r>
            <a:r>
              <a:rPr lang="en-US" sz="3600" b="1" dirty="0">
                <a:effectLst/>
                <a:latin typeface="Times New Roman" panose="02020603050405020304" pitchFamily="18" charset="0"/>
                <a:ea typeface="MS Mincho" panose="02020609040205080304" pitchFamily="49" charset="-128"/>
              </a:rPr>
              <a:t>P</a:t>
            </a:r>
            <a:r>
              <a:rPr lang="id-ID" sz="3600" b="1" dirty="0">
                <a:effectLst/>
                <a:latin typeface="Times New Roman" panose="02020603050405020304" pitchFamily="18" charset="0"/>
                <a:ea typeface="MS Mincho" panose="02020609040205080304" pitchFamily="49" charset="-128"/>
              </a:rPr>
              <a:t>emeliharaan</a:t>
            </a:r>
            <a:endParaRPr sz="9600" b="1" dirty="0">
              <a:latin typeface="Exo"/>
              <a:ea typeface="Exo"/>
              <a:cs typeface="Exo"/>
              <a:sym typeface="Exo"/>
            </a:endParaRPr>
          </a:p>
        </p:txBody>
      </p:sp>
      <p:sp>
        <p:nvSpPr>
          <p:cNvPr id="41" name="Google Shape;41;p1"/>
          <p:cNvSpPr txBox="1">
            <a:spLocks noGrp="1"/>
          </p:cNvSpPr>
          <p:nvPr>
            <p:ph type="subTitle" idx="1"/>
          </p:nvPr>
        </p:nvSpPr>
        <p:spPr>
          <a:xfrm>
            <a:off x="1714500"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Times New Roman" panose="02020603050405020304" pitchFamily="18" charset="0"/>
                <a:cs typeface="Times New Roman" panose="02020603050405020304" pitchFamily="18" charset="0"/>
                <a:sym typeface="Exo"/>
              </a:rPr>
              <a:t>Oleh:</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lt1"/>
              </a:buClr>
              <a:buSzPts val="2400"/>
              <a:buNone/>
            </a:pPr>
            <a:r>
              <a:rPr lang="en-US" dirty="0">
                <a:latin typeface="Times New Roman" panose="02020603050405020304" pitchFamily="18" charset="0"/>
                <a:cs typeface="Times New Roman" panose="02020603050405020304" pitchFamily="18" charset="0"/>
              </a:rPr>
              <a:t>Yusuf Effri </a:t>
            </a:r>
            <a:r>
              <a:rPr lang="en-US" dirty="0" err="1">
                <a:latin typeface="Times New Roman" panose="02020603050405020304" pitchFamily="18" charset="0"/>
                <a:cs typeface="Times New Roman" panose="02020603050405020304" pitchFamily="18" charset="0"/>
              </a:rPr>
              <a:t>Prastyo</a:t>
            </a:r>
            <a:r>
              <a:rPr lang="en-US" dirty="0">
                <a:latin typeface="Times New Roman" panose="02020603050405020304" pitchFamily="18" charset="0"/>
                <a:cs typeface="Times New Roman" panose="02020603050405020304" pitchFamily="18" charset="0"/>
              </a:rPr>
              <a:t> Budi, </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lt1"/>
              </a:buClr>
              <a:buSzPts val="2400"/>
              <a:buNone/>
            </a:pPr>
            <a:r>
              <a:rPr lang="en-US" dirty="0" err="1">
                <a:latin typeface="Times New Roman" panose="02020603050405020304" pitchFamily="18" charset="0"/>
                <a:cs typeface="Times New Roman" panose="02020603050405020304" pitchFamily="18" charset="0"/>
              </a:rPr>
              <a:t>Tedjo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Sukmono</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lt1"/>
              </a:buClr>
              <a:buSzPts val="2400"/>
              <a:buNone/>
            </a:pPr>
            <a:r>
              <a:rPr lang="en-US" dirty="0">
                <a:latin typeface="Times New Roman" panose="02020603050405020304" pitchFamily="18" charset="0"/>
                <a:cs typeface="Times New Roman" panose="02020603050405020304" pitchFamily="18" charset="0"/>
              </a:rPr>
              <a:t>Teknik </a:t>
            </a:r>
            <a:r>
              <a:rPr lang="en-US" dirty="0" err="1">
                <a:latin typeface="Times New Roman" panose="02020603050405020304" pitchFamily="18" charset="0"/>
                <a:cs typeface="Times New Roman" panose="02020603050405020304" pitchFamily="18" charset="0"/>
              </a:rPr>
              <a:t>Industri</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rgbClr val="F2F2F2"/>
              </a:buClr>
              <a:buSzPts val="2400"/>
              <a:buNone/>
            </a:pPr>
            <a:r>
              <a:rPr lang="en-US" dirty="0">
                <a:solidFill>
                  <a:srgbClr val="F2F2F2"/>
                </a:solidFill>
                <a:latin typeface="Times New Roman" panose="02020603050405020304" pitchFamily="18" charset="0"/>
                <a:cs typeface="Times New Roman" panose="02020603050405020304" pitchFamily="18" charset="0"/>
                <a:sym typeface="Exo"/>
              </a:rPr>
              <a:t>Universitas Muhammadiyah </a:t>
            </a:r>
            <a:r>
              <a:rPr lang="en-US" dirty="0" err="1">
                <a:solidFill>
                  <a:srgbClr val="F2F2F2"/>
                </a:solidFill>
                <a:latin typeface="Times New Roman" panose="02020603050405020304" pitchFamily="18" charset="0"/>
                <a:cs typeface="Times New Roman" panose="02020603050405020304" pitchFamily="18" charset="0"/>
                <a:sym typeface="Exo"/>
              </a:rPr>
              <a:t>Sidoarjo</a:t>
            </a:r>
            <a:r>
              <a:rPr lang="en-US" dirty="0">
                <a:solidFill>
                  <a:srgbClr val="F2F2F2"/>
                </a:solidFill>
                <a:latin typeface="Times New Roman" panose="02020603050405020304" pitchFamily="18" charset="0"/>
                <a:cs typeface="Times New Roman" panose="02020603050405020304" pitchFamily="18" charset="0"/>
                <a:sym typeface="Exo"/>
              </a:rPr>
              <a:t> </a:t>
            </a:r>
            <a:endParaRPr dirty="0">
              <a:solidFill>
                <a:srgbClr val="F2F2F2"/>
              </a:solidFill>
              <a:latin typeface="Times New Roman" panose="02020603050405020304" pitchFamily="18" charset="0"/>
              <a:cs typeface="Times New Roman" panose="02020603050405020304" pitchFamily="18" charset="0"/>
              <a:sym typeface="Exo"/>
            </a:endParaRPr>
          </a:p>
          <a:p>
            <a:pPr marL="0" lvl="0" indent="0" algn="ctr" rtl="0">
              <a:lnSpc>
                <a:spcPct val="90000"/>
              </a:lnSpc>
              <a:spcBef>
                <a:spcPts val="1000"/>
              </a:spcBef>
              <a:spcAft>
                <a:spcPts val="0"/>
              </a:spcAft>
              <a:buClr>
                <a:srgbClr val="F2F2F2"/>
              </a:buClr>
              <a:buSzPts val="2400"/>
              <a:buNone/>
            </a:pPr>
            <a:r>
              <a:rPr lang="en-US" dirty="0" err="1">
                <a:solidFill>
                  <a:srgbClr val="F2F2F2"/>
                </a:solidFill>
                <a:latin typeface="Times New Roman" panose="02020603050405020304" pitchFamily="18" charset="0"/>
                <a:cs typeface="Times New Roman" panose="02020603050405020304" pitchFamily="18" charset="0"/>
              </a:rPr>
              <a:t>Agustus</a:t>
            </a:r>
            <a:r>
              <a:rPr lang="en-US" dirty="0">
                <a:solidFill>
                  <a:srgbClr val="F2F2F2"/>
                </a:solidFill>
                <a:latin typeface="Times New Roman" panose="02020603050405020304" pitchFamily="18" charset="0"/>
                <a:cs typeface="Times New Roman" panose="02020603050405020304" pitchFamily="18" charset="0"/>
              </a:rPr>
              <a:t>, 2023</a:t>
            </a:r>
            <a:endParaRPr dirty="0">
              <a:solidFill>
                <a:srgbClr val="F2F2F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230188" indent="0" algn="just">
              <a:buNone/>
            </a:pPr>
            <a:r>
              <a:rPr lang="id-ID" dirty="0">
                <a:effectLst/>
                <a:latin typeface="Times New Roman" panose="02020603050405020304" pitchFamily="18" charset="0"/>
                <a:ea typeface="MS Mincho" panose="02020609040205080304" pitchFamily="49" charset="-128"/>
              </a:rPr>
              <a:t>Penggunaan teknologi komputer dalam industri telah mengalami perkembangan pesat dalam beberapa dekade terakhir. Salah satu teknologi yang menonjol adalah Computer-Aided Design dan Computer-Aided Manufacturing (CAD-CAM). CAD-CAM adalah teknologi yang memungkinkan perancangan dan pembuatan produk secara digital dengan bantuan komputer (Alhallak et al., 2023). Penerapan teknologi ini telah membawa perubahan signifikan di banyak industri, termasuk manufaktur, otomotif, pesawat terbang, teknologi medis, dan banyak lagi (Amesti-Garaizabal et al., 2019).</a:t>
            </a:r>
            <a:endParaRPr lang="en-US" dirty="0">
              <a:effectLst/>
              <a:latin typeface="Times New Roman" panose="02020603050405020304" pitchFamily="18" charset="0"/>
              <a:ea typeface="MS Mincho" panose="02020609040205080304" pitchFamily="49" charset="-128"/>
            </a:endParaRPr>
          </a:p>
          <a:p>
            <a:pPr marL="230188" lvl="0" indent="-1588"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3" name="TextBox 2">
            <a:extLst>
              <a:ext uri="{FF2B5EF4-FFF2-40B4-BE49-F238E27FC236}">
                <a16:creationId xmlns:a16="http://schemas.microsoft.com/office/drawing/2014/main" id="{4BE9907A-6160-8F77-C762-01B0B8D6905E}"/>
              </a:ext>
            </a:extLst>
          </p:cNvPr>
          <p:cNvSpPr txBox="1"/>
          <p:nvPr/>
        </p:nvSpPr>
        <p:spPr>
          <a:xfrm>
            <a:off x="436605" y="1285104"/>
            <a:ext cx="11121081" cy="1555234"/>
          </a:xfrm>
          <a:prstGeom prst="rect">
            <a:avLst/>
          </a:prstGeom>
          <a:noFill/>
        </p:spPr>
        <p:txBody>
          <a:bodyPr wrap="square">
            <a:spAutoFit/>
          </a:bodyPr>
          <a:lstStyle/>
          <a:p>
            <a:pPr marL="0" marR="0">
              <a:lnSpc>
                <a:spcPct val="107000"/>
              </a:lnSpc>
              <a:spcBef>
                <a:spcPts val="0"/>
              </a:spcBef>
              <a:spcAft>
                <a:spcPts val="800"/>
              </a:spcAft>
            </a:pP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Apakah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beberapa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tahun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penelitian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literasi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CAD dan CAM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bermanfaat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segala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bidang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Apakah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aplikasi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CAD dan CAM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bermanfaat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untuk</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teknologi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masa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depan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230188" indent="-1588" algn="just">
              <a:buNone/>
            </a:pPr>
            <a:r>
              <a:rPr lang="id-ID" sz="2400" dirty="0">
                <a:effectLst/>
                <a:latin typeface="Times New Roman" panose="02020603050405020304" pitchFamily="18" charset="0"/>
                <a:ea typeface="MS Mincho" panose="02020609040205080304" pitchFamily="49" charset="-128"/>
              </a:rPr>
              <a:t>Penelitian ini akan menggunakan metode analisis pustaka sebagai pendekatan utama. Metode penulisan yang digunakan dalam penulisan artikel ilmiah ini adalah dengan metode kualitatif dan studi pustaka Penelitian Kepustakaan atau studi pustaka. Disamping itu dilakukan dengan mengkaji buku-buku literatur yang sesuai dengan teori dalam pembahasan artikel ini. Tinjauan literatur akan mencakup jurnal ilmiah, konferensi, laporan penelitian, buku, dan sumber terpercaya lainnya yang terkait dengan aplikasi CAD-CAM dalam pengembangan desain dan implementasi alat pemeliharaan. Sumber literatur yang digunakan akan dipilih berdasarkan relevansinya dengan topik penelitian, akurasi, kebaruan, dan kredibilitasnya. Peneliti akan menggunakan database ilmiah dan mesin pencari tepercaya untuk mengidentifikasi sumber yang sesuai (Komine et al., 2020).</a:t>
            </a:r>
            <a:endParaRPr lang="en-US" sz="2400" dirty="0">
              <a:effectLst/>
              <a:latin typeface="Times New Roman" panose="02020603050405020304" pitchFamily="18" charset="0"/>
              <a:ea typeface="MS Mincho" panose="02020609040205080304" pitchFamily="49" charset="-128"/>
            </a:endParaRPr>
          </a:p>
          <a:p>
            <a:pPr marL="230188" lvl="0" indent="-1588"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230188" indent="-1588" algn="just">
              <a:buNone/>
            </a:pPr>
            <a:r>
              <a:rPr lang="en-US" sz="2400" dirty="0">
                <a:latin typeface="Times New Roman" panose="02020603050405020304" pitchFamily="18" charset="0"/>
                <a:ea typeface="MS Mincho" panose="02020609040205080304" pitchFamily="49" charset="-128"/>
              </a:rPr>
              <a:t>A</a:t>
            </a:r>
            <a:r>
              <a:rPr lang="id-ID" sz="2400" dirty="0">
                <a:effectLst/>
                <a:latin typeface="Times New Roman" panose="02020603050405020304" pitchFamily="18" charset="0"/>
                <a:ea typeface="MS Mincho" panose="02020609040205080304" pitchFamily="49" charset="-128"/>
              </a:rPr>
              <a:t>nalisis tinjauan literatur tentang efektivitas CAD-CAM dalam pengembangan, desain, dan implementasi alat pemeliharaan menunjukkan bahwa teknologi ini dapat memberikan manfaat yang signifikan jika dikelola dengan baik. Dengan perangkat lunak yang tepat dan keterampilan yang memadai, CAD-CAM dapat meningkatkan efisiensi dan kualitas dalam proses pemeliharaan dan perawatan peralatan industri. Namun, upaya penanggulangan tantangan yang mungkin timbul perlu dilakukan agar implementasi dapat berjalan lancar dan membuahkan hasil yang diharapkan.</a:t>
            </a:r>
            <a:endParaRPr lang="en-US" sz="2400" dirty="0">
              <a:effectLst/>
              <a:latin typeface="Times New Roman" panose="02020603050405020304" pitchFamily="18" charset="0"/>
              <a:ea typeface="MS Mincho" panose="02020609040205080304" pitchFamily="49" charset="-128"/>
            </a:endParaRPr>
          </a:p>
          <a:p>
            <a:pPr marL="230188" indent="-1588" algn="just">
              <a:buNone/>
            </a:pPr>
            <a:r>
              <a:rPr lang="id-ID" sz="2400" dirty="0">
                <a:effectLst/>
                <a:latin typeface="Times New Roman" panose="02020603050405020304" pitchFamily="18" charset="0"/>
                <a:ea typeface="MS Mincho" panose="02020609040205080304" pitchFamily="49" charset="-128"/>
              </a:rPr>
              <a:t>Namun, meskipun CAD-CAM menawarkan banyak keuntungan potensial, beberapa kendala juga dapat ditemui, seperti biaya investasi awal, waktu pelatihan yang diperlukan, dan kompleksitas integrasi sistem dengan infrastruktur yang ada. Oleh karena itu, pengambilan keputusan yang bijak diperlukan untuk memastikan bahwa investasi dalam teknologi ini sesuai dengan kebutuhan dan tujuan Perusahaan.</a:t>
            </a:r>
            <a:endParaRPr lang="id-ID" sz="2400" dirty="0"/>
          </a:p>
          <a:p>
            <a:pPr marL="230188" indent="-1588" algn="just">
              <a:buNone/>
            </a:pPr>
            <a:endParaRPr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230188" indent="-1588" algn="just">
              <a:buNone/>
            </a:pPr>
            <a:r>
              <a:rPr lang="id-ID" sz="2400" dirty="0">
                <a:effectLst/>
                <a:latin typeface="Times New Roman" panose="02020603050405020304" pitchFamily="18" charset="0"/>
                <a:ea typeface="MS Mincho" panose="02020609040205080304" pitchFamily="49" charset="-128"/>
              </a:rPr>
              <a:t>Kehadiran teknologi CAD-CAM telah mengubah lanskap industri dan proses desain. Sebelum CAD-CAM, proses desain produk dan perangkat yang kompleks membutuhkan banyak waktu dan usaha, dan membutuhkan prototipe fisik yang mahal untuk memeriksa desain. Dengan adopsi CAD-CAM, proses desain menjadi lebih efisien dan akurat. Desainer dapat dengan mudah membuat model produk virtual, menguji kinerjanya, dan membuat perubahan jika diperlukan sebelum memulai produksi. Ini mengurangi risiko kesalahan dan biaya yang terkait dengan pengujian berulang prototipe fisik. Selain itu, CAM telah membantu meningkatkan kecepatan dan akurasi dalam proses manufaktur. Produksi menjadi lebih otomatis, mengurangi ketergantungan pada tenaga kerja manusia  dan meningkatkan produktivitas. Dengan CAM, produk dapat dibuat dengan presisi tinggi dan konsistensi yang lebih baik. Secara keseluruhan, CAD-CAM telah memberikan kontribusi besar dalam mendorong inovasi,  meningkatkan efisiensi dan meningkatkan kualitas produk di berbagai industri. Penggunaan teknologi ini terus berkembang, dan diharapkan akan terus memberikan dampak positif bagi desain dan proses produksi di masa mendatang.</a:t>
            </a:r>
            <a:endParaRPr lang="en-US" sz="2400" dirty="0">
              <a:effectLst/>
              <a:latin typeface="Times New Roman" panose="02020603050405020304" pitchFamily="18" charset="0"/>
              <a:ea typeface="MS Mincho" panose="02020609040205080304" pitchFamily="49" charset="-128"/>
            </a:endParaRPr>
          </a:p>
          <a:p>
            <a:pPr marL="457200" lvl="0" indent="-2286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a:bodyPr>
          <a:lstStyle/>
          <a:p>
            <a:pPr marL="0" indent="0" algn="just">
              <a:buNone/>
            </a:pPr>
            <a:r>
              <a:rPr lang="id-ID" sz="2600" dirty="0">
                <a:effectLst/>
                <a:latin typeface="Times New Roman" panose="02020603050405020304" pitchFamily="18" charset="0"/>
                <a:ea typeface="MS Mincho" panose="02020609040205080304" pitchFamily="49" charset="-128"/>
              </a:rPr>
              <a:t>CAD-CAM (Computer-Aided Design - Computer-Aided Manufacturing) adalah teknologi yang telah mengubah cara kita merancang dan mengembangkan berbagai produk, termasuk alat pemeliharaan. Dalam proses pengembangan desain alat pemeliharaan, peran CAD sangat penting. CAD memungkinkan desainer untuk membuat model 2D dan 3D yang akurat dan terperinci, memberikan berbagai keuntungan dalam hal akurasi, efisiensi,  dan fleksibilitas.</a:t>
            </a:r>
            <a:endParaRPr lang="en-US" sz="2600" dirty="0">
              <a:effectLst/>
              <a:latin typeface="Times New Roman" panose="02020603050405020304" pitchFamily="18" charset="0"/>
              <a:ea typeface="MS Mincho" panose="02020609040205080304" pitchFamily="49"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230188" indent="-1588" algn="just">
              <a:buNone/>
            </a:pPr>
            <a:r>
              <a:rPr lang="id-ID" dirty="0">
                <a:effectLst/>
                <a:latin typeface="Times New Roman" panose="02020603050405020304" pitchFamily="18" charset="0"/>
                <a:ea typeface="MS Mincho" panose="02020609040205080304" pitchFamily="49" charset="-128"/>
              </a:rPr>
              <a:t>Di era industri modern, teknologi telah memainkan peran penting dalam meningkatkan produktivitas dan efisiensi proses merancang, memproduksi dan  mengimplementasikan berbagai alat dan peralatan. Di antara teknologi yang telah memberikan kontribusi besar dalam konteks ini adalah CAD-CAM (Computer-Aided Design and Computer-Aided Manufacturing). CAD-CAM adalah sistem yang menggunakan komputer untuk membantu dalam proses perancangan dan pembuatan produk. Dalam konteks ini, penerapan CAD-CAM dalam pengembangan dan implementasi alat pemeliharaan merupakan fokus penting untuk dianalisis efektivitasnya.</a:t>
            </a:r>
            <a:endParaRPr lang="en-US" dirty="0">
              <a:effectLst/>
              <a:latin typeface="Times New Roman" panose="02020603050405020304" pitchFamily="18" charset="0"/>
              <a:ea typeface="MS Mincho" panose="02020609040205080304" pitchFamily="49" charset="-128"/>
            </a:endParaRPr>
          </a:p>
          <a:p>
            <a:pPr marL="457200" lvl="0" indent="-2286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304800" marR="0" indent="-304800" algn="just">
              <a:spcBef>
                <a:spcPts val="0"/>
              </a:spcBef>
              <a:spcAft>
                <a:spcPts val="0"/>
              </a:spcAft>
            </a:pPr>
            <a:r>
              <a:rPr lang="id-ID" sz="1800" dirty="0">
                <a:effectLst/>
                <a:latin typeface="Times New Roman" panose="02020603050405020304" pitchFamily="18" charset="0"/>
                <a:ea typeface="MS Mincho" panose="02020609040205080304" pitchFamily="49" charset="-128"/>
              </a:rPr>
              <a:t>Afiqah Hamzah, N., Razak, N. A. A., Sayuti Ab Karim, M., &amp; Gholizadeh, H. (2021). Tinjauan sejarah aplikasi sistem CAD / CAM dalam produksi soket prostetik transtibial di negara berkembang (dari 1980 hingga 2019). </a:t>
            </a:r>
            <a:r>
              <a:rPr lang="id-ID" sz="1800" i="1" dirty="0">
                <a:effectLst/>
                <a:latin typeface="Times New Roman" panose="02020603050405020304" pitchFamily="18" charset="0"/>
                <a:ea typeface="MS Mincho" panose="02020609040205080304" pitchFamily="49" charset="-128"/>
              </a:rPr>
              <a:t>Prosiding Lembaga Insinyur Mesin, Bagian H: Jurnal Teknik dalam Kedokteran,</a:t>
            </a:r>
            <a:r>
              <a:rPr lang="id-ID" sz="1800" dirty="0">
                <a:effectLst/>
                <a:latin typeface="Times New Roman" panose="02020603050405020304" pitchFamily="18" charset="0"/>
                <a:ea typeface="MS Mincho" panose="02020609040205080304" pitchFamily="49" charset="-128"/>
              </a:rPr>
              <a:t> </a:t>
            </a:r>
            <a:r>
              <a:rPr lang="id-ID" sz="1800" i="1" dirty="0">
                <a:effectLst/>
                <a:latin typeface="Times New Roman" panose="02020603050405020304" pitchFamily="18" charset="0"/>
                <a:ea typeface="MS Mincho" panose="02020609040205080304" pitchFamily="49" charset="-128"/>
              </a:rPr>
              <a:t>235</a:t>
            </a:r>
            <a:r>
              <a:rPr lang="id-ID" sz="1800" dirty="0">
                <a:effectLst/>
                <a:latin typeface="Times New Roman" panose="02020603050405020304" pitchFamily="18" charset="0"/>
                <a:ea typeface="MS Mincho" panose="02020609040205080304" pitchFamily="49" charset="-128"/>
              </a:rPr>
              <a:t>(12), 1359–1374. https://doi.org/10.1177/09544119211035200</a:t>
            </a:r>
            <a:endParaRPr lang="en-US" sz="1800" dirty="0">
              <a:effectLst/>
              <a:latin typeface="Times New Roman" panose="02020603050405020304" pitchFamily="18" charset="0"/>
              <a:ea typeface="MS Mincho" panose="02020609040205080304" pitchFamily="49" charset="-128"/>
            </a:endParaRPr>
          </a:p>
          <a:p>
            <a:pPr marL="304800" marR="0" indent="-304800" algn="just">
              <a:spcBef>
                <a:spcPts val="0"/>
              </a:spcBef>
              <a:spcAft>
                <a:spcPts val="0"/>
              </a:spcAft>
            </a:pPr>
            <a:r>
              <a:rPr lang="id-ID" sz="1800" dirty="0">
                <a:effectLst/>
                <a:latin typeface="Times New Roman" panose="02020603050405020304" pitchFamily="18" charset="0"/>
                <a:ea typeface="MS Mincho" panose="02020609040205080304" pitchFamily="49" charset="-128"/>
              </a:rPr>
              <a:t>Alhallak, K., Hagi-Pavli, E., &amp; Nankali, A. (2023). Ulasan tentang penggunaan klinis CAD / CAM dan gigi palsu cetak 3D. </a:t>
            </a:r>
            <a:r>
              <a:rPr lang="id-ID" sz="1800" i="1" dirty="0">
                <a:effectLst/>
                <a:latin typeface="Times New Roman" panose="02020603050405020304" pitchFamily="18" charset="0"/>
                <a:ea typeface="MS Mincho" panose="02020609040205080304" pitchFamily="49" charset="-128"/>
              </a:rPr>
              <a:t>Jurnal Gigi Inggris</a:t>
            </a:r>
            <a:r>
              <a:rPr lang="id-ID" sz="1800" dirty="0">
                <a:effectLst/>
                <a:latin typeface="Times New Roman" panose="02020603050405020304" pitchFamily="18" charset="0"/>
                <a:ea typeface="MS Mincho" panose="02020609040205080304" pitchFamily="49" charset="-128"/>
              </a:rPr>
              <a:t>. https://doi.org/10.1038/s41415-022-5401-5</a:t>
            </a:r>
            <a:endParaRPr lang="en-US" sz="1800" dirty="0">
              <a:effectLst/>
              <a:latin typeface="Times New Roman" panose="02020603050405020304" pitchFamily="18" charset="0"/>
              <a:ea typeface="MS Mincho" panose="02020609040205080304" pitchFamily="49" charset="-128"/>
            </a:endParaRPr>
          </a:p>
          <a:p>
            <a:pPr marL="304800" marR="0" indent="-304800" algn="just">
              <a:spcBef>
                <a:spcPts val="0"/>
              </a:spcBef>
              <a:spcAft>
                <a:spcPts val="0"/>
              </a:spcAft>
            </a:pPr>
            <a:r>
              <a:rPr lang="id-ID" sz="1800" dirty="0">
                <a:effectLst/>
                <a:latin typeface="Times New Roman" panose="02020603050405020304" pitchFamily="18" charset="0"/>
                <a:ea typeface="MS Mincho" panose="02020609040205080304" pitchFamily="49" charset="-128"/>
              </a:rPr>
              <a:t>Amesti-Garaizabal, A., Agustín-Panadero, R., Verdejo-Solá, B., Fons-Font, A., Fernández-Estevan, L., Montiel-Company, J., &amp; Solá-Ruíz, MF (2019). Ketahanan fraktur restorasi tidak langsung parsial dibuat dengan teknologi CAD / CAM. Tinjauan sistematis dan meta-analisis. </a:t>
            </a:r>
            <a:r>
              <a:rPr lang="id-ID" sz="1800" i="1" dirty="0">
                <a:effectLst/>
                <a:latin typeface="Times New Roman" panose="02020603050405020304" pitchFamily="18" charset="0"/>
                <a:ea typeface="MS Mincho" panose="02020609040205080304" pitchFamily="49" charset="-128"/>
              </a:rPr>
              <a:t>Jurnal Kedokteran Klinis</a:t>
            </a:r>
            <a:r>
              <a:rPr lang="id-ID" sz="1800" dirty="0">
                <a:effectLst/>
                <a:latin typeface="Times New Roman" panose="02020603050405020304" pitchFamily="18" charset="0"/>
                <a:ea typeface="MS Mincho" panose="02020609040205080304" pitchFamily="49" charset="-128"/>
              </a:rPr>
              <a:t>, </a:t>
            </a:r>
            <a:r>
              <a:rPr lang="id-ID" sz="1800" i="1" dirty="0">
                <a:effectLst/>
                <a:latin typeface="Times New Roman" panose="02020603050405020304" pitchFamily="18" charset="0"/>
                <a:ea typeface="MS Mincho" panose="02020609040205080304" pitchFamily="49" charset="-128"/>
              </a:rPr>
              <a:t>8</a:t>
            </a:r>
            <a:r>
              <a:rPr lang="id-ID" sz="1800" dirty="0">
                <a:effectLst/>
                <a:latin typeface="Times New Roman" panose="02020603050405020304" pitchFamily="18" charset="0"/>
                <a:ea typeface="MS Mincho" panose="02020609040205080304" pitchFamily="49" charset="-128"/>
              </a:rPr>
              <a:t>(11). https://doi.org/10.3390/jcm8111932</a:t>
            </a:r>
            <a:endParaRPr lang="en-US" sz="1800" dirty="0">
              <a:effectLst/>
              <a:latin typeface="Times New Roman" panose="02020603050405020304" pitchFamily="18" charset="0"/>
              <a:ea typeface="MS Mincho" panose="02020609040205080304" pitchFamily="49" charset="-128"/>
            </a:endParaRPr>
          </a:p>
          <a:p>
            <a:pPr marL="304800" marR="0" indent="-304800" algn="just">
              <a:spcBef>
                <a:spcPts val="0"/>
              </a:spcBef>
              <a:spcAft>
                <a:spcPts val="0"/>
              </a:spcAft>
            </a:pPr>
            <a:r>
              <a:rPr lang="id-ID" sz="1800" dirty="0">
                <a:effectLst/>
                <a:latin typeface="Times New Roman" panose="02020603050405020304" pitchFamily="18" charset="0"/>
                <a:ea typeface="MS Mincho" panose="02020609040205080304" pitchFamily="49" charset="-128"/>
              </a:rPr>
              <a:t>Anzai, M., Kumasaka, T., Inoue, E., Seimiya, K., Kawanishi, N., Hayakawa, T., Ohkubo, C., Miura, H., Hoshi, N., &amp; Kimoto, K. (2021). Aplikasi titanium tempa multi-arah untuk fabrikasi mahkota prostetik dengan cad / cam. </a:t>
            </a:r>
            <a:r>
              <a:rPr lang="id-ID" sz="1800" i="1" dirty="0">
                <a:effectLst/>
                <a:latin typeface="Times New Roman" panose="02020603050405020304" pitchFamily="18" charset="0"/>
                <a:ea typeface="MS Mincho" panose="02020609040205080304" pitchFamily="49" charset="-128"/>
              </a:rPr>
              <a:t>Jurnal Bahan Gigi</a:t>
            </a:r>
            <a:r>
              <a:rPr lang="id-ID" sz="1800" dirty="0">
                <a:effectLst/>
                <a:latin typeface="Times New Roman" panose="02020603050405020304" pitchFamily="18" charset="0"/>
                <a:ea typeface="MS Mincho" panose="02020609040205080304" pitchFamily="49" charset="-128"/>
              </a:rPr>
              <a:t>, </a:t>
            </a:r>
            <a:r>
              <a:rPr lang="id-ID" sz="1800" i="1" dirty="0">
                <a:effectLst/>
                <a:latin typeface="Times New Roman" panose="02020603050405020304" pitchFamily="18" charset="0"/>
                <a:ea typeface="MS Mincho" panose="02020609040205080304" pitchFamily="49" charset="-128"/>
              </a:rPr>
              <a:t>40</a:t>
            </a:r>
            <a:r>
              <a:rPr lang="id-ID" sz="1800" dirty="0">
                <a:effectLst/>
                <a:latin typeface="Times New Roman" panose="02020603050405020304" pitchFamily="18" charset="0"/>
                <a:ea typeface="MS Mincho" panose="02020609040205080304" pitchFamily="49" charset="-128"/>
              </a:rPr>
              <a:t>(4), 1049–1054. https://doi.org/10.4012/dmj.2020-351</a:t>
            </a:r>
            <a:endParaRPr lang="en-US" sz="1800" dirty="0">
              <a:effectLst/>
              <a:latin typeface="Times New Roman" panose="02020603050405020304" pitchFamily="18" charset="0"/>
              <a:ea typeface="MS Mincho" panose="02020609040205080304" pitchFamily="49" charset="-128"/>
            </a:endParaRPr>
          </a:p>
          <a:p>
            <a:pPr marL="304800" marR="0" indent="-304800" algn="just">
              <a:spcBef>
                <a:spcPts val="0"/>
              </a:spcBef>
              <a:spcAft>
                <a:spcPts val="0"/>
              </a:spcAft>
            </a:pPr>
            <a:r>
              <a:rPr lang="id-ID" sz="1800" dirty="0">
                <a:effectLst/>
                <a:latin typeface="Times New Roman" panose="02020603050405020304" pitchFamily="18" charset="0"/>
                <a:ea typeface="MS Mincho" panose="02020609040205080304" pitchFamily="49" charset="-128"/>
              </a:rPr>
              <a:t>Blatz, M. B., &amp; Conejo, J. (2019). Keadaan Kedokteran Gigi dan Materi Digital Chairside Saat Ini. </a:t>
            </a:r>
            <a:r>
              <a:rPr lang="id-ID" sz="1800" i="1" dirty="0">
                <a:effectLst/>
                <a:latin typeface="Times New Roman" panose="02020603050405020304" pitchFamily="18" charset="0"/>
                <a:ea typeface="MS Mincho" panose="02020609040205080304" pitchFamily="49" charset="-128"/>
              </a:rPr>
              <a:t>Klinik Gigi Amerika Utara</a:t>
            </a:r>
            <a:r>
              <a:rPr lang="id-ID" sz="1800" dirty="0">
                <a:effectLst/>
                <a:latin typeface="Times New Roman" panose="02020603050405020304" pitchFamily="18" charset="0"/>
                <a:ea typeface="MS Mincho" panose="02020609040205080304" pitchFamily="49" charset="-128"/>
              </a:rPr>
              <a:t>, </a:t>
            </a:r>
            <a:r>
              <a:rPr lang="id-ID" sz="1800" i="1" dirty="0">
                <a:effectLst/>
                <a:latin typeface="Times New Roman" panose="02020603050405020304" pitchFamily="18" charset="0"/>
                <a:ea typeface="MS Mincho" panose="02020609040205080304" pitchFamily="49" charset="-128"/>
              </a:rPr>
              <a:t>63</a:t>
            </a:r>
            <a:r>
              <a:rPr lang="id-ID" sz="1800" dirty="0">
                <a:effectLst/>
                <a:latin typeface="Times New Roman" panose="02020603050405020304" pitchFamily="18" charset="0"/>
                <a:ea typeface="MS Mincho" panose="02020609040205080304" pitchFamily="49" charset="-128"/>
              </a:rPr>
              <a:t>(2), 175–197. </a:t>
            </a:r>
            <a:r>
              <a:rPr lang="id-ID" sz="1800" dirty="0">
                <a:effectLst/>
                <a:latin typeface="Times New Roman" panose="02020603050405020304" pitchFamily="18" charset="0"/>
                <a:ea typeface="MS Mincho" panose="02020609040205080304" pitchFamily="49" charset="-128"/>
                <a:hlinkClick r:id="rId3"/>
              </a:rPr>
              <a:t>https://doi.org/10.1016/j.cden.2018.11.002</a:t>
            </a:r>
            <a:endParaRPr lang="en-US" sz="1800" dirty="0">
              <a:effectLst/>
              <a:latin typeface="Times New Roman" panose="02020603050405020304" pitchFamily="18" charset="0"/>
              <a:ea typeface="MS Mincho" panose="02020609040205080304" pitchFamily="49" charset="-128"/>
            </a:endParaRPr>
          </a:p>
          <a:p>
            <a:pPr marL="304800" marR="0" indent="-304800" algn="just">
              <a:spcBef>
                <a:spcPts val="0"/>
              </a:spcBef>
              <a:spcAft>
                <a:spcPts val="0"/>
              </a:spcAft>
            </a:pPr>
            <a:r>
              <a:rPr lang="id-ID" sz="1800" dirty="0">
                <a:effectLst/>
                <a:latin typeface="Times New Roman" panose="02020603050405020304" pitchFamily="18" charset="0"/>
                <a:ea typeface="MS Mincho" panose="02020609040205080304" pitchFamily="49" charset="-128"/>
              </a:rPr>
              <a:t>Emas, D., Hahnel, SF, Schierz, O., &amp; Rauch, A. (2020). Kepraktisan pendekatan chairside untuk mengkarakterisasi komposit berbasis resin CAD / cam. </a:t>
            </a:r>
            <a:r>
              <a:rPr lang="id-ID" sz="1800" i="1" dirty="0">
                <a:effectLst/>
                <a:latin typeface="Times New Roman" panose="02020603050405020304" pitchFamily="18" charset="0"/>
                <a:ea typeface="MS Mincho" panose="02020609040205080304" pitchFamily="49" charset="-128"/>
              </a:rPr>
              <a:t>Jurnal Ilmu Lisan</a:t>
            </a:r>
            <a:r>
              <a:rPr lang="id-ID" sz="1800" dirty="0">
                <a:effectLst/>
                <a:latin typeface="Times New Roman" panose="02020603050405020304" pitchFamily="18" charset="0"/>
                <a:ea typeface="MS Mincho" panose="02020609040205080304" pitchFamily="49" charset="-128"/>
              </a:rPr>
              <a:t>, </a:t>
            </a:r>
            <a:r>
              <a:rPr lang="id-ID" sz="1800" i="1" dirty="0">
                <a:effectLst/>
                <a:latin typeface="Times New Roman" panose="02020603050405020304" pitchFamily="18" charset="0"/>
                <a:ea typeface="MS Mincho" panose="02020609040205080304" pitchFamily="49" charset="-128"/>
              </a:rPr>
              <a:t>62</a:t>
            </a:r>
            <a:r>
              <a:rPr lang="id-ID" sz="1800" dirty="0">
                <a:effectLst/>
                <a:latin typeface="Times New Roman" panose="02020603050405020304" pitchFamily="18" charset="0"/>
                <a:ea typeface="MS Mincho" panose="02020609040205080304" pitchFamily="49" charset="-128"/>
              </a:rPr>
              <a:t>(4), 430–434. https://doi.org/10.2334/josnusd.19-0507</a:t>
            </a:r>
            <a:endParaRPr lang="en-US" sz="1800" dirty="0">
              <a:effectLst/>
              <a:latin typeface="Times New Roman" panose="02020603050405020304" pitchFamily="18" charset="0"/>
              <a:ea typeface="MS Mincho" panose="02020609040205080304" pitchFamily="49" charset="-128"/>
            </a:endParaRPr>
          </a:p>
          <a:p>
            <a:pPr marL="304800" marR="0" indent="-304800" algn="just">
              <a:spcBef>
                <a:spcPts val="0"/>
              </a:spcBef>
              <a:spcAft>
                <a:spcPts val="0"/>
              </a:spcAft>
            </a:pPr>
            <a:r>
              <a:rPr lang="id-ID" sz="1800" dirty="0">
                <a:effectLst/>
                <a:latin typeface="Times New Roman" panose="02020603050405020304" pitchFamily="18" charset="0"/>
                <a:ea typeface="MS Mincho" panose="02020609040205080304" pitchFamily="49" charset="-128"/>
              </a:rPr>
              <a:t>Goujat, A., Abouelleil, H., Colon, P., Jeannin, C., Pradelle, N., Seux, D., &amp; Grosgogeat, B. (2018). Sifat mekanik dan kesesuaian internal 4 bahan blok CAD-CAM. </a:t>
            </a:r>
            <a:r>
              <a:rPr lang="id-ID" sz="1800" i="1" dirty="0">
                <a:effectLst/>
                <a:latin typeface="Times New Roman" panose="02020603050405020304" pitchFamily="18" charset="0"/>
                <a:ea typeface="MS Mincho" panose="02020609040205080304" pitchFamily="49" charset="-128"/>
              </a:rPr>
              <a:t>Jurnal Kedokteran Gigi Prostetik</a:t>
            </a:r>
            <a:r>
              <a:rPr lang="id-ID" sz="1800" dirty="0">
                <a:effectLst/>
                <a:latin typeface="Times New Roman" panose="02020603050405020304" pitchFamily="18" charset="0"/>
                <a:ea typeface="MS Mincho" panose="02020609040205080304" pitchFamily="49" charset="-128"/>
              </a:rPr>
              <a:t>, </a:t>
            </a:r>
            <a:r>
              <a:rPr lang="id-ID" sz="1800" i="1" dirty="0">
                <a:effectLst/>
                <a:latin typeface="Times New Roman" panose="02020603050405020304" pitchFamily="18" charset="0"/>
                <a:ea typeface="MS Mincho" panose="02020609040205080304" pitchFamily="49" charset="-128"/>
              </a:rPr>
              <a:t>119</a:t>
            </a:r>
            <a:r>
              <a:rPr lang="id-ID" sz="1800" dirty="0">
                <a:effectLst/>
                <a:latin typeface="Times New Roman" panose="02020603050405020304" pitchFamily="18" charset="0"/>
                <a:ea typeface="MS Mincho" panose="02020609040205080304" pitchFamily="49" charset="-128"/>
              </a:rPr>
              <a:t>(3), 384–389. https://doi.org/10.1016/j.prosdent.2017.03.001</a:t>
            </a:r>
            <a:endParaRPr lang="en-US" sz="1800" dirty="0">
              <a:effectLst/>
              <a:latin typeface="Times New Roman" panose="02020603050405020304" pitchFamily="18" charset="0"/>
              <a:ea typeface="MS Mincho" panose="02020609040205080304" pitchFamily="49" charset="-128"/>
            </a:endParaRPr>
          </a:p>
          <a:p>
            <a:pPr marL="304800" marR="0" indent="-304800" algn="just">
              <a:spcBef>
                <a:spcPts val="0"/>
              </a:spcBef>
              <a:spcAft>
                <a:spcPts val="0"/>
              </a:spcAft>
            </a:pPr>
            <a:endParaRPr lang="en-US" sz="1800" dirty="0">
              <a:effectLst/>
              <a:latin typeface="Times New Roman" panose="02020603050405020304" pitchFamily="18" charset="0"/>
              <a:ea typeface="MS Mincho" panose="02020609040205080304" pitchFamily="49" charset="-128"/>
            </a:endParaRPr>
          </a:p>
          <a:p>
            <a:pPr marL="457200" lvl="0" indent="-228600" algn="l" rtl="0">
              <a:lnSpc>
                <a:spcPct val="90000"/>
              </a:lnSpc>
              <a:spcBef>
                <a:spcPts val="1000"/>
              </a:spcBef>
              <a:spcAft>
                <a:spcPts val="0"/>
              </a:spcAft>
              <a:buClr>
                <a:schemeClr val="dk1"/>
              </a:buClr>
              <a:buSzPts val="2800"/>
              <a:buNone/>
            </a:pP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1142</Words>
  <Application>Microsoft Office PowerPoint</Application>
  <PresentationFormat>Widescreen</PresentationFormat>
  <Paragraphs>33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Exo</vt:lpstr>
      <vt:lpstr>Arial</vt:lpstr>
      <vt:lpstr>Calibri</vt:lpstr>
      <vt:lpstr>Century Gothic</vt:lpstr>
      <vt:lpstr>Times New Roman</vt:lpstr>
      <vt:lpstr>Office Theme</vt:lpstr>
      <vt:lpstr>Efektivitas Aplikasi CAD-CAM untuk Pengembangan, Desain dan Implementasi Alat Pemeliharaan</vt:lpstr>
      <vt:lpstr>Pendahuluan</vt:lpstr>
      <vt:lpstr>Pertanyaan Penelitian (Rumusan Masalah)</vt:lpstr>
      <vt:lpstr>Metode</vt:lpstr>
      <vt:lpstr>Hasil</vt:lpstr>
      <vt:lpstr>Pembahasan</vt:lpstr>
      <vt:lpstr>Temuan Penting Penelitian</vt:lpstr>
      <vt:lpstr>Manfaat Penelitian</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Efektivitas Aplikasi CAD-CAM untuk Pengembangan, Desain dan Implementasi Alat Pemeliharaan</dc:title>
  <dc:creator>Umsida</dc:creator>
  <cp:lastModifiedBy>Yusuf Effri</cp:lastModifiedBy>
  <cp:revision>2</cp:revision>
  <dcterms:created xsi:type="dcterms:W3CDTF">2020-02-15T07:43:00Z</dcterms:created>
  <dcterms:modified xsi:type="dcterms:W3CDTF">2023-08-19T14:46:36Z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