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6" r:id="rId6"/>
    <p:sldId id="260" r:id="rId7"/>
    <p:sldId id="277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61" r:id="rId16"/>
    <p:sldId id="275" r:id="rId17"/>
    <p:sldId id="276" r:id="rId18"/>
    <p:sldId id="262" r:id="rId19"/>
    <p:sldId id="263" r:id="rId20"/>
    <p:sldId id="264" r:id="rId21"/>
    <p:sldId id="269" r:id="rId22"/>
    <p:sldId id="265" r:id="rId23"/>
  </p:sldIdLst>
  <p:sldSz cx="12192000" cy="6858000"/>
  <p:notesSz cx="9144000" cy="6858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tamaran" panose="020B0604020202020204" charset="0"/>
      <p:regular r:id="rId29"/>
      <p:bold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Exo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33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9165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20468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en-US" sz="4400" b="1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Analisa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Peramalan</a:t>
            </a:r>
            <a:r>
              <a:rPr lang="en-US" sz="4400" b="1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Penjualan</a:t>
            </a:r>
            <a:r>
              <a:rPr lang="en-US" sz="4400" b="1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Kerupuk</a:t>
            </a:r>
            <a:r>
              <a:rPr lang="en-US" sz="4400" b="1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Udang</a:t>
            </a:r>
            <a:r>
              <a:rPr lang="en-US" sz="4400" b="1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Dengan</a:t>
            </a:r>
            <a:r>
              <a:rPr lang="en-US" sz="4400" b="1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Menggunakan</a:t>
            </a:r>
            <a:r>
              <a:rPr lang="en-US" sz="4400" b="1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Metode</a:t>
            </a:r>
            <a:r>
              <a:rPr lang="en-US" sz="4400" b="1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Artificial Neural Network</a:t>
            </a:r>
            <a:r>
              <a:rPr lang="en-US" sz="4400" b="1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(ANN)</a:t>
            </a:r>
            <a:endParaRPr lang="en-US" dirty="0">
              <a:latin typeface="Exo" panose="020B0604020202020204" charset="0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Melinda Aprilia Putri,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Tedjo</a:t>
            </a:r>
            <a:r>
              <a:rPr lang="en-US" dirty="0"/>
              <a:t> </a:t>
            </a:r>
            <a:r>
              <a:rPr lang="en-US" dirty="0" err="1"/>
              <a:t>Sukmono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Teknik </a:t>
            </a:r>
            <a:r>
              <a:rPr lang="en-US" dirty="0" err="1"/>
              <a:t>Industri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</a:rPr>
              <a:t>Agustus</a:t>
            </a:r>
            <a:r>
              <a:rPr lang="en-US" dirty="0">
                <a:solidFill>
                  <a:srgbClr val="F2F2F2"/>
                </a:solidFill>
              </a:rPr>
              <a:t>, 2022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51E38-CDA5-444B-AB71-7C9FB507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Pembahasan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7D167-358F-4825-9BDD-CA81D9158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Kerupuk</a:t>
            </a:r>
            <a:r>
              <a:rPr lang="en-US" dirty="0"/>
              <a:t> </a:t>
            </a:r>
            <a:r>
              <a:rPr lang="en-US" dirty="0" err="1"/>
              <a:t>Udang</a:t>
            </a:r>
            <a:r>
              <a:rPr lang="en-US" dirty="0"/>
              <a:t> 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EAD91E-6454-4BE3-96D7-E9973BA67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96071"/>
              </p:ext>
            </p:extLst>
          </p:nvPr>
        </p:nvGraphicFramePr>
        <p:xfrm>
          <a:off x="681502" y="1779993"/>
          <a:ext cx="5639580" cy="4007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860">
                  <a:extLst>
                    <a:ext uri="{9D8B030D-6E8A-4147-A177-3AD203B41FA5}">
                      <a16:colId xmlns:a16="http://schemas.microsoft.com/office/drawing/2014/main" val="4007802670"/>
                    </a:ext>
                  </a:extLst>
                </a:gridCol>
                <a:gridCol w="1879860">
                  <a:extLst>
                    <a:ext uri="{9D8B030D-6E8A-4147-A177-3AD203B41FA5}">
                      <a16:colId xmlns:a16="http://schemas.microsoft.com/office/drawing/2014/main" val="1140083414"/>
                    </a:ext>
                  </a:extLst>
                </a:gridCol>
                <a:gridCol w="1879860">
                  <a:extLst>
                    <a:ext uri="{9D8B030D-6E8A-4147-A177-3AD203B41FA5}">
                      <a16:colId xmlns:a16="http://schemas.microsoft.com/office/drawing/2014/main" val="2527827247"/>
                    </a:ext>
                  </a:extLst>
                </a:gridCol>
              </a:tblGrid>
              <a:tr h="30824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ID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Tanggal</a:t>
                      </a:r>
                      <a:endParaRPr lang="en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Penjualan</a:t>
                      </a:r>
                      <a:endParaRPr lang="en-ID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5881204"/>
                  </a:ext>
                </a:extLst>
              </a:tr>
              <a:tr h="308247"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01-Jan-18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3787710"/>
                  </a:ext>
                </a:extLst>
              </a:tr>
              <a:tr h="308247"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02-Jan-18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6947069"/>
                  </a:ext>
                </a:extLst>
              </a:tr>
              <a:tr h="308247"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06-Jan-18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335401"/>
                  </a:ext>
                </a:extLst>
              </a:tr>
              <a:tr h="308247"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07-Jan-18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2592307"/>
                  </a:ext>
                </a:extLst>
              </a:tr>
              <a:tr h="308247"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08-Jan-18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4883289"/>
                  </a:ext>
                </a:extLst>
              </a:tr>
              <a:tr h="30824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0915333"/>
                  </a:ext>
                </a:extLst>
              </a:tr>
              <a:tr h="30824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2706016"/>
                  </a:ext>
                </a:extLst>
              </a:tr>
              <a:tr h="3082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966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27-Dec-21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8691898"/>
                  </a:ext>
                </a:extLst>
              </a:tr>
              <a:tr h="3082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967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28-Dec-21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9461202"/>
                  </a:ext>
                </a:extLst>
              </a:tr>
              <a:tr h="3082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968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29-Dec-21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7656416"/>
                  </a:ext>
                </a:extLst>
              </a:tr>
              <a:tr h="3082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969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30-Dec-21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5605604"/>
                  </a:ext>
                </a:extLst>
              </a:tr>
              <a:tr h="3082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970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31-Dec-21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0696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29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4C3B-C270-48E9-827A-8B1F5DB9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Kerupuk</a:t>
            </a:r>
            <a:r>
              <a:rPr lang="en-US" dirty="0"/>
              <a:t> </a:t>
            </a:r>
            <a:r>
              <a:rPr lang="en-US" dirty="0" err="1"/>
              <a:t>Udang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42FE4-554A-42C3-8AD5-9B15E63E1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35783-AB16-48BE-ACE5-A6690F7A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459" y="1826211"/>
            <a:ext cx="5863213" cy="329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9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CF47-8B29-41DF-852F-3BA64A01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 Data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7789E-1F86-4260-993E-D84F430AC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Pengecekan</a:t>
            </a:r>
            <a:r>
              <a:rPr lang="en-US" dirty="0"/>
              <a:t> Missing Value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4AC25CC-5163-4E25-9B60-E543077EF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355000"/>
              </p:ext>
            </p:extLst>
          </p:nvPr>
        </p:nvGraphicFramePr>
        <p:xfrm>
          <a:off x="667433" y="191541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423209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826139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943900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14184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Nama Variable</a:t>
                      </a:r>
                      <a:endParaRPr lang="en-ID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Valid</a:t>
                      </a:r>
                      <a:endParaRPr lang="en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Missing</a:t>
                      </a:r>
                      <a:endParaRPr lang="en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Presentase Valid</a:t>
                      </a:r>
                      <a:endParaRPr lang="en-ID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60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Date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970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549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Kerupuk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Udang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970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6345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235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CF47-8B29-41DF-852F-3BA64A01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 Data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7789E-1F86-4260-993E-D84F430AC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Uji </a:t>
            </a:r>
            <a:r>
              <a:rPr lang="en-US" dirty="0" err="1"/>
              <a:t>Normalitas</a:t>
            </a:r>
            <a:r>
              <a:rPr lang="en-US" dirty="0"/>
              <a:t> Data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AF9A7AE-4A5D-4F23-A25A-2F42F40E4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20109"/>
              </p:ext>
            </p:extLst>
          </p:nvPr>
        </p:nvGraphicFramePr>
        <p:xfrm>
          <a:off x="703385" y="1926628"/>
          <a:ext cx="6854091" cy="369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697">
                  <a:extLst>
                    <a:ext uri="{9D8B030D-6E8A-4147-A177-3AD203B41FA5}">
                      <a16:colId xmlns:a16="http://schemas.microsoft.com/office/drawing/2014/main" val="629077666"/>
                    </a:ext>
                  </a:extLst>
                </a:gridCol>
                <a:gridCol w="2284697">
                  <a:extLst>
                    <a:ext uri="{9D8B030D-6E8A-4147-A177-3AD203B41FA5}">
                      <a16:colId xmlns:a16="http://schemas.microsoft.com/office/drawing/2014/main" val="905768408"/>
                    </a:ext>
                  </a:extLst>
                </a:gridCol>
                <a:gridCol w="2284697">
                  <a:extLst>
                    <a:ext uri="{9D8B030D-6E8A-4147-A177-3AD203B41FA5}">
                      <a16:colId xmlns:a16="http://schemas.microsoft.com/office/drawing/2014/main" val="667017418"/>
                    </a:ext>
                  </a:extLst>
                </a:gridCol>
              </a:tblGrid>
              <a:tr h="307720"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endParaRPr lang="en-ID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Tanggal</a:t>
                      </a:r>
                      <a:endParaRPr lang="en-ID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Normalisasi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Data</a:t>
                      </a:r>
                      <a:endParaRPr lang="en-ID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8809217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01-Jan-18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0,291228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4003675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02-Jan-18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0,045614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659863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06-Jan-18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0,259649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823796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07-Jan-18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0,015789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1678377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08-Jan-18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0,075439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2602290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017548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287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27-Dec-21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0,196491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0794548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288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28-Dec-21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0,077193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8373730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29-Dec-21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0,082456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5468361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290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30-Dec-21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0,154386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8361162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291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31-Dec-21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0,152632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299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14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CF47-8B29-41DF-852F-3BA64A01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 Data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7789E-1F86-4260-993E-D84F430AC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Pembagian</a:t>
            </a:r>
            <a:r>
              <a:rPr lang="en-US" dirty="0"/>
              <a:t> Data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C91F822-FC67-420D-A084-02186CF5D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157217"/>
              </p:ext>
            </p:extLst>
          </p:nvPr>
        </p:nvGraphicFramePr>
        <p:xfrm>
          <a:off x="667433" y="1845081"/>
          <a:ext cx="81280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637788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954235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36850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85496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Produk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Data</a:t>
                      </a:r>
                    </a:p>
                    <a:p>
                      <a:pPr algn="ctr"/>
                      <a:r>
                        <a:rPr lang="en-US" b="1" dirty="0"/>
                        <a:t>(100%)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Data Training</a:t>
                      </a:r>
                    </a:p>
                    <a:p>
                      <a:pPr algn="ctr"/>
                      <a:r>
                        <a:rPr lang="en-US" b="1" dirty="0"/>
                        <a:t>(70%)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Data Testing</a:t>
                      </a:r>
                    </a:p>
                    <a:p>
                      <a:pPr algn="ctr"/>
                      <a:r>
                        <a:rPr lang="en-US" b="1" dirty="0"/>
                        <a:t>(30%)</a:t>
                      </a:r>
                      <a:endParaRPr lang="en-ID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970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Kerupuk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Udang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291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186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75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/>
              <a:t>Pembahasan</a:t>
            </a:r>
            <a:endParaRPr dirty="0"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F005B-35DF-44D4-B0FB-50915C1961F4}"/>
              </a:ext>
            </a:extLst>
          </p:cNvPr>
          <p:cNvPicPr/>
          <p:nvPr/>
        </p:nvPicPr>
        <p:blipFill rotWithShape="1">
          <a:blip r:embed="rId3"/>
          <a:srcRect b="39968"/>
          <a:stretch/>
        </p:blipFill>
        <p:spPr bwMode="auto">
          <a:xfrm>
            <a:off x="2528028" y="1948152"/>
            <a:ext cx="7614778" cy="3670893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D42FFF-AB52-4C15-9953-7EA6B9C24456}"/>
              </a:ext>
            </a:extLst>
          </p:cNvPr>
          <p:cNvSpPr txBox="1"/>
          <p:nvPr/>
        </p:nvSpPr>
        <p:spPr>
          <a:xfrm>
            <a:off x="194365" y="1202704"/>
            <a:ext cx="651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Exo" panose="020B0604020202020204" charset="0"/>
              </a:rPr>
              <a:t>Implementasi</a:t>
            </a:r>
            <a:r>
              <a:rPr lang="en-US" sz="1800" dirty="0">
                <a:latin typeface="Exo" panose="020B0604020202020204" charset="0"/>
              </a:rPr>
              <a:t> Artificial Neural Network </a:t>
            </a:r>
            <a:r>
              <a:rPr lang="en-US" sz="1800" dirty="0" err="1">
                <a:latin typeface="Exo" panose="020B0604020202020204" charset="0"/>
              </a:rPr>
              <a:t>dengan</a:t>
            </a:r>
            <a:r>
              <a:rPr lang="en-US" sz="1800" dirty="0">
                <a:latin typeface="Exo" panose="020B0604020202020204" charset="0"/>
              </a:rPr>
              <a:t> </a:t>
            </a:r>
            <a:r>
              <a:rPr lang="en-US" sz="1800" dirty="0" err="1">
                <a:latin typeface="Exo" panose="020B0604020202020204" charset="0"/>
              </a:rPr>
              <a:t>Rapidminer</a:t>
            </a:r>
            <a:r>
              <a:rPr lang="en-US" sz="1800" dirty="0">
                <a:latin typeface="Exo" panose="020B0604020202020204" charset="0"/>
              </a:rPr>
              <a:t> </a:t>
            </a:r>
            <a:endParaRPr lang="en-ID" sz="1800" dirty="0">
              <a:latin typeface="Exo" panose="020B06040202020202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Pembahasan</a:t>
            </a:r>
            <a:endParaRPr dirty="0"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42FFF-AB52-4C15-9953-7EA6B9C24456}"/>
              </a:ext>
            </a:extLst>
          </p:cNvPr>
          <p:cNvSpPr txBox="1"/>
          <p:nvPr/>
        </p:nvSpPr>
        <p:spPr>
          <a:xfrm>
            <a:off x="194365" y="1202704"/>
            <a:ext cx="651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sz="1800" dirty="0">
              <a:latin typeface="Exo" panose="020B06040202020202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99B6F-D03B-4112-B6CF-305FCF3080E8}"/>
              </a:ext>
            </a:extLst>
          </p:cNvPr>
          <p:cNvPicPr/>
          <p:nvPr/>
        </p:nvPicPr>
        <p:blipFill rotWithShape="1">
          <a:blip r:embed="rId3"/>
          <a:srcRect b="39841"/>
          <a:stretch/>
        </p:blipFill>
        <p:spPr bwMode="auto">
          <a:xfrm>
            <a:off x="3015356" y="2077169"/>
            <a:ext cx="6161287" cy="341286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C791E6-3443-4862-9682-7A48C3DBF200}"/>
              </a:ext>
            </a:extLst>
          </p:cNvPr>
          <p:cNvSpPr txBox="1"/>
          <p:nvPr/>
        </p:nvSpPr>
        <p:spPr>
          <a:xfrm>
            <a:off x="346765" y="1355104"/>
            <a:ext cx="651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Exo" panose="020B0604020202020204" charset="0"/>
              </a:rPr>
              <a:t>Sub Proses Optimize Parameter (Grid)</a:t>
            </a:r>
            <a:endParaRPr lang="en-ID" sz="1800" dirty="0">
              <a:latin typeface="Ex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7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Pembahasan</a:t>
            </a:r>
            <a:endParaRPr dirty="0"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42FFF-AB52-4C15-9953-7EA6B9C24456}"/>
              </a:ext>
            </a:extLst>
          </p:cNvPr>
          <p:cNvSpPr txBox="1"/>
          <p:nvPr/>
        </p:nvSpPr>
        <p:spPr>
          <a:xfrm>
            <a:off x="194365" y="1202704"/>
            <a:ext cx="651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sz="1800" dirty="0">
              <a:latin typeface="Exo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791E6-3443-4862-9682-7A48C3DBF200}"/>
              </a:ext>
            </a:extLst>
          </p:cNvPr>
          <p:cNvSpPr txBox="1"/>
          <p:nvPr/>
        </p:nvSpPr>
        <p:spPr>
          <a:xfrm>
            <a:off x="346765" y="1355104"/>
            <a:ext cx="651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Exo" panose="020B0604020202020204" charset="0"/>
              </a:rPr>
              <a:t>Sub Proses Cross Validation </a:t>
            </a:r>
            <a:endParaRPr lang="en-ID" sz="1800" dirty="0">
              <a:latin typeface="Exo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A909B0-589A-4707-8F36-5506FC8654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86046" y="2119719"/>
            <a:ext cx="6219908" cy="3327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3878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Temuan Penting Penelitian</a:t>
            </a:r>
            <a:endParaRPr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00" cy="5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latin typeface="Exo" panose="020B0604020202020204" charset="0"/>
              </a:rPr>
              <a:t>Dari </a:t>
            </a:r>
            <a:r>
              <a:rPr lang="en-US" dirty="0" err="1">
                <a:latin typeface="Exo" panose="020B0604020202020204" charset="0"/>
              </a:rPr>
              <a:t>penelitian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ini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didapatkan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hasil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bahwasannya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metode</a:t>
            </a:r>
            <a:r>
              <a:rPr lang="en-US" dirty="0">
                <a:latin typeface="Exo" panose="020B0604020202020204" charset="0"/>
              </a:rPr>
              <a:t> artificial neural network </a:t>
            </a:r>
            <a:r>
              <a:rPr lang="en-US" dirty="0" err="1">
                <a:latin typeface="Exo" panose="020B0604020202020204" charset="0"/>
              </a:rPr>
              <a:t>memiliki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tingkat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akurasi</a:t>
            </a:r>
            <a:r>
              <a:rPr lang="en-US" dirty="0">
                <a:latin typeface="Exo" panose="020B0604020202020204" charset="0"/>
              </a:rPr>
              <a:t> yang </a:t>
            </a:r>
            <a:r>
              <a:rPr lang="en-US" dirty="0" err="1">
                <a:latin typeface="Exo" panose="020B0604020202020204" charset="0"/>
              </a:rPr>
              <a:t>lebih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baik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apabila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dibandingkan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dengan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menggunakan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metode</a:t>
            </a:r>
            <a:r>
              <a:rPr lang="en-US" dirty="0">
                <a:latin typeface="Exo" panose="020B0604020202020204" charset="0"/>
              </a:rPr>
              <a:t> double exponential smoothing holt dan </a:t>
            </a:r>
            <a:r>
              <a:rPr lang="en-US" dirty="0" err="1">
                <a:latin typeface="Exo" panose="020B0604020202020204" charset="0"/>
              </a:rPr>
              <a:t>didapatkan</a:t>
            </a:r>
            <a:r>
              <a:rPr lang="en-US" dirty="0">
                <a:latin typeface="Exo" panose="020B0604020202020204" charset="0"/>
              </a:rPr>
              <a:t> juga </a:t>
            </a:r>
            <a:r>
              <a:rPr lang="en-US" dirty="0" err="1">
                <a:latin typeface="Exo" panose="020B0604020202020204" charset="0"/>
              </a:rPr>
              <a:t>nilai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peramalan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penjualan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selama</a:t>
            </a:r>
            <a:r>
              <a:rPr lang="en-US" dirty="0">
                <a:latin typeface="Exo" panose="020B0604020202020204" charset="0"/>
              </a:rPr>
              <a:t> 12 </a:t>
            </a:r>
            <a:r>
              <a:rPr lang="en-US" dirty="0" err="1">
                <a:latin typeface="Exo" panose="020B0604020202020204" charset="0"/>
              </a:rPr>
              <a:t>periode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secara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berturut-turut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yaitu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3.370, 1.522, 1.545, 1.681, 1.453, 1.737, 1.844, 1.530, 463, 1,515, 1,477, 1,514 </a:t>
            </a:r>
            <a:endParaRPr sz="1800" dirty="0">
              <a:latin typeface="Exo" panose="020B06040202020202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meramalkan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kerupuk</a:t>
            </a:r>
            <a:r>
              <a:rPr lang="en-US" dirty="0"/>
              <a:t> </a:t>
            </a:r>
            <a:r>
              <a:rPr lang="en-US" dirty="0" err="1"/>
              <a:t>udang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12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. Dari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manakah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akurasi</a:t>
            </a:r>
            <a:r>
              <a:rPr lang="en-US" dirty="0"/>
              <a:t> yang paling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i="1" dirty="0"/>
              <a:t>artificial neural network </a:t>
            </a:r>
            <a:r>
              <a:rPr lang="en-US" dirty="0"/>
              <a:t>dan </a:t>
            </a:r>
            <a:r>
              <a:rPr lang="en-US" i="1" dirty="0"/>
              <a:t>double exponential smoothing holt</a:t>
            </a:r>
            <a:r>
              <a:rPr lang="en-US" dirty="0"/>
              <a:t>.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/>
              <a:t>Pendahuluan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PT.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Latansa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Cemerlang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Abadi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merupakan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perusahaan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bergerak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bidang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industri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manufaktur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Produk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yang di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produksi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pada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perusahaan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ini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sangatlah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beragam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salah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satunya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yaitu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kerupuk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udang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pembuatannya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kerupuk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udang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ini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membutuhkan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tepung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tapioka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sebagai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bahan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baku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utamanya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. Perusahaan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ini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seringkali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terkendala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hal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bahan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baku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. Perusahaan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seringkali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mengalami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kekurangan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kelebihan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bahan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baku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Berikut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grafik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pembelian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penggunaan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bahan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baku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tepung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tapioka</a:t>
            </a:r>
            <a:r>
              <a:rPr lang="en-US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.</a:t>
            </a:r>
            <a:br>
              <a:rPr lang="en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</a:br>
            <a:endParaRPr lang="en-US" sz="1800" dirty="0">
              <a:solidFill>
                <a:srgbClr val="000000"/>
              </a:solidFill>
              <a:latin typeface="Exo" panose="020B0604020202020204" charset="0"/>
              <a:ea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800" dirty="0">
              <a:solidFill>
                <a:srgbClr val="000000"/>
              </a:solidFill>
              <a:effectLst/>
              <a:latin typeface="Exo" panose="020B0604020202020204" charset="0"/>
              <a:ea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800" dirty="0">
              <a:solidFill>
                <a:srgbClr val="000000"/>
              </a:solidFill>
              <a:latin typeface="Exo" panose="020B0604020202020204" charset="0"/>
              <a:ea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800" dirty="0">
              <a:solidFill>
                <a:srgbClr val="000000"/>
              </a:solidFill>
              <a:effectLst/>
              <a:latin typeface="Exo" panose="020B0604020202020204" charset="0"/>
              <a:ea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800" dirty="0">
              <a:solidFill>
                <a:srgbClr val="000000"/>
              </a:solidFill>
              <a:latin typeface="Exo" panose="020B0604020202020204" charset="0"/>
              <a:ea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800" dirty="0">
              <a:solidFill>
                <a:srgbClr val="000000"/>
              </a:solidFill>
              <a:effectLst/>
              <a:latin typeface="Exo" panose="020B0604020202020204" charset="0"/>
              <a:ea typeface="Times New Roman" panose="02020603050405020304" pitchFamily="18" charset="0"/>
            </a:endParaRPr>
          </a:p>
          <a:p>
            <a:pPr indent="-228600">
              <a:buNone/>
            </a:pPr>
            <a:endParaRPr lang="en-US" sz="1800" dirty="0">
              <a:solidFill>
                <a:srgbClr val="000000"/>
              </a:solidFill>
              <a:effectLst/>
              <a:latin typeface="Exo" panose="020B0604020202020204" charset="0"/>
              <a:ea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800" dirty="0">
              <a:solidFill>
                <a:srgbClr val="000000"/>
              </a:solidFill>
              <a:effectLst/>
              <a:latin typeface="Exo" panose="020B0604020202020204" charset="0"/>
              <a:ea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Exo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67777-B471-44EE-9861-1E3ADDC16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308" y="2978196"/>
            <a:ext cx="5293383" cy="26410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V. P</a:t>
            </a:r>
            <a:r>
              <a:rPr lang="id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Rau, J. S. B.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Sumaraw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and M. M.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Karuntu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, “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Analisis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peramalan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permintaan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produk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hollow brick pada UD.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Immanuem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Air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Madidi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”, vol. 6, no. 3, pp. 1498-1507, 2018</a:t>
            </a:r>
            <a:r>
              <a:rPr lang="id-ID" sz="1800" dirty="0">
                <a:solidFill>
                  <a:srgbClr val="000000"/>
                </a:solidFill>
                <a:effectLst/>
                <a:latin typeface="Exo" panose="020B0604020202020204" charset="0"/>
                <a:ea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Exo" panose="020B060402020202020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d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A. Lusiana and P. Yuliarty, “Penerapan Metode Peramalan (Forecasting) pada permintaan atap di PT.X), vol. 10, no.1, pp. 11-20, 2020.</a:t>
            </a:r>
            <a:endParaRPr lang="en-ID" sz="1800" dirty="0">
              <a:effectLst/>
              <a:latin typeface="Exo" panose="020B060402020202020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M.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Ngantung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and A. H. Jan, “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Analisis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Peramalan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Permintaan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Obat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Antibiotik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Apotek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Edelweis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Tatelu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”, vol. 7, no. 4, pp. 4859-4867, 2018. </a:t>
            </a:r>
            <a:endParaRPr lang="en-ID" sz="1800" dirty="0">
              <a:effectLst/>
              <a:latin typeface="Exo" panose="020B060402020202020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M.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Jufriyanto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, “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Peramalan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Permintaan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Keripik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Singkong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Simulasi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Monte Carlo”, vol. 6, no. 2, pp. 107-113, 2020. </a:t>
            </a:r>
            <a:endParaRPr lang="en-ID" sz="1800" dirty="0">
              <a:effectLst/>
              <a:latin typeface="Exo" panose="020B060402020202020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d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T. S. Nugroho and U. Sukmawati, “Pengaruh Metode Pengeringan Kerupuk Udang Windu (Paneaus monodon) Terhadap Daya Kembang Dan Nilai Organoleptic”, vol. 1, no. 2, pp. 107-114, 2020.</a:t>
            </a:r>
            <a:endParaRPr lang="en-ID" sz="1800" dirty="0">
              <a:effectLst/>
              <a:latin typeface="Exo" panose="020B0604020202020204" charset="0"/>
              <a:ea typeface="Times New Roman" panose="02020603050405020304" pitchFamily="18" charset="0"/>
            </a:endParaRPr>
          </a:p>
          <a:p>
            <a:pPr marL="342900" marR="135255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d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B.</a:t>
            </a:r>
            <a:r>
              <a:rPr lang="id-ID" sz="1800" spc="22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Santoso and A. Umam, Data Mining dan Big Data Analytics, 2018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M.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Afana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, J. Ahmed, B.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Harb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, B. S. Abu-Nasser, and S. S. Abu-Naser, “Artificial Neural Network for Forecasting Car Mileage per Gallon in The City”, vol. 124, pp. 51-58, 2018. </a:t>
            </a:r>
            <a:endParaRPr lang="en-ID" sz="1800" dirty="0">
              <a:effectLst/>
              <a:latin typeface="Exo" panose="020B060402020202020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Y.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Umaidah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, “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Penerapan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Algoritma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Artificial Neural Network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Prediksi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Harga Saham LQ45 PT. Bank Rakyat Indonesia, </a:t>
            </a:r>
            <a:r>
              <a:rPr lang="en-US" sz="18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Tbk</a:t>
            </a:r>
            <a:r>
              <a:rPr lang="en-US" sz="18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”, vol. 8, no. 1, pp. 57-64, 2018.</a:t>
            </a:r>
            <a:endParaRPr lang="en-ID" sz="1800" dirty="0">
              <a:effectLst/>
              <a:latin typeface="Exo" panose="020B0604020202020204" charset="0"/>
              <a:ea typeface="Times New Roman" panose="02020603050405020304" pitchFamily="18" charset="0"/>
            </a:endParaRPr>
          </a:p>
          <a:p>
            <a:pPr marL="342900" marR="135255" lvl="0" indent="-342900" algn="just">
              <a:spcAft>
                <a:spcPts val="0"/>
              </a:spcAft>
              <a:buFont typeface="+mj-lt"/>
              <a:buAutoNum type="arabicPeriod"/>
            </a:pP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7AA1-60E0-4A1D-8D77-3908C4B1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8E721-8A89-4B88-B824-FCA305FF9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buFont typeface="+mj-lt"/>
              <a:buAutoNum type="arabicPeriod" startAt="9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R. M.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H. B.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Notobroto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Penerapan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Artificial Neural Network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Peramalan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Jumlah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Kunjungan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Ibu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Hamil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(K3)”, vol. 8, no. 1, pp. 11-20, 2019.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 startAt="9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P.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windarto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Nasution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Wanto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al,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Jaringan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Syaraf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Tiruan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Algoritma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Prediksi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2020.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 startAt="9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Selasakmida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Tarno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T.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Wuryandari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Perbandingan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Double Exponential Smoothing Holt dan Fuzzy Time Series Chen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Peramalan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Paladium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vol. 10, no. 3, pp. 325-336, 2021.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 startAt="9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N. P. Sakinah, I.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Cholissodin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A. W. Widodo,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Prediksi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Jumlah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Permintaan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Koran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Jaringan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Syaraf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Tiruan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Backpropagation”, vol. 2, no. 7, 2018.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+mj-lt"/>
              <a:buAutoNum type="arabicPeriod" startAt="9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A. R. M.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Izati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H. B.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Notobroto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Penerapan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Artificial Neural Network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Peramalan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Jumlah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Kunjungan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Ibu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Hamil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(K3)”, vol. 8, no. 1, pp. 11-20, 2019.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68987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3" name="Google Shape;59;g104f7abbb21_0_303">
            <a:extLst>
              <a:ext uri="{FF2B5EF4-FFF2-40B4-BE49-F238E27FC236}">
                <a16:creationId xmlns:a16="http://schemas.microsoft.com/office/drawing/2014/main" id="{38AFE53B-E583-45B7-81AE-2063ED8A29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 err="1">
                <a:latin typeface="Exo" panose="020B0604020202020204" charset="0"/>
              </a:rPr>
              <a:t>Bagaimanakah</a:t>
            </a:r>
            <a:r>
              <a:rPr lang="en-US" sz="2400" dirty="0">
                <a:latin typeface="Exo" panose="020B0604020202020204" charset="0"/>
              </a:rPr>
              <a:t>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jumlah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peramalan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penjualan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kerupuk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udang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periode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selanjutnya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metode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manakah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yang paling optimal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diantara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metode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artificial neural network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metode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double exponential smoothing holt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time series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).  Serta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bagaimanakah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rancangan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arsitektur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artificial neural network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menentukan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peramalan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penjualan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produk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Exo" panose="020B0604020202020204" charset="0"/>
                <a:ea typeface="Times New Roman" panose="02020603050405020304" pitchFamily="18" charset="0"/>
              </a:rPr>
              <a:t>kerupuk</a:t>
            </a:r>
            <a:r>
              <a:rPr lang="en-US" sz="2400" dirty="0">
                <a:effectLst/>
                <a:latin typeface="Exo" panose="020B0604020202020204" charset="0"/>
                <a:ea typeface="Times New Roman" panose="02020603050405020304" pitchFamily="18" charset="0"/>
              </a:rPr>
              <a:t>.</a:t>
            </a:r>
            <a:endParaRPr sz="2400" dirty="0">
              <a:latin typeface="Exo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penyelesaian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digunakan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penelitian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yaitu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artificial neural network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data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digunakan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yaitu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penjualan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kerupuk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selama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tahun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bulan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Januari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2018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sampai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bulan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Desember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2021. Data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diolah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software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RapidMiner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400" b="1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AD022A-661D-4645-8A1A-A148F622949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2112" r="12055" b="5285"/>
          <a:stretch/>
        </p:blipFill>
        <p:spPr bwMode="auto">
          <a:xfrm>
            <a:off x="3999986" y="196947"/>
            <a:ext cx="4482832" cy="61616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Google Shape;65;g104f7abbb21_0_39">
            <a:extLst>
              <a:ext uri="{FF2B5EF4-FFF2-40B4-BE49-F238E27FC236}">
                <a16:creationId xmlns:a16="http://schemas.microsoft.com/office/drawing/2014/main" id="{8B24F129-5778-4AE4-A176-A71372DF41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96948"/>
            <a:ext cx="3833228" cy="60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Alur Proses </a:t>
            </a:r>
            <a:r>
              <a:rPr lang="en-US" dirty="0" err="1"/>
              <a:t>Pengerjaan</a:t>
            </a: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402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</a:t>
            </a:r>
            <a:endParaRPr dirty="0"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Hasil </a:t>
            </a:r>
            <a:r>
              <a:rPr lang="en-US" dirty="0" err="1"/>
              <a:t>Peramalan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artificial neural network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9A7C86-D5AE-4CA0-9504-49FDCDC36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286911"/>
              </p:ext>
            </p:extLst>
          </p:nvPr>
        </p:nvGraphicFramePr>
        <p:xfrm>
          <a:off x="492369" y="1842868"/>
          <a:ext cx="4039482" cy="4290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806">
                  <a:extLst>
                    <a:ext uri="{9D8B030D-6E8A-4147-A177-3AD203B41FA5}">
                      <a16:colId xmlns:a16="http://schemas.microsoft.com/office/drawing/2014/main" val="2941451219"/>
                    </a:ext>
                  </a:extLst>
                </a:gridCol>
                <a:gridCol w="1350838">
                  <a:extLst>
                    <a:ext uri="{9D8B030D-6E8A-4147-A177-3AD203B41FA5}">
                      <a16:colId xmlns:a16="http://schemas.microsoft.com/office/drawing/2014/main" val="385679068"/>
                    </a:ext>
                  </a:extLst>
                </a:gridCol>
                <a:gridCol w="1350838">
                  <a:extLst>
                    <a:ext uri="{9D8B030D-6E8A-4147-A177-3AD203B41FA5}">
                      <a16:colId xmlns:a16="http://schemas.microsoft.com/office/drawing/2014/main" val="3028041422"/>
                    </a:ext>
                  </a:extLst>
                </a:gridCol>
              </a:tblGrid>
              <a:tr h="3561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Date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Prediction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Date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7910669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12/10/2021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77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12/10/2021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475537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13/10/2021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effectLst/>
                        </a:rPr>
                        <a:t>71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13/10/2021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8293757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14/10/2021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effectLst/>
                        </a:rPr>
                        <a:t>73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14/10/2021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4655017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15/10/2021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effectLst/>
                        </a:rPr>
                        <a:t>73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15/10/2021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5336027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16/10/2021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effectLst/>
                        </a:rPr>
                        <a:t>77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16/10/2021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8522324"/>
                  </a:ext>
                </a:extLst>
              </a:tr>
              <a:tr h="186671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…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…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…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0178644"/>
                  </a:ext>
                </a:extLst>
              </a:tr>
              <a:tr h="186671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…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…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…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2628723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22/12/2022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76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22/12/2022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8301525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23/12/2022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75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23/12/2022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9981014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27/12/2022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73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27/12/2022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4898351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28/12/2022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72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28/12/2022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4116154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29/12/2022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72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effectLst/>
                        </a:rPr>
                        <a:t>29/12/2022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37640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BC10056-C750-4C17-96CE-DDD12D5799D1}"/>
              </a:ext>
            </a:extLst>
          </p:cNvPr>
          <p:cNvSpPr txBox="1"/>
          <p:nvPr/>
        </p:nvSpPr>
        <p:spPr>
          <a:xfrm>
            <a:off x="4857462" y="1842869"/>
            <a:ext cx="68421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Hasil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peramalan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kerupuk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bulan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berturut-turut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yaitu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3.370, 1.522, 1.545, 1.681, 1.453, 1.737, 1.844, 1.530, 436, 1.515, 1.477 dan 1.514.</a:t>
            </a:r>
            <a:endParaRPr lang="en-ID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4266-87DB-4DF7-AA94-0D72A303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B4E9A-E95E-4C41-BBA6-9A65B9D0C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Output </a:t>
            </a:r>
            <a:r>
              <a:rPr lang="en-US" dirty="0" err="1"/>
              <a:t>ParameterSet</a:t>
            </a:r>
            <a:r>
              <a:rPr lang="en-US" dirty="0"/>
              <a:t> dan </a:t>
            </a:r>
            <a:r>
              <a:rPr lang="en-US" dirty="0" err="1"/>
              <a:t>Rancangan</a:t>
            </a:r>
            <a:r>
              <a:rPr lang="en-US" dirty="0"/>
              <a:t> Artificial Neural Network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74E6F-2368-46B2-A4EE-27CF1626F69A}"/>
              </a:ext>
            </a:extLst>
          </p:cNvPr>
          <p:cNvPicPr/>
          <p:nvPr/>
        </p:nvPicPr>
        <p:blipFill rotWithShape="1">
          <a:blip r:embed="rId2"/>
          <a:srcRect r="35443" b="41694"/>
          <a:stretch/>
        </p:blipFill>
        <p:spPr bwMode="auto">
          <a:xfrm>
            <a:off x="492371" y="1845944"/>
            <a:ext cx="4417254" cy="3773323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115B53-009A-4E66-BC6E-D02687D7FFE6}"/>
              </a:ext>
            </a:extLst>
          </p:cNvPr>
          <p:cNvPicPr/>
          <p:nvPr/>
        </p:nvPicPr>
        <p:blipFill rotWithShape="1">
          <a:blip r:embed="rId3"/>
          <a:srcRect r="41912" b="39073"/>
          <a:stretch/>
        </p:blipFill>
        <p:spPr bwMode="auto">
          <a:xfrm>
            <a:off x="5276439" y="1845944"/>
            <a:ext cx="4725690" cy="3773322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233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5830-47AF-43A7-A3F6-B79CA041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D63FA-9691-4752-A08F-ED59CE76D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/>
              <a:t>Hasil </a:t>
            </a:r>
            <a:r>
              <a:rPr lang="en-US" dirty="0" err="1"/>
              <a:t>peramalan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Double exponential smoothing holt</a:t>
            </a:r>
          </a:p>
          <a:p>
            <a:pPr marL="50800" indent="0">
              <a:buNone/>
            </a:pPr>
            <a:endParaRPr lang="en-ID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8BFCF3-7369-44D4-82AF-4D982BB96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721126"/>
              </p:ext>
            </p:extLst>
          </p:nvPr>
        </p:nvGraphicFramePr>
        <p:xfrm>
          <a:off x="3502855" y="2208630"/>
          <a:ext cx="5186289" cy="3685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829">
                  <a:extLst>
                    <a:ext uri="{9D8B030D-6E8A-4147-A177-3AD203B41FA5}">
                      <a16:colId xmlns:a16="http://schemas.microsoft.com/office/drawing/2014/main" val="1805652148"/>
                    </a:ext>
                  </a:extLst>
                </a:gridCol>
                <a:gridCol w="1584611">
                  <a:extLst>
                    <a:ext uri="{9D8B030D-6E8A-4147-A177-3AD203B41FA5}">
                      <a16:colId xmlns:a16="http://schemas.microsoft.com/office/drawing/2014/main" val="2097931622"/>
                    </a:ext>
                  </a:extLst>
                </a:gridCol>
                <a:gridCol w="2704849">
                  <a:extLst>
                    <a:ext uri="{9D8B030D-6E8A-4147-A177-3AD203B41FA5}">
                      <a16:colId xmlns:a16="http://schemas.microsoft.com/office/drawing/2014/main" val="791632755"/>
                    </a:ext>
                  </a:extLst>
                </a:gridCol>
              </a:tblGrid>
              <a:tr h="387971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No.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Bulan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Jumlah Penjualan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6191414"/>
                  </a:ext>
                </a:extLst>
              </a:tr>
              <a:tr h="193986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Jan-22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2756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7138347"/>
                  </a:ext>
                </a:extLst>
              </a:tr>
              <a:tr h="193986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Feb-22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2933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2936383"/>
                  </a:ext>
                </a:extLst>
              </a:tr>
              <a:tr h="193986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3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Mar-22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3111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7083162"/>
                  </a:ext>
                </a:extLst>
              </a:tr>
              <a:tr h="193986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4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Apr-22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3288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1439212"/>
                  </a:ext>
                </a:extLst>
              </a:tr>
              <a:tr h="193986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May-22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3465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4813506"/>
                  </a:ext>
                </a:extLst>
              </a:tr>
              <a:tr h="193986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Jun-22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3643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4653514"/>
                  </a:ext>
                </a:extLst>
              </a:tr>
              <a:tr h="193986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7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Jul-22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3820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6718393"/>
                  </a:ext>
                </a:extLst>
              </a:tr>
              <a:tr h="193986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8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Aug-22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3998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4165608"/>
                  </a:ext>
                </a:extLst>
              </a:tr>
              <a:tr h="193986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9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Sep-22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4175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2010671"/>
                  </a:ext>
                </a:extLst>
              </a:tr>
              <a:tr h="193986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10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Oct-22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4353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1574309"/>
                  </a:ext>
                </a:extLst>
              </a:tr>
              <a:tr h="193986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11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Nov-22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4530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2577641"/>
                  </a:ext>
                </a:extLst>
              </a:tr>
              <a:tr h="193986"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12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Dec-22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>
                          <a:effectLst/>
                        </a:rPr>
                        <a:t>4707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88889"/>
                  </a:ext>
                </a:extLst>
              </a:tr>
              <a:tr h="193986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8275684"/>
                  </a:ext>
                </a:extLst>
              </a:tr>
              <a:tr h="38797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Nilai Kesalahan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7155844"/>
                  </a:ext>
                </a:extLst>
              </a:tr>
              <a:tr h="387971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RMSE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206,19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275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95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65F0C-09D4-424B-8CA6-E513B7A62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BE53C-12BA-4414-95BD-071E79F66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kedua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apabila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dilihat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perbandingan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perhitungan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mean square error,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artificial neural network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pertitungan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lebih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akurat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karena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mean square error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lebih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kecil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apabila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dibandingkan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double exponential smoothing holt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mean square error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yaitu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sebesar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0,120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holt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sebesar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206,19. Hal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sesuai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dipaparkan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Izati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jurnalnya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bahwasanyya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artificial neural network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tingkat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akurasi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lebih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baik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apabila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dibandingkan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double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expoenential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smoothing holt (time series).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94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1203</Words>
  <Application>Microsoft Office PowerPoint</Application>
  <PresentationFormat>Widescreen</PresentationFormat>
  <Paragraphs>266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Exo</vt:lpstr>
      <vt:lpstr>Calibri</vt:lpstr>
      <vt:lpstr>Times New Roman</vt:lpstr>
      <vt:lpstr>Arial</vt:lpstr>
      <vt:lpstr>Catamaran</vt:lpstr>
      <vt:lpstr>Century Gothic</vt:lpstr>
      <vt:lpstr>Office Theme</vt:lpstr>
      <vt:lpstr>Analisa Peramalan Penjualan Kerupuk Udang Dengan Menggunakan Metode Artificial Neural Network (ANN)</vt:lpstr>
      <vt:lpstr>Pendahuluan</vt:lpstr>
      <vt:lpstr>Pertanyaan Penelitian (Rumusan Masalah)</vt:lpstr>
      <vt:lpstr>Metode</vt:lpstr>
      <vt:lpstr>PowerPoint Presentation</vt:lpstr>
      <vt:lpstr>Hasil</vt:lpstr>
      <vt:lpstr>Hasil</vt:lpstr>
      <vt:lpstr>Hasil</vt:lpstr>
      <vt:lpstr>Hasil</vt:lpstr>
      <vt:lpstr>Pembahasan</vt:lpstr>
      <vt:lpstr>Grafik Penjualan Kerupuk Udang </vt:lpstr>
      <vt:lpstr>Pre-Processing Data</vt:lpstr>
      <vt:lpstr>Pre-Processing Data</vt:lpstr>
      <vt:lpstr>Pre-Processing Data</vt:lpstr>
      <vt:lpstr>Pembahasan</vt:lpstr>
      <vt:lpstr>Pembahasan</vt:lpstr>
      <vt:lpstr>Pembahasan</vt:lpstr>
      <vt:lpstr>Temuan Penting Penelitian</vt:lpstr>
      <vt:lpstr>Manfaat Penelitian</vt:lpstr>
      <vt:lpstr>Referensi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Analisa Peramalan Penjualan Kerupuk Udang Dengan Menggunakan Metode Artificial Neural Network (ANN</dc:title>
  <dc:creator>Umsida</dc:creator>
  <cp:lastModifiedBy>Melinda Aprilia P</cp:lastModifiedBy>
  <cp:revision>5</cp:revision>
  <dcterms:created xsi:type="dcterms:W3CDTF">2020-02-15T07:43:00Z</dcterms:created>
  <dcterms:modified xsi:type="dcterms:W3CDTF">2022-08-31T02:34:50Z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