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</p:sldIdLst>
  <p:sldSz cx="12192000" cy="6858000"/>
  <p:notesSz cx="9144000" cy="6858000"/>
  <p:embeddedFontLst>
    <p:embeddedFont>
      <p:font typeface="Exo" panose="020B0604020202020204" charset="0"/>
      <p:regular r:id="rId14"/>
      <p:bold r:id="rId15"/>
      <p:italic r:id="rId16"/>
      <p:boldItalic r:id="rId17"/>
    </p:embeddedFont>
    <p:embeddedFont>
      <p:font typeface="Century Gothic" panose="020B050202020202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gY2+DM/rwO2HkSTRKEfJ3qJmWL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79484" y="0"/>
            <a:ext cx="3962400" cy="344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97091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6864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4f7abbb21_0_9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104f7abbb2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4781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4f7abbb21_0_30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g104f7abbb2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87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4f7abbb2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g104f7abbb21_0_297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" name="Google Shape;51;g104f7abbb21_0_297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130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04f7abbb21_0_30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104f7abbb21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41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4f7abbb21_0_3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g104f7abbb2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7825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04f7abbb21_0_7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g104f7abbb2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1172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4f7abbb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g104f7abbb21_0_0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5" name="Google Shape;75;g104f7abbb21_0_0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276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f7abbb21_0_31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104f7abbb21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5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f7abbb21_0_6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04f7abbb21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9450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0A2246"/>
            </a:gs>
            <a:gs pos="100000">
              <a:srgbClr val="1D4886"/>
            </a:gs>
          </a:gsLst>
          <a:lin ang="5400000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5"/>
          <p:cNvPicPr preferRelativeResize="0"/>
          <p:nvPr/>
        </p:nvPicPr>
        <p:blipFill rotWithShape="1">
          <a:blip r:embed="rId2">
            <a:alphaModFix amt="60000"/>
          </a:blip>
          <a:srcRect l="46601" t="2654" r="7599"/>
          <a:stretch/>
        </p:blipFill>
        <p:spPr>
          <a:xfrm>
            <a:off x="-1" y="3509963"/>
            <a:ext cx="3146679" cy="3358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5"/>
          <p:cNvPicPr preferRelativeResize="0"/>
          <p:nvPr/>
        </p:nvPicPr>
        <p:blipFill rotWithShape="1">
          <a:blip r:embed="rId3">
            <a:alphaModFix/>
          </a:blip>
          <a:srcRect l="21878" t="94162" r="21683" b="1155"/>
          <a:stretch/>
        </p:blipFill>
        <p:spPr>
          <a:xfrm>
            <a:off x="3510723" y="6456981"/>
            <a:ext cx="5170554" cy="32150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5"/>
          <p:cNvSpPr txBox="1">
            <a:spLocks noGrp="1"/>
          </p:cNvSpPr>
          <p:nvPr>
            <p:ph type="ctrTitle"/>
          </p:nvPr>
        </p:nvSpPr>
        <p:spPr>
          <a:xfrm>
            <a:off x="914400" y="1537252"/>
            <a:ext cx="10363200" cy="197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Exo"/>
              <a:buNone/>
              <a:defRPr sz="60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subTitle" idx="1"/>
          </p:nvPr>
        </p:nvSpPr>
        <p:spPr>
          <a:xfrm>
            <a:off x="1524000" y="3750365"/>
            <a:ext cx="9144000" cy="1507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dt" idx="10"/>
          </p:nvPr>
        </p:nvSpPr>
        <p:spPr>
          <a:xfrm>
            <a:off x="767523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4038600" y="565301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8681277" y="5653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5"/>
          <p:cNvSpPr txBox="1"/>
          <p:nvPr/>
        </p:nvSpPr>
        <p:spPr>
          <a:xfrm>
            <a:off x="6852481" y="465853"/>
            <a:ext cx="241962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C000"/>
                </a:solidFill>
                <a:latin typeface="Exo"/>
                <a:ea typeface="Exo"/>
                <a:cs typeface="Exo"/>
                <a:sym typeface="Exo"/>
              </a:rPr>
              <a:t>UNIVERSITAS MUHAMMADIYAH SIDOARJO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75247" y="226794"/>
            <a:ext cx="2187844" cy="10052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5"/>
          <p:cNvCxnSpPr/>
          <p:nvPr/>
        </p:nvCxnSpPr>
        <p:spPr>
          <a:xfrm>
            <a:off x="9372600" y="465853"/>
            <a:ext cx="0" cy="830997"/>
          </a:xfrm>
          <a:prstGeom prst="straightConnector1">
            <a:avLst/>
          </a:prstGeom>
          <a:noFill/>
          <a:ln w="28575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26"/>
          <p:cNvPicPr preferRelativeResize="0"/>
          <p:nvPr/>
        </p:nvPicPr>
        <p:blipFill rotWithShape="1">
          <a:blip r:embed="rId2">
            <a:alphaModFix/>
          </a:blip>
          <a:srcRect t="23661"/>
          <a:stretch/>
        </p:blipFill>
        <p:spPr>
          <a:xfrm>
            <a:off x="144674" y="314231"/>
            <a:ext cx="11830877" cy="646639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dt" idx="10"/>
          </p:nvPr>
        </p:nvSpPr>
        <p:spPr>
          <a:xfrm>
            <a:off x="10323511" y="6341719"/>
            <a:ext cx="11793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024796" y="596334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/>
          <p:nvPr/>
        </p:nvSpPr>
        <p:spPr>
          <a:xfrm>
            <a:off x="11427239" y="6332228"/>
            <a:ext cx="5223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3">
            <a:alphaModFix/>
          </a:blip>
          <a:srcRect l="47997" t="2654" r="7599"/>
          <a:stretch/>
        </p:blipFill>
        <p:spPr>
          <a:xfrm flipH="1">
            <a:off x="10198953" y="4248292"/>
            <a:ext cx="1993047" cy="2538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rgbClr val="0A2246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06779" y="2515037"/>
            <a:ext cx="3978442" cy="182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Exo"/>
              <a:buNone/>
              <a:defRPr sz="4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2246"/>
            </a:gs>
            <a:gs pos="31000">
              <a:srgbClr val="0A2246"/>
            </a:gs>
            <a:gs pos="100000">
              <a:srgbClr val="1B4685"/>
            </a:gs>
          </a:gsLst>
          <a:lin ang="540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727522" y="1204686"/>
            <a:ext cx="10736956" cy="248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altLang="zh-CN" sz="4800" b="1" dirty="0" err="1"/>
              <a:t>Sistem</a:t>
            </a:r>
            <a:r>
              <a:rPr lang="en-US" altLang="zh-CN" sz="4800" b="1" dirty="0"/>
              <a:t> </a:t>
            </a:r>
            <a:r>
              <a:rPr lang="en-US" altLang="zh-CN" sz="4800" b="1" dirty="0" err="1"/>
              <a:t>I</a:t>
            </a:r>
            <a:r>
              <a:rPr lang="en-US" sz="4800" b="1" dirty="0" err="1"/>
              <a:t>nformasi</a:t>
            </a:r>
            <a:r>
              <a:rPr lang="en-US" sz="4800" b="1" dirty="0"/>
              <a:t> </a:t>
            </a:r>
            <a:r>
              <a:rPr lang="en-US" altLang="zh-CN" sz="4800" b="1" dirty="0" err="1"/>
              <a:t>P</a:t>
            </a:r>
            <a:r>
              <a:rPr lang="en-US" sz="4800" b="1" dirty="0" err="1"/>
              <a:t>embelajaran</a:t>
            </a:r>
            <a:r>
              <a:rPr lang="en-US" sz="4800" b="1" dirty="0"/>
              <a:t> </a:t>
            </a:r>
            <a:r>
              <a:rPr lang="en-US" altLang="zh-CN" sz="4800" b="1" dirty="0"/>
              <a:t>T</a:t>
            </a:r>
            <a:r>
              <a:rPr lang="en-US" sz="4800" b="1" dirty="0"/>
              <a:t>ata </a:t>
            </a:r>
            <a:r>
              <a:rPr lang="en-US" altLang="zh-CN" sz="4800" b="1" dirty="0"/>
              <a:t>S</a:t>
            </a:r>
            <a:r>
              <a:rPr lang="en-US" sz="4800" b="1" dirty="0"/>
              <a:t>urya </a:t>
            </a:r>
            <a:r>
              <a:rPr lang="en-US" altLang="zh-CN" sz="4800" b="1" dirty="0" err="1"/>
              <a:t>B</a:t>
            </a:r>
            <a:r>
              <a:rPr lang="en-US" sz="4800" b="1" dirty="0" err="1"/>
              <a:t>erbasis</a:t>
            </a:r>
            <a:r>
              <a:rPr lang="en-US" sz="4800" b="1" dirty="0"/>
              <a:t> </a:t>
            </a:r>
            <a:r>
              <a:rPr lang="en-US" altLang="zh-CN" sz="4800" b="1" dirty="0"/>
              <a:t>M</a:t>
            </a:r>
            <a:r>
              <a:rPr lang="en-US" sz="4800" b="1" dirty="0"/>
              <a:t>obile </a:t>
            </a:r>
            <a:r>
              <a:rPr lang="en-US" altLang="zh-CN" sz="4800" b="1" dirty="0"/>
              <a:t>D</a:t>
            </a:r>
            <a:r>
              <a:rPr lang="en-US" sz="4800" b="1" dirty="0"/>
              <a:t>an </a:t>
            </a:r>
            <a:r>
              <a:rPr lang="en-US" altLang="zh-CN" sz="4800" b="1" dirty="0" err="1"/>
              <a:t>M</a:t>
            </a:r>
            <a:r>
              <a:rPr lang="en-US" sz="4800" b="1" dirty="0" err="1"/>
              <a:t>enggunakan</a:t>
            </a:r>
            <a:r>
              <a:rPr lang="en-US" sz="4800" b="1" dirty="0"/>
              <a:t> </a:t>
            </a:r>
            <a:r>
              <a:rPr lang="en-US" altLang="zh-CN" sz="4800" b="1" dirty="0"/>
              <a:t>A</a:t>
            </a:r>
            <a:r>
              <a:rPr lang="en-US" sz="4800" b="1" dirty="0"/>
              <a:t>ugmented </a:t>
            </a:r>
            <a:r>
              <a:rPr lang="en-US" altLang="zh-CN" sz="4800" b="1" dirty="0"/>
              <a:t>R</a:t>
            </a:r>
            <a:r>
              <a:rPr lang="en-US" sz="4800" b="1" dirty="0"/>
              <a:t>eality</a:t>
            </a:r>
            <a:endParaRPr lang="en-US" sz="4800" dirty="0"/>
          </a:p>
        </p:txBody>
      </p:sp>
      <p:sp>
        <p:nvSpPr>
          <p:cNvPr id="41" name="Google Shape;41;p1"/>
          <p:cNvSpPr txBox="1">
            <a:spLocks noGrp="1"/>
          </p:cNvSpPr>
          <p:nvPr>
            <p:ph type="subTitle" idx="1"/>
          </p:nvPr>
        </p:nvSpPr>
        <p:spPr>
          <a:xfrm>
            <a:off x="1714500" y="3693695"/>
            <a:ext cx="8763000" cy="108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Oleh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: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 smtClean="0"/>
              <a:t>Bayu</a:t>
            </a:r>
            <a:r>
              <a:rPr lang="en-US" dirty="0" smtClean="0"/>
              <a:t> </a:t>
            </a:r>
            <a:r>
              <a:rPr lang="en-US" dirty="0" err="1" smtClean="0"/>
              <a:t>Krisnanta</a:t>
            </a:r>
            <a:r>
              <a:rPr lang="en-US" dirty="0" smtClean="0"/>
              <a:t> Putra </a:t>
            </a:r>
            <a:r>
              <a:rPr lang="en-US" dirty="0" err="1" smtClean="0"/>
              <a:t>Mardhika</a:t>
            </a:r>
            <a:r>
              <a:rPr lang="en-US" dirty="0" smtClean="0"/>
              <a:t>,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 smtClean="0"/>
              <a:t>Yunianita</a:t>
            </a:r>
            <a:r>
              <a:rPr lang="en-US" dirty="0" smtClean="0"/>
              <a:t> </a:t>
            </a:r>
            <a:r>
              <a:rPr lang="en-US" dirty="0" err="1" smtClean="0"/>
              <a:t>Rahmawati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err="1"/>
              <a:t>Progam</a:t>
            </a:r>
            <a:r>
              <a:rPr lang="en-US" dirty="0"/>
              <a:t>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Universitas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Muhammadiyah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r>
              <a:rPr lang="en-US" dirty="0" err="1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Sidoarjo</a:t>
            </a:r>
            <a:r>
              <a:rPr lang="en-US" dirty="0">
                <a:solidFill>
                  <a:srgbClr val="F2F2F2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dirty="0">
              <a:solidFill>
                <a:srgbClr val="F2F2F2"/>
              </a:solidFill>
              <a:latin typeface="Exo"/>
              <a:ea typeface="Exo"/>
              <a:cs typeface="Exo"/>
              <a:sym typeface="Ex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en-US" dirty="0" err="1" smtClean="0">
                <a:solidFill>
                  <a:srgbClr val="F2F2F2"/>
                </a:solidFill>
              </a:rPr>
              <a:t>Agustus</a:t>
            </a:r>
            <a:r>
              <a:rPr lang="en-US" dirty="0" smtClean="0">
                <a:solidFill>
                  <a:srgbClr val="F2F2F2"/>
                </a:solidFill>
              </a:rPr>
              <a:t>, 2023</a:t>
            </a:r>
            <a:endParaRPr dirty="0">
              <a:solidFill>
                <a:srgbClr val="F2F2F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4f7abbb21_0_61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Referensi</a:t>
            </a:r>
            <a:endParaRPr/>
          </a:p>
        </p:txBody>
      </p:sp>
      <p:sp>
        <p:nvSpPr>
          <p:cNvPr id="90" name="Google Shape;90;g104f7abbb21_0_61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CN" sz="1800" dirty="0" smtClean="0"/>
              <a:t>S</a:t>
            </a:r>
            <a:r>
              <a:rPr lang="en-US" altLang="zh-CN" sz="1800" dirty="0"/>
              <a:t>. K. </a:t>
            </a:r>
            <a:r>
              <a:rPr lang="en-US" altLang="zh-CN" sz="1800" dirty="0" err="1"/>
              <a:t>Wardani</a:t>
            </a:r>
            <a:r>
              <a:rPr lang="en-US" altLang="zh-CN" sz="1800" dirty="0"/>
              <a:t>, P. </a:t>
            </a:r>
            <a:r>
              <a:rPr lang="en-US" altLang="zh-CN" sz="1800" dirty="0" err="1"/>
              <a:t>Setyosari</a:t>
            </a:r>
            <a:r>
              <a:rPr lang="en-US" altLang="zh-CN" sz="1800" dirty="0"/>
              <a:t>, and A. </a:t>
            </a:r>
            <a:r>
              <a:rPr lang="en-US" altLang="zh-CN" sz="1800" dirty="0" err="1"/>
              <a:t>Husna</a:t>
            </a:r>
            <a:r>
              <a:rPr lang="en-US" altLang="zh-CN" sz="1800" dirty="0"/>
              <a:t>, “</a:t>
            </a:r>
            <a:r>
              <a:rPr lang="en-US" altLang="zh-CN" sz="1800" dirty="0" err="1"/>
              <a:t>Pengembangan</a:t>
            </a:r>
            <a:r>
              <a:rPr lang="en-US" altLang="zh-CN" sz="1800" dirty="0"/>
              <a:t> Multimedia Tutorial Mata </a:t>
            </a:r>
            <a:r>
              <a:rPr lang="en-US" altLang="zh-CN" sz="1800" dirty="0" err="1"/>
              <a:t>Pelajaran</a:t>
            </a:r>
            <a:r>
              <a:rPr lang="en-US" altLang="zh-CN" sz="1800" dirty="0"/>
              <a:t> IPA </a:t>
            </a:r>
            <a:r>
              <a:rPr lang="en-US" altLang="zh-CN" sz="1800" dirty="0" err="1"/>
              <a:t>Pokok</a:t>
            </a:r>
            <a:r>
              <a:rPr lang="en-US" altLang="zh-CN" sz="1800" dirty="0"/>
              <a:t> </a:t>
            </a:r>
            <a:r>
              <a:rPr lang="en-US" altLang="zh-CN" sz="1800" dirty="0" err="1"/>
              <a:t>Bahasan</a:t>
            </a:r>
            <a:r>
              <a:rPr lang="en-US" altLang="zh-CN" sz="1800" dirty="0"/>
              <a:t> </a:t>
            </a:r>
            <a:r>
              <a:rPr lang="en-US" altLang="zh-CN" sz="1800" dirty="0" err="1"/>
              <a:t>Sistem</a:t>
            </a:r>
            <a:r>
              <a:rPr lang="en-US" altLang="zh-CN" sz="1800" dirty="0"/>
              <a:t> Tata Surya </a:t>
            </a:r>
            <a:r>
              <a:rPr lang="en-US" altLang="zh-CN" sz="1800" dirty="0" err="1"/>
              <a:t>Kelas</a:t>
            </a:r>
            <a:r>
              <a:rPr lang="en-US" altLang="zh-CN" sz="1800" dirty="0"/>
              <a:t> VII MTS </a:t>
            </a:r>
            <a:r>
              <a:rPr lang="en-US" altLang="zh-CN" sz="1800" dirty="0" err="1"/>
              <a:t>Raudlatul</a:t>
            </a:r>
            <a:r>
              <a:rPr lang="en-US" altLang="zh-CN" sz="1800" dirty="0"/>
              <a:t> </a:t>
            </a:r>
            <a:r>
              <a:rPr lang="en-US" altLang="zh-CN" sz="1800" dirty="0" err="1"/>
              <a:t>Ulum</a:t>
            </a:r>
            <a:r>
              <a:rPr lang="en-US" altLang="zh-CN" sz="1800" dirty="0"/>
              <a:t>,” </a:t>
            </a:r>
            <a:r>
              <a:rPr lang="en-US" altLang="zh-CN" sz="1800" i="1" dirty="0"/>
              <a:t>J. </a:t>
            </a:r>
            <a:r>
              <a:rPr lang="en-US" altLang="zh-CN" sz="1800" i="1" dirty="0" err="1"/>
              <a:t>Kaji</a:t>
            </a:r>
            <a:r>
              <a:rPr lang="en-US" altLang="zh-CN" sz="1800" i="1" dirty="0"/>
              <a:t>. </a:t>
            </a:r>
            <a:r>
              <a:rPr lang="en-US" altLang="zh-CN" sz="1800" i="1" dirty="0" err="1"/>
              <a:t>Teknol</a:t>
            </a:r>
            <a:r>
              <a:rPr lang="en-US" altLang="zh-CN" sz="1800" i="1" dirty="0"/>
              <a:t>. </a:t>
            </a:r>
            <a:r>
              <a:rPr lang="en-US" altLang="zh-CN" sz="1800" i="1" dirty="0" err="1"/>
              <a:t>Pendidik</a:t>
            </a:r>
            <a:r>
              <a:rPr lang="en-US" altLang="zh-CN" sz="1800" i="1" dirty="0"/>
              <a:t>.</a:t>
            </a:r>
            <a:r>
              <a:rPr lang="en-US" altLang="zh-CN" sz="1800" dirty="0"/>
              <a:t>, vol. 2, no. 1\, pp. 23-29MATA, 2019.</a:t>
            </a:r>
            <a:endParaRPr lang="en-US" sz="1800" dirty="0"/>
          </a:p>
          <a:p>
            <a:r>
              <a:rPr lang="en-US" altLang="zh-CN" sz="1800" dirty="0" smtClean="0"/>
              <a:t>R</a:t>
            </a:r>
            <a:r>
              <a:rPr lang="en-US" altLang="zh-CN" sz="1800" dirty="0"/>
              <a:t>. E. </a:t>
            </a:r>
            <a:r>
              <a:rPr lang="en-US" altLang="zh-CN" sz="1800" dirty="0" err="1"/>
              <a:t>Saputro</a:t>
            </a:r>
            <a:r>
              <a:rPr lang="en-US" altLang="zh-CN" sz="1800" dirty="0"/>
              <a:t> and D. I. S. </a:t>
            </a:r>
            <a:r>
              <a:rPr lang="en-US" altLang="zh-CN" sz="1800" dirty="0" err="1"/>
              <a:t>Saputra</a:t>
            </a:r>
            <a:r>
              <a:rPr lang="en-US" altLang="zh-CN" sz="1800" dirty="0"/>
              <a:t>, “</a:t>
            </a:r>
            <a:r>
              <a:rPr lang="en-US" altLang="zh-CN" sz="1800" dirty="0" err="1"/>
              <a:t>Pengembangan</a:t>
            </a:r>
            <a:r>
              <a:rPr lang="en-US" altLang="zh-CN" sz="1800" dirty="0"/>
              <a:t> Media </a:t>
            </a:r>
            <a:r>
              <a:rPr lang="en-US" altLang="zh-CN" sz="1800" dirty="0" err="1"/>
              <a:t>Pembelajaran</a:t>
            </a:r>
            <a:r>
              <a:rPr lang="en-US" altLang="zh-CN" sz="1800" dirty="0"/>
              <a:t> </a:t>
            </a:r>
            <a:r>
              <a:rPr lang="en-US" altLang="zh-CN" sz="1800" dirty="0" err="1"/>
              <a:t>Mengenal</a:t>
            </a:r>
            <a:r>
              <a:rPr lang="en-US" altLang="zh-CN" sz="1800" dirty="0"/>
              <a:t> Organ </a:t>
            </a:r>
            <a:r>
              <a:rPr lang="en-US" altLang="zh-CN" sz="1800" dirty="0" err="1"/>
              <a:t>Pencernaan</a:t>
            </a:r>
            <a:r>
              <a:rPr lang="en-US" altLang="zh-CN" sz="1800" dirty="0"/>
              <a:t> </a:t>
            </a:r>
            <a:r>
              <a:rPr lang="en-US" altLang="zh-CN" sz="1800" dirty="0" err="1"/>
              <a:t>Manusia</a:t>
            </a:r>
            <a:r>
              <a:rPr lang="en-US" altLang="zh-CN" sz="1800" dirty="0"/>
              <a:t> </a:t>
            </a:r>
            <a:r>
              <a:rPr lang="en-US" altLang="zh-CN" sz="1800" dirty="0" err="1"/>
              <a:t>Menggunakan</a:t>
            </a:r>
            <a:r>
              <a:rPr lang="en-US" altLang="zh-CN" sz="1800" dirty="0"/>
              <a:t> Teknologi Augmented Reality,” </a:t>
            </a:r>
            <a:r>
              <a:rPr lang="en-US" altLang="zh-CN" sz="1800" i="1" dirty="0"/>
              <a:t>J. </a:t>
            </a:r>
            <a:r>
              <a:rPr lang="en-US" altLang="zh-CN" sz="1800" i="1" dirty="0" err="1"/>
              <a:t>Buana</a:t>
            </a:r>
            <a:r>
              <a:rPr lang="en-US" altLang="zh-CN" sz="1800" i="1" dirty="0"/>
              <a:t> Inform.</a:t>
            </a:r>
            <a:r>
              <a:rPr lang="en-US" altLang="zh-CN" sz="1800" dirty="0"/>
              <a:t>, vol. 6, no. 2, pp. 153–162, 2015, </a:t>
            </a:r>
            <a:r>
              <a:rPr lang="en-US" altLang="zh-CN" sz="1800" dirty="0" err="1"/>
              <a:t>doi</a:t>
            </a:r>
            <a:r>
              <a:rPr lang="en-US" altLang="zh-CN" sz="1800" dirty="0"/>
              <a:t>: 10.24002/jbi.v6i2.404.</a:t>
            </a:r>
            <a:endParaRPr lang="en-US" sz="1800" dirty="0"/>
          </a:p>
          <a:p>
            <a:r>
              <a:rPr lang="en-US" altLang="zh-CN" sz="1800" dirty="0" smtClean="0"/>
              <a:t>A</a:t>
            </a:r>
            <a:r>
              <a:rPr lang="en-US" altLang="zh-CN" sz="1800" dirty="0"/>
              <a:t>. A. </a:t>
            </a:r>
            <a:r>
              <a:rPr lang="en-US" altLang="zh-CN" sz="1800" dirty="0" err="1"/>
              <a:t>Ritonga</a:t>
            </a:r>
            <a:r>
              <a:rPr lang="en-US" altLang="zh-CN" sz="1800" dirty="0"/>
              <a:t>, B. </a:t>
            </a:r>
            <a:r>
              <a:rPr lang="en-US" altLang="zh-CN" sz="1800" dirty="0" err="1"/>
              <a:t>Bangun</a:t>
            </a:r>
            <a:r>
              <a:rPr lang="en-US" altLang="zh-CN" sz="1800" dirty="0"/>
              <a:t>, and R. Pane, “</a:t>
            </a:r>
            <a:r>
              <a:rPr lang="en-US" altLang="zh-CN" sz="1800" dirty="0" err="1"/>
              <a:t>Perancangan</a:t>
            </a:r>
            <a:r>
              <a:rPr lang="en-US" altLang="zh-CN" sz="1800" dirty="0"/>
              <a:t> Program </a:t>
            </a:r>
            <a:r>
              <a:rPr lang="en-US" altLang="zh-CN" sz="1800" dirty="0" err="1"/>
              <a:t>Animasi</a:t>
            </a:r>
            <a:r>
              <a:rPr lang="en-US" altLang="zh-CN" sz="1800" dirty="0"/>
              <a:t> </a:t>
            </a:r>
            <a:r>
              <a:rPr lang="en-US" altLang="zh-CN" sz="1800" dirty="0" err="1"/>
              <a:t>Interaktif</a:t>
            </a:r>
            <a:r>
              <a:rPr lang="en-US" altLang="zh-CN" sz="1800" dirty="0"/>
              <a:t> </a:t>
            </a:r>
            <a:r>
              <a:rPr lang="en-US" altLang="zh-CN" sz="1800" dirty="0" err="1"/>
              <a:t>Pengenalan</a:t>
            </a:r>
            <a:r>
              <a:rPr lang="en-US" altLang="zh-CN" sz="1800" dirty="0"/>
              <a:t> Tata Surya </a:t>
            </a:r>
            <a:r>
              <a:rPr lang="en-US" altLang="zh-CN" sz="1800" dirty="0" err="1"/>
              <a:t>Dengan</a:t>
            </a:r>
            <a:r>
              <a:rPr lang="en-US" altLang="zh-CN" sz="1800" dirty="0"/>
              <a:t> </a:t>
            </a:r>
            <a:r>
              <a:rPr lang="en-US" altLang="zh-CN" sz="1800" dirty="0" err="1"/>
              <a:t>Menggunakan</a:t>
            </a:r>
            <a:r>
              <a:rPr lang="en-US" altLang="zh-CN" sz="1800" dirty="0"/>
              <a:t> Adobe Flash Professional cs6 (</a:t>
            </a:r>
            <a:r>
              <a:rPr lang="en-US" altLang="zh-CN" sz="1800" dirty="0" err="1"/>
              <a:t>Studi</a:t>
            </a:r>
            <a:r>
              <a:rPr lang="en-US" altLang="zh-CN" sz="1800" dirty="0"/>
              <a:t> </a:t>
            </a:r>
            <a:r>
              <a:rPr lang="en-US" altLang="zh-CN" sz="1800" dirty="0" err="1"/>
              <a:t>Kasus</a:t>
            </a:r>
            <a:r>
              <a:rPr lang="en-US" altLang="zh-CN" sz="1800" dirty="0"/>
              <a:t> SD </a:t>
            </a:r>
            <a:r>
              <a:rPr lang="en-US" altLang="zh-CN" sz="1800" dirty="0" err="1"/>
              <a:t>Swasta</a:t>
            </a:r>
            <a:r>
              <a:rPr lang="en-US" altLang="zh-CN" sz="1800" dirty="0"/>
              <a:t> </a:t>
            </a:r>
            <a:r>
              <a:rPr lang="en-US" altLang="zh-CN" sz="1800" dirty="0" err="1"/>
              <a:t>Sripinang</a:t>
            </a:r>
            <a:r>
              <a:rPr lang="en-US" altLang="zh-CN" sz="1800" dirty="0"/>
              <a:t>),” </a:t>
            </a:r>
            <a:r>
              <a:rPr lang="en-US" altLang="zh-CN" sz="1800" i="1" dirty="0"/>
              <a:t>J. </a:t>
            </a:r>
            <a:r>
              <a:rPr lang="en-US" altLang="zh-CN" sz="1800" i="1" dirty="0" err="1"/>
              <a:t>Comput</a:t>
            </a:r>
            <a:r>
              <a:rPr lang="en-US" altLang="zh-CN" sz="1800" i="1" dirty="0"/>
              <a:t>. Sci. Inf. Technol. </a:t>
            </a:r>
            <a:r>
              <a:rPr lang="en-US" altLang="zh-CN" sz="1800" i="1" dirty="0" err="1"/>
              <a:t>Progr</a:t>
            </a:r>
            <a:r>
              <a:rPr lang="en-US" altLang="zh-CN" sz="1800" i="1" dirty="0"/>
              <a:t>. Stud. </a:t>
            </a:r>
            <a:r>
              <a:rPr lang="en-US" altLang="zh-CN" sz="1800" i="1" dirty="0" err="1"/>
              <a:t>Teknol</a:t>
            </a:r>
            <a:r>
              <a:rPr lang="en-US" altLang="zh-CN" sz="1800" i="1" dirty="0"/>
              <a:t>. </a:t>
            </a:r>
            <a:r>
              <a:rPr lang="en-US" altLang="zh-CN" sz="1800" i="1" dirty="0" err="1"/>
              <a:t>Informasi</a:t>
            </a:r>
            <a:r>
              <a:rPr lang="en-US" altLang="zh-CN" sz="1800" i="1" dirty="0"/>
              <a:t>, </a:t>
            </a:r>
            <a:r>
              <a:rPr lang="en-US" altLang="zh-CN" sz="1800" i="1" dirty="0" err="1"/>
              <a:t>Fak</a:t>
            </a:r>
            <a:r>
              <a:rPr lang="en-US" altLang="zh-CN" sz="1800" i="1" dirty="0"/>
              <a:t>. </a:t>
            </a:r>
            <a:r>
              <a:rPr lang="en-US" altLang="zh-CN" sz="1800" i="1" dirty="0" err="1"/>
              <a:t>Sains</a:t>
            </a:r>
            <a:r>
              <a:rPr lang="en-US" altLang="zh-CN" sz="1800" i="1" dirty="0"/>
              <a:t> </a:t>
            </a:r>
            <a:r>
              <a:rPr lang="en-US" altLang="zh-CN" sz="1800" i="1" dirty="0" err="1"/>
              <a:t>Teknol</a:t>
            </a:r>
            <a:r>
              <a:rPr lang="en-US" altLang="zh-CN" sz="1800" i="1" dirty="0"/>
              <a:t>. Univ. </a:t>
            </a:r>
            <a:r>
              <a:rPr lang="en-US" altLang="zh-CN" sz="1800" i="1" dirty="0" err="1"/>
              <a:t>Labuhanbatu</a:t>
            </a:r>
            <a:r>
              <a:rPr lang="en-US" altLang="zh-CN" sz="1800" dirty="0"/>
              <a:t>, vol. 1, no. 1, pp. 9–15, 2021.</a:t>
            </a:r>
            <a:endParaRPr lang="en-US" sz="1800" dirty="0"/>
          </a:p>
          <a:p>
            <a:r>
              <a:rPr lang="en-US" altLang="zh-CN" sz="1800" dirty="0" smtClean="0"/>
              <a:t>A</a:t>
            </a:r>
            <a:r>
              <a:rPr lang="en-US" altLang="zh-CN" sz="1800" dirty="0"/>
              <a:t>. </a:t>
            </a:r>
            <a:r>
              <a:rPr lang="en-US" altLang="zh-CN" sz="1800" dirty="0" err="1"/>
              <a:t>Wisnugroho</a:t>
            </a:r>
            <a:r>
              <a:rPr lang="en-US" altLang="zh-CN" sz="1800" dirty="0"/>
              <a:t>, “</a:t>
            </a:r>
            <a:r>
              <a:rPr lang="en-US" altLang="zh-CN" sz="1800" dirty="0" err="1"/>
              <a:t>Sistem</a:t>
            </a:r>
            <a:r>
              <a:rPr lang="en-US" altLang="zh-CN" sz="1800" dirty="0"/>
              <a:t> Tata Surya,” </a:t>
            </a:r>
            <a:r>
              <a:rPr lang="en-US" altLang="zh-CN" sz="1800" i="1" dirty="0" err="1"/>
              <a:t>Universitas</a:t>
            </a:r>
            <a:r>
              <a:rPr lang="en-US" altLang="zh-CN" sz="1800" i="1" dirty="0"/>
              <a:t> </a:t>
            </a:r>
            <a:r>
              <a:rPr lang="en-US" altLang="zh-CN" sz="1800" i="1" dirty="0" err="1"/>
              <a:t>Sebelas</a:t>
            </a:r>
            <a:r>
              <a:rPr lang="en-US" altLang="zh-CN" sz="1800" i="1" dirty="0"/>
              <a:t> </a:t>
            </a:r>
            <a:r>
              <a:rPr lang="en-US" altLang="zh-CN" sz="1800" i="1" dirty="0" err="1"/>
              <a:t>Maret</a:t>
            </a:r>
            <a:r>
              <a:rPr lang="en-US" altLang="zh-CN" sz="1800" dirty="0"/>
              <a:t>, no. 0271. pp. 4–8, 2020.</a:t>
            </a:r>
            <a:endParaRPr lang="en-US" sz="1800" dirty="0"/>
          </a:p>
          <a:p>
            <a:r>
              <a:rPr lang="en-US" altLang="zh-CN" sz="1800" dirty="0" smtClean="0"/>
              <a:t>T</a:t>
            </a:r>
            <a:r>
              <a:rPr lang="en-US" altLang="zh-CN" sz="1800" dirty="0"/>
              <a:t>. A. </a:t>
            </a:r>
            <a:r>
              <a:rPr lang="en-US" altLang="zh-CN" sz="1800" dirty="0" err="1"/>
              <a:t>Ananda</a:t>
            </a:r>
            <a:r>
              <a:rPr lang="en-US" altLang="zh-CN" sz="1800" dirty="0"/>
              <a:t>, N. </a:t>
            </a:r>
            <a:r>
              <a:rPr lang="en-US" altLang="zh-CN" sz="1800" dirty="0" err="1"/>
              <a:t>Safriadi</a:t>
            </a:r>
            <a:r>
              <a:rPr lang="en-US" altLang="zh-CN" sz="1800" dirty="0"/>
              <a:t>, and A. S. </a:t>
            </a:r>
            <a:r>
              <a:rPr lang="en-US" altLang="zh-CN" sz="1800" dirty="0" err="1"/>
              <a:t>Sukamto</a:t>
            </a:r>
            <a:r>
              <a:rPr lang="en-US" altLang="zh-CN" sz="1800" dirty="0"/>
              <a:t>, “</a:t>
            </a:r>
            <a:r>
              <a:rPr lang="en-US" altLang="zh-CN" sz="1800" dirty="0" err="1"/>
              <a:t>Penerapan</a:t>
            </a:r>
            <a:r>
              <a:rPr lang="en-US" altLang="zh-CN" sz="1800" dirty="0"/>
              <a:t> Augmented Reality </a:t>
            </a:r>
            <a:r>
              <a:rPr lang="en-US" altLang="zh-CN" sz="1800" dirty="0" err="1"/>
              <a:t>Sebagai</a:t>
            </a:r>
            <a:r>
              <a:rPr lang="en-US" altLang="zh-CN" sz="1800" dirty="0"/>
              <a:t> Planet-Planet Di Tata Surya,” </a:t>
            </a:r>
            <a:r>
              <a:rPr lang="en-US" altLang="zh-CN" sz="1800" i="1" dirty="0"/>
              <a:t>J. </a:t>
            </a:r>
            <a:r>
              <a:rPr lang="en-US" altLang="zh-CN" sz="1800" i="1" dirty="0" err="1"/>
              <a:t>Sist</a:t>
            </a:r>
            <a:r>
              <a:rPr lang="en-US" altLang="zh-CN" sz="1800" i="1" dirty="0"/>
              <a:t>. </a:t>
            </a:r>
            <a:r>
              <a:rPr lang="en-US" altLang="zh-CN" sz="1800" i="1" dirty="0" err="1"/>
              <a:t>dan</a:t>
            </a:r>
            <a:r>
              <a:rPr lang="en-US" altLang="zh-CN" sz="1800" i="1" dirty="0"/>
              <a:t> </a:t>
            </a:r>
            <a:r>
              <a:rPr lang="en-US" altLang="zh-CN" sz="1800" i="1" dirty="0" err="1"/>
              <a:t>Teknol</a:t>
            </a:r>
            <a:r>
              <a:rPr lang="en-US" altLang="zh-CN" sz="1800" i="1" dirty="0"/>
              <a:t>. Inf.</a:t>
            </a:r>
            <a:r>
              <a:rPr lang="en-US" altLang="zh-CN" sz="1800" dirty="0"/>
              <a:t>, vol. 1, no. 1, pp. 1–6, 2015.</a:t>
            </a:r>
            <a:endParaRPr lang="en-US" sz="1800" dirty="0"/>
          </a:p>
          <a:p>
            <a:r>
              <a:rPr lang="en-US" altLang="zh-CN" sz="1800" dirty="0" smtClean="0"/>
              <a:t>A</a:t>
            </a:r>
            <a:r>
              <a:rPr lang="en-US" altLang="zh-CN" sz="1800" dirty="0"/>
              <a:t>. </a:t>
            </a:r>
            <a:r>
              <a:rPr lang="en-US" altLang="zh-CN" sz="1800" dirty="0" err="1"/>
              <a:t>Winatra</a:t>
            </a:r>
            <a:r>
              <a:rPr lang="en-US" altLang="zh-CN" sz="1800" dirty="0"/>
              <a:t>, S. </a:t>
            </a:r>
            <a:r>
              <a:rPr lang="en-US" altLang="zh-CN" sz="1800" dirty="0" err="1"/>
              <a:t>Sunardi</a:t>
            </a:r>
            <a:r>
              <a:rPr lang="en-US" altLang="zh-CN" sz="1800" dirty="0"/>
              <a:t>, R. </a:t>
            </a:r>
            <a:r>
              <a:rPr lang="en-US" altLang="zh-CN" sz="1800" dirty="0" err="1"/>
              <a:t>Khair</a:t>
            </a:r>
            <a:r>
              <a:rPr lang="en-US" altLang="zh-CN" sz="1800" dirty="0"/>
              <a:t>, I. </a:t>
            </a:r>
            <a:r>
              <a:rPr lang="en-US" altLang="zh-CN" sz="1800" dirty="0" err="1"/>
              <a:t>Idris</a:t>
            </a:r>
            <a:r>
              <a:rPr lang="en-US" altLang="zh-CN" sz="1800" dirty="0"/>
              <a:t>, and A. </a:t>
            </a:r>
            <a:r>
              <a:rPr lang="en-US" altLang="zh-CN" sz="1800" dirty="0" err="1"/>
              <a:t>Santosa</a:t>
            </a:r>
            <a:r>
              <a:rPr lang="en-US" altLang="zh-CN" sz="1800" dirty="0"/>
              <a:t>, “</a:t>
            </a:r>
            <a:r>
              <a:rPr lang="en-US" altLang="zh-CN" sz="1800" dirty="0" err="1"/>
              <a:t>Aplikasi</a:t>
            </a:r>
            <a:r>
              <a:rPr lang="en-US" altLang="zh-CN" sz="1800" dirty="0"/>
              <a:t> Augmented Reality (</a:t>
            </a:r>
            <a:r>
              <a:rPr lang="en-US" altLang="zh-CN" sz="1800" dirty="0" err="1"/>
              <a:t>Ar</a:t>
            </a:r>
            <a:r>
              <a:rPr lang="en-US" altLang="zh-CN" sz="1800" dirty="0"/>
              <a:t>) </a:t>
            </a:r>
            <a:r>
              <a:rPr lang="en-US" altLang="zh-CN" sz="1800" dirty="0" err="1"/>
              <a:t>Sebagai</a:t>
            </a:r>
            <a:r>
              <a:rPr lang="en-US" altLang="zh-CN" sz="1800" dirty="0"/>
              <a:t> Media </a:t>
            </a:r>
            <a:r>
              <a:rPr lang="en-US" altLang="zh-CN" sz="1800" dirty="0" err="1"/>
              <a:t>Edukasi</a:t>
            </a:r>
            <a:r>
              <a:rPr lang="en-US" altLang="zh-CN" sz="1800" dirty="0"/>
              <a:t> </a:t>
            </a:r>
            <a:r>
              <a:rPr lang="en-US" altLang="zh-CN" sz="1800" dirty="0" err="1"/>
              <a:t>Pengenalan</a:t>
            </a:r>
            <a:r>
              <a:rPr lang="en-US" altLang="zh-CN" sz="1800" dirty="0"/>
              <a:t> </a:t>
            </a:r>
            <a:r>
              <a:rPr lang="en-US" altLang="zh-CN" sz="1800" dirty="0" err="1"/>
              <a:t>Bentuk</a:t>
            </a:r>
            <a:r>
              <a:rPr lang="en-US" altLang="zh-CN" sz="1800" dirty="0"/>
              <a:t> Dan </a:t>
            </a:r>
            <a:r>
              <a:rPr lang="en-US" altLang="zh-CN" sz="1800" dirty="0" err="1"/>
              <a:t>Bagian</a:t>
            </a:r>
            <a:r>
              <a:rPr lang="en-US" altLang="zh-CN" sz="1800" dirty="0"/>
              <a:t> </a:t>
            </a:r>
            <a:r>
              <a:rPr lang="en-US" altLang="zh-CN" sz="1800" dirty="0" err="1"/>
              <a:t>Pesawat</a:t>
            </a:r>
            <a:r>
              <a:rPr lang="en-US" altLang="zh-CN" sz="1800" dirty="0"/>
              <a:t> </a:t>
            </a:r>
            <a:r>
              <a:rPr lang="en-US" altLang="zh-CN" sz="1800" dirty="0" err="1"/>
              <a:t>Berbasis</a:t>
            </a:r>
            <a:r>
              <a:rPr lang="en-US" altLang="zh-CN" sz="1800" dirty="0"/>
              <a:t> Android,” </a:t>
            </a:r>
            <a:r>
              <a:rPr lang="en-US" altLang="zh-CN" sz="1800" i="1" dirty="0"/>
              <a:t>J. </a:t>
            </a:r>
            <a:r>
              <a:rPr lang="en-US" altLang="zh-CN" sz="1800" i="1" dirty="0" err="1"/>
              <a:t>Teknol</a:t>
            </a:r>
            <a:r>
              <a:rPr lang="en-US" altLang="zh-CN" sz="1800" i="1" dirty="0"/>
              <a:t>. Inf.</a:t>
            </a:r>
            <a:r>
              <a:rPr lang="en-US" altLang="zh-CN" sz="1800" dirty="0"/>
              <a:t>, vol. 3, no. 2, p. 212, 2019, </a:t>
            </a:r>
            <a:r>
              <a:rPr lang="en-US" altLang="zh-CN" sz="1800" dirty="0" err="1"/>
              <a:t>doi</a:t>
            </a:r>
            <a:r>
              <a:rPr lang="en-US" altLang="zh-CN" sz="1800" dirty="0"/>
              <a:t>: 10.36294/jurti.v3i2.1217.</a:t>
            </a:r>
            <a:endParaRPr lang="en-US" sz="1800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4f7abbb21_0_30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Pendahuluan</a:t>
            </a:r>
            <a:endParaRPr/>
          </a:p>
        </p:txBody>
      </p:sp>
      <p:sp>
        <p:nvSpPr>
          <p:cNvPr id="47" name="Google Shape;47;g104f7abbb21_0_30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n-US" sz="2000" dirty="0"/>
              <a:t>Teknologi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tengah</a:t>
            </a:r>
            <a:r>
              <a:rPr lang="en-US" sz="2000" dirty="0"/>
              <a:t> </a:t>
            </a:r>
            <a:r>
              <a:rPr lang="en-US" sz="2000" dirty="0" err="1"/>
              <a:t>berkembang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pesat</a:t>
            </a:r>
            <a:r>
              <a:rPr lang="en-US" sz="2000" dirty="0"/>
              <a:t>,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pengertahuan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berkembang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zaman</a:t>
            </a:r>
            <a:r>
              <a:rPr lang="en-US" sz="2000" dirty="0"/>
              <a:t>, proses </a:t>
            </a:r>
            <a:r>
              <a:rPr lang="en-US" sz="2000" dirty="0" err="1"/>
              <a:t>pembelajaran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membutuhkan</a:t>
            </a:r>
            <a:r>
              <a:rPr lang="en-US" sz="2000" dirty="0"/>
              <a:t> </a:t>
            </a:r>
            <a:r>
              <a:rPr lang="en-US" sz="2000" dirty="0" err="1"/>
              <a:t>sarana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prasarana</a:t>
            </a:r>
            <a:r>
              <a:rPr lang="en-US" sz="2000" dirty="0"/>
              <a:t> yang optimal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berpikir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 yang </a:t>
            </a:r>
            <a:r>
              <a:rPr lang="en-US" sz="2000" dirty="0" err="1"/>
              <a:t>kritis</a:t>
            </a:r>
            <a:r>
              <a:rPr lang="en-US" sz="2000" dirty="0"/>
              <a:t>. Hal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ditunjukkan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banyaknya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proses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mengajar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penyampaian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siswa</a:t>
            </a:r>
            <a:r>
              <a:rPr lang="en-US" sz="2000" dirty="0"/>
              <a:t>.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harapan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yang </a:t>
            </a:r>
            <a:r>
              <a:rPr lang="en-US" sz="2000" dirty="0" err="1"/>
              <a:t>disampaikan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mudah</a:t>
            </a:r>
            <a:r>
              <a:rPr lang="en-US" sz="2000" dirty="0"/>
              <a:t> </a:t>
            </a:r>
            <a:r>
              <a:rPr lang="en-US" sz="2000" dirty="0" err="1"/>
              <a:t>dipahami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siswa-siswi</a:t>
            </a:r>
            <a:r>
              <a:rPr lang="en-US" sz="2000" dirty="0"/>
              <a:t>. </a:t>
            </a:r>
            <a:r>
              <a:rPr lang="en-US" sz="2000" dirty="0" err="1"/>
              <a:t>Akhir-akhir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proses </a:t>
            </a:r>
            <a:r>
              <a:rPr lang="en-US" sz="2000" dirty="0" err="1"/>
              <a:t>belajar</a:t>
            </a:r>
            <a:r>
              <a:rPr lang="en-US" sz="2000" dirty="0"/>
              <a:t> </a:t>
            </a:r>
            <a:r>
              <a:rPr lang="en-US" sz="2000" dirty="0" err="1"/>
              <a:t>mengajar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yang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infomasi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telekomunikasi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inovasi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, </a:t>
            </a:r>
            <a:r>
              <a:rPr lang="en-US" sz="2000" dirty="0" err="1"/>
              <a:t>hal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diharapkan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memajukan</a:t>
            </a:r>
            <a:r>
              <a:rPr lang="en-US" sz="2000" dirty="0"/>
              <a:t> </a:t>
            </a:r>
            <a:r>
              <a:rPr lang="en-US" sz="2000" dirty="0" err="1"/>
              <a:t>mutu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seiring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kemajuan</a:t>
            </a:r>
            <a:r>
              <a:rPr lang="en-US" sz="2000" dirty="0"/>
              <a:t> Teknologi</a:t>
            </a:r>
            <a:r>
              <a:rPr lang="en-US" sz="2000" dirty="0" smtClean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Masalah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timbul</a:t>
            </a:r>
            <a:r>
              <a:rPr lang="en-US" sz="2000" dirty="0"/>
              <a:t> </a:t>
            </a:r>
            <a:r>
              <a:rPr lang="en-US" sz="2000" dirty="0" err="1"/>
              <a:t>ketika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didik</a:t>
            </a:r>
            <a:r>
              <a:rPr lang="en-US" sz="2000" dirty="0"/>
              <a:t> </a:t>
            </a:r>
            <a:r>
              <a:rPr lang="en-US" sz="2000" dirty="0" err="1"/>
              <a:t>mulai</a:t>
            </a:r>
            <a:r>
              <a:rPr lang="en-US" sz="2000" dirty="0"/>
              <a:t> </a:t>
            </a:r>
            <a:r>
              <a:rPr lang="en-US" sz="2000" dirty="0" err="1"/>
              <a:t>jenuh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bosan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media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pengajar</a:t>
            </a:r>
            <a:r>
              <a:rPr lang="en-US" sz="2000" dirty="0"/>
              <a:t> </a:t>
            </a:r>
            <a:r>
              <a:rPr lang="en-US" sz="2000" dirty="0" err="1"/>
              <a:t>mengajar</a:t>
            </a:r>
            <a:r>
              <a:rPr lang="en-US" sz="2000" dirty="0"/>
              <a:t>, </a:t>
            </a:r>
            <a:r>
              <a:rPr lang="en-US" sz="2000" dirty="0" err="1"/>
              <a:t>khususnya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cabang</a:t>
            </a:r>
            <a:r>
              <a:rPr lang="en-US" sz="2000" dirty="0"/>
              <a:t> </a:t>
            </a:r>
            <a:r>
              <a:rPr lang="en-US" sz="2000" dirty="0" err="1"/>
              <a:t>pelajaran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.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alam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materi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tata</a:t>
            </a:r>
            <a:r>
              <a:rPr lang="en-US" sz="2000" dirty="0"/>
              <a:t> </a:t>
            </a:r>
            <a:r>
              <a:rPr lang="en-US" sz="2000" dirty="0" err="1"/>
              <a:t>surya</a:t>
            </a:r>
            <a:r>
              <a:rPr lang="en-US" sz="2000" dirty="0"/>
              <a:t>, </a:t>
            </a:r>
            <a:r>
              <a:rPr lang="en-US" sz="2000" dirty="0" err="1"/>
              <a:t>yakni</a:t>
            </a:r>
            <a:r>
              <a:rPr lang="en-US" sz="2000" dirty="0"/>
              <a:t> </a:t>
            </a:r>
            <a:r>
              <a:rPr lang="en-US" sz="2000" dirty="0" err="1"/>
              <a:t>mempelajari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benda</a:t>
            </a:r>
            <a:r>
              <a:rPr lang="en-US" sz="2000" dirty="0"/>
              <a:t> -</a:t>
            </a:r>
            <a:r>
              <a:rPr lang="en-US" sz="2000" dirty="0" err="1"/>
              <a:t>benda</a:t>
            </a:r>
            <a:r>
              <a:rPr lang="en-US" sz="2000" dirty="0"/>
              <a:t> </a:t>
            </a:r>
            <a:r>
              <a:rPr lang="en-US" sz="2000" dirty="0" err="1"/>
              <a:t>langit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matahari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intinya</a:t>
            </a:r>
            <a:r>
              <a:rPr lang="en-US" sz="2000" dirty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4f7abbb21_0_297"/>
          <p:cNvSpPr txBox="1">
            <a:spLocks noGrp="1"/>
          </p:cNvSpPr>
          <p:nvPr>
            <p:ph type="title"/>
          </p:nvPr>
        </p:nvSpPr>
        <p:spPr>
          <a:xfrm>
            <a:off x="166758" y="6761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Pertanyaan Penelitian (Rumusan Masalah)</a:t>
            </a: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292929" y="1714500"/>
            <a:ext cx="115784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Century Gothic" panose="020B0502020202020204" pitchFamily="34" charset="0"/>
              </a:rPr>
              <a:t>Sesuai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dengan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latar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belakang</a:t>
            </a:r>
            <a:r>
              <a:rPr lang="en-US" sz="3200" dirty="0">
                <a:latin typeface="Century Gothic" panose="020B0502020202020204" pitchFamily="34" charset="0"/>
              </a:rPr>
              <a:t> di </a:t>
            </a:r>
            <a:r>
              <a:rPr lang="en-US" sz="3200" dirty="0" err="1">
                <a:latin typeface="Century Gothic" panose="020B0502020202020204" pitchFamily="34" charset="0"/>
              </a:rPr>
              <a:t>atas</a:t>
            </a:r>
            <a:r>
              <a:rPr lang="en-US" sz="3200" dirty="0">
                <a:latin typeface="Century Gothic" panose="020B0502020202020204" pitchFamily="34" charset="0"/>
              </a:rPr>
              <a:t>, </a:t>
            </a:r>
            <a:r>
              <a:rPr lang="en-US" sz="3200" dirty="0" err="1">
                <a:latin typeface="Century Gothic" panose="020B0502020202020204" pitchFamily="34" charset="0"/>
              </a:rPr>
              <a:t>maka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rumusan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masalah</a:t>
            </a:r>
            <a:r>
              <a:rPr lang="en-US" sz="3200" dirty="0">
                <a:latin typeface="Century Gothic" panose="020B0502020202020204" pitchFamily="34" charset="0"/>
              </a:rPr>
              <a:t> yang </a:t>
            </a:r>
            <a:r>
              <a:rPr lang="en-US" sz="3200" dirty="0" err="1">
                <a:latin typeface="Century Gothic" panose="020B0502020202020204" pitchFamily="34" charset="0"/>
              </a:rPr>
              <a:t>akan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dikaji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dalam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penelitian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ini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adalah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bagimana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cara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merancang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dan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membuat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aplikasi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sistem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informasi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untuk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pembelajaran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sistem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tata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surya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pada</a:t>
            </a:r>
            <a:r>
              <a:rPr lang="en-US" sz="3200" dirty="0">
                <a:latin typeface="Century Gothic" panose="020B0502020202020204" pitchFamily="34" charset="0"/>
              </a:rPr>
              <a:t> smartphone yang </a:t>
            </a:r>
            <a:r>
              <a:rPr lang="en-US" sz="3200" dirty="0" err="1">
                <a:latin typeface="Century Gothic" panose="020B0502020202020204" pitchFamily="34" charset="0"/>
              </a:rPr>
              <a:t>berjalan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dengan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sistem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operasi</a:t>
            </a:r>
            <a:r>
              <a:rPr lang="en-US" sz="3200" dirty="0">
                <a:latin typeface="Century Gothic" panose="020B0502020202020204" pitchFamily="34" charset="0"/>
              </a:rPr>
              <a:t> Android agar </a:t>
            </a:r>
            <a:r>
              <a:rPr lang="en-US" sz="3200" dirty="0" err="1">
                <a:latin typeface="Century Gothic" panose="020B0502020202020204" pitchFamily="34" charset="0"/>
              </a:rPr>
              <a:t>menunjang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kegiatan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pembelajaran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menjadi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lebih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efektif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dan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tidak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membosankan</a:t>
            </a:r>
            <a:r>
              <a:rPr lang="en-US" sz="3200" dirty="0">
                <a:latin typeface="Century Gothic" panose="020B0502020202020204" pitchFamily="34" charset="0"/>
              </a:rPr>
              <a:t>.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4f7abbb21_0_303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Metode</a:t>
            </a:r>
            <a:endParaRPr/>
          </a:p>
        </p:txBody>
      </p:sp>
      <p:sp>
        <p:nvSpPr>
          <p:cNvPr id="59" name="Google Shape;59;g104f7abbb21_0_303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just">
              <a:buNone/>
            </a:pPr>
            <a:r>
              <a:rPr lang="en-US" altLang="zh-CN" sz="2000" dirty="0" err="1"/>
              <a:t>Metode</a:t>
            </a:r>
            <a:r>
              <a:rPr lang="en-US" altLang="zh-CN" sz="2000" dirty="0"/>
              <a:t> MDLC (Multimedia Development Life Cycle)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,</a:t>
            </a:r>
            <a:r>
              <a:rPr lang="en-US" altLang="zh-CN" sz="2000" dirty="0"/>
              <a:t> yang </a:t>
            </a:r>
            <a:r>
              <a:rPr lang="en-US" sz="2000" dirty="0" err="1"/>
              <a:t>meliputi</a:t>
            </a:r>
            <a:r>
              <a:rPr lang="en-US" sz="2000" dirty="0"/>
              <a:t> </a:t>
            </a:r>
            <a:r>
              <a:rPr lang="en-US" altLang="zh-CN" sz="2000" dirty="0" err="1"/>
              <a:t>enam</a:t>
            </a:r>
            <a:r>
              <a:rPr lang="en-US" altLang="zh-CN" sz="2000" dirty="0"/>
              <a:t> </a:t>
            </a:r>
            <a:r>
              <a:rPr lang="en-US" altLang="zh-CN" sz="2000" dirty="0" err="1"/>
              <a:t>tahapan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yaitu</a:t>
            </a:r>
            <a:r>
              <a:rPr lang="en-US" altLang="zh-CN" sz="2000" dirty="0"/>
              <a:t>; </a:t>
            </a:r>
            <a:r>
              <a:rPr lang="en-US" altLang="zh-CN" sz="2000" i="1" dirty="0"/>
              <a:t>concept </a:t>
            </a:r>
            <a:r>
              <a:rPr lang="en-US" altLang="zh-CN" sz="2000" dirty="0"/>
              <a:t>(</a:t>
            </a:r>
            <a:r>
              <a:rPr lang="en-US" altLang="zh-CN" sz="2000" dirty="0" err="1"/>
              <a:t>pengonsepan</a:t>
            </a:r>
            <a:r>
              <a:rPr lang="en-US" altLang="zh-CN" sz="2000" dirty="0"/>
              <a:t>), </a:t>
            </a:r>
            <a:r>
              <a:rPr lang="en-US" altLang="zh-CN" sz="2000" i="1" dirty="0"/>
              <a:t>design </a:t>
            </a:r>
            <a:r>
              <a:rPr lang="en-US" altLang="zh-CN" sz="2000" dirty="0"/>
              <a:t>(</a:t>
            </a:r>
            <a:r>
              <a:rPr lang="en-US" altLang="zh-CN" sz="2000" dirty="0" err="1"/>
              <a:t>perancangan</a:t>
            </a:r>
            <a:r>
              <a:rPr lang="en-US" altLang="zh-CN" sz="2000" dirty="0"/>
              <a:t>), </a:t>
            </a:r>
            <a:r>
              <a:rPr lang="en-US" altLang="zh-CN" sz="2000" i="1" dirty="0"/>
              <a:t>material collecting </a:t>
            </a:r>
            <a:r>
              <a:rPr lang="en-US" altLang="zh-CN" sz="2000" dirty="0"/>
              <a:t>(</a:t>
            </a:r>
            <a:r>
              <a:rPr lang="en-US" altLang="zh-CN" sz="2000" dirty="0" err="1"/>
              <a:t>pengumpulan</a:t>
            </a:r>
            <a:r>
              <a:rPr lang="en-US" altLang="zh-CN" sz="2000" dirty="0"/>
              <a:t> </a:t>
            </a:r>
            <a:r>
              <a:rPr lang="en-US" altLang="zh-CN" sz="2000" dirty="0" err="1"/>
              <a:t>bahan</a:t>
            </a:r>
            <a:r>
              <a:rPr lang="en-US" altLang="zh-CN" sz="2000" dirty="0"/>
              <a:t>), </a:t>
            </a:r>
            <a:r>
              <a:rPr lang="en-US" altLang="zh-CN" sz="2000" i="1" dirty="0"/>
              <a:t>assembly </a:t>
            </a:r>
            <a:r>
              <a:rPr lang="en-US" altLang="zh-CN" sz="2000" dirty="0"/>
              <a:t>(</a:t>
            </a:r>
            <a:r>
              <a:rPr lang="en-US" altLang="zh-CN" sz="2000" dirty="0" err="1"/>
              <a:t>pembuatan</a:t>
            </a:r>
            <a:r>
              <a:rPr lang="en-US" altLang="zh-CN" sz="2000" dirty="0"/>
              <a:t>), </a:t>
            </a:r>
            <a:r>
              <a:rPr lang="en-US" altLang="zh-CN" sz="2000" i="1" dirty="0"/>
              <a:t>testing </a:t>
            </a:r>
            <a:r>
              <a:rPr lang="en-US" altLang="zh-CN" sz="2000" dirty="0"/>
              <a:t>(</a:t>
            </a:r>
            <a:r>
              <a:rPr lang="en-US" altLang="zh-CN" sz="2000" dirty="0" err="1"/>
              <a:t>pengujian</a:t>
            </a:r>
            <a:r>
              <a:rPr lang="en-US" altLang="zh-CN" sz="2000" dirty="0"/>
              <a:t>), </a:t>
            </a:r>
            <a:r>
              <a:rPr lang="en-US" altLang="zh-CN" sz="2000" i="1" dirty="0"/>
              <a:t>distribution </a:t>
            </a:r>
            <a:r>
              <a:rPr lang="en-US" altLang="zh-CN" sz="2000" dirty="0"/>
              <a:t>(</a:t>
            </a:r>
            <a:r>
              <a:rPr lang="en-US" altLang="zh-CN" sz="2000" dirty="0" err="1"/>
              <a:t>pendistribusian</a:t>
            </a:r>
            <a:r>
              <a:rPr lang="en-US" altLang="zh-CN" sz="2000" dirty="0"/>
              <a:t>). </a:t>
            </a:r>
            <a:r>
              <a:rPr lang="en-US" altLang="zh-CN" sz="2000" dirty="0" err="1"/>
              <a:t>Berikut</a:t>
            </a:r>
            <a:r>
              <a:rPr lang="en-US" altLang="zh-CN" sz="2000" dirty="0"/>
              <a:t> </a:t>
            </a:r>
            <a:r>
              <a:rPr lang="en-US" altLang="zh-CN" sz="2000" dirty="0" err="1"/>
              <a:t>gambar</a:t>
            </a:r>
            <a:r>
              <a:rPr lang="en-US" altLang="zh-CN" sz="2000" dirty="0"/>
              <a:t> </a:t>
            </a:r>
            <a:r>
              <a:rPr lang="en-US" altLang="zh-CN" sz="2000" dirty="0" err="1"/>
              <a:t>dari</a:t>
            </a:r>
            <a:r>
              <a:rPr lang="en-US" altLang="zh-CN" sz="2000" dirty="0"/>
              <a:t> </a:t>
            </a:r>
            <a:r>
              <a:rPr lang="en-US" altLang="zh-CN" sz="2000" dirty="0" err="1"/>
              <a:t>tahapan</a:t>
            </a:r>
            <a:r>
              <a:rPr lang="en-US" altLang="zh-CN" sz="2000" dirty="0"/>
              <a:t> MDLC :</a:t>
            </a:r>
          </a:p>
          <a:p>
            <a:pPr marL="0" indent="0" algn="just">
              <a:buNone/>
            </a:pPr>
            <a:endParaRPr lang="en-US" dirty="0"/>
          </a:p>
          <a:p>
            <a:pPr marL="0" lvl="0" indent="0" algn="just">
              <a:buNone/>
            </a:pPr>
            <a:endParaRPr lang="en-US" sz="2000" dirty="0"/>
          </a:p>
          <a:p>
            <a:pPr marL="4572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" name="Picture 3" descr="mdl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64" y="2916237"/>
            <a:ext cx="3344863" cy="3078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4f7abbb21_0_39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Hasil</a:t>
            </a:r>
            <a:endParaRPr/>
          </a:p>
        </p:txBody>
      </p:sp>
      <p:sp>
        <p:nvSpPr>
          <p:cNvPr id="65" name="Google Shape;65;g104f7abbb21_0_39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228600">
              <a:buNone/>
            </a:pPr>
            <a:r>
              <a:rPr lang="en-US" altLang="zh-CN" sz="1600" dirty="0" err="1"/>
              <a:t>Setelah</a:t>
            </a:r>
            <a:r>
              <a:rPr lang="en-US" altLang="zh-CN" sz="1600" dirty="0"/>
              <a:t> </a:t>
            </a:r>
            <a:r>
              <a:rPr lang="en-US" altLang="zh-CN" sz="1600" dirty="0" err="1"/>
              <a:t>dilakukan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perancangan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sistem</a:t>
            </a:r>
            <a:r>
              <a:rPr lang="en-US" altLang="zh-CN" sz="1600" dirty="0"/>
              <a:t> yang </a:t>
            </a:r>
            <a:r>
              <a:rPr lang="en-US" altLang="zh-CN" sz="1600" dirty="0" err="1"/>
              <a:t>sesuai</a:t>
            </a:r>
            <a:r>
              <a:rPr lang="en-US" altLang="zh-CN" sz="1600" dirty="0"/>
              <a:t> </a:t>
            </a:r>
            <a:r>
              <a:rPr lang="en-US" altLang="zh-CN" sz="1600" dirty="0" err="1" smtClean="0"/>
              <a:t>dengan</a:t>
            </a:r>
            <a:r>
              <a:rPr lang="en-US" altLang="zh-CN" sz="1600" dirty="0"/>
              <a:t> </a:t>
            </a:r>
            <a:r>
              <a:rPr lang="en-US" altLang="zh-CN" sz="1600" dirty="0" err="1" smtClean="0"/>
              <a:t>penelitian</a:t>
            </a:r>
            <a:r>
              <a:rPr lang="en-US" altLang="zh-CN" sz="1600" dirty="0" smtClean="0"/>
              <a:t> </a:t>
            </a:r>
            <a:r>
              <a:rPr lang="en-US" altLang="zh-CN" sz="1600" dirty="0" err="1"/>
              <a:t>diatas</a:t>
            </a:r>
            <a:r>
              <a:rPr lang="en-US" altLang="zh-CN" sz="1600" dirty="0"/>
              <a:t>  </a:t>
            </a:r>
            <a:r>
              <a:rPr lang="en-US" altLang="zh-CN" sz="1600" dirty="0" err="1"/>
              <a:t>maka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hasil</a:t>
            </a:r>
            <a:r>
              <a:rPr lang="en-US" altLang="zh-CN" sz="1600" dirty="0"/>
              <a:t> yang </a:t>
            </a:r>
            <a:r>
              <a:rPr lang="en-US" altLang="zh-CN" sz="1600" dirty="0" err="1"/>
              <a:t>didapatkan</a:t>
            </a:r>
            <a:r>
              <a:rPr lang="en-US" altLang="zh-CN" sz="1600" dirty="0"/>
              <a:t> </a:t>
            </a:r>
            <a:r>
              <a:rPr lang="en-US" altLang="zh-CN" sz="1600" dirty="0" err="1"/>
              <a:t>sebagai</a:t>
            </a:r>
            <a:r>
              <a:rPr lang="en-US" altLang="zh-CN" sz="1600" dirty="0"/>
              <a:t> </a:t>
            </a:r>
            <a:r>
              <a:rPr lang="en-US" altLang="zh-CN" sz="1600" dirty="0" err="1"/>
              <a:t>berikut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;</a:t>
            </a:r>
          </a:p>
          <a:p>
            <a:pPr indent="-228600">
              <a:buNone/>
            </a:pPr>
            <a:endParaRPr lang="en-US" sz="1600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4" name="Picture 3" descr="WhatsApp Image 2023-06-11 at 1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" y="2060575"/>
            <a:ext cx="3718560" cy="180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08990" y="3944073"/>
            <a:ext cx="317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Tampilan</a:t>
            </a:r>
            <a:r>
              <a:rPr lang="en-US" i="1" dirty="0" smtClean="0"/>
              <a:t> </a:t>
            </a:r>
            <a:r>
              <a:rPr lang="en-US" i="1" dirty="0" err="1"/>
              <a:t>Halaman</a:t>
            </a:r>
            <a:r>
              <a:rPr lang="en-US" i="1" dirty="0"/>
              <a:t> </a:t>
            </a:r>
            <a:r>
              <a:rPr lang="en-US" i="1" dirty="0" err="1"/>
              <a:t>Utama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WhatsApp Image 2023-06-11 at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96" y="2057598"/>
            <a:ext cx="3505200" cy="18027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817082" y="3943636"/>
            <a:ext cx="317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Tampilan</a:t>
            </a:r>
            <a:r>
              <a:rPr lang="en-US" i="1" dirty="0" smtClean="0"/>
              <a:t> Menu </a:t>
            </a:r>
            <a:r>
              <a:rPr lang="en-US" i="1" dirty="0" err="1" smtClean="0"/>
              <a:t>Matahari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WhatsApp Image 2023-06-11 at 1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892" y="2057598"/>
            <a:ext cx="4087742" cy="18027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825174" y="3943636"/>
            <a:ext cx="317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Tampilan</a:t>
            </a:r>
            <a:r>
              <a:rPr lang="en-US" i="1" dirty="0" smtClean="0"/>
              <a:t> Menu Scan AR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4f7abbb21_0_7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Pembahasan</a:t>
            </a:r>
            <a:endParaRPr/>
          </a:p>
        </p:txBody>
      </p:sp>
      <p:sp>
        <p:nvSpPr>
          <p:cNvPr id="71" name="Google Shape;71;g104f7abbb21_0_7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indent="-457200"/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 marL="228600" indent="0" algn="just">
              <a:buNone/>
            </a:pP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jaringan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prosedur</a:t>
            </a:r>
            <a:r>
              <a:rPr lang="en-US" sz="1600" dirty="0"/>
              <a:t> yang </a:t>
            </a:r>
            <a:r>
              <a:rPr lang="en-US" sz="1600" dirty="0" err="1"/>
              <a:t>saling</a:t>
            </a:r>
            <a:r>
              <a:rPr lang="en-US" sz="1600" dirty="0"/>
              <a:t> </a:t>
            </a:r>
            <a:r>
              <a:rPr lang="en-US" sz="1600" dirty="0" err="1"/>
              <a:t>berhubungan</a:t>
            </a:r>
            <a:r>
              <a:rPr lang="en-US" sz="1600" dirty="0"/>
              <a:t>, </a:t>
            </a:r>
            <a:r>
              <a:rPr lang="en-US" sz="1600" dirty="0" err="1"/>
              <a:t>berkumpul</a:t>
            </a:r>
            <a:r>
              <a:rPr lang="en-US" sz="1600" dirty="0"/>
              <a:t> </a:t>
            </a:r>
            <a:r>
              <a:rPr lang="en-US" sz="1600" dirty="0" err="1"/>
              <a:t>bersama-sama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sasaran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. </a:t>
            </a:r>
            <a:r>
              <a:rPr lang="en-US" sz="1600" dirty="0" err="1"/>
              <a:t>Sedangkan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data yang </a:t>
            </a:r>
            <a:r>
              <a:rPr lang="en-US" sz="1600" dirty="0" err="1"/>
              <a:t>diolah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berguna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berarti</a:t>
            </a:r>
            <a:r>
              <a:rPr lang="en-US" sz="1600" dirty="0"/>
              <a:t> </a:t>
            </a:r>
            <a:r>
              <a:rPr lang="en-US" sz="1600" dirty="0" err="1"/>
              <a:t>bagi</a:t>
            </a:r>
            <a:r>
              <a:rPr lang="en-US" sz="1600" dirty="0"/>
              <a:t> </a:t>
            </a:r>
            <a:r>
              <a:rPr lang="en-US" sz="1600" dirty="0" err="1"/>
              <a:t>penerimanya</a:t>
            </a:r>
            <a:r>
              <a:rPr lang="en-US" sz="1600" dirty="0"/>
              <a:t>.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disimpulkan</a:t>
            </a:r>
            <a:r>
              <a:rPr lang="en-US" sz="1600" dirty="0"/>
              <a:t> </a:t>
            </a:r>
            <a:r>
              <a:rPr lang="en-US" sz="1600" dirty="0" err="1"/>
              <a:t>bahwa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sistem</a:t>
            </a:r>
            <a:r>
              <a:rPr lang="en-US" sz="1600" dirty="0"/>
              <a:t> </a:t>
            </a:r>
            <a:r>
              <a:rPr lang="en-US" sz="1600" dirty="0" err="1"/>
              <a:t>didalam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yang </a:t>
            </a:r>
            <a:r>
              <a:rPr lang="en-US" sz="1600" dirty="0" err="1"/>
              <a:t>mempertemukan</a:t>
            </a:r>
            <a:r>
              <a:rPr lang="en-US" sz="1600" dirty="0"/>
              <a:t> </a:t>
            </a:r>
            <a:r>
              <a:rPr lang="en-US" sz="1600" dirty="0" err="1"/>
              <a:t>kebutuhan</a:t>
            </a:r>
            <a:r>
              <a:rPr lang="en-US" sz="1600" dirty="0"/>
              <a:t> </a:t>
            </a:r>
            <a:r>
              <a:rPr lang="en-US" sz="1600" dirty="0" err="1"/>
              <a:t>pengelolaan</a:t>
            </a:r>
            <a:r>
              <a:rPr lang="en-US" sz="1600" dirty="0"/>
              <a:t> </a:t>
            </a:r>
            <a:r>
              <a:rPr lang="en-US" sz="1600" dirty="0" err="1"/>
              <a:t>transaksi</a:t>
            </a:r>
            <a:r>
              <a:rPr lang="en-US" sz="1600" dirty="0"/>
              <a:t> </a:t>
            </a:r>
            <a:r>
              <a:rPr lang="en-US" sz="1600" dirty="0" err="1"/>
              <a:t>harian</a:t>
            </a:r>
            <a:r>
              <a:rPr lang="en-US" sz="1600" dirty="0"/>
              <a:t>, </a:t>
            </a:r>
            <a:r>
              <a:rPr lang="en-US" sz="1600" dirty="0" err="1"/>
              <a:t>mendukung</a:t>
            </a:r>
            <a:r>
              <a:rPr lang="en-US" sz="1600" dirty="0"/>
              <a:t> </a:t>
            </a:r>
            <a:r>
              <a:rPr lang="en-US" sz="1600" dirty="0" err="1"/>
              <a:t>operasi</a:t>
            </a:r>
            <a:r>
              <a:rPr lang="en-US" sz="1600" dirty="0"/>
              <a:t>, </a:t>
            </a:r>
            <a:r>
              <a:rPr lang="en-US" sz="1600" dirty="0" err="1"/>
              <a:t>bersifat</a:t>
            </a:r>
            <a:r>
              <a:rPr lang="en-US" sz="1600" dirty="0"/>
              <a:t> </a:t>
            </a:r>
            <a:r>
              <a:rPr lang="en-US" sz="1600" dirty="0" err="1"/>
              <a:t>manajerial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strategi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organisasi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laporan-laporan</a:t>
            </a:r>
            <a:r>
              <a:rPr lang="en-US" sz="1600" dirty="0"/>
              <a:t> yang </a:t>
            </a:r>
            <a:r>
              <a:rPr lang="en-US" sz="1600" dirty="0" err="1" smtClean="0"/>
              <a:t>dibutuhkan</a:t>
            </a:r>
            <a:r>
              <a:rPr lang="en-US" sz="1600" dirty="0" smtClean="0"/>
              <a:t>.</a:t>
            </a:r>
          </a:p>
          <a:p>
            <a:pPr marL="228600" indent="0" algn="just">
              <a:buNone/>
            </a:pPr>
            <a:endParaRPr lang="en-US" sz="1600" dirty="0" smtClean="0"/>
          </a:p>
          <a:p>
            <a:pPr marL="514350" indent="-285750" algn="just"/>
            <a:r>
              <a:rPr lang="en-US" dirty="0" err="1" smtClean="0"/>
              <a:t>Aplikasi</a:t>
            </a:r>
            <a:r>
              <a:rPr lang="en-US" dirty="0" smtClean="0"/>
              <a:t> Mobile</a:t>
            </a:r>
          </a:p>
          <a:p>
            <a:pPr marL="228600" indent="0" algn="just">
              <a:buNone/>
            </a:pPr>
            <a:r>
              <a:rPr lang="en-US" sz="1600" dirty="0" err="1"/>
              <a:t>Pengembangan</a:t>
            </a:r>
            <a:r>
              <a:rPr lang="en-US" sz="1600" dirty="0"/>
              <a:t> </a:t>
            </a:r>
            <a:r>
              <a:rPr lang="en-US" sz="1600" dirty="0" err="1"/>
              <a:t>aplikasi</a:t>
            </a:r>
            <a:r>
              <a:rPr lang="en-US" sz="1600" dirty="0"/>
              <a:t> mobile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perkembangan</a:t>
            </a:r>
            <a:r>
              <a:rPr lang="en-US" sz="1600" dirty="0"/>
              <a:t> </a:t>
            </a:r>
            <a:r>
              <a:rPr lang="en-US" sz="1600" dirty="0" err="1"/>
              <a:t>teknologi</a:t>
            </a:r>
            <a:r>
              <a:rPr lang="en-US" sz="1600" dirty="0"/>
              <a:t> </a:t>
            </a:r>
            <a:r>
              <a:rPr lang="en-US" sz="1600" dirty="0" err="1"/>
              <a:t>informasi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yang </a:t>
            </a:r>
            <a:r>
              <a:rPr lang="en-US" sz="1600" dirty="0" err="1"/>
              <a:t>baru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berkembang</a:t>
            </a:r>
            <a:r>
              <a:rPr lang="en-US" sz="1600" dirty="0"/>
              <a:t> </a:t>
            </a:r>
            <a:r>
              <a:rPr lang="en-US" sz="1600" dirty="0" err="1"/>
              <a:t>pesat</a:t>
            </a:r>
            <a:r>
              <a:rPr lang="en-US" sz="1600" dirty="0"/>
              <a:t>. </a:t>
            </a:r>
            <a:r>
              <a:rPr lang="en-US" sz="1600" dirty="0" err="1"/>
              <a:t>Aplikasi</a:t>
            </a:r>
            <a:r>
              <a:rPr lang="en-US" sz="1600" dirty="0"/>
              <a:t> mobile </a:t>
            </a:r>
            <a:r>
              <a:rPr lang="en-US" sz="1600" dirty="0" err="1"/>
              <a:t>sangat</a:t>
            </a:r>
            <a:r>
              <a:rPr lang="en-US" sz="1600" dirty="0"/>
              <a:t> 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ramah</a:t>
            </a:r>
            <a:r>
              <a:rPr lang="en-US" sz="1600" dirty="0"/>
              <a:t> </a:t>
            </a:r>
            <a:r>
              <a:rPr lang="en-US" sz="1600" dirty="0" err="1"/>
              <a:t>pengguna</a:t>
            </a:r>
            <a:r>
              <a:rPr lang="en-US" sz="1600" dirty="0"/>
              <a:t>. </a:t>
            </a:r>
            <a:r>
              <a:rPr lang="en-US" sz="1600" dirty="0" err="1"/>
              <a:t>Aplikasi</a:t>
            </a:r>
            <a:r>
              <a:rPr lang="en-US" sz="1600" dirty="0"/>
              <a:t> Mobile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yang </a:t>
            </a:r>
            <a:r>
              <a:rPr lang="en-US" sz="1600" dirty="0" err="1"/>
              <a:t>luas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menelpon</a:t>
            </a:r>
            <a:r>
              <a:rPr lang="en-US" sz="1600" dirty="0"/>
              <a:t>, </a:t>
            </a:r>
            <a:r>
              <a:rPr lang="en-US" sz="1600" dirty="0" err="1"/>
              <a:t>perpesanan</a:t>
            </a:r>
            <a:r>
              <a:rPr lang="en-US" sz="1600" dirty="0"/>
              <a:t>, chatting, </a:t>
            </a:r>
            <a:r>
              <a:rPr lang="en-US" sz="1600" dirty="0" err="1"/>
              <a:t>jejaring</a:t>
            </a:r>
            <a:r>
              <a:rPr lang="en-US" sz="1600" dirty="0"/>
              <a:t> </a:t>
            </a:r>
            <a:r>
              <a:rPr lang="en-US" sz="1600" dirty="0" err="1"/>
              <a:t>komunikasi</a:t>
            </a:r>
            <a:r>
              <a:rPr lang="en-US" sz="1600" dirty="0"/>
              <a:t> </a:t>
            </a:r>
            <a:r>
              <a:rPr lang="en-US" sz="1600" dirty="0" err="1"/>
              <a:t>sosial</a:t>
            </a:r>
            <a:r>
              <a:rPr lang="en-US" sz="1600" dirty="0"/>
              <a:t>, audio, video, </a:t>
            </a:r>
            <a:r>
              <a:rPr lang="en-US" sz="1600" dirty="0" err="1"/>
              <a:t>permainan</a:t>
            </a:r>
            <a:r>
              <a:rPr lang="en-US" sz="1600" dirty="0"/>
              <a:t>, </a:t>
            </a:r>
            <a:r>
              <a:rPr lang="en-US" sz="1600" dirty="0" err="1"/>
              <a:t>serta</a:t>
            </a:r>
            <a:r>
              <a:rPr lang="en-US" sz="1600" dirty="0"/>
              <a:t> lain-lain. </a:t>
            </a:r>
            <a:r>
              <a:rPr lang="en-US" sz="1600" dirty="0" err="1"/>
              <a:t>Aplikasi</a:t>
            </a:r>
            <a:r>
              <a:rPr lang="en-US" sz="1600" dirty="0"/>
              <a:t> Mobile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dimuat</a:t>
            </a:r>
            <a:r>
              <a:rPr lang="en-US" sz="1600" dirty="0"/>
              <a:t> </a:t>
            </a:r>
            <a:r>
              <a:rPr lang="en-US" sz="1600" dirty="0" err="1"/>
              <a:t>sebelumnya</a:t>
            </a:r>
            <a:r>
              <a:rPr lang="en-US" sz="1600" dirty="0"/>
              <a:t> di </a:t>
            </a:r>
            <a:r>
              <a:rPr lang="en-US" sz="1600" dirty="0" err="1"/>
              <a:t>perangkat</a:t>
            </a:r>
            <a:r>
              <a:rPr lang="en-US" sz="1600" dirty="0"/>
              <a:t> </a:t>
            </a:r>
            <a:r>
              <a:rPr lang="en-US" sz="1600" dirty="0" err="1"/>
              <a:t>seluler</a:t>
            </a:r>
            <a:r>
              <a:rPr lang="en-US" sz="1600" dirty="0"/>
              <a:t> </a:t>
            </a:r>
            <a:r>
              <a:rPr lang="en-US" sz="1600" dirty="0" err="1"/>
              <a:t>serta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diunduh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pengguna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toko</a:t>
            </a:r>
            <a:r>
              <a:rPr lang="en-US" sz="1600" dirty="0"/>
              <a:t> </a:t>
            </a:r>
            <a:r>
              <a:rPr lang="en-US" sz="1600" dirty="0" err="1"/>
              <a:t>Aplikasi</a:t>
            </a:r>
            <a:r>
              <a:rPr lang="en-US" sz="1600" dirty="0"/>
              <a:t> </a:t>
            </a:r>
            <a:r>
              <a:rPr lang="en-US" sz="1600" dirty="0" err="1"/>
              <a:t>seluler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Internet. </a:t>
            </a:r>
            <a:r>
              <a:rPr lang="en-US" sz="1600" dirty="0" err="1"/>
              <a:t>Selain</a:t>
            </a:r>
            <a:r>
              <a:rPr lang="en-US" sz="1600" dirty="0"/>
              <a:t> </a:t>
            </a:r>
            <a:r>
              <a:rPr lang="en-US" sz="1600" dirty="0" err="1"/>
              <a:t>itu</a:t>
            </a:r>
            <a:r>
              <a:rPr lang="en-US" sz="1600" dirty="0"/>
              <a:t>, </a:t>
            </a:r>
            <a:r>
              <a:rPr lang="en-US" sz="1600" dirty="0" err="1"/>
              <a:t>Aplikasi</a:t>
            </a:r>
            <a:r>
              <a:rPr lang="en-US" sz="1600" dirty="0"/>
              <a:t> Mobile </a:t>
            </a:r>
            <a:r>
              <a:rPr lang="en-US" sz="1600" dirty="0" err="1"/>
              <a:t>biasanya</a:t>
            </a:r>
            <a:r>
              <a:rPr lang="en-US" sz="1600" dirty="0"/>
              <a:t> </a:t>
            </a:r>
            <a:r>
              <a:rPr lang="en-US" sz="1600" dirty="0" err="1"/>
              <a:t>membantu</a:t>
            </a:r>
            <a:r>
              <a:rPr lang="en-US" sz="1600" dirty="0"/>
              <a:t> </a:t>
            </a:r>
            <a:r>
              <a:rPr lang="en-US" sz="1600" dirty="0" err="1"/>
              <a:t>pengguna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menghubungkannya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Internet </a:t>
            </a:r>
            <a:r>
              <a:rPr lang="en-US" sz="1600" dirty="0" err="1"/>
              <a:t>layanan</a:t>
            </a:r>
            <a:r>
              <a:rPr lang="en-US" sz="1600" dirty="0"/>
              <a:t> yang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umum</a:t>
            </a:r>
            <a:r>
              <a:rPr lang="en-US" sz="1600" dirty="0"/>
              <a:t> </a:t>
            </a:r>
            <a:r>
              <a:rPr lang="en-US" sz="1600" dirty="0" err="1"/>
              <a:t>diakses</a:t>
            </a:r>
            <a:r>
              <a:rPr lang="en-US" sz="1600" dirty="0"/>
              <a:t> di </a:t>
            </a:r>
            <a:r>
              <a:rPr lang="en-US" sz="1600" dirty="0" err="1"/>
              <a:t>komputer</a:t>
            </a:r>
            <a:r>
              <a:rPr lang="en-US" sz="1600" dirty="0"/>
              <a:t> desktop </a:t>
            </a:r>
            <a:r>
              <a:rPr lang="en-US" sz="1600" dirty="0" err="1"/>
              <a:t>atau</a:t>
            </a:r>
            <a:r>
              <a:rPr lang="en-US" sz="1600" dirty="0"/>
              <a:t> notebook,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membantu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membuatnya</a:t>
            </a:r>
            <a:r>
              <a:rPr lang="en-US" sz="1600" dirty="0"/>
              <a:t>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mudah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Internet di </a:t>
            </a:r>
            <a:r>
              <a:rPr lang="en-US" sz="1600" dirty="0" err="1"/>
              <a:t>perangkat</a:t>
            </a:r>
            <a:r>
              <a:rPr lang="en-US" sz="1600" dirty="0"/>
              <a:t> </a:t>
            </a:r>
            <a:r>
              <a:rPr lang="en-US" sz="1600" dirty="0" err="1"/>
              <a:t>portabel</a:t>
            </a:r>
            <a:r>
              <a:rPr lang="en-US" sz="1600" dirty="0"/>
              <a:t> </a:t>
            </a:r>
            <a:r>
              <a:rPr lang="en-US" sz="1600" dirty="0" err="1"/>
              <a:t>mereka</a:t>
            </a:r>
            <a:endParaRPr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Augmented Reality</a:t>
            </a:r>
          </a:p>
          <a:p>
            <a:pPr marL="50800" indent="0" algn="just">
              <a:buNone/>
            </a:pPr>
            <a:r>
              <a:rPr lang="en-US" sz="1600" dirty="0"/>
              <a:t>Augmented Reality (AR) </a:t>
            </a:r>
            <a:r>
              <a:rPr lang="en-US" sz="1600" dirty="0" err="1"/>
              <a:t>merupakan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teknik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menggabungkan</a:t>
            </a:r>
            <a:r>
              <a:rPr lang="en-US" sz="1600" dirty="0"/>
              <a:t> </a:t>
            </a:r>
            <a:r>
              <a:rPr lang="en-US" sz="1600" dirty="0" err="1"/>
              <a:t>dunia</a:t>
            </a:r>
            <a:r>
              <a:rPr lang="en-US" sz="1600" dirty="0"/>
              <a:t> </a:t>
            </a:r>
            <a:r>
              <a:rPr lang="en-US" sz="1600" dirty="0" err="1"/>
              <a:t>nyata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dunia</a:t>
            </a:r>
            <a:r>
              <a:rPr lang="en-US" sz="1600" dirty="0"/>
              <a:t> lain,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memungkinkan</a:t>
            </a:r>
            <a:r>
              <a:rPr lang="en-US" sz="1600" dirty="0"/>
              <a:t> </a:t>
            </a:r>
            <a:r>
              <a:rPr lang="en-US" sz="1600" dirty="0" err="1"/>
              <a:t>sebuah</a:t>
            </a:r>
            <a:r>
              <a:rPr lang="en-US" sz="1600" dirty="0"/>
              <a:t> </a:t>
            </a:r>
            <a:r>
              <a:rPr lang="en-US" sz="1600" dirty="0" err="1"/>
              <a:t>objek</a:t>
            </a:r>
            <a:r>
              <a:rPr lang="en-US" sz="1600" dirty="0"/>
              <a:t> di </a:t>
            </a:r>
            <a:r>
              <a:rPr lang="en-US" sz="1600" dirty="0" err="1"/>
              <a:t>dunia</a:t>
            </a:r>
            <a:r>
              <a:rPr lang="en-US" sz="1600" dirty="0"/>
              <a:t> </a:t>
            </a:r>
            <a:r>
              <a:rPr lang="en-US" sz="1600" dirty="0" err="1"/>
              <a:t>maya</a:t>
            </a:r>
            <a:r>
              <a:rPr lang="en-US" sz="1600" dirty="0"/>
              <a:t> </a:t>
            </a:r>
            <a:r>
              <a:rPr lang="en-US" sz="1600" dirty="0" err="1"/>
              <a:t>ditampilkan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objek</a:t>
            </a:r>
            <a:r>
              <a:rPr lang="en-US" sz="1600" dirty="0"/>
              <a:t> lain di </a:t>
            </a:r>
            <a:r>
              <a:rPr lang="en-US" sz="1600" dirty="0" err="1"/>
              <a:t>dunia</a:t>
            </a:r>
            <a:r>
              <a:rPr lang="en-US" sz="1600" dirty="0"/>
              <a:t> </a:t>
            </a:r>
            <a:r>
              <a:rPr lang="en-US" sz="1600" dirty="0" err="1"/>
              <a:t>nyata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 smtClean="0"/>
              <a:t>bersamaan</a:t>
            </a:r>
            <a:r>
              <a:rPr lang="en-US" sz="1600" dirty="0"/>
              <a:t>. Augmented Reality </a:t>
            </a:r>
            <a:r>
              <a:rPr lang="en-US" sz="1600" dirty="0" err="1"/>
              <a:t>dibuat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komputer</a:t>
            </a:r>
            <a:r>
              <a:rPr lang="en-US" sz="1600" dirty="0"/>
              <a:t> yang </a:t>
            </a:r>
            <a:r>
              <a:rPr lang="en-US" sz="1600" dirty="0" err="1"/>
              <a:t>melakukan</a:t>
            </a:r>
            <a:r>
              <a:rPr lang="en-US" sz="1600" dirty="0"/>
              <a:t> generate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otomatis</a:t>
            </a:r>
            <a:r>
              <a:rPr lang="en-US" sz="1600" dirty="0"/>
              <a:t> </a:t>
            </a:r>
            <a:r>
              <a:rPr lang="en-US" sz="1600" dirty="0" err="1"/>
              <a:t>objek</a:t>
            </a:r>
            <a:r>
              <a:rPr lang="en-US" sz="1600" dirty="0"/>
              <a:t> virtual, </a:t>
            </a:r>
            <a:r>
              <a:rPr lang="en-US" sz="1600" dirty="0" err="1"/>
              <a:t>kemudian</a:t>
            </a:r>
            <a:r>
              <a:rPr lang="en-US" sz="1600" dirty="0"/>
              <a:t> </a:t>
            </a:r>
            <a:r>
              <a:rPr lang="en-US" sz="1600" dirty="0" err="1"/>
              <a:t>menampilkan</a:t>
            </a:r>
            <a:r>
              <a:rPr lang="en-US" sz="1600" dirty="0"/>
              <a:t> </a:t>
            </a:r>
            <a:r>
              <a:rPr lang="en-US" sz="1600" dirty="0" err="1"/>
              <a:t>objek</a:t>
            </a:r>
            <a:r>
              <a:rPr lang="en-US" sz="1600" dirty="0"/>
              <a:t> </a:t>
            </a:r>
            <a:r>
              <a:rPr lang="en-US" sz="1600" dirty="0" err="1"/>
              <a:t>maya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wadah</a:t>
            </a:r>
            <a:r>
              <a:rPr lang="en-US" sz="1600" dirty="0"/>
              <a:t> agar </a:t>
            </a:r>
            <a:r>
              <a:rPr lang="en-US" sz="1600" dirty="0" err="1"/>
              <a:t>objek</a:t>
            </a:r>
            <a:r>
              <a:rPr lang="en-US" sz="1600" dirty="0"/>
              <a:t>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terlihat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nyata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real-time </a:t>
            </a:r>
            <a:r>
              <a:rPr lang="en-US" sz="1600" dirty="0" err="1"/>
              <a:t>terdapat</a:t>
            </a:r>
            <a:r>
              <a:rPr lang="en-US" sz="1600" dirty="0"/>
              <a:t> </a:t>
            </a:r>
            <a:r>
              <a:rPr lang="en-US" sz="1600" dirty="0" smtClean="0"/>
              <a:t>marker.</a:t>
            </a:r>
          </a:p>
          <a:p>
            <a:pPr marL="50800" indent="0" algn="just">
              <a:buNone/>
            </a:pPr>
            <a:endParaRPr lang="en-US" sz="1600" dirty="0" smtClean="0"/>
          </a:p>
          <a:p>
            <a:pPr algn="just"/>
            <a:r>
              <a:rPr lang="en-US" dirty="0" smtClean="0"/>
              <a:t>Tata Surya</a:t>
            </a:r>
          </a:p>
          <a:p>
            <a:pPr marL="50800" indent="0" algn="just">
              <a:buNone/>
            </a:pPr>
            <a:r>
              <a:rPr lang="en-US" sz="1600" dirty="0"/>
              <a:t>Tata </a:t>
            </a:r>
            <a:r>
              <a:rPr lang="en-US" sz="1600" dirty="0" err="1"/>
              <a:t>surya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kumpulan</a:t>
            </a:r>
            <a:r>
              <a:rPr lang="en-US" sz="1600" dirty="0"/>
              <a:t> planet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matahari</a:t>
            </a:r>
            <a:r>
              <a:rPr lang="en-US" sz="1600" dirty="0"/>
              <a:t> </a:t>
            </a:r>
            <a:r>
              <a:rPr lang="en-US" sz="1600" dirty="0" err="1"/>
              <a:t>beserta</a:t>
            </a:r>
            <a:r>
              <a:rPr lang="en-US" sz="1600" dirty="0"/>
              <a:t> </a:t>
            </a:r>
            <a:r>
              <a:rPr lang="en-US" sz="1600" dirty="0" err="1"/>
              <a:t>benda</a:t>
            </a:r>
            <a:r>
              <a:rPr lang="en-US" sz="1600" dirty="0"/>
              <a:t> – </a:t>
            </a:r>
            <a:r>
              <a:rPr lang="en-US" sz="1600" dirty="0" err="1"/>
              <a:t>benda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 yang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dilangit</a:t>
            </a:r>
            <a:r>
              <a:rPr lang="en-US" sz="1600" dirty="0"/>
              <a:t> yang </a:t>
            </a:r>
            <a:r>
              <a:rPr lang="en-US" sz="1600" dirty="0" err="1"/>
              <a:t>mengelilingi</a:t>
            </a:r>
            <a:r>
              <a:rPr lang="en-US" sz="1600" dirty="0"/>
              <a:t> </a:t>
            </a:r>
            <a:r>
              <a:rPr lang="en-US" sz="1600" dirty="0" err="1"/>
              <a:t>matahari</a:t>
            </a:r>
            <a:r>
              <a:rPr lang="en-US" sz="1600" dirty="0"/>
              <a:t>,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komet</a:t>
            </a:r>
            <a:r>
              <a:rPr lang="en-US" sz="1600" dirty="0"/>
              <a:t>, asteroid, </a:t>
            </a:r>
            <a:r>
              <a:rPr lang="en-US" sz="1600" dirty="0" err="1"/>
              <a:t>satelit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planet-planet </a:t>
            </a:r>
            <a:r>
              <a:rPr lang="en-US" sz="1600" dirty="0" err="1"/>
              <a:t>kerdil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. </a:t>
            </a:r>
            <a:r>
              <a:rPr lang="en-US" sz="1600" dirty="0" err="1"/>
              <a:t>Matahari</a:t>
            </a:r>
            <a:r>
              <a:rPr lang="en-US" sz="1600" dirty="0"/>
              <a:t>, Planet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benda</a:t>
            </a:r>
            <a:r>
              <a:rPr lang="en-US" sz="1600" dirty="0"/>
              <a:t> </a:t>
            </a:r>
            <a:r>
              <a:rPr lang="en-US" sz="1600" dirty="0" err="1"/>
              <a:t>angkasa</a:t>
            </a:r>
            <a:r>
              <a:rPr lang="en-US" sz="1600" dirty="0"/>
              <a:t>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memancarkan</a:t>
            </a:r>
            <a:r>
              <a:rPr lang="en-US" sz="1600" dirty="0"/>
              <a:t> </a:t>
            </a:r>
            <a:r>
              <a:rPr lang="en-US" sz="1600" dirty="0" err="1"/>
              <a:t>cahaya</a:t>
            </a:r>
            <a:r>
              <a:rPr lang="en-US" sz="1600" dirty="0"/>
              <a:t> </a:t>
            </a:r>
            <a:r>
              <a:rPr lang="en-US" sz="1600" dirty="0" err="1"/>
              <a:t>sendiri</a:t>
            </a:r>
            <a:r>
              <a:rPr lang="en-US" sz="1600" dirty="0"/>
              <a:t>,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beredar</a:t>
            </a:r>
            <a:r>
              <a:rPr lang="en-US" sz="1600" dirty="0"/>
              <a:t> </a:t>
            </a:r>
            <a:r>
              <a:rPr lang="en-US" sz="1600" dirty="0" err="1"/>
              <a:t>mengelilingi</a:t>
            </a:r>
            <a:r>
              <a:rPr lang="en-US" sz="1600" dirty="0"/>
              <a:t> </a:t>
            </a:r>
            <a:r>
              <a:rPr lang="en-US" sz="1600" dirty="0" err="1"/>
              <a:t>matahari</a:t>
            </a:r>
            <a:r>
              <a:rPr lang="en-US" sz="1600" dirty="0"/>
              <a:t>. Planet </a:t>
            </a:r>
            <a:r>
              <a:rPr lang="en-US" sz="1600" dirty="0" err="1"/>
              <a:t>dibagi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2 </a:t>
            </a:r>
            <a:r>
              <a:rPr lang="en-US" sz="1600" dirty="0" err="1"/>
              <a:t>kelompok</a:t>
            </a:r>
            <a:r>
              <a:rPr lang="en-US" sz="1600" dirty="0"/>
              <a:t> ; Planet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: </a:t>
            </a:r>
            <a:r>
              <a:rPr lang="en-US" sz="1600" dirty="0" err="1"/>
              <a:t>Merkurius</a:t>
            </a:r>
            <a:r>
              <a:rPr lang="en-US" sz="1600" dirty="0"/>
              <a:t>, Venus, planet </a:t>
            </a:r>
            <a:r>
              <a:rPr lang="en-US" sz="1600" dirty="0" err="1"/>
              <a:t>luar</a:t>
            </a:r>
            <a:r>
              <a:rPr lang="en-US" sz="1600" dirty="0"/>
              <a:t> </a:t>
            </a:r>
            <a:r>
              <a:rPr lang="en-US" sz="1600" dirty="0" err="1"/>
              <a:t>yaitu</a:t>
            </a:r>
            <a:r>
              <a:rPr lang="en-US" sz="1600" dirty="0"/>
              <a:t> Mars, </a:t>
            </a:r>
            <a:r>
              <a:rPr lang="en-US" sz="1600" dirty="0" err="1"/>
              <a:t>Yupiter</a:t>
            </a:r>
            <a:r>
              <a:rPr lang="en-US" sz="1600" dirty="0"/>
              <a:t>, </a:t>
            </a:r>
            <a:r>
              <a:rPr lang="en-US" sz="1600" dirty="0" err="1"/>
              <a:t>Saturnus</a:t>
            </a:r>
            <a:r>
              <a:rPr lang="en-US" sz="1600" dirty="0"/>
              <a:t>, Uranus, </a:t>
            </a:r>
            <a:r>
              <a:rPr lang="en-US" sz="1600" dirty="0" err="1"/>
              <a:t>Neptunus</a:t>
            </a:r>
            <a:r>
              <a:rPr lang="en-US" sz="1600" dirty="0"/>
              <a:t>, </a:t>
            </a:r>
            <a:r>
              <a:rPr lang="en-US" sz="1600" dirty="0" err="1"/>
              <a:t>Satelit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pengiring</a:t>
            </a:r>
            <a:r>
              <a:rPr lang="en-US" sz="1600" dirty="0"/>
              <a:t> planet yang </a:t>
            </a:r>
            <a:r>
              <a:rPr lang="en-US" sz="1600" dirty="0" err="1"/>
              <a:t>juga</a:t>
            </a:r>
            <a:r>
              <a:rPr lang="en-US" sz="1600" dirty="0"/>
              <a:t> </a:t>
            </a:r>
            <a:r>
              <a:rPr lang="en-US" sz="1600" dirty="0" err="1"/>
              <a:t>termasuk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tata</a:t>
            </a:r>
            <a:r>
              <a:rPr lang="en-US" sz="1600" dirty="0"/>
              <a:t> </a:t>
            </a:r>
            <a:r>
              <a:rPr lang="en-US" sz="1600" dirty="0" err="1"/>
              <a:t>surya</a:t>
            </a:r>
            <a:r>
              <a:rPr lang="en-US" sz="1600" dirty="0"/>
              <a:t>, yang </a:t>
            </a:r>
            <a:r>
              <a:rPr lang="en-US" sz="1600" dirty="0" err="1"/>
              <a:t>beredar</a:t>
            </a:r>
            <a:r>
              <a:rPr lang="en-US" sz="1600" dirty="0"/>
              <a:t> </a:t>
            </a:r>
            <a:r>
              <a:rPr lang="en-US" sz="1600" dirty="0" err="1"/>
              <a:t>menggelilingi</a:t>
            </a:r>
            <a:r>
              <a:rPr lang="en-US" sz="1600" dirty="0"/>
              <a:t> planet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bersamasama</a:t>
            </a:r>
            <a:r>
              <a:rPr lang="en-US" sz="1600" dirty="0"/>
              <a:t> planet </a:t>
            </a:r>
            <a:r>
              <a:rPr lang="en-US" sz="1600" dirty="0" err="1"/>
              <a:t>menggelilingi</a:t>
            </a:r>
            <a:r>
              <a:rPr lang="en-US" sz="1600" dirty="0"/>
              <a:t> </a:t>
            </a:r>
            <a:r>
              <a:rPr lang="en-US" sz="1600" dirty="0" err="1"/>
              <a:t>matahari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pusat</a:t>
            </a:r>
            <a:r>
              <a:rPr lang="en-US" sz="1600" dirty="0"/>
              <a:t> </a:t>
            </a:r>
            <a:r>
              <a:rPr lang="en-US" sz="1600" dirty="0" err="1"/>
              <a:t>tata</a:t>
            </a:r>
            <a:r>
              <a:rPr lang="en-US" sz="1600" dirty="0"/>
              <a:t> </a:t>
            </a:r>
            <a:r>
              <a:rPr lang="en-US" sz="1600" dirty="0" err="1"/>
              <a:t>surya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48285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4f7abbb21_0_0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00" cy="1042200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Temuan Penting Penelitian</a:t>
            </a:r>
            <a:endParaRPr/>
          </a:p>
        </p:txBody>
      </p:sp>
      <p:sp>
        <p:nvSpPr>
          <p:cNvPr id="78" name="Google Shape;78;g104f7abbb21_0_0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00" cy="50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Mobile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Tata Surya. </a:t>
            </a:r>
          </a:p>
          <a:p>
            <a:pPr marL="514350" indent="-514350">
              <a:buAutoNum type="arabicPeriod"/>
            </a:pP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dikelas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bosan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melaksanakn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diterpakan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tanapa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internet.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4f7abbb21_0_315"/>
          <p:cNvSpPr txBox="1">
            <a:spLocks noGrp="1"/>
          </p:cNvSpPr>
          <p:nvPr>
            <p:ph type="title"/>
          </p:nvPr>
        </p:nvSpPr>
        <p:spPr>
          <a:xfrm>
            <a:off x="166758" y="113336"/>
            <a:ext cx="11830877" cy="1042123"/>
          </a:xfrm>
          <a:prstGeom prst="rect">
            <a:avLst/>
          </a:prstGeom>
          <a:solidFill>
            <a:srgbClr val="1B468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Exo"/>
              <a:buNone/>
            </a:pPr>
            <a:r>
              <a:rPr lang="en-US"/>
              <a:t>Manfaat Penelitian</a:t>
            </a:r>
            <a:endParaRPr/>
          </a:p>
        </p:txBody>
      </p:sp>
      <p:sp>
        <p:nvSpPr>
          <p:cNvPr id="84" name="Google Shape;84;g104f7abbb21_0_315"/>
          <p:cNvSpPr txBox="1">
            <a:spLocks noGrp="1"/>
          </p:cNvSpPr>
          <p:nvPr>
            <p:ph type="body" idx="1"/>
          </p:nvPr>
        </p:nvSpPr>
        <p:spPr>
          <a:xfrm>
            <a:off x="166758" y="1238732"/>
            <a:ext cx="11830877" cy="508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agar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. </a:t>
            </a:r>
          </a:p>
          <a:p>
            <a:pPr marL="342900" indent="-342900">
              <a:buAutoNum type="arabicPeriod"/>
            </a:pPr>
            <a:r>
              <a:rPr lang="en-US" dirty="0" err="1"/>
              <a:t>Menjadikan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giat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nyang</a:t>
            </a:r>
            <a:r>
              <a:rPr lang="en-US" dirty="0"/>
              <a:t> </a:t>
            </a:r>
            <a:r>
              <a:rPr lang="en-US" dirty="0" err="1"/>
              <a:t>berlangsung</a:t>
            </a:r>
            <a:r>
              <a:rPr lang="en-US" dirty="0"/>
              <a:t>. </a:t>
            </a:r>
          </a:p>
          <a:p>
            <a:pPr marL="342900" indent="-342900">
              <a:buAutoNum type="arabicPeriod"/>
            </a:pP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surya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mobile phone android.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1064</Words>
  <Application>Microsoft Office PowerPoint</Application>
  <PresentationFormat>Widescreen</PresentationFormat>
  <Paragraphs>51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Exo</vt:lpstr>
      <vt:lpstr>Century Gothic</vt:lpstr>
      <vt:lpstr>Calibri</vt:lpstr>
      <vt:lpstr>Office Theme</vt:lpstr>
      <vt:lpstr>Sistem Informasi Pembelajaran Tata Surya Berbasis Mobile Dan Menggunakan Augmented Reality</vt:lpstr>
      <vt:lpstr>Pendahuluan</vt:lpstr>
      <vt:lpstr>Pertanyaan Penelitian (Rumusan Masalah)</vt:lpstr>
      <vt:lpstr>Metode</vt:lpstr>
      <vt:lpstr>Hasil</vt:lpstr>
      <vt:lpstr>Pembahasan</vt:lpstr>
      <vt:lpstr>Pembahasan</vt:lpstr>
      <vt:lpstr>Temuan Penting Penelitian</vt:lpstr>
      <vt:lpstr>Manfaat Penelitian</vt:lpstr>
      <vt:lpstr>Referensi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Informasi Pembelajaran Tata Surya Berbasis Mobile Dan Menggunakan Augmented Reality</dc:title>
  <dc:creator>Umsida</dc:creator>
  <cp:lastModifiedBy>amrozi</cp:lastModifiedBy>
  <cp:revision>5</cp:revision>
  <dcterms:created xsi:type="dcterms:W3CDTF">2020-02-15T07:43:00Z</dcterms:created>
  <dcterms:modified xsi:type="dcterms:W3CDTF">2023-08-18T22:40:35Z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1033-11.2.0.9031</vt:lpwstr>
  </property>
</Properties>
</file>