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61" r:id="rId13"/>
    <p:sldId id="275" r:id="rId14"/>
    <p:sldId id="262" r:id="rId15"/>
    <p:sldId id="263" r:id="rId16"/>
    <p:sldId id="264" r:id="rId17"/>
    <p:sldId id="265" r:id="rId18"/>
  </p:sldIdLst>
  <p:sldSz cx="12192000" cy="6858000"/>
  <p:notesSz cx="9144000" cy="6858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Exo" panose="020B060402020202020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92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427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15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49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90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76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16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7001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319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572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253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51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49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51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83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36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38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68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4000" dirty="0" err="1"/>
              <a:t>Analisis</a:t>
            </a:r>
            <a:r>
              <a:rPr lang="en-US" sz="4000" dirty="0"/>
              <a:t> </a:t>
            </a:r>
            <a:r>
              <a:rPr lang="id-ID" sz="4000" dirty="0" smtClean="0"/>
              <a:t>Makro dengan Pendekatan SHIP Terhadap Kepuasan Kerja Pada Bagian Moulded di PT.XYZ</a:t>
            </a:r>
            <a:endParaRPr sz="40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dirty="0" smtClean="0"/>
              <a:t>Ayu Widiyanti</a:t>
            </a:r>
            <a:r>
              <a:rPr lang="en-US" dirty="0" smtClean="0"/>
              <a:t>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smtClean="0"/>
              <a:t>B</a:t>
            </a:r>
            <a:r>
              <a:rPr lang="id-ID" dirty="0" smtClean="0"/>
              <a:t>oy Isma Putra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Industri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Agustus</a:t>
            </a:r>
            <a:r>
              <a:rPr lang="en-US" dirty="0">
                <a:solidFill>
                  <a:srgbClr val="F2F2F2"/>
                </a:solidFill>
              </a:rPr>
              <a:t>,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sp>
        <p:nvSpPr>
          <p:cNvPr id="9" name="Google Shape;47;g104f7abbb21_0_309">
            <a:extLst>
              <a:ext uri="{FF2B5EF4-FFF2-40B4-BE49-F238E27FC236}">
                <a16:creationId xmlns="" xmlns:a16="http://schemas.microsoft.com/office/drawing/2014/main" id="{2A572F86-4634-4540-8C80-06165D170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80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METODE </a:t>
            </a:r>
            <a:r>
              <a:rPr lang="id-ID" sz="3600" b="1" dirty="0" smtClean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PENGOLAHAN SHIP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7;g104f7abbb21_0_309">
            <a:extLst>
              <a:ext uri="{FF2B5EF4-FFF2-40B4-BE49-F238E27FC236}">
                <a16:creationId xmlns="" xmlns:a16="http://schemas.microsoft.com/office/drawing/2014/main" id="{D3326C90-2538-4C5A-9724-316E9FE7EF90}"/>
              </a:ext>
            </a:extLst>
          </p:cNvPr>
          <p:cNvSpPr txBox="1">
            <a:spLocks/>
          </p:cNvSpPr>
          <p:nvPr/>
        </p:nvSpPr>
        <p:spPr>
          <a:xfrm>
            <a:off x="166757" y="2039815"/>
            <a:ext cx="11830877" cy="52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Google Shape;47;g104f7abbb21_0_309">
            <a:extLst>
              <a:ext uri="{FF2B5EF4-FFF2-40B4-BE49-F238E27FC236}">
                <a16:creationId xmlns="" xmlns:a16="http://schemas.microsoft.com/office/drawing/2014/main" id="{9DE0354D-1C62-43CC-B5B8-6932B741A1D1}"/>
              </a:ext>
            </a:extLst>
          </p:cNvPr>
          <p:cNvSpPr txBox="1">
            <a:spLocks/>
          </p:cNvSpPr>
          <p:nvPr/>
        </p:nvSpPr>
        <p:spPr>
          <a:xfrm>
            <a:off x="152953" y="3038622"/>
            <a:ext cx="5929243" cy="258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 err="1"/>
              <a:t>Keterangan</a:t>
            </a:r>
            <a:r>
              <a:rPr lang="en-US" sz="2000" dirty="0"/>
              <a:t>:</a:t>
            </a:r>
            <a:endParaRPr lang="id-ID" sz="2000" dirty="0"/>
          </a:p>
          <a:p>
            <a:r>
              <a:rPr lang="en-US" sz="2000" dirty="0"/>
              <a:t>STS	=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Setuju</a:t>
            </a:r>
            <a:endParaRPr lang="id-ID" sz="2000" dirty="0"/>
          </a:p>
          <a:p>
            <a:r>
              <a:rPr lang="en-US" sz="2000" dirty="0"/>
              <a:t>TS	=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Setuju</a:t>
            </a:r>
            <a:endParaRPr lang="id-ID" sz="2000" dirty="0"/>
          </a:p>
          <a:p>
            <a:r>
              <a:rPr lang="en-US" sz="2000" dirty="0"/>
              <a:t>R	</a:t>
            </a:r>
            <a:r>
              <a:rPr lang="en-US" sz="2000" dirty="0" smtClean="0"/>
              <a:t>= </a:t>
            </a:r>
            <a:r>
              <a:rPr lang="en-US" sz="2000" dirty="0"/>
              <a:t>Ragu-</a:t>
            </a:r>
            <a:r>
              <a:rPr lang="en-US" sz="2000" dirty="0" err="1"/>
              <a:t>ragu</a:t>
            </a:r>
            <a:endParaRPr lang="id-ID" sz="2000" dirty="0"/>
          </a:p>
          <a:p>
            <a:r>
              <a:rPr lang="en-US" sz="2000" dirty="0"/>
              <a:t>S	</a:t>
            </a:r>
            <a:r>
              <a:rPr lang="en-US" sz="2000" dirty="0" smtClean="0"/>
              <a:t>= </a:t>
            </a:r>
            <a:r>
              <a:rPr lang="en-US" sz="2000" dirty="0"/>
              <a:t>S</a:t>
            </a:r>
            <a:endParaRPr lang="id-ID" sz="2000" dirty="0"/>
          </a:p>
          <a:p>
            <a:r>
              <a:rPr lang="en-US" sz="2000" dirty="0"/>
              <a:t>SS	=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 smtClean="0"/>
              <a:t>Setuju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61386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54075"/>
              </p:ext>
            </p:extLst>
          </p:nvPr>
        </p:nvGraphicFramePr>
        <p:xfrm>
          <a:off x="4483100" y="2753288"/>
          <a:ext cx="5888120" cy="304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995"/>
                <a:gridCol w="509995"/>
                <a:gridCol w="509995"/>
                <a:gridCol w="509995"/>
                <a:gridCol w="509995"/>
                <a:gridCol w="695447"/>
                <a:gridCol w="880900"/>
                <a:gridCol w="362791"/>
                <a:gridCol w="559835"/>
                <a:gridCol w="419586"/>
                <a:gridCol w="419586"/>
              </a:tblGrid>
              <a:tr h="3619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Nilai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Bobot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Ranking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Pendekatan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45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d-ID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83100" y="2476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3597442" y="1508202"/>
            <a:ext cx="8241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PEMBOBOTAN HASIL PENDEKATAN SHIP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69545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id-ID" dirty="0" smtClean="0"/>
              <a:t>Makro Ergonomi</a:t>
            </a:r>
            <a:endParaRPr dirty="0"/>
          </a:p>
        </p:txBody>
      </p:sp>
      <p:sp>
        <p:nvSpPr>
          <p:cNvPr id="4" name="Google Shape;47;g104f7abbb21_0_309">
            <a:extLst>
              <a:ext uri="{FF2B5EF4-FFF2-40B4-BE49-F238E27FC236}">
                <a16:creationId xmlns="" xmlns:a16="http://schemas.microsoft.com/office/drawing/2014/main" id="{9773E900-2C48-43A5-9AB1-156DA078B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 err="1"/>
              <a:t>Analisis</a:t>
            </a:r>
            <a:r>
              <a:rPr lang="en-US" sz="2000" dirty="0"/>
              <a:t> SHIP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pedekataan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id-ID" sz="2000" dirty="0"/>
              <a:t>sangat memperhatikan faktor lingkungan yang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berkaitan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analisia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id-ID" sz="2000" i="1" dirty="0"/>
              <a:t>S</a:t>
            </a:r>
            <a:r>
              <a:rPr lang="en-US" sz="2000" i="1" dirty="0" err="1"/>
              <a:t>trength</a:t>
            </a:r>
            <a:r>
              <a:rPr lang="en-US" sz="2000" i="1" dirty="0"/>
              <a:t>, </a:t>
            </a:r>
            <a:r>
              <a:rPr lang="id-ID" sz="2000" i="1" dirty="0"/>
              <a:t>W</a:t>
            </a:r>
            <a:r>
              <a:rPr lang="en-US" sz="2000" i="1" dirty="0" err="1"/>
              <a:t>eakness</a:t>
            </a:r>
            <a:r>
              <a:rPr lang="en-US" sz="2000" i="1" dirty="0"/>
              <a:t>, Benefit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Risk</a:t>
            </a:r>
            <a:r>
              <a:rPr lang="en-US" sz="2000" dirty="0"/>
              <a:t> (SWBR) </a:t>
            </a:r>
            <a:r>
              <a:rPr lang="id-ID" sz="2000" dirty="0"/>
              <a:t>dari</a:t>
            </a:r>
            <a:r>
              <a:rPr lang="en-US" sz="2000" dirty="0"/>
              <a:t> </a:t>
            </a:r>
            <a:r>
              <a:rPr lang="en-US" sz="2000" dirty="0" err="1"/>
              <a:t>produktivitas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kelebihan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karyawan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i="1" dirty="0"/>
              <a:t>strength</a:t>
            </a:r>
            <a:r>
              <a:rPr lang="en-US" sz="2000" dirty="0"/>
              <a:t>, </a:t>
            </a:r>
            <a:r>
              <a:rPr lang="en-US" sz="2000" dirty="0" err="1"/>
              <a:t>kelemahan</a:t>
            </a:r>
            <a:r>
              <a:rPr lang="id-ID" sz="2000" dirty="0"/>
              <a:t>nya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i="1" dirty="0"/>
              <a:t>weakness</a:t>
            </a:r>
            <a:r>
              <a:rPr lang="en-US" sz="2000" dirty="0"/>
              <a:t>, </a:t>
            </a:r>
            <a:r>
              <a:rPr lang="en-US" sz="2000" dirty="0" err="1"/>
              <a:t>keuntungan</a:t>
            </a:r>
            <a:r>
              <a:rPr lang="en-US" sz="2000" dirty="0"/>
              <a:t> yang </a:t>
            </a:r>
            <a:r>
              <a:rPr lang="en-US" sz="2000" dirty="0" err="1"/>
              <a:t>perbaikan</a:t>
            </a:r>
            <a:r>
              <a:rPr lang="id-ID" sz="2000" dirty="0"/>
              <a:t>nya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i="1" dirty="0"/>
              <a:t>benefit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id-ID" sz="2000" dirty="0"/>
              <a:t>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id-ID" sz="2000" dirty="0"/>
              <a:t> perubahan maka akan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i="1" dirty="0"/>
              <a:t>risk</a:t>
            </a:r>
            <a:r>
              <a:rPr lang="en-US" sz="2000" dirty="0"/>
              <a:t>.</a:t>
            </a:r>
            <a:endParaRPr lang="id-ID" sz="2000" dirty="0"/>
          </a:p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produktivitas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SHIP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pembobotan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</a:t>
            </a:r>
            <a:r>
              <a:rPr lang="en-US" sz="2000" dirty="0" err="1"/>
              <a:t>produktivitas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direncanakan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,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data </a:t>
            </a:r>
            <a:r>
              <a:rPr lang="en-US" sz="2000" dirty="0" err="1"/>
              <a:t>pembobotan</a:t>
            </a:r>
            <a:r>
              <a:rPr lang="en-US" sz="2000" dirty="0"/>
              <a:t> </a:t>
            </a:r>
            <a:endParaRPr lang="en-US" sz="2000" dirty="0">
              <a:solidFill>
                <a:srgbClr val="FF0000"/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id-ID" dirty="0" smtClean="0"/>
              <a:t>Metode SHIP</a:t>
            </a:r>
            <a:endParaRPr dirty="0"/>
          </a:p>
        </p:txBody>
      </p:sp>
      <p:sp>
        <p:nvSpPr>
          <p:cNvPr id="4" name="Google Shape;47;g104f7abbb21_0_309">
            <a:extLst>
              <a:ext uri="{FF2B5EF4-FFF2-40B4-BE49-F238E27FC236}">
                <a16:creationId xmlns="" xmlns:a16="http://schemas.microsoft.com/office/drawing/2014/main" id="{9773E900-2C48-43A5-9AB1-156DA078B9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00000"/>
              </a:lnSpc>
              <a:buNone/>
            </a:pPr>
            <a:r>
              <a:rPr lang="id-ID" dirty="0"/>
              <a:t>Dengan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id-ID" dirty="0"/>
              <a:t>dari keseluruhan hasil</a:t>
            </a:r>
            <a:r>
              <a:rPr lang="en-US" dirty="0"/>
              <a:t> R</a:t>
            </a:r>
            <a:r>
              <a:rPr lang="en-US" baseline="30000" dirty="0"/>
              <a:t>2 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id-ID" dirty="0"/>
              <a:t>di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R-Square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determinasi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0,456. </a:t>
            </a:r>
            <a:r>
              <a:rPr lang="id-ID" dirty="0"/>
              <a:t>Dari n</a:t>
            </a:r>
            <a:r>
              <a:rPr lang="en-US" dirty="0" err="1"/>
              <a:t>ilai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id-ID" dirty="0"/>
              <a:t> suatu pe</a:t>
            </a:r>
            <a:r>
              <a:rPr lang="en-US" dirty="0" err="1"/>
              <a:t>kerja</a:t>
            </a:r>
            <a:r>
              <a:rPr lang="id-ID" dirty="0"/>
              <a:t>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45,6% (</a:t>
            </a:r>
            <a:r>
              <a:rPr lang="en-US" dirty="0" err="1"/>
              <a:t>Pelatihan</a:t>
            </a:r>
            <a:r>
              <a:rPr lang="en-US" dirty="0"/>
              <a:t>, Mental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karywan</a:t>
            </a:r>
            <a:r>
              <a:rPr lang="id-ID" dirty="0"/>
              <a:t>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id-ID" dirty="0"/>
              <a:t>nya</a:t>
            </a:r>
            <a:r>
              <a:rPr lang="en-US" dirty="0"/>
              <a:t>),</a:t>
            </a:r>
            <a:r>
              <a:rPr lang="id-ID" dirty="0"/>
              <a:t>dengan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54,4% </a:t>
            </a:r>
            <a:endParaRPr lang="en-US" dirty="0">
              <a:solidFill>
                <a:srgbClr val="FF0000"/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5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4" name="Google Shape;47;g104f7abbb21_0_309">
            <a:extLst>
              <a:ext uri="{FF2B5EF4-FFF2-40B4-BE49-F238E27FC236}">
                <a16:creationId xmlns="" xmlns:a16="http://schemas.microsoft.com/office/drawing/2014/main" id="{656D86D3-A625-4709-9723-0FCEB178E1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id-ID" dirty="0" err="1"/>
              <a:t>P</a:t>
            </a:r>
            <a:r>
              <a:rPr lang="en-US" dirty="0" err="1" smtClean="0"/>
              <a:t>enelitian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(</a:t>
            </a:r>
            <a:r>
              <a:rPr lang="en-US" dirty="0" err="1"/>
              <a:t>uji</a:t>
            </a:r>
            <a:r>
              <a:rPr lang="en-US" dirty="0"/>
              <a:t> t)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(X1)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sig. 0,00,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mental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(X2)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sig. 0,14, yang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 (X3)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sig. 0,07.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di PT. XYZ.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4" name="Google Shape;47;g104f7abbb21_0_309">
            <a:extLst>
              <a:ext uri="{FF2B5EF4-FFF2-40B4-BE49-F238E27FC236}">
                <a16:creationId xmlns="" xmlns:a16="http://schemas.microsoft.com/office/drawing/2014/main" id="{580FCFC4-966E-4CDD-BCF7-2396B3632D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00000"/>
              </a:lnSpc>
              <a:buNone/>
            </a:pPr>
            <a:r>
              <a:rPr lang="id-ID" dirty="0"/>
              <a:t>Diharapakan pendekatan SHIP sebagai perbaikan produktifitas kerja oleh perusahaan di area </a:t>
            </a:r>
            <a:r>
              <a:rPr lang="id-ID" i="1" dirty="0"/>
              <a:t>moulded</a:t>
            </a:r>
            <a:r>
              <a:rPr lang="id-ID" dirty="0"/>
              <a:t> dengan optimal. Pendekatan SHIP dapat meningkatkan produktifitas kerja agar etos kerja karyaan dapat lebih efektif dan menurunkan tingkat absensi di tempat kerja.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4" name="Google Shape;47;g104f7abbb21_0_309">
            <a:extLst>
              <a:ext uri="{FF2B5EF4-FFF2-40B4-BE49-F238E27FC236}">
                <a16:creationId xmlns="" xmlns:a16="http://schemas.microsoft.com/office/drawing/2014/main" id="{A8FA92EF-4FAB-43A7-B31D-EAF2B24F0A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9" y="1238732"/>
            <a:ext cx="5929242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50" dirty="0"/>
              <a:t>Amanda, Livia, </a:t>
            </a:r>
            <a:r>
              <a:rPr lang="en-US" sz="1050" dirty="0" err="1"/>
              <a:t>Ferra</a:t>
            </a:r>
            <a:r>
              <a:rPr lang="en-US" sz="1050" dirty="0"/>
              <a:t> </a:t>
            </a:r>
            <a:r>
              <a:rPr lang="en-US" sz="1050" dirty="0" err="1"/>
              <a:t>Yanuar</a:t>
            </a:r>
            <a:r>
              <a:rPr lang="en-US" sz="1050" dirty="0"/>
              <a:t>, </a:t>
            </a:r>
            <a:r>
              <a:rPr lang="en-US" sz="1050" dirty="0" err="1"/>
              <a:t>Dodi</a:t>
            </a:r>
            <a:r>
              <a:rPr lang="en-US" sz="1050" dirty="0"/>
              <a:t> </a:t>
            </a:r>
            <a:r>
              <a:rPr lang="en-US" sz="1050" dirty="0" err="1"/>
              <a:t>Devianto</a:t>
            </a:r>
            <a:r>
              <a:rPr lang="en-US" sz="1050" dirty="0"/>
              <a:t>. 2019. “</a:t>
            </a:r>
            <a:r>
              <a:rPr lang="en-US" sz="1050" i="1" dirty="0" err="1"/>
              <a:t>Uji</a:t>
            </a:r>
            <a:r>
              <a:rPr lang="en-US" sz="1050" i="1" dirty="0"/>
              <a:t> </a:t>
            </a:r>
            <a:r>
              <a:rPr lang="en-US" sz="1050" i="1" dirty="0" err="1"/>
              <a:t>Validitas</a:t>
            </a:r>
            <a:r>
              <a:rPr lang="en-US" sz="1050" i="1" dirty="0"/>
              <a:t> </a:t>
            </a:r>
            <a:r>
              <a:rPr lang="en-US" sz="1050" i="1" dirty="0" err="1"/>
              <a:t>dan</a:t>
            </a:r>
            <a:r>
              <a:rPr lang="en-US" sz="1050" i="1" dirty="0"/>
              <a:t> </a:t>
            </a:r>
            <a:r>
              <a:rPr lang="en-US" sz="1050" i="1" dirty="0" err="1"/>
              <a:t>Reliabilitas</a:t>
            </a:r>
            <a:r>
              <a:rPr lang="en-US" sz="1050" i="1" dirty="0"/>
              <a:t> Tingkat </a:t>
            </a:r>
            <a:r>
              <a:rPr lang="en-US" sz="1050" i="1" dirty="0" err="1"/>
              <a:t>Tingkat</a:t>
            </a:r>
            <a:r>
              <a:rPr lang="en-US" sz="1050" i="1" dirty="0"/>
              <a:t> </a:t>
            </a:r>
            <a:r>
              <a:rPr lang="en-US" sz="1050" i="1" dirty="0" err="1"/>
              <a:t>Partisipasi</a:t>
            </a:r>
            <a:r>
              <a:rPr lang="en-US" sz="1050" i="1" dirty="0"/>
              <a:t> </a:t>
            </a:r>
            <a:r>
              <a:rPr lang="en-US" sz="1050" i="1" dirty="0" err="1"/>
              <a:t>Politik</a:t>
            </a:r>
            <a:r>
              <a:rPr lang="en-US" sz="1050" i="1" dirty="0"/>
              <a:t> </a:t>
            </a:r>
            <a:r>
              <a:rPr lang="en-US" sz="1050" i="1" dirty="0" err="1"/>
              <a:t>Masyarakat</a:t>
            </a:r>
            <a:r>
              <a:rPr lang="en-US" sz="1050" i="1" dirty="0"/>
              <a:t> Kota Padang”</a:t>
            </a:r>
            <a:r>
              <a:rPr lang="en-US" sz="1050" dirty="0"/>
              <a:t>. </a:t>
            </a:r>
            <a:r>
              <a:rPr lang="en-US" sz="1050" dirty="0" err="1"/>
              <a:t>Jurnal</a:t>
            </a:r>
            <a:r>
              <a:rPr lang="en-US" sz="1050" dirty="0"/>
              <a:t> </a:t>
            </a:r>
            <a:r>
              <a:rPr lang="en-US" sz="1050" dirty="0" err="1"/>
              <a:t>Matematika</a:t>
            </a:r>
            <a:r>
              <a:rPr lang="en-US" sz="1050" dirty="0"/>
              <a:t> UNAND. Padang: </a:t>
            </a:r>
            <a:r>
              <a:rPr lang="en-US" sz="1050" dirty="0" err="1"/>
              <a:t>Fakultas</a:t>
            </a:r>
            <a:r>
              <a:rPr lang="en-US" sz="1050" dirty="0"/>
              <a:t> </a:t>
            </a:r>
            <a:r>
              <a:rPr lang="en-US" sz="1050" dirty="0" err="1"/>
              <a:t>Matematika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Ilmu</a:t>
            </a:r>
            <a:r>
              <a:rPr lang="en-US" sz="1050" dirty="0"/>
              <a:t> </a:t>
            </a:r>
            <a:r>
              <a:rPr lang="en-US" sz="1050" dirty="0" err="1"/>
              <a:t>Pengetahuan</a:t>
            </a:r>
            <a:r>
              <a:rPr lang="en-US" sz="1050" dirty="0"/>
              <a:t> </a:t>
            </a:r>
            <a:r>
              <a:rPr lang="en-US" sz="1050" dirty="0" err="1"/>
              <a:t>Alam</a:t>
            </a:r>
            <a:r>
              <a:rPr lang="en-US" sz="1050" dirty="0"/>
              <a:t>, </a:t>
            </a:r>
            <a:r>
              <a:rPr lang="en-US" sz="1050" dirty="0" err="1"/>
              <a:t>Universitas</a:t>
            </a:r>
            <a:r>
              <a:rPr lang="en-US" sz="1050" dirty="0"/>
              <a:t> </a:t>
            </a:r>
            <a:r>
              <a:rPr lang="en-US" sz="1050" dirty="0" err="1"/>
              <a:t>Andalas</a:t>
            </a:r>
            <a:r>
              <a:rPr lang="en-US" sz="1050" dirty="0"/>
              <a:t>. Vol.08, No.01. </a:t>
            </a:r>
            <a:r>
              <a:rPr lang="en-US" sz="1050" dirty="0" err="1"/>
              <a:t>Halaman</a:t>
            </a:r>
            <a:r>
              <a:rPr lang="en-US" sz="1050" dirty="0"/>
              <a:t>: 179-188.</a:t>
            </a:r>
            <a:endParaRPr lang="id-ID" sz="1050" dirty="0"/>
          </a:p>
          <a:p>
            <a:r>
              <a:rPr lang="en-US" sz="1050" dirty="0" err="1"/>
              <a:t>Erida</a:t>
            </a:r>
            <a:r>
              <a:rPr lang="en-US" sz="1050" dirty="0"/>
              <a:t>, </a:t>
            </a:r>
            <a:r>
              <a:rPr lang="en-US" sz="1050" dirty="0" err="1"/>
              <a:t>Megia</a:t>
            </a:r>
            <a:r>
              <a:rPr lang="en-US" sz="1050" dirty="0"/>
              <a:t>. 2021. </a:t>
            </a:r>
            <a:r>
              <a:rPr lang="en-US" sz="1050" i="1" dirty="0"/>
              <a:t>“</a:t>
            </a:r>
            <a:r>
              <a:rPr lang="en-US" sz="1050" i="1" dirty="0" err="1"/>
              <a:t>Uji</a:t>
            </a:r>
            <a:r>
              <a:rPr lang="en-US" sz="1050" i="1" dirty="0"/>
              <a:t> </a:t>
            </a:r>
            <a:r>
              <a:rPr lang="en-US" sz="1050" i="1" dirty="0" err="1"/>
              <a:t>Validitas</a:t>
            </a:r>
            <a:r>
              <a:rPr lang="en-US" sz="1050" i="1" dirty="0"/>
              <a:t> </a:t>
            </a:r>
            <a:r>
              <a:rPr lang="en-US" sz="1050" i="1" dirty="0" err="1"/>
              <a:t>dan</a:t>
            </a:r>
            <a:r>
              <a:rPr lang="en-US" sz="1050" i="1" dirty="0"/>
              <a:t> </a:t>
            </a:r>
            <a:r>
              <a:rPr lang="en-US" sz="1050" i="1" dirty="0" err="1"/>
              <a:t>Uji</a:t>
            </a:r>
            <a:r>
              <a:rPr lang="en-US" sz="1050" i="1" dirty="0"/>
              <a:t> </a:t>
            </a:r>
            <a:r>
              <a:rPr lang="en-US" sz="1050" i="1" dirty="0" err="1"/>
              <a:t>Reliabilitas</a:t>
            </a:r>
            <a:r>
              <a:rPr lang="en-US" sz="1050" i="1" dirty="0"/>
              <a:t> </a:t>
            </a:r>
            <a:r>
              <a:rPr lang="en-US" sz="1050" i="1" dirty="0" err="1"/>
              <a:t>Instrumen</a:t>
            </a:r>
            <a:r>
              <a:rPr lang="en-US" sz="1050" i="1" dirty="0"/>
              <a:t> </a:t>
            </a:r>
            <a:r>
              <a:rPr lang="en-US" sz="1050" i="1" dirty="0" err="1"/>
              <a:t>Motivasi</a:t>
            </a:r>
            <a:r>
              <a:rPr lang="en-US" sz="1050" i="1" dirty="0"/>
              <a:t> </a:t>
            </a:r>
            <a:r>
              <a:rPr lang="en-US" sz="1050" i="1" dirty="0" err="1"/>
              <a:t>Pengidap</a:t>
            </a:r>
            <a:r>
              <a:rPr lang="en-US" sz="1050" i="1" dirty="0"/>
              <a:t> HIV/AIDS”</a:t>
            </a:r>
            <a:r>
              <a:rPr lang="en-US" sz="1050" dirty="0"/>
              <a:t>. </a:t>
            </a:r>
            <a:r>
              <a:rPr lang="en-US" sz="1050" dirty="0" err="1"/>
              <a:t>Jurnal</a:t>
            </a:r>
            <a:r>
              <a:rPr lang="en-US" sz="1050" dirty="0"/>
              <a:t> </a:t>
            </a:r>
            <a:r>
              <a:rPr lang="en-US" sz="1050" dirty="0" err="1"/>
              <a:t>Ilmiah</a:t>
            </a:r>
            <a:r>
              <a:rPr lang="en-US" sz="1050" dirty="0"/>
              <a:t> </a:t>
            </a:r>
            <a:r>
              <a:rPr lang="en-US" sz="1050" dirty="0" err="1"/>
              <a:t>Bina</a:t>
            </a:r>
            <a:r>
              <a:rPr lang="en-US" sz="1050" dirty="0"/>
              <a:t> </a:t>
            </a:r>
            <a:r>
              <a:rPr lang="en-US" sz="1050" dirty="0" err="1"/>
              <a:t>Edukasi</a:t>
            </a:r>
            <a:r>
              <a:rPr lang="en-US" sz="1050" dirty="0"/>
              <a:t>. </a:t>
            </a:r>
            <a:r>
              <a:rPr lang="en-US" sz="1050" dirty="0" err="1"/>
              <a:t>Bekasi</a:t>
            </a:r>
            <a:r>
              <a:rPr lang="en-US" sz="1050" dirty="0"/>
              <a:t>: </a:t>
            </a:r>
            <a:r>
              <a:rPr lang="en-US" sz="1050" dirty="0" err="1"/>
              <a:t>Universitas</a:t>
            </a:r>
            <a:r>
              <a:rPr lang="en-US" sz="1050" dirty="0"/>
              <a:t> </a:t>
            </a:r>
            <a:r>
              <a:rPr lang="en-US" sz="1050" dirty="0" err="1"/>
              <a:t>Mitra</a:t>
            </a:r>
            <a:r>
              <a:rPr lang="en-US" sz="1050" dirty="0"/>
              <a:t> </a:t>
            </a:r>
            <a:r>
              <a:rPr lang="en-US" sz="1050" dirty="0" err="1"/>
              <a:t>Karya</a:t>
            </a:r>
            <a:r>
              <a:rPr lang="en-US" sz="1050" dirty="0"/>
              <a:t>. Vol.01, No.01. </a:t>
            </a:r>
            <a:r>
              <a:rPr lang="en-US" sz="1050" dirty="0" err="1"/>
              <a:t>Halaman</a:t>
            </a:r>
            <a:r>
              <a:rPr lang="en-US" sz="1050" dirty="0"/>
              <a:t>: 10-21.</a:t>
            </a:r>
            <a:endParaRPr lang="id-ID" sz="1050" dirty="0"/>
          </a:p>
          <a:p>
            <a:r>
              <a:rPr lang="id-ID" sz="1050" dirty="0"/>
              <a:t>Faizal Supraman. 2019. “Perancangan Kedai Kopi Berdasarkan Preferensi Konsumen Serta Pendekatan </a:t>
            </a:r>
            <a:r>
              <a:rPr lang="id-ID" sz="1050" i="1" dirty="0"/>
              <a:t>Ergonomi Antropometri </a:t>
            </a:r>
            <a:r>
              <a:rPr lang="id-ID" sz="1050" dirty="0"/>
              <a:t>(Studi Kasus : Di Tiga Kedai Kopi Kota Cikampek)”.</a:t>
            </a:r>
          </a:p>
          <a:p>
            <a:r>
              <a:rPr lang="en-US" sz="1050" dirty="0"/>
              <a:t>Hakim, </a:t>
            </a:r>
            <a:r>
              <a:rPr lang="en-US" sz="1050" dirty="0" err="1"/>
              <a:t>Riko</a:t>
            </a:r>
            <a:r>
              <a:rPr lang="en-US" sz="1050" dirty="0"/>
              <a:t> Al, </a:t>
            </a:r>
            <a:r>
              <a:rPr lang="en-US" sz="1050" dirty="0" err="1"/>
              <a:t>Ika</a:t>
            </a:r>
            <a:r>
              <a:rPr lang="en-US" sz="1050" dirty="0"/>
              <a:t> </a:t>
            </a:r>
            <a:r>
              <a:rPr lang="en-US" sz="1050" dirty="0" err="1"/>
              <a:t>Mustika</a:t>
            </a:r>
            <a:r>
              <a:rPr lang="en-US" sz="1050" dirty="0"/>
              <a:t>, </a:t>
            </a:r>
            <a:r>
              <a:rPr lang="en-US" sz="1050" dirty="0" err="1"/>
              <a:t>Wiwin</a:t>
            </a:r>
            <a:r>
              <a:rPr lang="en-US" sz="1050" dirty="0"/>
              <a:t> </a:t>
            </a:r>
            <a:r>
              <a:rPr lang="en-US" sz="1050" dirty="0" err="1"/>
              <a:t>Yuliani</a:t>
            </a:r>
            <a:r>
              <a:rPr lang="en-US" sz="1050" dirty="0"/>
              <a:t>. 2021. </a:t>
            </a:r>
            <a:r>
              <a:rPr lang="en-US" sz="1050" i="1" dirty="0"/>
              <a:t>“</a:t>
            </a:r>
            <a:r>
              <a:rPr lang="en-US" sz="1050" i="1" dirty="0" err="1"/>
              <a:t>Validitas</a:t>
            </a:r>
            <a:r>
              <a:rPr lang="en-US" sz="1050" i="1" dirty="0"/>
              <a:t> </a:t>
            </a:r>
            <a:r>
              <a:rPr lang="en-US" sz="1050" i="1" dirty="0" err="1"/>
              <a:t>dan</a:t>
            </a:r>
            <a:r>
              <a:rPr lang="en-US" sz="1050" i="1" dirty="0"/>
              <a:t> </a:t>
            </a:r>
            <a:r>
              <a:rPr lang="en-US" sz="1050" i="1" dirty="0" err="1"/>
              <a:t>Reliabilitas</a:t>
            </a:r>
            <a:r>
              <a:rPr lang="en-US" sz="1050" i="1" dirty="0"/>
              <a:t> </a:t>
            </a:r>
            <a:r>
              <a:rPr lang="en-US" sz="1050" i="1" dirty="0" err="1"/>
              <a:t>Angket</a:t>
            </a:r>
            <a:r>
              <a:rPr lang="en-US" sz="1050" i="1" dirty="0"/>
              <a:t> </a:t>
            </a:r>
            <a:r>
              <a:rPr lang="en-US" sz="1050" i="1" dirty="0" err="1"/>
              <a:t>Motivasi</a:t>
            </a:r>
            <a:r>
              <a:rPr lang="en-US" sz="1050" i="1" dirty="0"/>
              <a:t> </a:t>
            </a:r>
            <a:r>
              <a:rPr lang="en-US" sz="1050" i="1" dirty="0" err="1"/>
              <a:t>Berprestasi</a:t>
            </a:r>
            <a:r>
              <a:rPr lang="en-US" sz="1050" i="1" dirty="0"/>
              <a:t>”</a:t>
            </a:r>
            <a:r>
              <a:rPr lang="en-US" sz="1050" dirty="0"/>
              <a:t>. </a:t>
            </a:r>
            <a:r>
              <a:rPr lang="en-US" sz="1050" dirty="0" err="1"/>
              <a:t>Jurnal</a:t>
            </a:r>
            <a:r>
              <a:rPr lang="en-US" sz="1050" dirty="0"/>
              <a:t> </a:t>
            </a:r>
            <a:r>
              <a:rPr lang="en-US" sz="1050" dirty="0" err="1"/>
              <a:t>Fokus</a:t>
            </a:r>
            <a:r>
              <a:rPr lang="en-US" sz="1050" dirty="0"/>
              <a:t>. </a:t>
            </a:r>
            <a:r>
              <a:rPr lang="en-US" sz="1050" dirty="0" err="1"/>
              <a:t>Cimahi</a:t>
            </a:r>
            <a:r>
              <a:rPr lang="en-US" sz="1050" dirty="0"/>
              <a:t>: IKIP </a:t>
            </a:r>
            <a:r>
              <a:rPr lang="en-US" sz="1050" dirty="0" err="1"/>
              <a:t>Siliwangi</a:t>
            </a:r>
            <a:r>
              <a:rPr lang="en-US" sz="1050" dirty="0"/>
              <a:t>. Vol.04, No.04. </a:t>
            </a:r>
            <a:r>
              <a:rPr lang="en-US" sz="1050" dirty="0" err="1"/>
              <a:t>Halaman</a:t>
            </a:r>
            <a:r>
              <a:rPr lang="en-US" sz="1050" dirty="0"/>
              <a:t>: 263-268.</a:t>
            </a:r>
            <a:endParaRPr lang="id-ID" sz="1050" dirty="0"/>
          </a:p>
          <a:p>
            <a:r>
              <a:rPr lang="id-ID" sz="1050" dirty="0"/>
              <a:t>Halim Winda. 2014. Ergonomi Dari Mikro ke Makro Universitas Kristen Marantha.</a:t>
            </a:r>
          </a:p>
          <a:p>
            <a:r>
              <a:rPr lang="id-ID" sz="1050" dirty="0"/>
              <a:t>Hendrick, H. W. serta Kleiner, B. M., 2002, Macroergonomis: Theory, Methods, and Applications, London: Lawrence Erlbaum Associates Iridiastadi hardianto, etc. 2014. Ergonomi Suatu Pengantar.</a:t>
            </a:r>
          </a:p>
          <a:p>
            <a:r>
              <a:rPr lang="en-US" sz="1050" dirty="0" err="1"/>
              <a:t>Jepisah</a:t>
            </a:r>
            <a:r>
              <a:rPr lang="en-US" sz="1050" dirty="0"/>
              <a:t>, </a:t>
            </a:r>
            <a:r>
              <a:rPr lang="en-US" sz="1050" dirty="0" err="1"/>
              <a:t>Doni</a:t>
            </a:r>
            <a:r>
              <a:rPr lang="en-US" sz="1050" dirty="0"/>
              <a:t>. 2020. </a:t>
            </a:r>
            <a:r>
              <a:rPr lang="en-US" sz="1050" i="1" dirty="0"/>
              <a:t>“</a:t>
            </a:r>
            <a:r>
              <a:rPr lang="en-US" sz="1050" i="1" dirty="0" err="1"/>
              <a:t>Faktor-Faktor</a:t>
            </a:r>
            <a:r>
              <a:rPr lang="en-US" sz="1050" i="1" dirty="0"/>
              <a:t> yang </a:t>
            </a:r>
            <a:r>
              <a:rPr lang="en-US" sz="1050" i="1" dirty="0" err="1"/>
              <a:t>Mempengaruhi</a:t>
            </a:r>
            <a:r>
              <a:rPr lang="en-US" sz="1050" i="1" dirty="0"/>
              <a:t> </a:t>
            </a:r>
            <a:r>
              <a:rPr lang="en-US" sz="1050" i="1" dirty="0" err="1"/>
              <a:t>Ergonomi</a:t>
            </a:r>
            <a:r>
              <a:rPr lang="en-US" sz="1050" i="1" dirty="0"/>
              <a:t> </a:t>
            </a:r>
            <a:r>
              <a:rPr lang="en-US" sz="1050" i="1" dirty="0" err="1"/>
              <a:t>Ruang</a:t>
            </a:r>
            <a:r>
              <a:rPr lang="en-US" sz="1050" i="1" dirty="0"/>
              <a:t> Filling </a:t>
            </a:r>
            <a:r>
              <a:rPr lang="en-US" sz="1050" i="1" dirty="0" err="1"/>
              <a:t>Terhadap</a:t>
            </a:r>
            <a:r>
              <a:rPr lang="en-US" sz="1050" i="1" dirty="0"/>
              <a:t> </a:t>
            </a:r>
            <a:r>
              <a:rPr lang="en-US" sz="1050" i="1" dirty="0" err="1"/>
              <a:t>Akses</a:t>
            </a:r>
            <a:r>
              <a:rPr lang="en-US" sz="1050" i="1" dirty="0"/>
              <a:t> </a:t>
            </a:r>
            <a:r>
              <a:rPr lang="en-US" sz="1050" i="1" dirty="0" err="1"/>
              <a:t>Petugas</a:t>
            </a:r>
            <a:r>
              <a:rPr lang="en-US" sz="1050" i="1" dirty="0"/>
              <a:t> </a:t>
            </a:r>
            <a:r>
              <a:rPr lang="en-US" sz="1050" i="1" dirty="0" err="1"/>
              <a:t>Rekam</a:t>
            </a:r>
            <a:r>
              <a:rPr lang="en-US" sz="1050" i="1" dirty="0"/>
              <a:t> </a:t>
            </a:r>
            <a:r>
              <a:rPr lang="en-US" sz="1050" i="1" dirty="0" err="1"/>
              <a:t>Medis</a:t>
            </a:r>
            <a:r>
              <a:rPr lang="en-US" sz="1050" i="1" dirty="0"/>
              <a:t> di RSUD </a:t>
            </a:r>
            <a:r>
              <a:rPr lang="en-US" sz="1050" i="1" dirty="0" err="1"/>
              <a:t>Siak</a:t>
            </a:r>
            <a:r>
              <a:rPr lang="en-US" sz="1050" i="1" dirty="0"/>
              <a:t> </a:t>
            </a:r>
            <a:r>
              <a:rPr lang="en-US" sz="1050" i="1" dirty="0" err="1"/>
              <a:t>Tahun</a:t>
            </a:r>
            <a:r>
              <a:rPr lang="en-US" sz="1050" i="1" dirty="0"/>
              <a:t> 2018”</a:t>
            </a:r>
            <a:r>
              <a:rPr lang="en-US" sz="1050" dirty="0"/>
              <a:t>. </a:t>
            </a:r>
            <a:r>
              <a:rPr lang="en-US" sz="1050" dirty="0" err="1"/>
              <a:t>Jurnal</a:t>
            </a:r>
            <a:r>
              <a:rPr lang="en-US" sz="1050" dirty="0"/>
              <a:t> </a:t>
            </a:r>
            <a:r>
              <a:rPr lang="en-US" sz="1050" dirty="0" err="1"/>
              <a:t>Menara</a:t>
            </a:r>
            <a:r>
              <a:rPr lang="en-US" sz="1050" dirty="0"/>
              <a:t> </a:t>
            </a:r>
            <a:r>
              <a:rPr lang="en-US" sz="1050" dirty="0" err="1"/>
              <a:t>Ilmu</a:t>
            </a:r>
            <a:r>
              <a:rPr lang="en-US" sz="1050" dirty="0"/>
              <a:t>. </a:t>
            </a:r>
            <a:r>
              <a:rPr lang="en-US" sz="1050" dirty="0" err="1"/>
              <a:t>Pekanbaru</a:t>
            </a:r>
            <a:r>
              <a:rPr lang="en-US" sz="1050" dirty="0"/>
              <a:t>: </a:t>
            </a:r>
            <a:r>
              <a:rPr lang="en-US" sz="1050" dirty="0" err="1"/>
              <a:t>STIKes</a:t>
            </a:r>
            <a:r>
              <a:rPr lang="en-US" sz="1050" dirty="0"/>
              <a:t> Hang </a:t>
            </a:r>
            <a:r>
              <a:rPr lang="en-US" sz="1050" dirty="0" err="1"/>
              <a:t>Tuah</a:t>
            </a:r>
            <a:r>
              <a:rPr lang="en-US" sz="1050" dirty="0"/>
              <a:t>, Program </a:t>
            </a:r>
            <a:r>
              <a:rPr lang="en-US" sz="1050" dirty="0" err="1"/>
              <a:t>Studi</a:t>
            </a:r>
            <a:r>
              <a:rPr lang="en-US" sz="1050" dirty="0"/>
              <a:t> DIII </a:t>
            </a:r>
            <a:r>
              <a:rPr lang="en-US" sz="1050" dirty="0" err="1"/>
              <a:t>Rekam</a:t>
            </a:r>
            <a:r>
              <a:rPr lang="en-US" sz="1050" dirty="0"/>
              <a:t> </a:t>
            </a:r>
            <a:r>
              <a:rPr lang="en-US" sz="1050" dirty="0" err="1"/>
              <a:t>Medik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Informasi</a:t>
            </a:r>
            <a:r>
              <a:rPr lang="en-US" sz="1050" dirty="0"/>
              <a:t> </a:t>
            </a:r>
            <a:r>
              <a:rPr lang="en-US" sz="1050" dirty="0" err="1"/>
              <a:t>Kesehatan</a:t>
            </a:r>
            <a:r>
              <a:rPr lang="en-US" sz="1050" dirty="0"/>
              <a:t>. Vol.14, No.01. </a:t>
            </a:r>
            <a:r>
              <a:rPr lang="en-US" sz="1050" dirty="0" err="1"/>
              <a:t>Halaman</a:t>
            </a:r>
            <a:r>
              <a:rPr lang="en-US" sz="1050" dirty="0"/>
              <a:t>: 43-49.</a:t>
            </a:r>
            <a:endParaRPr lang="id-ID" sz="1050" dirty="0"/>
          </a:p>
          <a:p>
            <a:r>
              <a:rPr lang="id-ID" sz="1050" dirty="0"/>
              <a:t>Made Gusti. 2011. Ergonomi Manuaba, A. 1998. Bunga Rampai Ergonomi volume 1, Kumpulan Artikel, Uni- versitas Udayana. Denpasar.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050" dirty="0">
              <a:solidFill>
                <a:schemeClr val="accent1">
                  <a:lumMod val="50000"/>
                </a:schemeClr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7;g104f7abbb21_0_309">
            <a:extLst>
              <a:ext uri="{FF2B5EF4-FFF2-40B4-BE49-F238E27FC236}">
                <a16:creationId xmlns="" xmlns:a16="http://schemas.microsoft.com/office/drawing/2014/main" id="{03A21694-E89F-4BA6-8C18-BF7A20220573}"/>
              </a:ext>
            </a:extLst>
          </p:cNvPr>
          <p:cNvSpPr txBox="1">
            <a:spLocks/>
          </p:cNvSpPr>
          <p:nvPr/>
        </p:nvSpPr>
        <p:spPr>
          <a:xfrm>
            <a:off x="6096000" y="1238732"/>
            <a:ext cx="5929242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d-ID" sz="1050" dirty="0"/>
              <a:t>Manuaba, A., 2007. A Total Aproach in Ergonomics is a Must to Attain Humane, Competitive and Sustainable Work Systems and Products. </a:t>
            </a:r>
            <a:r>
              <a:rPr lang="id-ID" sz="1050" i="1" dirty="0"/>
              <a:t>Journal of human ergology</a:t>
            </a:r>
            <a:r>
              <a:rPr lang="id-ID" sz="1050" dirty="0"/>
              <a:t>, 36(2), pp.23–30.</a:t>
            </a:r>
          </a:p>
          <a:p>
            <a:r>
              <a:rPr lang="id-ID" sz="1050" dirty="0"/>
              <a:t>Milyani Prafiti. 2017. “Analisis Ergonomi Makro Memakai Pendekatan </a:t>
            </a:r>
            <a:r>
              <a:rPr lang="id-ID" sz="1050" i="1" dirty="0"/>
              <a:t>Sistematik, Holistik, Interdisipliner, Serta Partysipator (Ship) </a:t>
            </a:r>
            <a:r>
              <a:rPr lang="id-ID" sz="1050" dirty="0"/>
              <a:t>Terhadap Kepuasan Pekerjaan (Studi Kasus: Ukm Batik Cap Oguud)”.</a:t>
            </a:r>
          </a:p>
          <a:p>
            <a:r>
              <a:rPr lang="id-ID" sz="1050" dirty="0"/>
              <a:t>Purnomo Hadi. 2013. “Sistem Pekerjaan Dengan Pendekatan Ergonomi Total meminimalisir Keluhan Muskuloskeletal, Kelelahan Serta Beban pekerjaan Serta Meningkatkan Produktivitas Pepekerjaan Industri gerabah Di Kasongan, Bantul”.</a:t>
            </a:r>
          </a:p>
          <a:p>
            <a:r>
              <a:rPr lang="id-ID" sz="1050" dirty="0"/>
              <a:t>Purnomoo, H. &amp; Ferdianto, K., 2009. Desain Sistem Pekerjaan Pada Pengrajin Mendong Dengan Pendekatan Ergonomi Makro. </a:t>
            </a:r>
            <a:r>
              <a:rPr lang="id-ID" sz="1050" i="1" dirty="0"/>
              <a:t>Prosiding Seminar Nasional Sains serta Teknologi</a:t>
            </a:r>
            <a:r>
              <a:rPr lang="id-ID" sz="1050" dirty="0"/>
              <a:t>, 2(2001), pp.12–17.</a:t>
            </a:r>
          </a:p>
          <a:p>
            <a:r>
              <a:rPr lang="id-ID" sz="1050" dirty="0"/>
              <a:t>Putri Maria. 2011. “Aspek Ergonomi Pada Aktivitas Penangkapan Ikan Tuna (Studi Kasus Pada Km </a:t>
            </a:r>
            <a:r>
              <a:rPr lang="id-ID" sz="1050" i="1" dirty="0"/>
              <a:t>Satelit </a:t>
            </a:r>
            <a:r>
              <a:rPr lang="id-ID" sz="1050" dirty="0"/>
              <a:t>Di Muara Baru Jakarta Utara)”.</a:t>
            </a:r>
          </a:p>
          <a:p>
            <a:r>
              <a:rPr lang="id-ID" sz="1050" dirty="0"/>
              <a:t>Rositaningrum, A., 2007, Implementasi Ergonomi Makro terhadap Keuntungan Perusahaan, Skripsi Intitut Teknologi Sepuluh November.</a:t>
            </a:r>
          </a:p>
          <a:p>
            <a:r>
              <a:rPr lang="id-ID" sz="1050" dirty="0"/>
              <a:t>Santoso Gempr. 2018. Ergonomi Terapan</a:t>
            </a:r>
            <a:r>
              <a:rPr lang="en-US" sz="1050" dirty="0"/>
              <a:t>.</a:t>
            </a:r>
            <a:endParaRPr lang="id-ID" sz="1050" dirty="0"/>
          </a:p>
          <a:p>
            <a:r>
              <a:rPr lang="id-ID" sz="1050" dirty="0"/>
              <a:t>Sucipta Nyoman, etc. 2014. “Pengambangan </a:t>
            </a:r>
            <a:r>
              <a:rPr lang="id-ID" sz="1050" i="1" dirty="0"/>
              <a:t>Soft Skills </a:t>
            </a:r>
            <a:r>
              <a:rPr lang="id-ID" sz="1050" dirty="0"/>
              <a:t>Dengan Pendekatan Sistemik, </a:t>
            </a:r>
            <a:r>
              <a:rPr lang="id-ID" sz="1050" i="1" dirty="0"/>
              <a:t>Holistik, Interdisipliner Serta Partysipatori (Ship) </a:t>
            </a:r>
            <a:r>
              <a:rPr lang="id-ID" sz="1050" dirty="0"/>
              <a:t>Meningkatkan Motivasi Mahamurid”.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endParaRPr lang="en-US" sz="1050" dirty="0">
              <a:solidFill>
                <a:schemeClr val="accent1">
                  <a:lumMod val="50000"/>
                </a:schemeClr>
              </a:solidFill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465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0800" indent="0">
              <a:buNone/>
            </a:pPr>
            <a:r>
              <a:rPr lang="en-US" dirty="0"/>
              <a:t> </a:t>
            </a:r>
            <a:endParaRPr lang="id-ID" dirty="0"/>
          </a:p>
          <a:p>
            <a:r>
              <a:rPr lang="en-US" dirty="0"/>
              <a:t>PT. XYZ Indonesia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id-ID" dirty="0"/>
              <a:t>pada</a:t>
            </a:r>
            <a:r>
              <a:rPr lang="en-US" dirty="0"/>
              <a:t> </a:t>
            </a:r>
            <a:r>
              <a:rPr lang="en-US" dirty="0" err="1"/>
              <a:t>manufakturing</a:t>
            </a:r>
            <a:r>
              <a:rPr lang="en-US" dirty="0"/>
              <a:t> </a:t>
            </a:r>
            <a:r>
              <a:rPr lang="en-US" dirty="0" err="1"/>
              <a:t>sepatu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aksesoris</a:t>
            </a:r>
            <a:r>
              <a:rPr lang="en-US" dirty="0"/>
              <a:t>. 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produki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PT. XYZ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moulded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moulded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. </a:t>
            </a:r>
            <a:endParaRPr lang="id-ID" dirty="0">
              <a:solidFill>
                <a:srgbClr val="343F56"/>
              </a:solidFill>
              <a:latin typeface="YACgEev4gKc 0"/>
            </a:endParaRPr>
          </a:p>
          <a:p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rekapitulasi</a:t>
            </a:r>
            <a:r>
              <a:rPr lang="en-US" dirty="0"/>
              <a:t> </a:t>
            </a:r>
            <a:r>
              <a:rPr lang="en-US" dirty="0" err="1"/>
              <a:t>absensi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januari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2019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70% </a:t>
            </a:r>
            <a:r>
              <a:rPr lang="en-US" dirty="0" err="1"/>
              <a:t>akibatnya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terganggunya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optimal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output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proses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endParaRPr lang="id-ID" dirty="0" smtClean="0"/>
          </a:p>
          <a:p>
            <a:r>
              <a:rPr lang="en-US" dirty="0" smtClean="0"/>
              <a:t> </a:t>
            </a:r>
            <a:r>
              <a:rPr lang="id-ID" dirty="0" err="1"/>
              <a:t>T</a:t>
            </a:r>
            <a:r>
              <a:rPr lang="en-US" dirty="0" err="1" smtClean="0"/>
              <a:t>eori</a:t>
            </a:r>
            <a:r>
              <a:rPr lang="en-US" dirty="0" smtClean="0"/>
              <a:t> </a:t>
            </a:r>
            <a:r>
              <a:rPr lang="en-US" dirty="0" err="1"/>
              <a:t>ergonomi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id-ID" dirty="0"/>
              <a:t> pada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id-ID" dirty="0"/>
              <a:t>Makro </a:t>
            </a:r>
            <a:r>
              <a:rPr lang="en-US" dirty="0" err="1"/>
              <a:t>ergonomi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sistemik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6" name="Google Shape;47;g104f7abbb21_0_309">
            <a:extLst>
              <a:ext uri="{FF2B5EF4-FFF2-40B4-BE49-F238E27FC236}">
                <a16:creationId xmlns="" xmlns:a16="http://schemas.microsoft.com/office/drawing/2014/main" id="{3DB21BAA-9170-4563-A63C-60EC9AC8A1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Adapun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dibahas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diangkat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d-ID" dirty="0" smtClean="0">
              <a:solidFill>
                <a:schemeClr val="accent1">
                  <a:lumMod val="50000"/>
                </a:schemeClr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0000"/>
              </a:lnSpc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 smtClean="0">
                <a:latin typeface="YACgEev4gKc 0"/>
              </a:rPr>
              <a:t>Variabel</a:t>
            </a:r>
            <a:r>
              <a:rPr lang="en-US" dirty="0" smtClean="0">
                <a:latin typeface="YACgEev4gKc 0"/>
              </a:rPr>
              <a:t> </a:t>
            </a:r>
            <a:r>
              <a:rPr lang="en-US" dirty="0" err="1" smtClean="0">
                <a:latin typeface="YACgEev4gKc 0"/>
              </a:rPr>
              <a:t>apa</a:t>
            </a:r>
            <a:r>
              <a:rPr lang="en-US" dirty="0" smtClean="0">
                <a:latin typeface="YACgEev4gKc 0"/>
              </a:rPr>
              <a:t> </a:t>
            </a:r>
            <a:r>
              <a:rPr lang="en-US" dirty="0" err="1" smtClean="0">
                <a:latin typeface="YACgEev4gKc 0"/>
              </a:rPr>
              <a:t>saja</a:t>
            </a:r>
            <a:r>
              <a:rPr lang="en-US" dirty="0" smtClean="0">
                <a:latin typeface="YACgEev4gKc 0"/>
              </a:rPr>
              <a:t> yang </a:t>
            </a:r>
            <a:r>
              <a:rPr lang="en-US" dirty="0" err="1" smtClean="0">
                <a:latin typeface="YACgEev4gKc 0"/>
              </a:rPr>
              <a:t>mempengaruhi</a:t>
            </a:r>
            <a:r>
              <a:rPr lang="en-US" dirty="0" smtClean="0">
                <a:latin typeface="YACgEev4gKc 0"/>
              </a:rPr>
              <a:t> </a:t>
            </a:r>
            <a:r>
              <a:rPr lang="en-US" dirty="0" err="1" smtClean="0">
                <a:latin typeface="YACgEev4gKc 0"/>
              </a:rPr>
              <a:t>tingkat</a:t>
            </a:r>
            <a:r>
              <a:rPr lang="en-US" dirty="0" smtClean="0">
                <a:latin typeface="YACgEev4gKc 0"/>
              </a:rPr>
              <a:t> </a:t>
            </a:r>
            <a:r>
              <a:rPr lang="en-US" dirty="0" err="1" smtClean="0">
                <a:latin typeface="YACgEev4gKc 0"/>
              </a:rPr>
              <a:t>produktivitas</a:t>
            </a:r>
            <a:r>
              <a:rPr lang="en-US" dirty="0" smtClean="0">
                <a:latin typeface="YACgEev4gKc 0"/>
              </a:rPr>
              <a:t> </a:t>
            </a:r>
            <a:r>
              <a:rPr lang="en-US" dirty="0" err="1" smtClean="0">
                <a:latin typeface="YACgEev4gKc 0"/>
              </a:rPr>
              <a:t>kerja</a:t>
            </a:r>
            <a:r>
              <a:rPr lang="en-US" dirty="0" smtClean="0">
                <a:latin typeface="YACgEev4gKc 0"/>
              </a:rPr>
              <a:t> di PT. XYZ?</a:t>
            </a:r>
            <a:endParaRPr lang="id-ID" dirty="0" smtClean="0">
              <a:latin typeface="YACgEev4gKc 0"/>
            </a:endParaRPr>
          </a:p>
          <a:p>
            <a:pPr lvl="0"/>
            <a:r>
              <a:rPr lang="en-US" dirty="0" smtClean="0">
                <a:latin typeface="YACgEev4gKc 0"/>
              </a:rPr>
              <a:t>B</a:t>
            </a:r>
            <a:r>
              <a:rPr lang="id-ID" dirty="0" smtClean="0">
                <a:latin typeface="YACgEev4gKc 0"/>
              </a:rPr>
              <a:t>agaimana cara melakukan perbaikan system kerja dengan </a:t>
            </a:r>
            <a:r>
              <a:rPr lang="en-US" dirty="0" err="1" smtClean="0">
                <a:latin typeface="YACgEev4gKc 0"/>
              </a:rPr>
              <a:t>metode</a:t>
            </a:r>
            <a:r>
              <a:rPr lang="en-US" dirty="0" smtClean="0">
                <a:latin typeface="YACgEev4gKc 0"/>
              </a:rPr>
              <a:t> </a:t>
            </a:r>
            <a:r>
              <a:rPr lang="id-ID" dirty="0" smtClean="0">
                <a:latin typeface="YACgEev4gKc 0"/>
              </a:rPr>
              <a:t>SHIP terhadap produktivitas kerja pada bagian proses </a:t>
            </a:r>
            <a:r>
              <a:rPr lang="id-ID" i="1" dirty="0" smtClean="0">
                <a:latin typeface="YACgEev4gKc 0"/>
              </a:rPr>
              <a:t>moulded</a:t>
            </a:r>
            <a:r>
              <a:rPr lang="en-US" dirty="0" smtClean="0">
                <a:latin typeface="YACgEev4gKc 0"/>
              </a:rPr>
              <a:t>.</a:t>
            </a:r>
            <a:endParaRPr lang="id-ID" dirty="0">
              <a:latin typeface="YACgEev4gKc 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D82CAA-AA84-436A-A64F-E35CF9B9B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7387593" cy="2292259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Metode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Kuantitatif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,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pada proses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ini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dilakukan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cara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mengumpulkan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data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kuesioner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dibagikan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kepada karyawan di area Moulded.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YACgEev4gKc 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447E97E1-E543-4E06-8541-B7B640F9A53D}"/>
              </a:ext>
            </a:extLst>
          </p:cNvPr>
          <p:cNvSpPr txBox="1">
            <a:spLocks/>
          </p:cNvSpPr>
          <p:nvPr/>
        </p:nvSpPr>
        <p:spPr>
          <a:xfrm>
            <a:off x="166758" y="3528647"/>
            <a:ext cx="7387593" cy="2292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Metode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Kualitatif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,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pada proses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ini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dilakukan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survei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literatur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terkait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pengukuran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kualitas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secara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naratif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YACgEev4gKc 0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YACgEev4gKc 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73" y="1238732"/>
            <a:ext cx="2455545" cy="490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sp>
        <p:nvSpPr>
          <p:cNvPr id="9" name="Google Shape;47;g104f7abbb21_0_309">
            <a:extLst>
              <a:ext uri="{FF2B5EF4-FFF2-40B4-BE49-F238E27FC236}">
                <a16:creationId xmlns="" xmlns:a16="http://schemas.microsoft.com/office/drawing/2014/main" id="{2A572F86-4634-4540-8C80-06165D170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80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UJI DATA</a:t>
            </a:r>
          </a:p>
        </p:txBody>
      </p:sp>
      <p:sp>
        <p:nvSpPr>
          <p:cNvPr id="10" name="Google Shape;47;g104f7abbb21_0_309">
            <a:extLst>
              <a:ext uri="{FF2B5EF4-FFF2-40B4-BE49-F238E27FC236}">
                <a16:creationId xmlns="" xmlns:a16="http://schemas.microsoft.com/office/drawing/2014/main" id="{D3326C90-2538-4C5A-9724-316E9FE7EF90}"/>
              </a:ext>
            </a:extLst>
          </p:cNvPr>
          <p:cNvSpPr txBox="1">
            <a:spLocks/>
          </p:cNvSpPr>
          <p:nvPr/>
        </p:nvSpPr>
        <p:spPr>
          <a:xfrm>
            <a:off x="166757" y="2039815"/>
            <a:ext cx="5929243" cy="52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ctr">
              <a:lnSpc>
                <a:spcPct val="100000"/>
              </a:lnSpc>
              <a:buFont typeface="Arial"/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</a:p>
        </p:txBody>
      </p:sp>
      <p:sp>
        <p:nvSpPr>
          <p:cNvPr id="11" name="Google Shape;47;g104f7abbb21_0_309">
            <a:extLst>
              <a:ext uri="{FF2B5EF4-FFF2-40B4-BE49-F238E27FC236}">
                <a16:creationId xmlns="" xmlns:a16="http://schemas.microsoft.com/office/drawing/2014/main" id="{12E01BF2-BB7D-46FD-986E-A15B8C41B290}"/>
              </a:ext>
            </a:extLst>
          </p:cNvPr>
          <p:cNvSpPr txBox="1">
            <a:spLocks/>
          </p:cNvSpPr>
          <p:nvPr/>
        </p:nvSpPr>
        <p:spPr>
          <a:xfrm>
            <a:off x="6096000" y="2039815"/>
            <a:ext cx="5901635" cy="52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ctr">
              <a:lnSpc>
                <a:spcPct val="100000"/>
              </a:lnSpc>
              <a:buFont typeface="Arial"/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RELIABILITAS</a:t>
            </a:r>
          </a:p>
        </p:txBody>
      </p:sp>
      <p:sp>
        <p:nvSpPr>
          <p:cNvPr id="12" name="Google Shape;47;g104f7abbb21_0_309">
            <a:extLst>
              <a:ext uri="{FF2B5EF4-FFF2-40B4-BE49-F238E27FC236}">
                <a16:creationId xmlns="" xmlns:a16="http://schemas.microsoft.com/office/drawing/2014/main" id="{9DE0354D-1C62-43CC-B5B8-6932B741A1D1}"/>
              </a:ext>
            </a:extLst>
          </p:cNvPr>
          <p:cNvSpPr txBox="1">
            <a:spLocks/>
          </p:cNvSpPr>
          <p:nvPr/>
        </p:nvSpPr>
        <p:spPr>
          <a:xfrm>
            <a:off x="152953" y="2557975"/>
            <a:ext cx="5929243" cy="173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Dari uji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validitas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data pada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harapan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didapat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hitung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lebi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&gt; R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dikatakan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butir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kuesioner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valid.</a:t>
            </a:r>
          </a:p>
        </p:txBody>
      </p:sp>
      <p:sp>
        <p:nvSpPr>
          <p:cNvPr id="13" name="Google Shape;47;g104f7abbb21_0_309">
            <a:extLst>
              <a:ext uri="{FF2B5EF4-FFF2-40B4-BE49-F238E27FC236}">
                <a16:creationId xmlns="" xmlns:a16="http://schemas.microsoft.com/office/drawing/2014/main" id="{C0F8A509-996C-4ED7-8D4A-A1F844C83DEB}"/>
              </a:ext>
            </a:extLst>
          </p:cNvPr>
          <p:cNvSpPr txBox="1">
            <a:spLocks/>
          </p:cNvSpPr>
          <p:nvPr/>
        </p:nvSpPr>
        <p:spPr>
          <a:xfrm>
            <a:off x="6295292" y="2557974"/>
            <a:ext cx="5743755" cy="26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lv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Hasil uji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reliabilitas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harapan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produktivitas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parsial</a:t>
            </a:r>
            <a:r>
              <a:rPr lang="en-US" sz="2000" dirty="0"/>
              <a:t> (</a:t>
            </a:r>
            <a:r>
              <a:rPr lang="en-US" sz="2000" dirty="0" err="1"/>
              <a:t>uji</a:t>
            </a:r>
            <a:r>
              <a:rPr lang="en-US" sz="2000" dirty="0"/>
              <a:t> t)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pelatihan</a:t>
            </a:r>
            <a:r>
              <a:rPr lang="en-US" sz="2000" dirty="0"/>
              <a:t> (X1)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sig. 0,00,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mental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karyawan</a:t>
            </a:r>
            <a:r>
              <a:rPr lang="en-US" sz="2000" dirty="0"/>
              <a:t> (X2)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sig. 0,14, yang </a:t>
            </a:r>
            <a:r>
              <a:rPr lang="en-US" sz="2000" dirty="0" err="1"/>
              <a:t>terakhir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atasan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bawahan</a:t>
            </a:r>
            <a:r>
              <a:rPr lang="en-US" sz="2000" dirty="0"/>
              <a:t> (X3)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sig. 0,07.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sp>
        <p:nvSpPr>
          <p:cNvPr id="9" name="Google Shape;47;g104f7abbb21_0_309">
            <a:extLst>
              <a:ext uri="{FF2B5EF4-FFF2-40B4-BE49-F238E27FC236}">
                <a16:creationId xmlns="" xmlns:a16="http://schemas.microsoft.com/office/drawing/2014/main" id="{2A572F86-4634-4540-8C80-06165D170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80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METODE SERVQUAL</a:t>
            </a:r>
          </a:p>
        </p:txBody>
      </p:sp>
      <p:sp>
        <p:nvSpPr>
          <p:cNvPr id="10" name="Google Shape;47;g104f7abbb21_0_309">
            <a:extLst>
              <a:ext uri="{FF2B5EF4-FFF2-40B4-BE49-F238E27FC236}">
                <a16:creationId xmlns="" xmlns:a16="http://schemas.microsoft.com/office/drawing/2014/main" id="{D3326C90-2538-4C5A-9724-316E9FE7EF90}"/>
              </a:ext>
            </a:extLst>
          </p:cNvPr>
          <p:cNvSpPr txBox="1">
            <a:spLocks/>
          </p:cNvSpPr>
          <p:nvPr/>
        </p:nvSpPr>
        <p:spPr>
          <a:xfrm>
            <a:off x="166757" y="2039815"/>
            <a:ext cx="11830877" cy="51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Rumus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matematis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gap 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kepuasan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47;g104f7abbb21_0_309">
                <a:extLst>
                  <a:ext uri="{FF2B5EF4-FFF2-40B4-BE49-F238E27FC236}">
                    <a16:creationId xmlns="" xmlns:a16="http://schemas.microsoft.com/office/drawing/2014/main" id="{9DE0354D-1C62-43CC-B5B8-6932B741A1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952" y="2557974"/>
                <a:ext cx="11476339" cy="3455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5080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YACgEev4gKc 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080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YACgEev4gKc 0"/>
                    <a:ea typeface="Calibri" panose="020F0502020204030204" pitchFamily="34" charset="0"/>
                    <a:cs typeface="Times New Roman" panose="02020603050405020304" pitchFamily="18" charset="0"/>
                  </a:rPr>
                  <a:t>Dimana:</a:t>
                </a:r>
              </a:p>
              <a:p>
                <a:r>
                  <a:rPr lang="en-US" sz="2000" dirty="0"/>
                  <a:t>∑X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	= </a:t>
                </a:r>
                <a:r>
                  <a:rPr lang="en-US" sz="2000" dirty="0" err="1"/>
                  <a:t>Jumlah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kuadrat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skor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distribusi</a:t>
                </a:r>
                <a:r>
                  <a:rPr lang="en-US" sz="2000" dirty="0"/>
                  <a:t> X</a:t>
                </a:r>
                <a:endParaRPr lang="id-ID" sz="2000" dirty="0"/>
              </a:p>
              <a:p>
                <a:r>
                  <a:rPr lang="en-US" sz="2000" dirty="0"/>
                  <a:t>∑X	= </a:t>
                </a:r>
                <a:r>
                  <a:rPr lang="en-US" sz="2000" dirty="0" err="1"/>
                  <a:t>Jumlah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skor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dalam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distribusi</a:t>
                </a:r>
                <a:r>
                  <a:rPr lang="en-US" sz="2000" dirty="0"/>
                  <a:t> X</a:t>
                </a:r>
                <a:endParaRPr lang="id-ID" sz="2000" dirty="0"/>
              </a:p>
              <a:p>
                <a:r>
                  <a:rPr lang="en-US" sz="2000" dirty="0"/>
                  <a:t>N	= </a:t>
                </a:r>
                <a:r>
                  <a:rPr lang="en-US" sz="2000" dirty="0" err="1"/>
                  <a:t>Jumlah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responden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YACgEev4gKc 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YACgEev4gKc 0"/>
                    <a:ea typeface="Calibri" panose="020F0502020204030204" pitchFamily="34" charset="0"/>
                    <a:cs typeface="Times New Roman" panose="02020603050405020304" pitchFamily="18" charset="0"/>
                  </a:rPr>
                  <a:t>Contoh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YACgEev4gKc 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YACgEev4gKc 0"/>
                    <a:ea typeface="Calibri" panose="020F0502020204030204" pitchFamily="34" charset="0"/>
                    <a:cs typeface="Times New Roman" panose="02020603050405020304" pitchFamily="18" charset="0"/>
                  </a:rPr>
                  <a:t>Perhitunga</a:t>
                </a:r>
                <a:r>
                  <a:rPr lang="id-ID" sz="2000" dirty="0" smtClean="0">
                    <a:solidFill>
                      <a:schemeClr val="accent1">
                        <a:lumMod val="50000"/>
                      </a:schemeClr>
                    </a:solidFill>
                    <a:latin typeface="YACgEev4gKc 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smtClean="0"/>
                  <a:t>σ1</a:t>
                </a:r>
                <a:r>
                  <a:rPr lang="en-US" sz="2000" dirty="0"/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1599−</m:t>
                        </m:r>
                        <m:f>
                          <m:f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355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2000" dirty="0"/>
                  <a:t> = 0,296</a:t>
                </a:r>
                <a:endParaRPr lang="id-ID" sz="2000" dirty="0"/>
              </a:p>
              <a:p>
                <a:pPr marL="5080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endParaRPr lang="id-ID" sz="2000" dirty="0" smtClean="0">
                  <a:solidFill>
                    <a:schemeClr val="accent1">
                      <a:lumMod val="50000"/>
                    </a:schemeClr>
                  </a:solidFill>
                  <a:latin typeface="YACgEev4gKc 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0800" indent="0">
                  <a:lnSpc>
                    <a:spcPct val="100000"/>
                  </a:lnSpc>
                  <a:spcBef>
                    <a:spcPts val="0"/>
                  </a:spcBef>
                  <a:buFont typeface="Arial"/>
                  <a:buNone/>
                </a:pP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latin typeface="YACgEev4gKc 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Google Shape;47;g104f7abbb21_0_309">
                <a:extLst>
                  <a:ext uri="{FF2B5EF4-FFF2-40B4-BE49-F238E27FC236}">
                    <a16:creationId xmlns="" xmlns:a16="http://schemas.microsoft.com/office/drawing/2014/main" id="{9DE0354D-1C62-43CC-B5B8-6932B741A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2" y="2557974"/>
                <a:ext cx="11476339" cy="3455964"/>
              </a:xfrm>
              <a:prstGeom prst="rect">
                <a:avLst/>
              </a:prstGeom>
              <a:blipFill rotWithShape="0">
                <a:blip r:embed="rId3"/>
                <a:stretch>
                  <a:fillRect l="-5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51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10835"/>
              </p:ext>
            </p:extLst>
          </p:nvPr>
        </p:nvGraphicFramePr>
        <p:xfrm>
          <a:off x="4611688" y="1905668"/>
          <a:ext cx="5867816" cy="3946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954"/>
                <a:gridCol w="1466954"/>
                <a:gridCol w="1466954"/>
                <a:gridCol w="14669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Pernyataan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Rhitung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Rtabel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Keterangan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0.485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0.485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0.318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0.442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0.331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0.389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8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0.271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0.403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0.593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12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0.441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0.477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0.343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15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0.288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16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0.371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17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0.334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18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19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0.424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20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0.593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Valid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Item 21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0.348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0.2199</a:t>
                      </a:r>
                      <a:endParaRPr lang="id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Valid</a:t>
                      </a: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11688" y="1873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 1.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Uji Validitas</a:t>
            </a:r>
            <a:endParaRPr kumimoji="0" lang="id-ID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id-ID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8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sp>
        <p:nvSpPr>
          <p:cNvPr id="9" name="Google Shape;47;g104f7abbb21_0_309">
            <a:extLst>
              <a:ext uri="{FF2B5EF4-FFF2-40B4-BE49-F238E27FC236}">
                <a16:creationId xmlns="" xmlns:a16="http://schemas.microsoft.com/office/drawing/2014/main" id="{2A572F86-4634-4540-8C80-06165D170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80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METODE </a:t>
            </a:r>
            <a:r>
              <a:rPr lang="id-ID" sz="3600" b="1" dirty="0" smtClean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UJI REABILITAS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/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7;g104f7abbb21_0_309">
            <a:extLst>
              <a:ext uri="{FF2B5EF4-FFF2-40B4-BE49-F238E27FC236}">
                <a16:creationId xmlns="" xmlns:a16="http://schemas.microsoft.com/office/drawing/2014/main" id="{D3326C90-2538-4C5A-9724-316E9FE7EF90}"/>
              </a:ext>
            </a:extLst>
          </p:cNvPr>
          <p:cNvSpPr txBox="1">
            <a:spLocks/>
          </p:cNvSpPr>
          <p:nvPr/>
        </p:nvSpPr>
        <p:spPr>
          <a:xfrm>
            <a:off x="166757" y="2039815"/>
            <a:ext cx="11830877" cy="52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buFont typeface="Arial"/>
              <a:buNone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Rumus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matematis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weight factor dan weight score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Google Shape;47;g104f7abbb21_0_309">
            <a:extLst>
              <a:ext uri="{FF2B5EF4-FFF2-40B4-BE49-F238E27FC236}">
                <a16:creationId xmlns="" xmlns:a16="http://schemas.microsoft.com/office/drawing/2014/main" id="{9DE0354D-1C62-43CC-B5B8-6932B741A1D1}"/>
              </a:ext>
            </a:extLst>
          </p:cNvPr>
          <p:cNvSpPr txBox="1">
            <a:spLocks/>
          </p:cNvSpPr>
          <p:nvPr/>
        </p:nvSpPr>
        <p:spPr>
          <a:xfrm>
            <a:off x="152953" y="2557974"/>
            <a:ext cx="6501065" cy="34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WF = (3,11/ 58,74) x 100%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WF = 5,30%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YACgEev4gKc 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WS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WFi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 x MSS (Rata-rata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WS = 5,30 x 2,92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YACgEev4gKc 0"/>
                <a:ea typeface="Calibri" panose="020F0502020204030204" pitchFamily="34" charset="0"/>
                <a:cs typeface="Times New Roman" panose="02020603050405020304" pitchFamily="18" charset="0"/>
              </a:rPr>
              <a:t>WS = 15,48</a:t>
            </a:r>
          </a:p>
        </p:txBody>
      </p:sp>
    </p:spTree>
    <p:extLst>
      <p:ext uri="{BB962C8B-B14F-4D97-AF65-F5344CB8AC3E}">
        <p14:creationId xmlns:p14="http://schemas.microsoft.com/office/powerpoint/2010/main" val="179469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Hasil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78427"/>
              </p:ext>
            </p:extLst>
          </p:nvPr>
        </p:nvGraphicFramePr>
        <p:xfrm>
          <a:off x="3573379" y="2135367"/>
          <a:ext cx="6665497" cy="4055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516"/>
                <a:gridCol w="2714516"/>
                <a:gridCol w="190543"/>
                <a:gridCol w="190543"/>
                <a:gridCol w="190543"/>
                <a:gridCol w="332418"/>
                <a:gridCol w="332418"/>
              </a:tblGrid>
              <a:tr h="938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Variabel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Pertanyaan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Nilai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STS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28153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Sistemik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Produksi penyamakan kulit harus dilakukan dengan teliti dan juga terstruktur sehingga membutuhkan alat yang mumpuni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Alat yang mumpuni akan menunjang hasil produksi penyamakan kulit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Keakuratan dan ketelitian akan hasil produksi merupakan hal yang harus diutamakan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10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10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28153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Perbaikan atau evaluasi konsep ataupun metode merupakan hal yang sangat penting demi perbaikan kualitas produksi kedepannya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28153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Holistik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Pendekatan ini digunakan bagian moulded perhatikan masalah yang akan dihadapi dan faktor yang diperlukan oleh karyawan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45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28153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Pendekatan yang digunakan harus diselaraskan dalam kemampuan dan ketidakmampuan oleh karyawan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37538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Pendekatan yang digunakan pada bagian moulded terkait dengan alat produksi yang ada dan sudah beroperasi dan macam alat lain harus selalu ditinjau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15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28153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Pendekatan yang digunakan pada kegiatan ini memperhatikan faktor-faktor lingkungan yang ada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50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 spc="-5">
                          <a:effectLst/>
                        </a:rPr>
                        <a:t>Interdisi pliner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Melibatkan semua karyawan bagian moulded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Melibatkan konsumen yag menggunakan penyamakan kulit 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25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Melibatkan pimpinan perusahaan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40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10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Melibatkan instansi terkait yang berhubungan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30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30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15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Partisipatori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Saya dilibatkan pada setiap kegiatan pada bagian moulded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30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15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10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Saya dilibatkan pada pelaksanaan kegiatan bagian moulded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50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18769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Saya diikut sertakan dalam kegiatan monitor serta evaluasi kegiatan yang dilaksanakan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25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25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  <a:tr h="28153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Pada beberapa bagian bidang saya, saya tidak dilibatkan ikut serta untuk kegiatan yang dilakukan.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5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>
                          <a:effectLst/>
                        </a:rPr>
                        <a:t>40</a:t>
                      </a:r>
                      <a:endParaRPr lang="id-ID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600" dirty="0">
                          <a:effectLst/>
                        </a:rPr>
                        <a:t>15</a:t>
                      </a:r>
                      <a:endParaRPr lang="id-ID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8" marR="42558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44061" y="1063127"/>
            <a:ext cx="100701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err="1"/>
              <a:t>Pengolahan</a:t>
            </a:r>
            <a:r>
              <a:rPr lang="en-US" sz="3200" b="1" dirty="0"/>
              <a:t> </a:t>
            </a:r>
            <a:r>
              <a:rPr lang="en-US" sz="3200" b="1" dirty="0" err="1"/>
              <a:t>Metode</a:t>
            </a:r>
            <a:r>
              <a:rPr lang="en-US" sz="3200" b="1" dirty="0"/>
              <a:t> SHIP</a:t>
            </a:r>
            <a:endParaRPr lang="id-ID" sz="3200" dirty="0"/>
          </a:p>
          <a:p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penilaian</a:t>
            </a:r>
            <a:r>
              <a:rPr lang="en-US" sz="1800" dirty="0"/>
              <a:t> </a:t>
            </a:r>
            <a:r>
              <a:rPr lang="en-US" sz="1800" dirty="0" err="1"/>
              <a:t>Produktivitas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Ergonomi</a:t>
            </a:r>
            <a:r>
              <a:rPr lang="en-US" sz="1800" dirty="0"/>
              <a:t> </a:t>
            </a:r>
            <a:r>
              <a:rPr lang="en-US" sz="1800" dirty="0" err="1"/>
              <a:t>Makro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Pendekatan</a:t>
            </a:r>
            <a:r>
              <a:rPr lang="en-US" sz="1800" dirty="0"/>
              <a:t> SHIP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id-ID" sz="1800" dirty="0"/>
              <a:t>dapat dilihat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:</a:t>
            </a:r>
            <a:endParaRPr lang="id-ID" sz="1800" dirty="0"/>
          </a:p>
          <a:p>
            <a:r>
              <a:rPr lang="en-US" sz="1000" dirty="0"/>
              <a:t> </a:t>
            </a:r>
            <a:endParaRPr lang="id-ID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7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1647</Words>
  <Application>Microsoft Office PowerPoint</Application>
  <PresentationFormat>Widescreen</PresentationFormat>
  <Paragraphs>455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Century Gothic</vt:lpstr>
      <vt:lpstr>Exo</vt:lpstr>
      <vt:lpstr>Cambria Math</vt:lpstr>
      <vt:lpstr>Calibri</vt:lpstr>
      <vt:lpstr>YACgEev4gKc 0</vt:lpstr>
      <vt:lpstr>Times New Roman</vt:lpstr>
      <vt:lpstr>Arial</vt:lpstr>
      <vt:lpstr>Office Theme</vt:lpstr>
      <vt:lpstr>Analisis Makro dengan Pendekatan SHIP Terhadap Kepuasan Kerja Pada Bagian Moulded di PT.XYZ</vt:lpstr>
      <vt:lpstr>Pendahuluan</vt:lpstr>
      <vt:lpstr>Pertanyaan Penelitian (Rumusan Masalah)</vt:lpstr>
      <vt:lpstr>Metode</vt:lpstr>
      <vt:lpstr>Hasil</vt:lpstr>
      <vt:lpstr>Hasil</vt:lpstr>
      <vt:lpstr>Hasil</vt:lpstr>
      <vt:lpstr>Hasil</vt:lpstr>
      <vt:lpstr>Hasil</vt:lpstr>
      <vt:lpstr>Hasil</vt:lpstr>
      <vt:lpstr>Hasil</vt:lpstr>
      <vt:lpstr>Pembahasan Makro Ergonomi</vt:lpstr>
      <vt:lpstr>Pembahasan Metode SHIP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Kepuasan Pelanggan Menggunakan Metode Servqual, Customer Satisfaction Index (CSI) dan Importance Performance Analysis (IPA)</dc:title>
  <dc:creator>Umsida</dc:creator>
  <cp:lastModifiedBy>USER</cp:lastModifiedBy>
  <cp:revision>16</cp:revision>
  <dcterms:created xsi:type="dcterms:W3CDTF">2020-02-15T07:43:00Z</dcterms:created>
  <dcterms:modified xsi:type="dcterms:W3CDTF">2023-08-20T08:00:47Z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