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63" r:id="rId5"/>
    <p:sldId id="259" r:id="rId6"/>
    <p:sldId id="260" r:id="rId7"/>
    <p:sldId id="261" r:id="rId8"/>
    <p:sldId id="264" r:id="rId9"/>
    <p:sldId id="265" r:id="rId10"/>
    <p:sldId id="266" r:id="rId11"/>
    <p:sldId id="267" r:id="rId12"/>
    <p:sldId id="268" r:id="rId13"/>
    <p:sldId id="269" r:id="rId14"/>
    <p:sldId id="271" r:id="rId15"/>
    <p:sldId id="272" r:id="rId16"/>
    <p:sldId id="273" r:id="rId17"/>
    <p:sldId id="262" r:id="rId18"/>
  </p:sldIdLst>
  <p:sldSz cx="12192000" cy="6858000"/>
  <p:notesSz cx="9144000" cy="6858000"/>
  <p:embeddedFontLst>
    <p:embeddedFont>
      <p:font typeface="Calibri" pitchFamily="34" charset="0"/>
      <p:regular r:id="rId20"/>
      <p:bold r:id="rId21"/>
      <p:italic r:id="rId22"/>
      <p:boldItalic r:id="rId23"/>
    </p:embeddedFont>
    <p:embeddedFont>
      <p:font typeface="Exo" charset="0"/>
      <p:regular r:id="rId24"/>
      <p:bold r:id="rId25"/>
      <p:italic r:id="rId26"/>
      <p:boldItalic r:id="rId27"/>
    </p:embeddedFont>
    <p:embeddedFont>
      <p:font typeface="Century Gothic"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nsDKzXZtYY/mCUfB6XN+di/qZ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89229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36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9"/>
          <p:cNvPicPr preferRelativeResize="0"/>
          <p:nvPr/>
        </p:nvPicPr>
        <p:blipFill rotWithShape="1">
          <a:blip r:embed="rId3">
            <a:alphaModFix/>
          </a:blip>
          <a:srcRect l="21878" t="94162" r="21684" b="1156"/>
          <a:stretch/>
        </p:blipFill>
        <p:spPr>
          <a:xfrm>
            <a:off x="3510723" y="6456981"/>
            <a:ext cx="5170554" cy="321506"/>
          </a:xfrm>
          <a:prstGeom prst="rect">
            <a:avLst/>
          </a:prstGeom>
          <a:noFill/>
          <a:ln>
            <a:noFill/>
          </a:ln>
        </p:spPr>
      </p:pic>
      <p:sp>
        <p:nvSpPr>
          <p:cNvPr id="18" name="Google Shape;18;p9"/>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9"/>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rgbClr val="FFC000"/>
                </a:solidFill>
                <a:latin typeface="Exo"/>
                <a:ea typeface="Exo"/>
                <a:cs typeface="Exo"/>
                <a:sym typeface="Exo"/>
              </a:rPr>
              <a:t>UNIVERSITAS MUHAMMADIYAH SIDOARJO</a:t>
            </a:r>
            <a:endParaRPr/>
          </a:p>
        </p:txBody>
      </p:sp>
      <p:pic>
        <p:nvPicPr>
          <p:cNvPr id="24" name="Google Shape;24;p9"/>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9"/>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1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10"/>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11"/>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1178934" y="462226"/>
            <a:ext cx="10737000" cy="2489100"/>
          </a:xfrm>
          <a:prstGeom prst="rect">
            <a:avLst/>
          </a:prstGeom>
          <a:noFill/>
          <a:ln>
            <a:noFill/>
          </a:ln>
        </p:spPr>
        <p:txBody>
          <a:bodyPr spcFirstLastPara="1" wrap="square" lIns="91425" tIns="45700" rIns="91425" bIns="45700" anchor="b" anchorCtr="0">
            <a:normAutofit/>
          </a:bodyPr>
          <a:lstStyle/>
          <a:p>
            <a:pPr>
              <a:buSzPts val="3200"/>
            </a:pPr>
            <a:r>
              <a:rPr lang="id-ID" sz="3200" dirty="0" smtClean="0">
                <a:latin typeface="Times New Roman"/>
                <a:ea typeface="Times New Roman"/>
                <a:cs typeface="Times New Roman"/>
                <a:sym typeface="Times New Roman"/>
              </a:rPr>
              <a:t>	</a:t>
            </a:r>
            <a:r>
              <a:rPr lang="en-US" sz="3200" b="1" dirty="0" err="1">
                <a:latin typeface="Times New Roman" pitchFamily="18" charset="0"/>
                <a:cs typeface="Times New Roman" pitchFamily="18" charset="0"/>
              </a:rPr>
              <a:t>Efektivitas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Pelayanan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Administrasi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Kependudukan</a:t>
            </a:r>
            <a:r>
              <a:rPr lang="en-US" sz="3200" b="1" dirty="0">
                <a:latin typeface="Times New Roman" pitchFamily="18" charset="0"/>
                <a:cs typeface="Times New Roman" pitchFamily="18" charset="0"/>
              </a:rPr>
              <a:t> Di </a:t>
            </a:r>
            <a:r>
              <a:rPr lang="en-US" sz="3200" b="1" dirty="0" err="1">
                <a:latin typeface="Times New Roman" pitchFamily="18" charset="0"/>
                <a:cs typeface="Times New Roman" pitchFamily="18" charset="0"/>
              </a:rPr>
              <a:t>Desa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Menanggal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Kecamatan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Mojosari</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Kabupaten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Mojokerto</a:t>
            </a:r>
            <a:endParaRPr sz="3200" dirty="0">
              <a:latin typeface="Times New Roman" pitchFamily="18" charset="0"/>
              <a:ea typeface="Times New Roman"/>
              <a:cs typeface="Times New Roman" pitchFamily="18" charset="0"/>
              <a:sym typeface="Times New Roman"/>
            </a:endParaRPr>
          </a:p>
        </p:txBody>
      </p:sp>
      <p:sp>
        <p:nvSpPr>
          <p:cNvPr id="41" name="Google Shape;41;p1"/>
          <p:cNvSpPr txBox="1">
            <a:spLocks noGrp="1"/>
          </p:cNvSpPr>
          <p:nvPr>
            <p:ph type="subTitle" idx="1"/>
          </p:nvPr>
        </p:nvSpPr>
        <p:spPr>
          <a:xfrm>
            <a:off x="1785874" y="5010121"/>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000"/>
              <a:buNone/>
            </a:pPr>
            <a:r>
              <a:rPr lang="en-US" sz="2000" b="1" dirty="0" err="1">
                <a:solidFill>
                  <a:srgbClr val="F2F2F2"/>
                </a:solidFill>
                <a:latin typeface="Times New Roman"/>
                <a:ea typeface="Times New Roman"/>
                <a:cs typeface="Times New Roman"/>
                <a:sym typeface="Times New Roman"/>
              </a:rPr>
              <a:t>Administrasi</a:t>
            </a:r>
            <a:r>
              <a:rPr lang="en-US" sz="2000" b="1" dirty="0">
                <a:solidFill>
                  <a:srgbClr val="F2F2F2"/>
                </a:solidFill>
                <a:latin typeface="Times New Roman"/>
                <a:ea typeface="Times New Roman"/>
                <a:cs typeface="Times New Roman"/>
                <a:sym typeface="Times New Roman"/>
              </a:rPr>
              <a:t> </a:t>
            </a:r>
            <a:r>
              <a:rPr lang="en-US" sz="2000" b="1" dirty="0" err="1">
                <a:solidFill>
                  <a:srgbClr val="F2F2F2"/>
                </a:solidFill>
                <a:latin typeface="Times New Roman"/>
                <a:ea typeface="Times New Roman"/>
                <a:cs typeface="Times New Roman"/>
                <a:sym typeface="Times New Roman"/>
              </a:rPr>
              <a:t>Publik</a:t>
            </a:r>
            <a:endParaRPr sz="2000" b="1" dirty="0">
              <a:solidFill>
                <a:srgbClr val="F2F2F2"/>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F2F2F2"/>
              </a:buClr>
              <a:buSzPts val="2000"/>
              <a:buNone/>
            </a:pPr>
            <a:r>
              <a:rPr lang="en-US" sz="2000" b="1" dirty="0" err="1">
                <a:solidFill>
                  <a:srgbClr val="F2F2F2"/>
                </a:solidFill>
                <a:latin typeface="Times New Roman"/>
                <a:ea typeface="Times New Roman"/>
                <a:cs typeface="Times New Roman"/>
                <a:sym typeface="Times New Roman"/>
              </a:rPr>
              <a:t>Fakultas</a:t>
            </a:r>
            <a:r>
              <a:rPr lang="en-US" sz="2000" b="1" dirty="0">
                <a:solidFill>
                  <a:srgbClr val="F2F2F2"/>
                </a:solidFill>
                <a:latin typeface="Times New Roman"/>
                <a:ea typeface="Times New Roman"/>
                <a:cs typeface="Times New Roman"/>
                <a:sym typeface="Times New Roman"/>
              </a:rPr>
              <a:t> </a:t>
            </a:r>
            <a:r>
              <a:rPr lang="en-US" sz="2000" b="1" dirty="0" err="1">
                <a:solidFill>
                  <a:srgbClr val="F2F2F2"/>
                </a:solidFill>
                <a:latin typeface="Times New Roman"/>
                <a:ea typeface="Times New Roman"/>
                <a:cs typeface="Times New Roman"/>
                <a:sym typeface="Times New Roman"/>
              </a:rPr>
              <a:t>Bisnis</a:t>
            </a:r>
            <a:r>
              <a:rPr lang="en-US" sz="2000" b="1" dirty="0">
                <a:solidFill>
                  <a:srgbClr val="F2F2F2"/>
                </a:solidFill>
                <a:latin typeface="Times New Roman"/>
                <a:ea typeface="Times New Roman"/>
                <a:cs typeface="Times New Roman"/>
                <a:sym typeface="Times New Roman"/>
              </a:rPr>
              <a:t> </a:t>
            </a:r>
            <a:r>
              <a:rPr lang="en-US" sz="2000" b="1" dirty="0" err="1">
                <a:solidFill>
                  <a:srgbClr val="F2F2F2"/>
                </a:solidFill>
                <a:latin typeface="Times New Roman"/>
                <a:ea typeface="Times New Roman"/>
                <a:cs typeface="Times New Roman"/>
                <a:sym typeface="Times New Roman"/>
              </a:rPr>
              <a:t>Hukum</a:t>
            </a:r>
            <a:r>
              <a:rPr lang="en-US" sz="2000" b="1" dirty="0">
                <a:solidFill>
                  <a:srgbClr val="F2F2F2"/>
                </a:solidFill>
                <a:latin typeface="Times New Roman"/>
                <a:ea typeface="Times New Roman"/>
                <a:cs typeface="Times New Roman"/>
                <a:sym typeface="Times New Roman"/>
              </a:rPr>
              <a:t> Dan </a:t>
            </a:r>
            <a:r>
              <a:rPr lang="en-US" sz="2000" b="1" dirty="0" err="1">
                <a:solidFill>
                  <a:srgbClr val="F2F2F2"/>
                </a:solidFill>
                <a:latin typeface="Times New Roman"/>
                <a:ea typeface="Times New Roman"/>
                <a:cs typeface="Times New Roman"/>
                <a:sym typeface="Times New Roman"/>
              </a:rPr>
              <a:t>Ilmu</a:t>
            </a:r>
            <a:r>
              <a:rPr lang="en-US" sz="2000" b="1" dirty="0">
                <a:solidFill>
                  <a:srgbClr val="F2F2F2"/>
                </a:solidFill>
                <a:latin typeface="Times New Roman"/>
                <a:ea typeface="Times New Roman"/>
                <a:cs typeface="Times New Roman"/>
                <a:sym typeface="Times New Roman"/>
              </a:rPr>
              <a:t> </a:t>
            </a:r>
            <a:r>
              <a:rPr lang="en-US" sz="2000" b="1" dirty="0" err="1">
                <a:solidFill>
                  <a:srgbClr val="F2F2F2"/>
                </a:solidFill>
                <a:latin typeface="Times New Roman"/>
                <a:ea typeface="Times New Roman"/>
                <a:cs typeface="Times New Roman"/>
                <a:sym typeface="Times New Roman"/>
              </a:rPr>
              <a:t>Sosial</a:t>
            </a:r>
            <a:endParaRPr sz="2000" b="1" dirty="0">
              <a:solidFill>
                <a:srgbClr val="F2F2F2"/>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F2F2F2"/>
              </a:buClr>
              <a:buSzPts val="2000"/>
              <a:buNone/>
            </a:pPr>
            <a:r>
              <a:rPr lang="en-US" sz="2000" b="1" dirty="0" err="1">
                <a:solidFill>
                  <a:srgbClr val="F2F2F2"/>
                </a:solidFill>
                <a:latin typeface="Times New Roman"/>
                <a:ea typeface="Times New Roman"/>
                <a:cs typeface="Times New Roman"/>
                <a:sym typeface="Times New Roman"/>
              </a:rPr>
              <a:t>Universitas</a:t>
            </a:r>
            <a:r>
              <a:rPr lang="en-US" sz="2000" b="1" dirty="0">
                <a:solidFill>
                  <a:srgbClr val="F2F2F2"/>
                </a:solidFill>
                <a:latin typeface="Times New Roman"/>
                <a:ea typeface="Times New Roman"/>
                <a:cs typeface="Times New Roman"/>
                <a:sym typeface="Times New Roman"/>
              </a:rPr>
              <a:t> </a:t>
            </a:r>
            <a:r>
              <a:rPr lang="en-US" sz="2000" b="1" dirty="0" err="1">
                <a:solidFill>
                  <a:srgbClr val="F2F2F2"/>
                </a:solidFill>
                <a:latin typeface="Times New Roman"/>
                <a:ea typeface="Times New Roman"/>
                <a:cs typeface="Times New Roman"/>
                <a:sym typeface="Times New Roman"/>
              </a:rPr>
              <a:t>Muhammadiyah</a:t>
            </a:r>
            <a:r>
              <a:rPr lang="en-US" sz="2000" b="1" dirty="0">
                <a:solidFill>
                  <a:srgbClr val="F2F2F2"/>
                </a:solidFill>
                <a:latin typeface="Times New Roman"/>
                <a:ea typeface="Times New Roman"/>
                <a:cs typeface="Times New Roman"/>
                <a:sym typeface="Times New Roman"/>
              </a:rPr>
              <a:t> </a:t>
            </a:r>
            <a:r>
              <a:rPr lang="en-US" sz="2000" b="1" dirty="0" err="1" smtClean="0">
                <a:solidFill>
                  <a:srgbClr val="F2F2F2"/>
                </a:solidFill>
                <a:latin typeface="Times New Roman"/>
                <a:ea typeface="Times New Roman"/>
                <a:cs typeface="Times New Roman"/>
                <a:sym typeface="Times New Roman"/>
              </a:rPr>
              <a:t>Sidoarjo</a:t>
            </a:r>
            <a:endParaRPr lang="en-US" sz="2000" b="1" dirty="0" smtClean="0">
              <a:solidFill>
                <a:srgbClr val="F2F2F2"/>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rgbClr val="F2F2F2"/>
              </a:buClr>
              <a:buSzPts val="2000"/>
              <a:buNone/>
            </a:pPr>
            <a:r>
              <a:rPr lang="en-US" sz="2000" b="1" dirty="0" err="1" smtClean="0">
                <a:solidFill>
                  <a:srgbClr val="F2F2F2"/>
                </a:solidFill>
                <a:latin typeface="Times New Roman"/>
                <a:ea typeface="Times New Roman"/>
                <a:cs typeface="Times New Roman"/>
                <a:sym typeface="Times New Roman"/>
              </a:rPr>
              <a:t>Agustus</a:t>
            </a:r>
            <a:r>
              <a:rPr lang="en-US" sz="2000" b="1" dirty="0" smtClean="0">
                <a:solidFill>
                  <a:srgbClr val="F2F2F2"/>
                </a:solidFill>
                <a:latin typeface="Times New Roman"/>
                <a:ea typeface="Times New Roman"/>
                <a:cs typeface="Times New Roman"/>
                <a:sym typeface="Times New Roman"/>
              </a:rPr>
              <a:t> 2023</a:t>
            </a:r>
            <a:endParaRPr sz="2000" b="1" dirty="0">
              <a:solidFill>
                <a:srgbClr val="F2F2F2"/>
              </a:solidFill>
              <a:latin typeface="Times New Roman"/>
              <a:ea typeface="Times New Roman"/>
              <a:cs typeface="Times New Roman"/>
              <a:sym typeface="Times New Roman"/>
            </a:endParaRPr>
          </a:p>
        </p:txBody>
      </p:sp>
      <p:sp>
        <p:nvSpPr>
          <p:cNvPr id="42" name="Google Shape;42;p1"/>
          <p:cNvSpPr txBox="1"/>
          <p:nvPr/>
        </p:nvSpPr>
        <p:spPr>
          <a:xfrm>
            <a:off x="727522" y="2918082"/>
            <a:ext cx="10736956" cy="89053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C000"/>
              </a:buClr>
              <a:buSzPts val="2400"/>
              <a:buFont typeface="Times New Roman"/>
              <a:buNone/>
            </a:pPr>
            <a:r>
              <a:rPr lang="en-US" sz="2400" dirty="0" smtClean="0">
                <a:solidFill>
                  <a:srgbClr val="FFC000"/>
                </a:solidFill>
                <a:latin typeface="Times New Roman"/>
                <a:cs typeface="Times New Roman"/>
                <a:sym typeface="Times New Roman"/>
              </a:rPr>
              <a:t>ILLON BARRETA ANORAGA</a:t>
            </a:r>
            <a:endParaRPr dirty="0"/>
          </a:p>
          <a:p>
            <a:pPr marL="0" marR="0" lvl="0" indent="0" algn="ctr" rtl="0">
              <a:lnSpc>
                <a:spcPct val="90000"/>
              </a:lnSpc>
              <a:spcBef>
                <a:spcPts val="0"/>
              </a:spcBef>
              <a:spcAft>
                <a:spcPts val="0"/>
              </a:spcAft>
              <a:buClr>
                <a:srgbClr val="FFC000"/>
              </a:buClr>
              <a:buSzPts val="2400"/>
              <a:buFont typeface="Times New Roman"/>
              <a:buNone/>
            </a:pPr>
            <a:r>
              <a:rPr lang="en-US" sz="2400" b="0" i="0" u="none" strike="noStrike" cap="none" dirty="0" smtClean="0">
                <a:solidFill>
                  <a:srgbClr val="FFC000"/>
                </a:solidFill>
                <a:latin typeface="Times New Roman"/>
                <a:ea typeface="Times New Roman"/>
                <a:cs typeface="Times New Roman"/>
                <a:sym typeface="Times New Roman"/>
              </a:rPr>
              <a:t>1920201000</a:t>
            </a:r>
            <a:r>
              <a:rPr lang="en-US" sz="2400" dirty="0" smtClean="0">
                <a:solidFill>
                  <a:srgbClr val="FFC000"/>
                </a:solidFill>
                <a:latin typeface="Times New Roman"/>
                <a:ea typeface="Times New Roman"/>
                <a:cs typeface="Times New Roman"/>
                <a:sym typeface="Times New Roman"/>
              </a:rPr>
              <a:t>34</a:t>
            </a:r>
            <a:endParaRPr sz="2400" b="0" i="0" u="none" strike="noStrike" cap="none" dirty="0">
              <a:solidFill>
                <a:srgbClr val="FFC000"/>
              </a:solidFill>
              <a:latin typeface="Times New Roman"/>
              <a:ea typeface="Times New Roman"/>
              <a:cs typeface="Times New Roman"/>
              <a:sym typeface="Times New Roman"/>
            </a:endParaRPr>
          </a:p>
        </p:txBody>
      </p:sp>
      <p:pic>
        <p:nvPicPr>
          <p:cNvPr id="43" name="Google Shape;43;p1"/>
          <p:cNvPicPr preferRelativeResize="0"/>
          <p:nvPr/>
        </p:nvPicPr>
        <p:blipFill rotWithShape="1">
          <a:blip r:embed="rId3">
            <a:alphaModFix/>
          </a:blip>
          <a:srcRect/>
          <a:stretch/>
        </p:blipFill>
        <p:spPr>
          <a:xfrm>
            <a:off x="373044" y="193229"/>
            <a:ext cx="1655904" cy="1655904"/>
          </a:xfrm>
          <a:prstGeom prst="rect">
            <a:avLst/>
          </a:prstGeom>
          <a:noFill/>
          <a:ln>
            <a:noFill/>
          </a:ln>
        </p:spPr>
      </p:pic>
      <p:cxnSp>
        <p:nvCxnSpPr>
          <p:cNvPr id="44" name="Google Shape;44;p1"/>
          <p:cNvCxnSpPr/>
          <p:nvPr/>
        </p:nvCxnSpPr>
        <p:spPr>
          <a:xfrm rot="10800000" flipH="1">
            <a:off x="4782273" y="3437404"/>
            <a:ext cx="2627453" cy="3221"/>
          </a:xfrm>
          <a:prstGeom prst="straightConnector1">
            <a:avLst/>
          </a:prstGeom>
          <a:noFill/>
          <a:ln w="19050" cap="flat" cmpd="sng">
            <a:solidFill>
              <a:srgbClr val="FFC000"/>
            </a:solidFill>
            <a:prstDash val="solid"/>
            <a:miter lim="800000"/>
            <a:headEnd type="none" w="sm" len="sm"/>
            <a:tailEnd type="none" w="sm" len="sm"/>
          </a:ln>
        </p:spPr>
      </p:cxnSp>
      <p:sp>
        <p:nvSpPr>
          <p:cNvPr id="45" name="Google Shape;45;p1"/>
          <p:cNvSpPr txBox="1"/>
          <p:nvPr/>
        </p:nvSpPr>
        <p:spPr>
          <a:xfrm>
            <a:off x="1971072" y="3926804"/>
            <a:ext cx="8763000" cy="10850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2F2F2"/>
              </a:buClr>
              <a:buSzPts val="2400"/>
              <a:buFont typeface="Arial"/>
              <a:buNone/>
            </a:pPr>
            <a:r>
              <a:rPr lang="en-US" sz="2400" b="0" i="0" u="none" strike="noStrike" cap="none" dirty="0" err="1">
                <a:solidFill>
                  <a:srgbClr val="F2F2F2"/>
                </a:solidFill>
                <a:latin typeface="Times New Roman"/>
                <a:ea typeface="Times New Roman"/>
                <a:cs typeface="Times New Roman"/>
                <a:sym typeface="Times New Roman"/>
              </a:rPr>
              <a:t>Dosen</a:t>
            </a:r>
            <a:r>
              <a:rPr lang="en-US" sz="2400" b="0" i="0" u="none" strike="noStrike" cap="none" dirty="0">
                <a:solidFill>
                  <a:srgbClr val="F2F2F2"/>
                </a:solidFill>
                <a:latin typeface="Times New Roman"/>
                <a:ea typeface="Times New Roman"/>
                <a:cs typeface="Times New Roman"/>
                <a:sym typeface="Times New Roman"/>
              </a:rPr>
              <a:t> </a:t>
            </a:r>
            <a:r>
              <a:rPr lang="en-US" sz="2400" b="0" i="0" u="none" strike="noStrike" cap="none" dirty="0" err="1">
                <a:solidFill>
                  <a:srgbClr val="F2F2F2"/>
                </a:solidFill>
                <a:latin typeface="Times New Roman"/>
                <a:ea typeface="Times New Roman"/>
                <a:cs typeface="Times New Roman"/>
                <a:sym typeface="Times New Roman"/>
              </a:rPr>
              <a:t>Pembimbing</a:t>
            </a:r>
            <a:r>
              <a:rPr lang="en-US" sz="2400" b="0" i="0" u="none" strike="noStrike" cap="none" dirty="0">
                <a:solidFill>
                  <a:srgbClr val="F2F2F2"/>
                </a:solidFill>
                <a:latin typeface="Times New Roman"/>
                <a:ea typeface="Times New Roman"/>
                <a:cs typeface="Times New Roman"/>
                <a:sym typeface="Times New Roman"/>
              </a:rPr>
              <a:t>	:</a:t>
            </a:r>
            <a:endParaRPr dirty="0"/>
          </a:p>
          <a:p>
            <a:pPr lvl="0" algn="ctr">
              <a:lnSpc>
                <a:spcPct val="90000"/>
              </a:lnSpc>
              <a:spcBef>
                <a:spcPts val="1000"/>
              </a:spcBef>
              <a:buClr>
                <a:srgbClr val="F2F2F2"/>
              </a:buClr>
              <a:buSzPts val="2400"/>
            </a:pPr>
            <a:r>
              <a:rPr lang="id-ID" sz="2400" dirty="0">
                <a:solidFill>
                  <a:srgbClr val="F2F2F2"/>
                </a:solidFill>
                <a:latin typeface="Times New Roman"/>
                <a:ea typeface="Times New Roman"/>
                <a:cs typeface="Times New Roman"/>
                <a:sym typeface="Times New Roman"/>
              </a:rPr>
              <a:t>Lailul Mursyidah, S.AP., M.AP</a:t>
            </a:r>
            <a:endParaRPr sz="2400" b="0" i="0" u="none" strike="noStrike" cap="none" dirty="0">
              <a:solidFill>
                <a:srgbClr val="F2F2F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r>
              <a:rPr lang="en-US" dirty="0" smtClean="0"/>
              <a:t> </a:t>
            </a:r>
            <a:endParaRPr lang="en-US" dirty="0"/>
          </a:p>
        </p:txBody>
      </p:sp>
      <p:sp>
        <p:nvSpPr>
          <p:cNvPr id="3" name="Text Placeholder 2"/>
          <p:cNvSpPr>
            <a:spLocks noGrp="1"/>
          </p:cNvSpPr>
          <p:nvPr>
            <p:ph type="body" idx="1"/>
          </p:nvPr>
        </p:nvSpPr>
        <p:spPr/>
        <p:txBody>
          <a:bodyPr>
            <a:normAutofit/>
          </a:bodyPr>
          <a:lstStyle/>
          <a:p>
            <a:pPr marL="50800" indent="0" algn="just">
              <a:buNone/>
            </a:pPr>
            <a:r>
              <a:rPr lang="en-US" sz="2400" b="1" dirty="0" err="1" smtClean="0">
                <a:latin typeface="Times New Roman" pitchFamily="18" charset="0"/>
                <a:cs typeface="Times New Roman" pitchFamily="18" charset="0"/>
              </a:rPr>
              <a:t>Pencapaian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Tujuan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marL="50800" indent="0" algn="just">
              <a:buNone/>
            </a:pPr>
            <a:r>
              <a:rPr lang="en-US" sz="2000" dirty="0" smtClean="0">
                <a:latin typeface="Times New Roman" pitchFamily="18" charset="0"/>
                <a:cs typeface="Times New Roman" pitchFamily="18" charset="0"/>
              </a:rPr>
              <a:t>	</a:t>
            </a:r>
          </a:p>
          <a:p>
            <a:pPr marL="50800" indent="0" algn="just">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Dalam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banyak</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yang </a:t>
            </a:r>
            <a:r>
              <a:rPr lang="en-US" sz="2000" dirty="0" err="1" smtClean="0">
                <a:latin typeface="Times New Roman" pitchFamily="18" charset="0"/>
                <a:cs typeface="Times New Roman" pitchFamily="18" charset="0"/>
              </a:rPr>
              <a:t>enggan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datang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kepada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pemerintah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mengurus</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administrasi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kependudukan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dikarenakan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proses </a:t>
            </a:r>
            <a:r>
              <a:rPr lang="en-US" sz="2000" dirty="0" err="1">
                <a:latin typeface="Times New Roman" pitchFamily="18" charset="0"/>
                <a:cs typeface="Times New Roman" pitchFamily="18" charset="0"/>
              </a:rPr>
              <a:t>waktu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pengerjaan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pelayanan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Banyak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mengeluh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bahwa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mengurus</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admi</a:t>
            </a:r>
            <a:r>
              <a:rPr lang="en-US" sz="2000" dirty="0" err="1" smtClean="0">
                <a:latin typeface="Times New Roman" pitchFamily="18" charset="0"/>
                <a:cs typeface="Times New Roman" pitchFamily="18" charset="0"/>
              </a:rPr>
              <a:t>nistrasi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kependudukan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harus</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menunggu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kurun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waktu</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lumayan</a:t>
            </a:r>
            <a:r>
              <a:rPr lang="en-US" sz="2000" dirty="0">
                <a:latin typeface="Times New Roman" pitchFamily="18" charset="0"/>
                <a:cs typeface="Times New Roman" pitchFamily="18" charset="0"/>
              </a:rPr>
              <a:t> lama. </a:t>
            </a:r>
            <a:r>
              <a:rPr lang="en-US" sz="2000" dirty="0" err="1">
                <a:latin typeface="Times New Roman" pitchFamily="18" charset="0"/>
                <a:cs typeface="Times New Roman" pitchFamily="18" charset="0"/>
              </a:rPr>
              <a:t>Selain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menganggap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sepele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kepengurusan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administrasi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kependudukan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pada</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pemerintah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karena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banyak</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hanya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sementara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waktu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tidak</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menetap</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Namun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meskipun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demikian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berusaha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tetap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perubahan</a:t>
            </a:r>
            <a:r>
              <a:rPr lang="en-US" sz="2000" dirty="0">
                <a:latin typeface="Times New Roman" pitchFamily="18" charset="0"/>
                <a:cs typeface="Times New Roman" pitchFamily="18" charset="0"/>
              </a:rPr>
              <a:t> agar </a:t>
            </a:r>
            <a:r>
              <a:rPr lang="en-US" sz="2000" dirty="0" err="1" smtClean="0">
                <a:latin typeface="Times New Roman" pitchFamily="18" charset="0"/>
                <a:cs typeface="Times New Roman" pitchFamily="18" charset="0"/>
              </a:rPr>
              <a:t>pelayanan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administrasi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kependuudkan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pemerintah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dapat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terwujud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sesuai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tujuan</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207904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r>
              <a:rPr lang="en-US" dirty="0" smtClean="0"/>
              <a:t> </a:t>
            </a:r>
            <a:endParaRPr lang="en-US" dirty="0"/>
          </a:p>
        </p:txBody>
      </p:sp>
      <p:sp>
        <p:nvSpPr>
          <p:cNvPr id="3" name="Text Placeholder 2"/>
          <p:cNvSpPr>
            <a:spLocks noGrp="1"/>
          </p:cNvSpPr>
          <p:nvPr>
            <p:ph type="body" idx="1"/>
          </p:nvPr>
        </p:nvSpPr>
        <p:spPr/>
        <p:txBody>
          <a:bodyPr>
            <a:normAutofit/>
          </a:bodyPr>
          <a:lstStyle/>
          <a:p>
            <a:pPr marL="50800" indent="0">
              <a:buNone/>
            </a:pPr>
            <a:r>
              <a:rPr lang="en-US" sz="2400" b="1" dirty="0" err="1" smtClean="0">
                <a:latin typeface="Times New Roman" pitchFamily="18" charset="0"/>
                <a:cs typeface="Times New Roman" pitchFamily="18" charset="0"/>
              </a:rPr>
              <a:t>Integrasi</a:t>
            </a:r>
            <a:r>
              <a:rPr lang="en-US" sz="2400" b="1" dirty="0" smtClean="0">
                <a:latin typeface="Times New Roman" pitchFamily="18" charset="0"/>
                <a:cs typeface="Times New Roman" pitchFamily="18" charset="0"/>
              </a:rPr>
              <a:t> </a:t>
            </a:r>
          </a:p>
          <a:p>
            <a:pPr marL="50800" indent="0">
              <a:buNone/>
            </a:pPr>
            <a:r>
              <a:rPr lang="en-US" sz="1600" dirty="0" smtClean="0"/>
              <a:t>	</a:t>
            </a:r>
            <a:r>
              <a:rPr lang="id-ID" sz="1800" dirty="0" smtClean="0">
                <a:latin typeface="Times New Roman" pitchFamily="18" charset="0"/>
                <a:cs typeface="Times New Roman" pitchFamily="18" charset="0"/>
              </a:rPr>
              <a:t>Integrasi </a:t>
            </a:r>
            <a:r>
              <a:rPr lang="id-ID" sz="1800" dirty="0">
                <a:latin typeface="Times New Roman" pitchFamily="18" charset="0"/>
                <a:cs typeface="Times New Roman" pitchFamily="18" charset="0"/>
              </a:rPr>
              <a:t>menyangkut proses </a:t>
            </a:r>
            <a:r>
              <a:rPr lang="id-ID" sz="1800" dirty="0" smtClean="0">
                <a:latin typeface="Times New Roman" pitchFamily="18" charset="0"/>
                <a:cs typeface="Times New Roman" pitchFamily="18" charset="0"/>
              </a:rPr>
              <a:t>sosialisasi</a:t>
            </a:r>
            <a:r>
              <a:rPr lang="en-US" sz="1800" dirty="0" smtClean="0">
                <a:latin typeface="Times New Roman" pitchFamily="18" charset="0"/>
                <a:cs typeface="Times New Roman" pitchFamily="18" charset="0"/>
              </a:rPr>
              <a:t>. </a:t>
            </a:r>
            <a:r>
              <a:rPr lang="id-ID" sz="1800" dirty="0">
                <a:latin typeface="Times New Roman" pitchFamily="18" charset="0"/>
                <a:cs typeface="Times New Roman" pitchFamily="18" charset="0"/>
              </a:rPr>
              <a:t>Indikator integrasi ini berkaitan dengan kegiatan sosialisasi yang dilakukan di </a:t>
            </a:r>
            <a:r>
              <a:rPr lang="id-ID" sz="1800" dirty="0" smtClean="0">
                <a:latin typeface="Times New Roman" pitchFamily="18" charset="0"/>
                <a:cs typeface="Times New Roman" pitchFamily="18" charset="0"/>
              </a:rPr>
              <a:t>lapangan. </a:t>
            </a:r>
            <a:r>
              <a:rPr lang="id-ID" sz="1800" dirty="0">
                <a:latin typeface="Times New Roman" pitchFamily="18" charset="0"/>
                <a:cs typeface="Times New Roman" pitchFamily="18" charset="0"/>
              </a:rPr>
              <a:t>Begitu pula 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id-ID" sz="1800" dirty="0">
                <a:latin typeface="Times New Roman" pitchFamily="18" charset="0"/>
                <a:cs typeface="Times New Roman" pitchFamily="18" charset="0"/>
              </a:rPr>
              <a:t>, sosialisasi memegang peranan penting untuk keberhasilan dari sistem informasi </a:t>
            </a:r>
            <a:r>
              <a:rPr lang="id-ID" sz="1800" dirty="0" smtClean="0">
                <a:latin typeface="Times New Roman" pitchFamily="18" charset="0"/>
                <a:cs typeface="Times New Roman" pitchFamily="18" charset="0"/>
              </a:rPr>
              <a:t>tersebut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P</a:t>
            </a:r>
            <a:r>
              <a:rPr lang="id-ID" sz="1800" dirty="0">
                <a:latin typeface="Times New Roman" pitchFamily="18" charset="0"/>
                <a:cs typeface="Times New Roman" pitchFamily="18" charset="0"/>
              </a:rPr>
              <a:t>ihak yang memiliki wewenang untuk memberikan sosialisasi ialah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P</a:t>
            </a:r>
            <a:r>
              <a:rPr lang="id-ID" sz="1800" dirty="0">
                <a:latin typeface="Times New Roman" pitchFamily="18" charset="0"/>
                <a:cs typeface="Times New Roman" pitchFamily="18" charset="0"/>
              </a:rPr>
              <a:t>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pernah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melakukan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kegiatan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sosialisasi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menjelaskan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pentingnya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a:t>
            </a:r>
            <a:endParaRPr lang="en-US" sz="1800" b="1" dirty="0" smtClean="0">
              <a:latin typeface="Times New Roman" pitchFamily="18" charset="0"/>
              <a:cs typeface="Times New Roman" pitchFamily="18" charset="0"/>
            </a:endParaRPr>
          </a:p>
          <a:p>
            <a:pPr marL="50800" indent="0" algn="ctr">
              <a:buNone/>
            </a:pPr>
            <a:r>
              <a:rPr lang="en-US" sz="1600" b="1" dirty="0" err="1" smtClean="0"/>
              <a:t>Gambar</a:t>
            </a:r>
            <a:r>
              <a:rPr lang="en-US" sz="1600" b="1" dirty="0" smtClean="0"/>
              <a:t> </a:t>
            </a:r>
            <a:r>
              <a:rPr lang="en-US" sz="1600" b="1" dirty="0"/>
              <a:t>1. </a:t>
            </a:r>
            <a:endParaRPr lang="en-US" sz="1600" dirty="0"/>
          </a:p>
          <a:p>
            <a:pPr marL="50800" indent="0" algn="ctr">
              <a:buNone/>
            </a:pPr>
            <a:r>
              <a:rPr lang="en-US" sz="1600" dirty="0" err="1"/>
              <a:t>Sosialisasi</a:t>
            </a:r>
            <a:r>
              <a:rPr lang="en-US" sz="1600" dirty="0"/>
              <a:t> </a:t>
            </a:r>
            <a:r>
              <a:rPr lang="en-US" sz="1600" dirty="0" err="1" smtClean="0"/>
              <a:t>Pelayanan</a:t>
            </a:r>
            <a:r>
              <a:rPr lang="en-US" sz="1600" dirty="0" smtClean="0"/>
              <a:t> </a:t>
            </a:r>
            <a:r>
              <a:rPr lang="en-US" sz="1600" dirty="0" err="1" smtClean="0"/>
              <a:t>Administrasi</a:t>
            </a:r>
            <a:r>
              <a:rPr lang="en-US" sz="1600" dirty="0" smtClean="0"/>
              <a:t> </a:t>
            </a:r>
            <a:r>
              <a:rPr lang="en-US" sz="1600" dirty="0" err="1" smtClean="0"/>
              <a:t>Kependudukan</a:t>
            </a:r>
            <a:r>
              <a:rPr lang="en-US" sz="1600" dirty="0" smtClean="0"/>
              <a:t> </a:t>
            </a:r>
            <a:endParaRPr lang="en-US" sz="1600" dirty="0"/>
          </a:p>
          <a:p>
            <a:pPr marL="50800" indent="0" algn="ctr">
              <a:buNone/>
            </a:pPr>
            <a:endParaRPr lang="en-US" sz="16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1" y="4221088"/>
            <a:ext cx="309634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95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endParaRPr lang="en-US" dirty="0"/>
          </a:p>
        </p:txBody>
      </p:sp>
      <p:sp>
        <p:nvSpPr>
          <p:cNvPr id="3" name="Text Placeholder 2"/>
          <p:cNvSpPr>
            <a:spLocks noGrp="1"/>
          </p:cNvSpPr>
          <p:nvPr>
            <p:ph type="body" idx="1"/>
          </p:nvPr>
        </p:nvSpPr>
        <p:spPr/>
        <p:txBody>
          <a:bodyPr>
            <a:normAutofit/>
          </a:bodyPr>
          <a:lstStyle/>
          <a:p>
            <a:pPr marL="50800" indent="0" algn="just">
              <a:buNone/>
            </a:pPr>
            <a:r>
              <a:rPr lang="en-US" sz="2400" b="1" dirty="0" err="1" smtClean="0">
                <a:latin typeface="Times New Roman" pitchFamily="18" charset="0"/>
                <a:cs typeface="Times New Roman" pitchFamily="18" charset="0"/>
              </a:rPr>
              <a:t>Integrasi</a:t>
            </a:r>
            <a:r>
              <a:rPr lang="en-US" sz="2400" b="1" dirty="0" smtClean="0">
                <a:latin typeface="Times New Roman" pitchFamily="18" charset="0"/>
                <a:cs typeface="Times New Roman" pitchFamily="18" charset="0"/>
              </a:rPr>
              <a:t> </a:t>
            </a:r>
          </a:p>
          <a:p>
            <a:pPr marL="50800" indent="0" algn="just">
              <a:buNone/>
            </a:pPr>
            <a:endParaRPr lang="en-US" sz="1800" dirty="0">
              <a:latin typeface="Times New Roman" pitchFamily="18" charset="0"/>
              <a:cs typeface="Times New Roman" pitchFamily="18" charset="0"/>
            </a:endParaRPr>
          </a:p>
          <a:p>
            <a:pPr marL="50800" indent="0" algn="just">
              <a:buNone/>
            </a:pPr>
            <a:r>
              <a:rPr lang="en-US" sz="1800" dirty="0" smtClean="0">
                <a:latin typeface="Times New Roman" pitchFamily="18" charset="0"/>
                <a:cs typeface="Times New Roman" pitchFamily="18" charset="0"/>
              </a:rPr>
              <a:t>	S</a:t>
            </a:r>
            <a:r>
              <a:rPr lang="id-ID" sz="1800" dirty="0">
                <a:latin typeface="Times New Roman" pitchFamily="18" charset="0"/>
                <a:cs typeface="Times New Roman" pitchFamily="18" charset="0"/>
              </a:rPr>
              <a:t>osialisasi memudahkan masyarakat untuk mengetahui tentang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M</a:t>
            </a:r>
            <a:r>
              <a:rPr lang="id-ID" sz="1800" dirty="0" smtClean="0">
                <a:latin typeface="Times New Roman" pitchFamily="18" charset="0"/>
                <a:cs typeface="Times New Roman" pitchFamily="18" charset="0"/>
              </a:rPr>
              <a:t>eskipun </a:t>
            </a:r>
            <a:r>
              <a:rPr lang="en-US" sz="1800" dirty="0" err="1">
                <a:latin typeface="Times New Roman" pitchFamily="18" charset="0"/>
                <a:cs typeface="Times New Roman" pitchFamily="18" charset="0"/>
              </a:rPr>
              <a:t>sosialisasi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dilakukan, namun </a:t>
            </a:r>
            <a:r>
              <a:rPr lang="en-US" sz="1800" dirty="0" err="1">
                <a:latin typeface="Times New Roman" pitchFamily="18" charset="0"/>
                <a:cs typeface="Times New Roman" pitchFamily="18" charset="0"/>
              </a:rPr>
              <a:t>masih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banyak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pindahan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maupun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tidak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datang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mengurus</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pada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Dikarenakan</a:t>
            </a:r>
            <a:r>
              <a:rPr lang="en-US" sz="1800" dirty="0" smtClean="0">
                <a:latin typeface="Times New Roman" pitchFamily="18" charset="0"/>
                <a:cs typeface="Times New Roman" pitchFamily="18" charset="0"/>
              </a:rPr>
              <a:t>, s</a:t>
            </a:r>
            <a:r>
              <a:rPr lang="id-ID" sz="1800" dirty="0" smtClean="0">
                <a:latin typeface="Times New Roman" pitchFamily="18" charset="0"/>
                <a:cs typeface="Times New Roman" pitchFamily="18" charset="0"/>
              </a:rPr>
              <a:t>osialisasi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kepengurusan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hanya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dilakukan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satu</a:t>
            </a:r>
            <a:r>
              <a:rPr lang="en-US" sz="1800" dirty="0" smtClean="0">
                <a:latin typeface="Times New Roman" pitchFamily="18" charset="0"/>
                <a:cs typeface="Times New Roman" pitchFamily="18" charset="0"/>
              </a:rPr>
              <a:t> kali </a:t>
            </a:r>
            <a:r>
              <a:rPr lang="en-US" sz="1800" dirty="0" err="1" smtClean="0">
                <a:latin typeface="Times New Roman" pitchFamily="18" charset="0"/>
                <a:cs typeface="Times New Roman" pitchFamily="18" charset="0"/>
              </a:rPr>
              <a:t>saja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Sehingga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a:t>
            </a:r>
            <a:r>
              <a:rPr lang="en-US" sz="1800" dirty="0" err="1" smtClean="0">
                <a:latin typeface="Times New Roman" pitchFamily="18" charset="0"/>
                <a:cs typeface="Times New Roman" pitchFamily="18" charset="0"/>
              </a:rPr>
              <a:t>asyarakat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yang </a:t>
            </a:r>
            <a:r>
              <a:rPr lang="en-US" sz="1800" dirty="0" err="1">
                <a:latin typeface="Times New Roman" pitchFamily="18" charset="0"/>
                <a:cs typeface="Times New Roman" pitchFamily="18" charset="0"/>
              </a:rPr>
              <a:t>berasal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beranggapan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bahwa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menyampaikan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informasi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keberadaan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bahwa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mereka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sekarang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tinggal</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menanggal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kepada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pihak</a:t>
            </a:r>
            <a:r>
              <a:rPr lang="en-US" sz="1800" dirty="0" smtClean="0">
                <a:latin typeface="Times New Roman" pitchFamily="18" charset="0"/>
                <a:cs typeface="Times New Roman" pitchFamily="18" charset="0"/>
              </a:rPr>
              <a:t> RT </a:t>
            </a:r>
            <a:r>
              <a:rPr lang="en-US" sz="1800" dirty="0" err="1" smtClean="0">
                <a:latin typeface="Times New Roman" pitchFamily="18" charset="0"/>
                <a:cs typeface="Times New Roman" pitchFamily="18" charset="0"/>
              </a:rPr>
              <a:t>saja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cukup</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Dari </a:t>
            </a:r>
            <a:r>
              <a:rPr lang="en-US" sz="1800" dirty="0" err="1">
                <a:latin typeface="Times New Roman" pitchFamily="18" charset="0"/>
                <a:cs typeface="Times New Roman" pitchFamily="18" charset="0"/>
              </a:rPr>
              <a:t>pihak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ketua</a:t>
            </a:r>
            <a:r>
              <a:rPr lang="en-US" sz="1800" dirty="0">
                <a:latin typeface="Times New Roman" pitchFamily="18" charset="0"/>
                <a:cs typeface="Times New Roman" pitchFamily="18" charset="0"/>
              </a:rPr>
              <a:t> RT </a:t>
            </a:r>
            <a:r>
              <a:rPr lang="en-US" sz="1800" dirty="0" err="1">
                <a:latin typeface="Times New Roman" pitchFamily="18" charset="0"/>
                <a:cs typeface="Times New Roman" pitchFamily="18" charset="0"/>
              </a:rPr>
              <a:t>sendiri</a:t>
            </a:r>
            <a:r>
              <a:rPr lang="en-US" sz="1800" dirty="0">
                <a:latin typeface="Times New Roman" pitchFamily="18" charset="0"/>
                <a:cs typeface="Times New Roman" pitchFamily="18" charset="0"/>
              </a:rPr>
              <a:t> pun </a:t>
            </a:r>
            <a:r>
              <a:rPr lang="en-US" sz="1800" dirty="0" err="1">
                <a:latin typeface="Times New Roman" pitchFamily="18" charset="0"/>
                <a:cs typeface="Times New Roman" pitchFamily="18" charset="0"/>
              </a:rPr>
              <a:t>tidak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langsung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menyampaikan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pihak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padahal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melalui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sosialisasi</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disampaikan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menjelaskan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bahwa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merupakan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dokumen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namun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masyarakat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masih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menganggap</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sepele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Dalam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masih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kurang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dilakukan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sosialisasi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secara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rutin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berkala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serta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kurangnya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kesadaran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masyarakat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menanggal</a:t>
            </a:r>
            <a:r>
              <a:rPr lang="en-US" sz="1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03517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endParaRPr lang="en-US" dirty="0"/>
          </a:p>
        </p:txBody>
      </p:sp>
      <p:sp>
        <p:nvSpPr>
          <p:cNvPr id="3" name="Text Placeholder 2"/>
          <p:cNvSpPr>
            <a:spLocks noGrp="1"/>
          </p:cNvSpPr>
          <p:nvPr>
            <p:ph type="body" idx="1"/>
          </p:nvPr>
        </p:nvSpPr>
        <p:spPr/>
        <p:txBody>
          <a:bodyPr>
            <a:normAutofit/>
          </a:bodyPr>
          <a:lstStyle/>
          <a:p>
            <a:pPr marL="50800" indent="0">
              <a:buNone/>
            </a:pPr>
            <a:r>
              <a:rPr lang="en-US" sz="2400" b="1" dirty="0" err="1" smtClean="0">
                <a:latin typeface="Times New Roman" pitchFamily="18" charset="0"/>
                <a:cs typeface="Times New Roman" pitchFamily="18" charset="0"/>
              </a:rPr>
              <a:t>Adaptasi</a:t>
            </a:r>
            <a:r>
              <a:rPr lang="en-US" sz="2400" b="1" dirty="0" smtClean="0">
                <a:latin typeface="Times New Roman" pitchFamily="18" charset="0"/>
                <a:cs typeface="Times New Roman" pitchFamily="18" charset="0"/>
              </a:rPr>
              <a:t> </a:t>
            </a:r>
          </a:p>
          <a:p>
            <a:pPr marL="50800" indent="0" algn="just">
              <a:buNone/>
            </a:pPr>
            <a:endParaRPr lang="en-US" sz="1600" dirty="0" smtClean="0">
              <a:latin typeface="Times New Roman" pitchFamily="18" charset="0"/>
              <a:cs typeface="Times New Roman" pitchFamily="18" charset="0"/>
            </a:endParaRPr>
          </a:p>
          <a:p>
            <a:pPr marL="50800" indent="0" algn="just">
              <a:buNone/>
            </a:pPr>
            <a:r>
              <a:rPr lang="en-US" sz="1600" dirty="0">
                <a:latin typeface="Times New Roman" pitchFamily="18" charset="0"/>
                <a:cs typeface="Times New Roman" pitchFamily="18" charset="0"/>
              </a:rPr>
              <a:t>	</a:t>
            </a:r>
            <a:r>
              <a:rPr lang="id-ID" sz="1800" dirty="0" smtClean="0">
                <a:latin typeface="Times New Roman" pitchFamily="18" charset="0"/>
                <a:cs typeface="Times New Roman" pitchFamily="18" charset="0"/>
              </a:rPr>
              <a:t>Dalam </a:t>
            </a:r>
            <a:r>
              <a:rPr lang="id-ID" sz="1800" dirty="0">
                <a:latin typeface="Times New Roman" pitchFamily="18" charset="0"/>
                <a:cs typeface="Times New Roman" pitchFamily="18" charset="0"/>
              </a:rPr>
              <a:t>tinjauan adaptasi, dilihat dari kemampuan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dalam menyesuaikan diri dengan perubahan layanan yang </a:t>
            </a:r>
            <a:r>
              <a:rPr lang="id-ID" sz="1800" dirty="0" smtClean="0">
                <a:latin typeface="Times New Roman" pitchFamily="18" charset="0"/>
                <a:cs typeface="Times New Roman" pitchFamily="18" charset="0"/>
              </a:rPr>
              <a:t>terjadi</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P</a:t>
            </a:r>
            <a:r>
              <a:rPr lang="id-ID" sz="1800" dirty="0" smtClean="0">
                <a:latin typeface="Times New Roman" pitchFamily="18" charset="0"/>
                <a:cs typeface="Times New Roman" pitchFamily="18" charset="0"/>
              </a:rPr>
              <a:t>ada </a:t>
            </a:r>
            <a:r>
              <a:rPr lang="id-ID" sz="1800" dirty="0">
                <a:latin typeface="Times New Roman" pitchFamily="18" charset="0"/>
                <a:cs typeface="Times New Roman" pitchFamily="18" charset="0"/>
              </a:rPr>
              <a:t>indikator adaptasi menunjukkan bahwa sumber daya </a:t>
            </a:r>
            <a:r>
              <a:rPr lang="id-ID" sz="1800" dirty="0" smtClean="0">
                <a:latin typeface="Times New Roman" pitchFamily="18" charset="0"/>
                <a:cs typeface="Times New Roman" pitchFamily="18" charset="0"/>
              </a:rPr>
              <a:t>manusia</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di </a:t>
            </a:r>
            <a:r>
              <a:rPr lang="en-US" sz="1800" dirty="0" err="1">
                <a:latin typeface="Times New Roman" pitchFamily="18" charset="0"/>
                <a:cs typeface="Times New Roman" pitchFamily="18" charset="0"/>
              </a:rPr>
              <a:t>Pemerintahan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mampu mengoperasikan dan memberikan pelayanan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baik</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Meskipun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kualitas</a:t>
            </a:r>
            <a:r>
              <a:rPr lang="en-US" sz="1800" dirty="0">
                <a:latin typeface="Times New Roman" pitchFamily="18" charset="0"/>
                <a:cs typeface="Times New Roman" pitchFamily="18" charset="0"/>
              </a:rPr>
              <a:t> SDM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cukup</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bagus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namun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jumlah</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SDM </a:t>
            </a:r>
            <a:r>
              <a:rPr lang="en-US" sz="1800" dirty="0" err="1" smtClean="0">
                <a:latin typeface="Times New Roman" pitchFamily="18" charset="0"/>
                <a:cs typeface="Times New Roman" pitchFamily="18" charset="0"/>
              </a:rPr>
              <a:t>Pemerintah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kurang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Sedangkan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menunjang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pencapaian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tujuan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dilihat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sarana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prasara</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memadai</a:t>
            </a:r>
            <a:r>
              <a:rPr lang="en-US" sz="1800" dirty="0" smtClean="0">
                <a:latin typeface="Times New Roman" pitchFamily="18" charset="0"/>
                <a:cs typeface="Times New Roman" pitchFamily="18" charset="0"/>
              </a:rPr>
              <a:t>. S</a:t>
            </a:r>
            <a:r>
              <a:rPr lang="id-ID" sz="1800" dirty="0" smtClean="0">
                <a:latin typeface="Times New Roman" pitchFamily="18" charset="0"/>
                <a:cs typeface="Times New Roman" pitchFamily="18" charset="0"/>
              </a:rPr>
              <a:t>arana</a:t>
            </a:r>
            <a:r>
              <a:rPr lang="en-US" sz="1800" dirty="0" smtClean="0">
                <a:latin typeface="Times New Roman" pitchFamily="18" charset="0"/>
                <a:cs typeface="Times New Roman" pitchFamily="18" charset="0"/>
              </a:rPr>
              <a:t> yang </a:t>
            </a:r>
            <a:r>
              <a:rPr lang="en-US" sz="1800" dirty="0" err="1" smtClean="0">
                <a:latin typeface="Times New Roman" pitchFamily="18" charset="0"/>
                <a:cs typeface="Times New Roman" pitchFamily="18" charset="0"/>
              </a:rPr>
              <a:t>disediakan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berupa</a:t>
            </a:r>
            <a:r>
              <a:rPr lang="en-US" sz="1800" dirty="0" smtClean="0">
                <a:latin typeface="Times New Roman" pitchFamily="18" charset="0"/>
                <a:cs typeface="Times New Roman" pitchFamily="18" charset="0"/>
              </a:rPr>
              <a:t>, 2 </a:t>
            </a:r>
            <a:r>
              <a:rPr lang="id-ID" sz="1800" dirty="0">
                <a:latin typeface="Times New Roman" pitchFamily="18" charset="0"/>
                <a:cs typeface="Times New Roman" pitchFamily="18" charset="0"/>
              </a:rPr>
              <a:t>computer yang sudah mumpunyai spesifikasi tinggi (Modern)</a:t>
            </a:r>
            <a:r>
              <a:rPr lang="en-US" sz="1800" dirty="0">
                <a:latin typeface="Times New Roman" pitchFamily="18" charset="0"/>
                <a:cs typeface="Times New Roman" pitchFamily="18" charset="0"/>
              </a:rPr>
              <a:t>, 1 printer, </a:t>
            </a:r>
            <a:r>
              <a:rPr lang="en-US" sz="1800" dirty="0" err="1">
                <a:latin typeface="Times New Roman" pitchFamily="18" charset="0"/>
                <a:cs typeface="Times New Roman" pitchFamily="18" charset="0"/>
              </a:rPr>
              <a:t>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jaringan</a:t>
            </a:r>
            <a:r>
              <a:rPr lang="id-ID" sz="1800" dirty="0">
                <a:latin typeface="Times New Roman" pitchFamily="18" charset="0"/>
                <a:cs typeface="Times New Roman" pitchFamily="18" charset="0"/>
              </a:rPr>
              <a:t> dan juga dilengkapi dengan jaringan Internet yang cepat. </a:t>
            </a:r>
            <a:r>
              <a:rPr lang="en-US" sz="1800" dirty="0" err="1" smtClean="0">
                <a:latin typeface="Times New Roman" pitchFamily="18" charset="0"/>
                <a:cs typeface="Times New Roman" pitchFamily="18" charset="0"/>
              </a:rPr>
              <a:t>Sedangkan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untuk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prasarana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ruanganan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kepala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terpasang</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AC, </a:t>
            </a:r>
            <a:r>
              <a:rPr lang="en-US" sz="1800" dirty="0" err="1">
                <a:latin typeface="Times New Roman" pitchFamily="18" charset="0"/>
                <a:cs typeface="Times New Roman" pitchFamily="18" charset="0"/>
              </a:rPr>
              <a:t>namun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ruangan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terpasang</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AC, </a:t>
            </a:r>
            <a:r>
              <a:rPr lang="en-US" sz="1800" dirty="0" err="1">
                <a:latin typeface="Times New Roman" pitchFamily="18" charset="0"/>
                <a:cs typeface="Times New Roman" pitchFamily="18" charset="0"/>
              </a:rPr>
              <a:t>kemudian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tempat</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parkir</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serta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ruang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tunggu</a:t>
            </a:r>
            <a:r>
              <a:rPr lang="en-US" sz="1800" dirty="0" smtClean="0">
                <a:latin typeface="Times New Roman" pitchFamily="18" charset="0"/>
                <a:cs typeface="Times New Roman" pitchFamily="18" charset="0"/>
              </a:rPr>
              <a:t>. </a:t>
            </a:r>
            <a:r>
              <a:rPr lang="id-ID" sz="1800" dirty="0">
                <a:latin typeface="Times New Roman" pitchFamily="18" charset="0"/>
                <a:cs typeface="Times New Roman" pitchFamily="18" charset="0"/>
              </a:rPr>
              <a:t>Sarana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Prasarana</a:t>
            </a:r>
            <a:r>
              <a:rPr lang="id-ID" sz="1800" dirty="0">
                <a:latin typeface="Times New Roman" pitchFamily="18" charset="0"/>
                <a:cs typeface="Times New Roman" pitchFamily="18" charset="0"/>
              </a:rPr>
              <a:t> yang disediakan 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mampu beradaptasi dengan kebutuhan di lapangan</a:t>
            </a:r>
            <a:r>
              <a:rPr lang="en-US" sz="1800" dirty="0">
                <a:latin typeface="Times New Roman" pitchFamily="18" charset="0"/>
                <a:cs typeface="Times New Roman" pitchFamily="18" charset="0"/>
              </a:rPr>
              <a:t>.</a:t>
            </a:r>
          </a:p>
          <a:p>
            <a:pPr marL="50800" indent="0">
              <a:buNone/>
            </a:pPr>
            <a:endParaRPr lang="en-US" sz="1800" dirty="0"/>
          </a:p>
          <a:p>
            <a:pPr marL="50800" indent="0">
              <a:buNone/>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11964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Kesimpulan</a:t>
            </a:r>
            <a:r>
              <a:rPr lang="en-US" dirty="0" smtClean="0"/>
              <a:t> </a:t>
            </a:r>
            <a:endParaRPr lang="en-US" dirty="0"/>
          </a:p>
        </p:txBody>
      </p:sp>
      <p:sp>
        <p:nvSpPr>
          <p:cNvPr id="3" name="Text Placeholder 2"/>
          <p:cNvSpPr>
            <a:spLocks noGrp="1"/>
          </p:cNvSpPr>
          <p:nvPr>
            <p:ph type="body" idx="1"/>
          </p:nvPr>
        </p:nvSpPr>
        <p:spPr/>
        <p:txBody>
          <a:bodyPr>
            <a:normAutofit/>
          </a:bodyPr>
          <a:lstStyle/>
          <a:p>
            <a:pPr marL="50800" indent="0" algn="just">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Berdasarkan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hasil</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pembahasan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mengenai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Efektivitas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Pelayanan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Di </a:t>
            </a:r>
            <a:r>
              <a:rPr lang="en-US" sz="1800" dirty="0" err="1" smtClean="0">
                <a:latin typeface="Times New Roman" pitchFamily="18" charset="0"/>
                <a:cs typeface="Times New Roman" pitchFamily="18" charset="0"/>
              </a:rPr>
              <a:t>Desa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Menanggal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Kecamatan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Mojosari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Kabupaten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Mojokerto</a:t>
            </a:r>
            <a:r>
              <a:rPr lang="en-US" sz="1800" dirty="0" smtClean="0">
                <a:latin typeface="Times New Roman" pitchFamily="18" charset="0"/>
                <a:cs typeface="Times New Roman" pitchFamily="18" charset="0"/>
              </a:rPr>
              <a:t> yang </a:t>
            </a:r>
            <a:r>
              <a:rPr lang="en-US" sz="1800" dirty="0" err="1">
                <a:latin typeface="Times New Roman" pitchFamily="18" charset="0"/>
                <a:cs typeface="Times New Roman" pitchFamily="18" charset="0"/>
              </a:rPr>
              <a:t>dilakukan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penulis</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berpacu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Teori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Efektivitas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Richard M. Steers, </a:t>
            </a:r>
            <a:r>
              <a:rPr lang="en-US" sz="1800" dirty="0" err="1">
                <a:latin typeface="Times New Roman" pitchFamily="18" charset="0"/>
                <a:cs typeface="Times New Roman" pitchFamily="18" charset="0"/>
              </a:rPr>
              <a:t>maka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ditarik</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kesimpulan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a:t>
            </a:r>
          </a:p>
          <a:p>
            <a:pPr marL="50800" indent="0" algn="just">
              <a:buNone/>
            </a:pP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Pencapaian </a:t>
            </a:r>
            <a:r>
              <a:rPr lang="id-ID" sz="1800" dirty="0">
                <a:latin typeface="Times New Roman" pitchFamily="18" charset="0"/>
                <a:cs typeface="Times New Roman" pitchFamily="18" charset="0"/>
              </a:rPr>
              <a:t>tujuan, sejauh ini diketahui tujuan dari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kepada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akurat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efektif</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terwujud</a:t>
            </a:r>
            <a:r>
              <a:rPr lang="en-US" sz="1800" dirty="0">
                <a:latin typeface="Times New Roman" pitchFamily="18" charset="0"/>
                <a:cs typeface="Times New Roman" pitchFamily="18" charset="0"/>
              </a:rPr>
              <a:t>. Hal </a:t>
            </a:r>
            <a:r>
              <a:rPr lang="en-US" sz="1800" dirty="0" err="1">
                <a:latin typeface="Times New Roman" pitchFamily="18" charset="0"/>
                <a:cs typeface="Times New Roman" pitchFamily="18" charset="0"/>
              </a:rPr>
              <a:t>tersebut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dibuktikan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melalui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waktu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proses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kesadaran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sendiri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Mengenai</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Rekapitulasi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Pelayanan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terkait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penduduk</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dokumen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dikatakan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akurat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efisien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banyak</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mengurus</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kepada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pihak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50800" indent="0" algn="just">
              <a:buNone/>
            </a:pP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Integrasi</a:t>
            </a:r>
            <a:r>
              <a:rPr lang="id-ID"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sudah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pernah</a:t>
            </a:r>
            <a:r>
              <a:rPr lang="id-ID" sz="1800" dirty="0">
                <a:latin typeface="Times New Roman" pitchFamily="18" charset="0"/>
                <a:cs typeface="Times New Roman" pitchFamily="18" charset="0"/>
              </a:rPr>
              <a:t> melakukan sosialisasi meskipun belum dilakukan secara </a:t>
            </a:r>
            <a:r>
              <a:rPr lang="en-US" sz="1800" dirty="0" err="1">
                <a:latin typeface="Times New Roman" pitchFamily="18" charset="0"/>
                <a:cs typeface="Times New Roman" pitchFamily="18" charset="0"/>
              </a:rPr>
              <a:t>rutin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berkala</a:t>
            </a:r>
            <a:r>
              <a:rPr lang="id-ID" sz="1800" dirty="0">
                <a:latin typeface="Times New Roman" pitchFamily="18" charset="0"/>
                <a:cs typeface="Times New Roman" pitchFamily="18" charset="0"/>
              </a:rPr>
              <a:t> kepada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serta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kurangnya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kesadaran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masayarkat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untuk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mengurus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dokumen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diri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terkait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kepengurusan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administrasi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kependudukan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pada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pemerintah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desa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menanggal</a:t>
            </a:r>
            <a:r>
              <a:rPr lang="en-US" sz="1800" dirty="0" smtClean="0">
                <a:latin typeface="Times New Roman" pitchFamily="18" charset="0"/>
                <a:cs typeface="Times New Roman" pitchFamily="18" charset="0"/>
              </a:rPr>
              <a:t>. </a:t>
            </a:r>
          </a:p>
          <a:p>
            <a:pPr marL="50800" indent="0" algn="just">
              <a:buNone/>
            </a:pP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Adaptasi</a:t>
            </a:r>
            <a:r>
              <a:rPr lang="id-ID" sz="1800" dirty="0">
                <a:latin typeface="Times New Roman" pitchFamily="18" charset="0"/>
                <a:cs typeface="Times New Roman" pitchFamily="18" charset="0"/>
              </a:rPr>
              <a:t>, pada indikator ini dinilai </a:t>
            </a:r>
            <a:r>
              <a:rPr lang="en-US" sz="1800" dirty="0" err="1">
                <a:latin typeface="Times New Roman" pitchFamily="18" charset="0"/>
                <a:cs typeface="Times New Roman" pitchFamily="18" charset="0"/>
              </a:rPr>
              <a:t>belum</a:t>
            </a:r>
            <a:r>
              <a:rPr lang="id-ID" sz="1800" dirty="0">
                <a:latin typeface="Times New Roman" pitchFamily="18" charset="0"/>
                <a:cs typeface="Times New Roman" pitchFamily="18" charset="0"/>
              </a:rPr>
              <a:t> efektif dikarenakan </a:t>
            </a:r>
            <a:r>
              <a:rPr lang="en-US" sz="1800" dirty="0" err="1" smtClean="0">
                <a:latin typeface="Times New Roman" pitchFamily="18" charset="0"/>
                <a:cs typeface="Times New Roman" pitchFamily="18" charset="0"/>
              </a:rPr>
              <a:t>jumlah</a:t>
            </a: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sumber </a:t>
            </a:r>
            <a:r>
              <a:rPr lang="id-ID" sz="1800" dirty="0">
                <a:latin typeface="Times New Roman" pitchFamily="18" charset="0"/>
                <a:cs typeface="Times New Roman" pitchFamily="18" charset="0"/>
              </a:rPr>
              <a:t>daya manusia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aparatur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id-ID"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belum</a:t>
            </a:r>
            <a:r>
              <a:rPr lang="en-US" sz="1800" dirty="0" smtClean="0">
                <a:latin typeface="Times New Roman" pitchFamily="18" charset="0"/>
                <a:cs typeface="Times New Roman" pitchFamily="18" charset="0"/>
              </a:rPr>
              <a:t> </a:t>
            </a:r>
            <a:r>
              <a:rPr lang="id-ID" sz="1800" dirty="0">
                <a:latin typeface="Times New Roman" pitchFamily="18" charset="0"/>
                <a:cs typeface="Times New Roman" pitchFamily="18" charset="0"/>
              </a:rPr>
              <a:t>sesuai dengan kualifikasi yang diperlukan dan untuk sarana prasarana </a:t>
            </a:r>
            <a:r>
              <a:rPr lang="en-US" sz="1800" dirty="0" err="1">
                <a:latin typeface="Times New Roman" pitchFamily="18" charset="0"/>
                <a:cs typeface="Times New Roman" pitchFamily="18" charset="0"/>
              </a:rPr>
              <a:t>belum</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cukup memadai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dilakuka</a:t>
            </a:r>
            <a:r>
              <a:rPr lang="id-ID" sz="1800" dirty="0">
                <a:latin typeface="Times New Roman" pitchFamily="18" charset="0"/>
                <a:cs typeface="Times New Roman" pitchFamily="18" charset="0"/>
              </a:rPr>
              <a:t>n pembaharuan sesuai dengan zaman</a:t>
            </a:r>
            <a:r>
              <a:rPr lang="en-US" sz="1800" dirty="0">
                <a:latin typeface="Times New Roman" pitchFamily="18" charset="0"/>
                <a:cs typeface="Times New Roman" pitchFamily="18" charset="0"/>
              </a:rPr>
              <a:t>. </a:t>
            </a:r>
          </a:p>
          <a:p>
            <a:pPr marL="50800" indent="0">
              <a:buNone/>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35266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r>
              <a:rPr lang="en-US" dirty="0" smtClean="0"/>
              <a:t> </a:t>
            </a:r>
            <a:endParaRPr lang="en-US" dirty="0"/>
          </a:p>
        </p:txBody>
      </p:sp>
      <p:sp>
        <p:nvSpPr>
          <p:cNvPr id="3" name="Text Placeholder 2"/>
          <p:cNvSpPr>
            <a:spLocks noGrp="1"/>
          </p:cNvSpPr>
          <p:nvPr>
            <p:ph type="body" idx="1"/>
          </p:nvPr>
        </p:nvSpPr>
        <p:spPr/>
        <p:txBody>
          <a:bodyPr>
            <a:normAutofit fontScale="92500" lnSpcReduction="10000"/>
          </a:bodyPr>
          <a:lstStyle/>
          <a:p>
            <a:pPr marL="50800" lvl="0" indent="0" algn="just">
              <a:buNone/>
            </a:pPr>
            <a:r>
              <a:rPr lang="en-US" sz="1400" dirty="0" smtClean="0">
                <a:latin typeface="Times New Roman" pitchFamily="18" charset="0"/>
                <a:cs typeface="Times New Roman" pitchFamily="18" charset="0"/>
              </a:rPr>
              <a:t>[</a:t>
            </a:r>
            <a:r>
              <a:rPr lang="en-US" sz="1400" dirty="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Nopiasari</a:t>
            </a:r>
            <a:r>
              <a:rPr lang="en-US" sz="1400" dirty="0">
                <a:latin typeface="Times New Roman" pitchFamily="18" charset="0"/>
                <a:cs typeface="Times New Roman" pitchFamily="18" charset="0"/>
              </a:rPr>
              <a:t>. 2021 “</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Pada</a:t>
            </a:r>
            <a:r>
              <a:rPr lang="en-US" sz="1400" i="1" dirty="0">
                <a:latin typeface="Times New Roman" pitchFamily="18" charset="0"/>
                <a:cs typeface="Times New Roman" pitchFamily="18" charset="0"/>
              </a:rPr>
              <a:t> Kantor </a:t>
            </a:r>
            <a:r>
              <a:rPr lang="en-US" sz="1400" i="1" dirty="0" err="1">
                <a:latin typeface="Times New Roman" pitchFamily="18" charset="0"/>
                <a:cs typeface="Times New Roman" pitchFamily="18" charset="0"/>
              </a:rPr>
              <a:t>Desa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Bangkriyen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Kecamatan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Awang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Kabupaten</a:t>
            </a:r>
            <a:r>
              <a:rPr lang="en-US" sz="1400" i="1" dirty="0">
                <a:latin typeface="Times New Roman" pitchFamily="18" charset="0"/>
                <a:cs typeface="Times New Roman" pitchFamily="18" charset="0"/>
              </a:rPr>
              <a:t> Barito </a:t>
            </a:r>
            <a:r>
              <a:rPr lang="en-US" sz="1400" i="1" dirty="0" err="1">
                <a:latin typeface="Times New Roman" pitchFamily="18" charset="0"/>
                <a:cs typeface="Times New Roman" pitchFamily="18" charset="0"/>
              </a:rPr>
              <a:t>Timur</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Jurnal.stiabalong.ac.id/</a:t>
            </a:r>
            <a:r>
              <a:rPr lang="en-US" sz="1400" dirty="0" err="1" smtClean="0">
                <a:latin typeface="Times New Roman" pitchFamily="18" charset="0"/>
                <a:cs typeface="Times New Roman" pitchFamily="18" charset="0"/>
              </a:rPr>
              <a:t>index.php</a:t>
            </a:r>
            <a:r>
              <a:rPr lang="en-US" sz="1400" dirty="0" smtClean="0">
                <a:latin typeface="Times New Roman" pitchFamily="18" charset="0"/>
                <a:cs typeface="Times New Roman" pitchFamily="18" charset="0"/>
              </a:rPr>
              <a:t>/JAPB</a:t>
            </a:r>
            <a:r>
              <a:rPr lang="en-US" sz="1400" dirty="0">
                <a:latin typeface="Times New Roman" pitchFamily="18" charset="0"/>
                <a:cs typeface="Times New Roman" pitchFamily="18" charset="0"/>
              </a:rPr>
              <a:t>, Vol. 4, No. (2). </a:t>
            </a:r>
          </a:p>
          <a:p>
            <a:pPr marL="50800" lvl="0" indent="0" algn="just">
              <a:buNone/>
            </a:pPr>
            <a:r>
              <a:rPr lang="en-US" sz="1400" dirty="0" smtClean="0">
                <a:latin typeface="Times New Roman" pitchFamily="18" charset="0"/>
                <a:cs typeface="Times New Roman" pitchFamily="18" charset="0"/>
              </a:rPr>
              <a:t>[2] </a:t>
            </a:r>
            <a:r>
              <a:rPr lang="en-US" sz="1400" dirty="0" err="1" smtClean="0">
                <a:latin typeface="Times New Roman" pitchFamily="18" charset="0"/>
                <a:cs typeface="Times New Roman" pitchFamily="18" charset="0"/>
              </a:rPr>
              <a:t>Handayani</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N, D.R. </a:t>
            </a:r>
            <a:r>
              <a:rPr lang="en-US" sz="1400" dirty="0" err="1">
                <a:latin typeface="Times New Roman" pitchFamily="18" charset="0"/>
                <a:cs typeface="Times New Roman" pitchFamily="18" charset="0"/>
              </a:rPr>
              <a:t>Nurmayanti</a:t>
            </a:r>
            <a:r>
              <a:rPr lang="en-US" sz="1400" dirty="0">
                <a:latin typeface="Times New Roman" pitchFamily="18" charset="0"/>
                <a:cs typeface="Times New Roman" pitchFamily="18" charset="0"/>
              </a:rPr>
              <a:t>, R. </a:t>
            </a:r>
            <a:r>
              <a:rPr lang="en-US" sz="1400" dirty="0" err="1">
                <a:latin typeface="Times New Roman" pitchFamily="18" charset="0"/>
                <a:cs typeface="Times New Roman" pitchFamily="18" charset="0"/>
              </a:rPr>
              <a:t>Nugroho</a:t>
            </a:r>
            <a:r>
              <a:rPr lang="en-US" sz="1400" dirty="0">
                <a:latin typeface="Times New Roman" pitchFamily="18" charset="0"/>
                <a:cs typeface="Times New Roman" pitchFamily="18" charset="0"/>
              </a:rPr>
              <a:t>. 2021</a:t>
            </a:r>
            <a:r>
              <a:rPr lang="en-US" sz="1400" i="1" dirty="0">
                <a:latin typeface="Times New Roman" pitchFamily="18" charset="0"/>
                <a:cs typeface="Times New Roman" pitchFamily="18" charset="0"/>
              </a:rPr>
              <a:t>“</a:t>
            </a:r>
            <a:r>
              <a:rPr lang="id-ID" sz="1400" i="1" dirty="0">
                <a:latin typeface="Times New Roman" pitchFamily="18" charset="0"/>
                <a:cs typeface="Times New Roman" pitchFamily="18" charset="0"/>
              </a:rPr>
              <a:t>I</a:t>
            </a:r>
            <a:r>
              <a:rPr lang="en-US" sz="1400" i="1" dirty="0" err="1">
                <a:latin typeface="Times New Roman" pitchFamily="18" charset="0"/>
                <a:cs typeface="Times New Roman" pitchFamily="18" charset="0"/>
              </a:rPr>
              <a:t>mplementasi</a:t>
            </a:r>
            <a:r>
              <a:rPr lang="id-ID" sz="1400" i="1" dirty="0">
                <a:latin typeface="Times New Roman" pitchFamily="18" charset="0"/>
                <a:cs typeface="Times New Roman" pitchFamily="18" charset="0"/>
              </a:rPr>
              <a:t> K</a:t>
            </a:r>
            <a:r>
              <a:rPr lang="en-US" sz="1400" i="1" dirty="0" err="1">
                <a:latin typeface="Times New Roman" pitchFamily="18" charset="0"/>
                <a:cs typeface="Times New Roman" pitchFamily="18" charset="0"/>
              </a:rPr>
              <a:t>ebijakan</a:t>
            </a:r>
            <a:r>
              <a:rPr lang="id-ID" sz="1400" i="1" dirty="0">
                <a:latin typeface="Times New Roman" pitchFamily="18" charset="0"/>
                <a:cs typeface="Times New Roman" pitchFamily="18" charset="0"/>
              </a:rPr>
              <a:t> P</a:t>
            </a:r>
            <a:r>
              <a:rPr lang="en-US" sz="1400" i="1" dirty="0" err="1">
                <a:latin typeface="Times New Roman" pitchFamily="18" charset="0"/>
                <a:cs typeface="Times New Roman" pitchFamily="18" charset="0"/>
              </a:rPr>
              <a:t>elayanan</a:t>
            </a:r>
            <a:r>
              <a:rPr lang="id-ID" sz="1400" i="1" dirty="0">
                <a:latin typeface="Times New Roman" pitchFamily="18" charset="0"/>
                <a:cs typeface="Times New Roman" pitchFamily="18" charset="0"/>
              </a:rPr>
              <a:t> A</a:t>
            </a:r>
            <a:r>
              <a:rPr lang="en-US" sz="1400" i="1" dirty="0" err="1">
                <a:latin typeface="Times New Roman" pitchFamily="18" charset="0"/>
                <a:cs typeface="Times New Roman" pitchFamily="18" charset="0"/>
              </a:rPr>
              <a:t>dministrasi</a:t>
            </a:r>
            <a:r>
              <a:rPr lang="id-ID" sz="1400" i="1" dirty="0">
                <a:latin typeface="Times New Roman" pitchFamily="18" charset="0"/>
                <a:cs typeface="Times New Roman" pitchFamily="18" charset="0"/>
              </a:rPr>
              <a:t> T</a:t>
            </a:r>
            <a:r>
              <a:rPr lang="en-US" sz="1400" i="1" dirty="0" err="1">
                <a:latin typeface="Times New Roman" pitchFamily="18" charset="0"/>
                <a:cs typeface="Times New Roman" pitchFamily="18" charset="0"/>
              </a:rPr>
              <a:t>erpadu</a:t>
            </a:r>
            <a:r>
              <a:rPr lang="id-ID" sz="1400" i="1" dirty="0">
                <a:latin typeface="Times New Roman" pitchFamily="18" charset="0"/>
                <a:cs typeface="Times New Roman" pitchFamily="18" charset="0"/>
              </a:rPr>
              <a:t> K</a:t>
            </a:r>
            <a:r>
              <a:rPr lang="en-US" sz="1400" i="1" dirty="0" err="1">
                <a:latin typeface="Times New Roman" pitchFamily="18" charset="0"/>
                <a:cs typeface="Times New Roman" pitchFamily="18" charset="0"/>
              </a:rPr>
              <a:t>ecamatan</a:t>
            </a:r>
            <a:r>
              <a:rPr lang="id-ID" sz="1400" i="1" dirty="0">
                <a:latin typeface="Times New Roman" pitchFamily="18" charset="0"/>
                <a:cs typeface="Times New Roman" pitchFamily="18" charset="0"/>
              </a:rPr>
              <a:t> (PATEN) D</a:t>
            </a:r>
            <a:r>
              <a:rPr lang="en-US" sz="1400" i="1" dirty="0">
                <a:latin typeface="Times New Roman" pitchFamily="18" charset="0"/>
                <a:cs typeface="Times New Roman" pitchFamily="18" charset="0"/>
              </a:rPr>
              <a:t>i</a:t>
            </a:r>
            <a:r>
              <a:rPr lang="id-ID" sz="1400" i="1" dirty="0">
                <a:latin typeface="Times New Roman" pitchFamily="18" charset="0"/>
                <a:cs typeface="Times New Roman" pitchFamily="18" charset="0"/>
              </a:rPr>
              <a:t> K</a:t>
            </a:r>
            <a:r>
              <a:rPr lang="en-US" sz="1400" i="1" dirty="0" err="1">
                <a:latin typeface="Times New Roman" pitchFamily="18" charset="0"/>
                <a:cs typeface="Times New Roman" pitchFamily="18" charset="0"/>
              </a:rPr>
              <a:t>ecamatan</a:t>
            </a:r>
            <a:r>
              <a:rPr lang="id-ID" sz="1400" i="1" dirty="0">
                <a:latin typeface="Times New Roman" pitchFamily="18" charset="0"/>
                <a:cs typeface="Times New Roman" pitchFamily="18" charset="0"/>
              </a:rPr>
              <a:t> K</a:t>
            </a:r>
            <a:r>
              <a:rPr lang="en-US" sz="1400" i="1" dirty="0" err="1">
                <a:latin typeface="Times New Roman" pitchFamily="18" charset="0"/>
                <a:cs typeface="Times New Roman" pitchFamily="18" charset="0"/>
              </a:rPr>
              <a:t>alijati</a:t>
            </a:r>
            <a:r>
              <a:rPr lang="id-ID" sz="1400" i="1" dirty="0">
                <a:latin typeface="Times New Roman" pitchFamily="18" charset="0"/>
                <a:cs typeface="Times New Roman" pitchFamily="18" charset="0"/>
              </a:rPr>
              <a:t> K</a:t>
            </a:r>
            <a:r>
              <a:rPr lang="en-US" sz="1400" i="1" dirty="0" err="1">
                <a:latin typeface="Times New Roman" pitchFamily="18" charset="0"/>
                <a:cs typeface="Times New Roman" pitchFamily="18" charset="0"/>
              </a:rPr>
              <a:t>abupaten</a:t>
            </a:r>
            <a:r>
              <a:rPr lang="id-ID" sz="1400" i="1" dirty="0">
                <a:latin typeface="Times New Roman" pitchFamily="18" charset="0"/>
                <a:cs typeface="Times New Roman" pitchFamily="18" charset="0"/>
              </a:rPr>
              <a:t> S</a:t>
            </a:r>
            <a:r>
              <a:rPr lang="en-US" sz="1400" i="1" dirty="0" err="1">
                <a:latin typeface="Times New Roman" pitchFamily="18" charset="0"/>
                <a:cs typeface="Times New Roman" pitchFamily="18" charset="0"/>
              </a:rPr>
              <a:t>ubang</a:t>
            </a:r>
            <a:r>
              <a:rPr lang="id-ID" sz="1400" i="1" dirty="0">
                <a:latin typeface="Times New Roman" pitchFamily="18" charset="0"/>
                <a:cs typeface="Times New Roman" pitchFamily="18" charset="0"/>
              </a:rPr>
              <a:t> P</a:t>
            </a:r>
            <a:r>
              <a:rPr lang="en-US" sz="1400" i="1" dirty="0" err="1">
                <a:latin typeface="Times New Roman" pitchFamily="18" charset="0"/>
                <a:cs typeface="Times New Roman" pitchFamily="18" charset="0"/>
              </a:rPr>
              <a:t>rovinsi</a:t>
            </a:r>
            <a:r>
              <a:rPr lang="id-ID" sz="1400" i="1" dirty="0">
                <a:latin typeface="Times New Roman" pitchFamily="18" charset="0"/>
                <a:cs typeface="Times New Roman" pitchFamily="18" charset="0"/>
              </a:rPr>
              <a:t> J</a:t>
            </a:r>
            <a:r>
              <a:rPr lang="en-US" sz="1400" i="1" dirty="0" err="1">
                <a:latin typeface="Times New Roman" pitchFamily="18" charset="0"/>
                <a:cs typeface="Times New Roman" pitchFamily="18" charset="0"/>
              </a:rPr>
              <a:t>awa</a:t>
            </a:r>
            <a:r>
              <a:rPr lang="id-ID" sz="1400" i="1" dirty="0">
                <a:latin typeface="Times New Roman" pitchFamily="18" charset="0"/>
                <a:cs typeface="Times New Roman" pitchFamily="18" charset="0"/>
              </a:rPr>
              <a:t> B</a:t>
            </a:r>
            <a:r>
              <a:rPr lang="en-US" sz="1400" i="1" dirty="0" err="1">
                <a:latin typeface="Times New Roman" pitchFamily="18" charset="0"/>
                <a:cs typeface="Times New Roman" pitchFamily="18" charset="0"/>
              </a:rPr>
              <a:t>arat</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Kebijakan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Pemerintahan</a:t>
            </a:r>
            <a:r>
              <a:rPr lang="en-US" sz="1400" dirty="0">
                <a:latin typeface="Times New Roman" pitchFamily="18" charset="0"/>
                <a:cs typeface="Times New Roman" pitchFamily="18" charset="0"/>
              </a:rPr>
              <a:t>, Vol. 4 No. (1), </a:t>
            </a:r>
            <a:r>
              <a:rPr lang="en-US" sz="1400" dirty="0" smtClean="0">
                <a:latin typeface="Times New Roman" pitchFamily="18" charset="0"/>
                <a:cs typeface="Times New Roman" pitchFamily="18" charset="0"/>
              </a:rPr>
              <a:t>32-40.</a:t>
            </a:r>
          </a:p>
          <a:p>
            <a:pPr marL="50800" lvl="0" indent="0" algn="just">
              <a:buNone/>
            </a:pPr>
            <a:r>
              <a:rPr lang="en-US" sz="1400" dirty="0" smtClean="0">
                <a:latin typeface="Times New Roman" pitchFamily="18" charset="0"/>
                <a:cs typeface="Times New Roman" pitchFamily="18" charset="0"/>
              </a:rPr>
              <a:t>[3] </a:t>
            </a:r>
            <a:r>
              <a:rPr lang="id-ID" sz="1400" dirty="0" smtClean="0">
                <a:latin typeface="Times New Roman" pitchFamily="18" charset="0"/>
                <a:cs typeface="Times New Roman" pitchFamily="18" charset="0"/>
              </a:rPr>
              <a:t>UNDANG-UNDANG </a:t>
            </a:r>
            <a:r>
              <a:rPr lang="id-ID" sz="1400" dirty="0">
                <a:latin typeface="Times New Roman" pitchFamily="18" charset="0"/>
                <a:cs typeface="Times New Roman" pitchFamily="18" charset="0"/>
              </a:rPr>
              <a:t>REPUBLIK INDONESIA NOMOR 24 TAHUN 2013 TENTANG PERUBAHAN ATAS UNDANG-UNDANG NOMOR 23 TAHUN 2006 TENTANG ADMINISTRASI KEPENDUDUKAN</a:t>
            </a:r>
            <a:r>
              <a:rPr lang="en-US" sz="1400" dirty="0" smtClean="0">
                <a:latin typeface="Times New Roman" pitchFamily="18" charset="0"/>
                <a:cs typeface="Times New Roman" pitchFamily="18" charset="0"/>
              </a:rPr>
              <a:t>.</a:t>
            </a:r>
          </a:p>
          <a:p>
            <a:pPr marL="50800" lvl="0" indent="0" algn="just">
              <a:buNone/>
            </a:pPr>
            <a:r>
              <a:rPr lang="en-US"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Sari,R,A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Januari</a:t>
            </a:r>
            <a:r>
              <a:rPr lang="en-US" sz="1400" dirty="0">
                <a:latin typeface="Times New Roman" pitchFamily="18" charset="0"/>
                <a:cs typeface="Times New Roman" pitchFamily="18" charset="0"/>
              </a:rPr>
              <a:t> 2022,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Di </a:t>
            </a:r>
            <a:r>
              <a:rPr lang="en-US" sz="1400" i="1" dirty="0" err="1">
                <a:latin typeface="Times New Roman" pitchFamily="18" charset="0"/>
                <a:cs typeface="Times New Roman" pitchFamily="18" charset="0"/>
              </a:rPr>
              <a:t>Kelurahan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Bunut</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Kabupaten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Sanggau</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Pengetahuan</a:t>
            </a:r>
            <a:r>
              <a:rPr lang="en-US" sz="1400" dirty="0">
                <a:latin typeface="Times New Roman" pitchFamily="18" charset="0"/>
                <a:cs typeface="Times New Roman" pitchFamily="18" charset="0"/>
              </a:rPr>
              <a:t>, Vol. 2 No. (1). </a:t>
            </a:r>
            <a:endParaRPr lang="en-US" sz="1400" dirty="0" smtClean="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Harani.I.L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Muchsin</a:t>
            </a:r>
            <a:r>
              <a:rPr lang="en-US" sz="1400" dirty="0">
                <a:latin typeface="Times New Roman" pitchFamily="18" charset="0"/>
                <a:cs typeface="Times New Roman" pitchFamily="18" charset="0"/>
              </a:rPr>
              <a:t>. S, </a:t>
            </a:r>
            <a:r>
              <a:rPr lang="en-US" sz="1400" dirty="0" err="1">
                <a:latin typeface="Times New Roman" pitchFamily="18" charset="0"/>
                <a:cs typeface="Times New Roman" pitchFamily="18" charset="0"/>
              </a:rPr>
              <a:t>Agus</a:t>
            </a:r>
            <a:r>
              <a:rPr lang="en-US" sz="1400" dirty="0">
                <a:latin typeface="Times New Roman" pitchFamily="18" charset="0"/>
                <a:cs typeface="Times New Roman" pitchFamily="18" charset="0"/>
              </a:rPr>
              <a:t>. Z.A, 2019,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Implementasi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Publik</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Melalui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Sistem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Dinoyo</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Sakdino</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Studi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Pada</a:t>
            </a:r>
            <a:r>
              <a:rPr lang="en-US" sz="1400" i="1" dirty="0">
                <a:latin typeface="Times New Roman" pitchFamily="18" charset="0"/>
                <a:cs typeface="Times New Roman" pitchFamily="18" charset="0"/>
              </a:rPr>
              <a:t> Kantor </a:t>
            </a:r>
            <a:r>
              <a:rPr lang="en-US" sz="1400" i="1" dirty="0" err="1">
                <a:latin typeface="Times New Roman" pitchFamily="18" charset="0"/>
                <a:cs typeface="Times New Roman" pitchFamily="18" charset="0"/>
              </a:rPr>
              <a:t>Kelurahan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Dinoyo</a:t>
            </a:r>
            <a:r>
              <a:rPr lang="en-US" sz="1400" i="1" dirty="0">
                <a:latin typeface="Times New Roman" pitchFamily="18" charset="0"/>
                <a:cs typeface="Times New Roman" pitchFamily="18" charset="0"/>
              </a:rPr>
              <a:t> Di Kota Malang.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Respon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 Vol.13 No.(5), Hal : </a:t>
            </a:r>
            <a:r>
              <a:rPr lang="en-US" sz="1400" dirty="0" smtClean="0">
                <a:latin typeface="Times New Roman" pitchFamily="18" charset="0"/>
                <a:cs typeface="Times New Roman" pitchFamily="18" charset="0"/>
              </a:rPr>
              <a:t>95-100.</a:t>
            </a:r>
          </a:p>
          <a:p>
            <a:pPr marL="50800" lvl="0" indent="0" algn="just">
              <a:buNone/>
            </a:pPr>
            <a:r>
              <a:rPr lang="en-US" sz="1400" dirty="0" smtClean="0">
                <a:latin typeface="Times New Roman" pitchFamily="18" charset="0"/>
                <a:cs typeface="Times New Roman" pitchFamily="18" charset="0"/>
              </a:rPr>
              <a:t>[6] </a:t>
            </a:r>
            <a:r>
              <a:rPr lang="id-ID" sz="1400" dirty="0" smtClean="0">
                <a:latin typeface="Times New Roman" pitchFamily="18" charset="0"/>
                <a:cs typeface="Times New Roman" pitchFamily="18" charset="0"/>
              </a:rPr>
              <a:t>Rahma </a:t>
            </a:r>
            <a:r>
              <a:rPr lang="id-ID" sz="1400" dirty="0">
                <a:latin typeface="Times New Roman" pitchFamily="18" charset="0"/>
                <a:cs typeface="Times New Roman" pitchFamily="18" charset="0"/>
              </a:rPr>
              <a:t>Yunita. ( 2017 ). </a:t>
            </a:r>
            <a:r>
              <a:rPr lang="id-ID" sz="1400" i="1" dirty="0">
                <a:latin typeface="Times New Roman" pitchFamily="18" charset="0"/>
                <a:cs typeface="Times New Roman" pitchFamily="18" charset="0"/>
              </a:rPr>
              <a:t>Pelayanan Administrasi Kependudukan Di Desa Bukit Makmur Kecamatan Kaliorang Kabupaten Kutai Timur</a:t>
            </a:r>
            <a:r>
              <a:rPr lang="id-ID" sz="1400" dirty="0">
                <a:latin typeface="Times New Roman" pitchFamily="18" charset="0"/>
                <a:cs typeface="Times New Roman" pitchFamily="18" charset="0"/>
              </a:rPr>
              <a:t>.Pejournal. Pemerintahan Integratif, Vol 5 ( 3 ). 378 - </a:t>
            </a:r>
            <a:r>
              <a:rPr lang="id-ID" sz="1400" dirty="0" smtClean="0">
                <a:latin typeface="Times New Roman" pitchFamily="18" charset="0"/>
                <a:cs typeface="Times New Roman" pitchFamily="18" charset="0"/>
              </a:rPr>
              <a:t>389.</a:t>
            </a:r>
            <a:endParaRPr lang="en-US" sz="1400" dirty="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[7] PERMEPAN </a:t>
            </a:r>
            <a:r>
              <a:rPr lang="en-US" sz="1400" dirty="0">
                <a:latin typeface="Times New Roman" pitchFamily="18" charset="0"/>
                <a:cs typeface="Times New Roman" pitchFamily="18" charset="0"/>
              </a:rPr>
              <a:t>NOMOR 14 TAHUN 2017 </a:t>
            </a:r>
            <a:r>
              <a:rPr lang="en-US" sz="1400" dirty="0" err="1">
                <a:latin typeface="Times New Roman" pitchFamily="18" charset="0"/>
                <a:cs typeface="Times New Roman" pitchFamily="18" charset="0"/>
              </a:rPr>
              <a:t>tentang</a:t>
            </a:r>
            <a:r>
              <a:rPr lang="en-US" sz="1400" dirty="0">
                <a:latin typeface="Times New Roman" pitchFamily="18" charset="0"/>
                <a:cs typeface="Times New Roman" pitchFamily="18" charset="0"/>
              </a:rPr>
              <a:t> </a:t>
            </a:r>
            <a:r>
              <a:rPr lang="id-ID" sz="1400" dirty="0">
                <a:latin typeface="Times New Roman" pitchFamily="18" charset="0"/>
                <a:cs typeface="Times New Roman" pitchFamily="18" charset="0"/>
              </a:rPr>
              <a:t>PEDOMAN PENYUSUNAN SURVEI KEPUASAN MASYARAKAT UNIT PENYELENGGARA PELAYANAN PUBLIK</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a:t>
            </a:r>
            <a:r>
              <a:rPr lang="en-US" sz="1400" dirty="0">
                <a:latin typeface="Times New Roman" pitchFamily="18" charset="0"/>
                <a:cs typeface="Times New Roman" pitchFamily="18" charset="0"/>
              </a:rPr>
              <a:t>8</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Moi</a:t>
            </a:r>
            <a:r>
              <a:rPr lang="en-US" sz="1400" dirty="0">
                <a:latin typeface="Times New Roman" pitchFamily="18" charset="0"/>
                <a:cs typeface="Times New Roman" pitchFamily="18" charset="0"/>
              </a:rPr>
              <a:t>. B, 2022,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Catatan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Sipil</a:t>
            </a:r>
            <a:r>
              <a:rPr lang="en-US" sz="1400" i="1" dirty="0">
                <a:latin typeface="Times New Roman" pitchFamily="18" charset="0"/>
                <a:cs typeface="Times New Roman" pitchFamily="18" charset="0"/>
              </a:rPr>
              <a:t> di </a:t>
            </a:r>
            <a:r>
              <a:rPr lang="en-US" sz="1400" i="1" dirty="0" err="1">
                <a:latin typeface="Times New Roman" pitchFamily="18" charset="0"/>
                <a:cs typeface="Times New Roman" pitchFamily="18" charset="0"/>
              </a:rPr>
              <a:t>Desa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Bumiaji</a:t>
            </a:r>
            <a:r>
              <a:rPr lang="en-US" sz="1400" i="1" dirty="0">
                <a:latin typeface="Times New Roman" pitchFamily="18" charset="0"/>
                <a:cs typeface="Times New Roman" pitchFamily="18" charset="0"/>
              </a:rPr>
              <a:t> Kota </a:t>
            </a:r>
            <a:r>
              <a:rPr lang="en-US" sz="1400" i="1" dirty="0" err="1">
                <a:latin typeface="Times New Roman" pitchFamily="18" charset="0"/>
                <a:cs typeface="Times New Roman" pitchFamily="18" charset="0"/>
              </a:rPr>
              <a:t>Batu</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Program </a:t>
            </a:r>
            <a:r>
              <a:rPr lang="en-US" sz="1400" dirty="0" err="1">
                <a:latin typeface="Times New Roman" pitchFamily="18" charset="0"/>
                <a:cs typeface="Times New Roman" pitchFamily="18" charset="0"/>
              </a:rPr>
              <a:t>Studi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Administrasi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Fakultas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Sosial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Politik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Universitas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Tribhuwana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Tunggadewi</a:t>
            </a:r>
            <a:r>
              <a:rPr lang="en-US" sz="1400" dirty="0">
                <a:latin typeface="Times New Roman" pitchFamily="18" charset="0"/>
                <a:cs typeface="Times New Roman" pitchFamily="18" charset="0"/>
              </a:rPr>
              <a:t>.</a:t>
            </a:r>
          </a:p>
          <a:p>
            <a:pPr marL="50800" lvl="0" indent="0" algn="just">
              <a:buNone/>
            </a:pPr>
            <a:r>
              <a:rPr lang="en-US" sz="1400" dirty="0">
                <a:latin typeface="Times New Roman" pitchFamily="18" charset="0"/>
                <a:cs typeface="Times New Roman" pitchFamily="18" charset="0"/>
              </a:rPr>
              <a:t>[9] Sari R </a:t>
            </a:r>
            <a:r>
              <a:rPr lang="en-US" sz="1400" dirty="0" err="1">
                <a:latin typeface="Times New Roman" pitchFamily="18" charset="0"/>
                <a:cs typeface="Times New Roman" pitchFamily="18" charset="0"/>
              </a:rPr>
              <a:t>Luh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Desember</a:t>
            </a:r>
            <a:r>
              <a:rPr lang="en-US" sz="1400" dirty="0">
                <a:latin typeface="Times New Roman" pitchFamily="18" charset="0"/>
                <a:cs typeface="Times New Roman" pitchFamily="18" charset="0"/>
              </a:rPr>
              <a:t> 2019 </a:t>
            </a:r>
            <a:r>
              <a:rPr lang="en-US" sz="1400" i="1" dirty="0">
                <a:latin typeface="Times New Roman" pitchFamily="18" charset="0"/>
                <a:cs typeface="Times New Roman" pitchFamily="18" charset="0"/>
              </a:rPr>
              <a:t>“</a:t>
            </a:r>
            <a:r>
              <a:rPr lang="id-ID" sz="1400" i="1" dirty="0">
                <a:latin typeface="Times New Roman" pitchFamily="18" charset="0"/>
                <a:cs typeface="Times New Roman" pitchFamily="18" charset="0"/>
              </a:rPr>
              <a:t>Efektivitas Pelayanan Administrasi Kependudukan di Dinas Kependudukan dan Pencatatan Sipil Kabupaten Jembrana.</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Sosial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Politik</a:t>
            </a:r>
            <a:r>
              <a:rPr lang="en-US" sz="1400" dirty="0">
                <a:latin typeface="Times New Roman" pitchFamily="18" charset="0"/>
                <a:cs typeface="Times New Roman" pitchFamily="18" charset="0"/>
              </a:rPr>
              <a:t>. Vol.10 No.(2). Hal : 83-89.</a:t>
            </a:r>
          </a:p>
          <a:p>
            <a:pPr marL="50800" lvl="0" indent="0" algn="just">
              <a:buNone/>
            </a:pPr>
            <a:r>
              <a:rPr lang="en-US" sz="1400" dirty="0">
                <a:latin typeface="Times New Roman" pitchFamily="18" charset="0"/>
                <a:cs typeface="Times New Roman" pitchFamily="18" charset="0"/>
              </a:rPr>
              <a:t>[10] </a:t>
            </a:r>
            <a:r>
              <a:rPr lang="en-US" sz="1400" dirty="0" err="1">
                <a:latin typeface="Times New Roman" pitchFamily="18" charset="0"/>
                <a:cs typeface="Times New Roman" pitchFamily="18" charset="0"/>
              </a:rPr>
              <a:t>Agustina</a:t>
            </a:r>
            <a:r>
              <a:rPr lang="en-US" sz="1400" dirty="0">
                <a:latin typeface="Times New Roman" pitchFamily="18" charset="0"/>
                <a:cs typeface="Times New Roman" pitchFamily="18" charset="0"/>
              </a:rPr>
              <a:t>, F. 2016.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Publik</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Dalam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Bidang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di </a:t>
            </a:r>
            <a:r>
              <a:rPr lang="en-US" sz="1400" i="1" dirty="0" err="1">
                <a:latin typeface="Times New Roman" pitchFamily="18" charset="0"/>
                <a:cs typeface="Times New Roman" pitchFamily="18" charset="0"/>
              </a:rPr>
              <a:t>Kecamatan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Tenggarong</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Seberang</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Ilmu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Pemerintahan</a:t>
            </a:r>
            <a:r>
              <a:rPr lang="en-US" sz="1400" dirty="0">
                <a:latin typeface="Times New Roman" pitchFamily="18" charset="0"/>
                <a:cs typeface="Times New Roman" pitchFamily="18" charset="0"/>
              </a:rPr>
              <a:t>. Vol.4 No.(4). Hal : 1-7.</a:t>
            </a:r>
          </a:p>
          <a:p>
            <a:pPr marL="50800" lvl="0" indent="0">
              <a:buNone/>
            </a:pPr>
            <a:r>
              <a:rPr lang="en-US" sz="1400" dirty="0">
                <a:latin typeface="Times New Roman" pitchFamily="18" charset="0"/>
                <a:cs typeface="Times New Roman" pitchFamily="18" charset="0"/>
              </a:rPr>
              <a:t>[11] </a:t>
            </a:r>
            <a:r>
              <a:rPr lang="en-US" sz="1400" dirty="0" err="1">
                <a:latin typeface="Times New Roman" pitchFamily="18" charset="0"/>
                <a:cs typeface="Times New Roman" pitchFamily="18" charset="0"/>
              </a:rPr>
              <a:t>Mustofa</a:t>
            </a:r>
            <a:r>
              <a:rPr lang="en-US" sz="1400" dirty="0">
                <a:latin typeface="Times New Roman" pitchFamily="18" charset="0"/>
                <a:cs typeface="Times New Roman" pitchFamily="18" charset="0"/>
              </a:rPr>
              <a:t>, F, </a:t>
            </a:r>
            <a:r>
              <a:rPr lang="en-US" sz="1400" dirty="0" err="1">
                <a:latin typeface="Times New Roman" pitchFamily="18" charset="0"/>
                <a:cs typeface="Times New Roman" pitchFamily="18" charset="0"/>
              </a:rPr>
              <a:t>Moch</a:t>
            </a:r>
            <a:r>
              <a:rPr lang="en-US" sz="1400" dirty="0">
                <a:latin typeface="Times New Roman" pitchFamily="18" charset="0"/>
                <a:cs typeface="Times New Roman" pitchFamily="18" charset="0"/>
              </a:rPr>
              <a:t>. 2020.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Dalam</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Meningkatkan</a:t>
            </a:r>
            <a:r>
              <a:rPr lang="en-US" sz="1400" i="1" dirty="0">
                <a:latin typeface="Times New Roman" pitchFamily="18" charset="0"/>
                <a:cs typeface="Times New Roman" pitchFamily="18" charset="0"/>
              </a:rPr>
              <a:t> Tata </a:t>
            </a:r>
            <a:r>
              <a:rPr lang="en-US" sz="1400" i="1" dirty="0" err="1">
                <a:latin typeface="Times New Roman" pitchFamily="18" charset="0"/>
                <a:cs typeface="Times New Roman" pitchFamily="18" charset="0"/>
              </a:rPr>
              <a:t>Kelola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Pemerintahan</a:t>
            </a:r>
            <a:r>
              <a:rPr lang="en-US" sz="1400" i="1" dirty="0">
                <a:latin typeface="Times New Roman" pitchFamily="18" charset="0"/>
                <a:cs typeface="Times New Roman" pitchFamily="18" charset="0"/>
              </a:rPr>
              <a:t> Yang </a:t>
            </a:r>
            <a:r>
              <a:rPr lang="en-US" sz="1400" i="1" dirty="0" err="1">
                <a:latin typeface="Times New Roman" pitchFamily="18" charset="0"/>
                <a:cs typeface="Times New Roman" pitchFamily="18" charset="0"/>
              </a:rPr>
              <a:t>Baik</a:t>
            </a:r>
            <a:r>
              <a:rPr lang="en-US" sz="1400" i="1" dirty="0">
                <a:latin typeface="Times New Roman" pitchFamily="18" charset="0"/>
                <a:cs typeface="Times New Roman" pitchFamily="18" charset="0"/>
              </a:rPr>
              <a:t> (</a:t>
            </a:r>
            <a:r>
              <a:rPr lang="id-ID" sz="1400" i="1" dirty="0">
                <a:latin typeface="Times New Roman" pitchFamily="18" charset="0"/>
                <a:cs typeface="Times New Roman" pitchFamily="18" charset="0"/>
              </a:rPr>
              <a:t>Studi Pelayanan KK, KTP/E-KTP dan Akta Kelahiran di Kelurahan Merjosari Kecamatan Lowokwaru Kota Malang</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Prodi </a:t>
            </a:r>
            <a:r>
              <a:rPr lang="en-US" sz="1400" dirty="0" err="1">
                <a:latin typeface="Times New Roman" pitchFamily="18" charset="0"/>
                <a:cs typeface="Times New Roman" pitchFamily="18" charset="0"/>
              </a:rPr>
              <a:t>Administrasi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Fakultas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Administrasi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a:t>
            </a:r>
          </a:p>
          <a:p>
            <a:pPr marL="50800" indent="0">
              <a:buNone/>
            </a:pP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93423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r>
              <a:rPr lang="en-US" dirty="0" smtClean="0"/>
              <a:t> </a:t>
            </a:r>
            <a:endParaRPr lang="en-US" dirty="0"/>
          </a:p>
        </p:txBody>
      </p:sp>
      <p:sp>
        <p:nvSpPr>
          <p:cNvPr id="3" name="Text Placeholder 2"/>
          <p:cNvSpPr>
            <a:spLocks noGrp="1"/>
          </p:cNvSpPr>
          <p:nvPr>
            <p:ph type="body" idx="1"/>
          </p:nvPr>
        </p:nvSpPr>
        <p:spPr/>
        <p:txBody>
          <a:bodyPr>
            <a:normAutofit fontScale="92500" lnSpcReduction="10000"/>
          </a:bodyPr>
          <a:lstStyle/>
          <a:p>
            <a:pPr marL="50800" lvl="0" indent="0" algn="just">
              <a:buNone/>
            </a:pPr>
            <a:r>
              <a:rPr lang="en-US" sz="1400" dirty="0" smtClean="0">
                <a:latin typeface="Times New Roman" pitchFamily="18" charset="0"/>
                <a:cs typeface="Times New Roman" pitchFamily="18" charset="0"/>
              </a:rPr>
              <a:t>[12] </a:t>
            </a:r>
            <a:r>
              <a:rPr lang="en-US" sz="1400" dirty="0" err="1" smtClean="0">
                <a:latin typeface="Times New Roman" pitchFamily="18" charset="0"/>
                <a:cs typeface="Times New Roman" pitchFamily="18" charset="0"/>
              </a:rPr>
              <a:t>Rahmasari</a:t>
            </a:r>
            <a:r>
              <a:rPr lang="en-US" sz="1400" dirty="0">
                <a:latin typeface="Times New Roman" pitchFamily="18" charset="0"/>
                <a:cs typeface="Times New Roman" pitchFamily="18" charset="0"/>
              </a:rPr>
              <a:t>, F.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Melalui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Aplikasi</a:t>
            </a:r>
            <a:r>
              <a:rPr lang="en-US" sz="1400" i="1" dirty="0">
                <a:latin typeface="Times New Roman" pitchFamily="18" charset="0"/>
                <a:cs typeface="Times New Roman" pitchFamily="18" charset="0"/>
              </a:rPr>
              <a:t> Telegram di Kota </a:t>
            </a:r>
            <a:r>
              <a:rPr lang="en-US" sz="1400" i="1" dirty="0" err="1">
                <a:latin typeface="Times New Roman" pitchFamily="18" charset="0"/>
                <a:cs typeface="Times New Roman" pitchFamily="18" charset="0"/>
              </a:rPr>
              <a:t>Bukittinggi</a:t>
            </a:r>
            <a:r>
              <a:rPr lang="en-US" sz="1400" i="1" dirty="0">
                <a:latin typeface="Times New Roman" pitchFamily="18" charset="0"/>
                <a:cs typeface="Times New Roman" pitchFamily="18" charset="0"/>
              </a:rPr>
              <a:t>”.</a:t>
            </a:r>
            <a:r>
              <a:rPr lang="en-US" sz="1400" dirty="0">
                <a:latin typeface="Times New Roman" pitchFamily="18" charset="0"/>
                <a:cs typeface="Times New Roman" pitchFamily="18" charset="0"/>
              </a:rPr>
              <a:t> Program </a:t>
            </a:r>
            <a:r>
              <a:rPr lang="en-US" sz="1400" dirty="0" err="1">
                <a:latin typeface="Times New Roman" pitchFamily="18" charset="0"/>
                <a:cs typeface="Times New Roman" pitchFamily="18" charset="0"/>
              </a:rPr>
              <a:t>Studi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Kependudukan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Pencatatan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Sipil</a:t>
            </a:r>
            <a:r>
              <a:rPr lang="en-US" sz="1400" dirty="0">
                <a:latin typeface="Times New Roman" pitchFamily="18" charset="0"/>
                <a:cs typeface="Times New Roman" pitchFamily="18" charset="0"/>
              </a:rPr>
              <a:t>. </a:t>
            </a:r>
          </a:p>
          <a:p>
            <a:pPr marL="50800" lvl="0" indent="0" algn="just">
              <a:buNone/>
            </a:pPr>
            <a:r>
              <a:rPr lang="en-US" sz="1400" dirty="0" smtClean="0">
                <a:latin typeface="Times New Roman" pitchFamily="18" charset="0"/>
                <a:cs typeface="Times New Roman" pitchFamily="18" charset="0"/>
              </a:rPr>
              <a:t>[13] </a:t>
            </a:r>
            <a:r>
              <a:rPr lang="id-ID" sz="1400" dirty="0" smtClean="0">
                <a:latin typeface="Times New Roman" pitchFamily="18" charset="0"/>
                <a:cs typeface="Times New Roman" pitchFamily="18" charset="0"/>
              </a:rPr>
              <a:t>Koli</a:t>
            </a:r>
            <a:r>
              <a:rPr lang="id-ID" sz="1400" dirty="0">
                <a:latin typeface="Times New Roman" pitchFamily="18" charset="0"/>
                <a:cs typeface="Times New Roman" pitchFamily="18" charset="0"/>
              </a:rPr>
              <a:t>, A.R.A., &amp; Firdausi, F. 2019</a:t>
            </a:r>
            <a:r>
              <a:rPr lang="id-ID" sz="1400" i="1" dirty="0">
                <a:latin typeface="Times New Roman" pitchFamily="18" charset="0"/>
                <a:cs typeface="Times New Roman" pitchFamily="18" charset="0"/>
              </a:rPr>
              <a:t>. </a:t>
            </a:r>
            <a:r>
              <a:rPr lang="en-US" sz="1400" i="1" dirty="0">
                <a:latin typeface="Times New Roman" pitchFamily="18" charset="0"/>
                <a:cs typeface="Times New Roman" pitchFamily="18" charset="0"/>
              </a:rPr>
              <a:t>“</a:t>
            </a:r>
            <a:r>
              <a:rPr lang="id-ID" sz="1400" i="1" dirty="0">
                <a:latin typeface="Times New Roman" pitchFamily="18" charset="0"/>
                <a:cs typeface="Times New Roman" pitchFamily="18" charset="0"/>
              </a:rPr>
              <a:t>Efektivitas Pelayanan Publik Di Bidang Kependudukan Berbasis Elektronik Di Dinas Kependudukan Dan Catatan Sipil Kota Batu</a:t>
            </a:r>
            <a:r>
              <a:rPr lang="en-US" sz="1400" i="1" dirty="0">
                <a:latin typeface="Times New Roman" pitchFamily="18" charset="0"/>
                <a:cs typeface="Times New Roman" pitchFamily="18" charset="0"/>
              </a:rPr>
              <a:t>”</a:t>
            </a:r>
            <a:r>
              <a:rPr lang="id-ID" sz="1400" i="1" dirty="0">
                <a:latin typeface="Times New Roman" pitchFamily="18" charset="0"/>
                <a:cs typeface="Times New Roman" pitchFamily="18" charset="0"/>
              </a:rPr>
              <a:t>. Jurnal ilmu sosial dan politik, 8(4), 200-205.</a:t>
            </a:r>
            <a:endParaRPr lang="en-US" sz="1400" dirty="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[14] </a:t>
            </a:r>
            <a:r>
              <a:rPr lang="en-US" sz="1400" dirty="0" err="1" smtClean="0">
                <a:latin typeface="Times New Roman" pitchFamily="18" charset="0"/>
                <a:cs typeface="Times New Roman" pitchFamily="18" charset="0"/>
              </a:rPr>
              <a:t>Pratama</a:t>
            </a:r>
            <a:r>
              <a:rPr lang="en-US" sz="1400" dirty="0">
                <a:latin typeface="Times New Roman" pitchFamily="18" charset="0"/>
                <a:cs typeface="Times New Roman" pitchFamily="18" charset="0"/>
              </a:rPr>
              <a:t>, N,A,N. </a:t>
            </a:r>
            <a:r>
              <a:rPr lang="en-US" sz="1400" dirty="0" err="1">
                <a:latin typeface="Times New Roman" pitchFamily="18" charset="0"/>
                <a:cs typeface="Times New Roman" pitchFamily="18" charset="0"/>
              </a:rPr>
              <a:t>Muchsin</a:t>
            </a:r>
            <a:r>
              <a:rPr lang="en-US" sz="1400" dirty="0">
                <a:latin typeface="Times New Roman" pitchFamily="18" charset="0"/>
                <a:cs typeface="Times New Roman" pitchFamily="18" charset="0"/>
              </a:rPr>
              <a:t>, S. </a:t>
            </a:r>
            <a:r>
              <a:rPr lang="en-US" sz="1400" dirty="0" err="1">
                <a:latin typeface="Times New Roman" pitchFamily="18" charset="0"/>
                <a:cs typeface="Times New Roman" pitchFamily="18" charset="0"/>
              </a:rPr>
              <a:t>Roni</a:t>
            </a:r>
            <a:r>
              <a:rPr lang="en-US" sz="1400" dirty="0">
                <a:latin typeface="Times New Roman" pitchFamily="18" charset="0"/>
                <a:cs typeface="Times New Roman" pitchFamily="18" charset="0"/>
              </a:rPr>
              <a:t>, P, </a:t>
            </a:r>
            <a:r>
              <a:rPr lang="en-US" sz="1400" dirty="0" err="1">
                <a:latin typeface="Times New Roman" pitchFamily="18" charset="0"/>
                <a:cs typeface="Times New Roman" pitchFamily="18" charset="0"/>
              </a:rPr>
              <a:t>Widodo</a:t>
            </a:r>
            <a:r>
              <a:rPr lang="en-US" sz="1400" dirty="0">
                <a:latin typeface="Times New Roman" pitchFamily="18" charset="0"/>
                <a:cs typeface="Times New Roman" pitchFamily="18" charset="0"/>
              </a:rPr>
              <a:t>. 2020.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Publik</a:t>
            </a:r>
            <a:r>
              <a:rPr lang="en-US" sz="1400" i="1" dirty="0">
                <a:latin typeface="Times New Roman" pitchFamily="18" charset="0"/>
                <a:cs typeface="Times New Roman" pitchFamily="18" charset="0"/>
              </a:rPr>
              <a:t> di </a:t>
            </a:r>
            <a:r>
              <a:rPr lang="en-US" sz="1400" i="1" dirty="0" err="1">
                <a:latin typeface="Times New Roman" pitchFamily="18" charset="0"/>
                <a:cs typeface="Times New Roman" pitchFamily="18" charset="0"/>
              </a:rPr>
              <a:t>Dinas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dan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Pencatatan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Sipil</a:t>
            </a:r>
            <a:r>
              <a:rPr lang="en-US" sz="1400" i="1" dirty="0">
                <a:latin typeface="Times New Roman" pitchFamily="18" charset="0"/>
                <a:cs typeface="Times New Roman" pitchFamily="18" charset="0"/>
              </a:rPr>
              <a:t> Kota </a:t>
            </a:r>
            <a:r>
              <a:rPr lang="en-US" sz="1400" i="1" dirty="0" err="1">
                <a:latin typeface="Times New Roman" pitchFamily="18" charset="0"/>
                <a:cs typeface="Times New Roman" pitchFamily="18" charset="0"/>
              </a:rPr>
              <a:t>Batu</a:t>
            </a:r>
            <a:r>
              <a:rPr lang="en-US" sz="1400" i="1" dirty="0">
                <a:latin typeface="Times New Roman" pitchFamily="18" charset="0"/>
                <a:cs typeface="Times New Roman" pitchFamily="18" charset="0"/>
              </a:rPr>
              <a:t> </a:t>
            </a:r>
            <a:r>
              <a:rPr lang="id-ID" sz="1400" i="1" dirty="0">
                <a:latin typeface="Times New Roman" pitchFamily="18" charset="0"/>
                <a:cs typeface="Times New Roman" pitchFamily="18" charset="0"/>
              </a:rPr>
              <a:t>(Studi Inovasi Mobil Senyum, PKK Penak, dan 3 In 1)</a:t>
            </a:r>
            <a:r>
              <a:rPr lang="en-US" sz="1400" i="1"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Respon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 Vol.14 No.(4). Hal : 59-69.</a:t>
            </a:r>
          </a:p>
          <a:p>
            <a:pPr marL="50800" lvl="0" indent="0" algn="just">
              <a:buNone/>
            </a:pPr>
            <a:r>
              <a:rPr lang="en-US" sz="1400" dirty="0" smtClean="0">
                <a:latin typeface="Times New Roman" pitchFamily="18" charset="0"/>
                <a:cs typeface="Times New Roman" pitchFamily="18" charset="0"/>
              </a:rPr>
              <a:t>[15] </a:t>
            </a:r>
            <a:r>
              <a:rPr lang="id-ID" sz="1400" dirty="0" smtClean="0">
                <a:latin typeface="Times New Roman" pitchFamily="18" charset="0"/>
                <a:cs typeface="Times New Roman" pitchFamily="18" charset="0"/>
              </a:rPr>
              <a:t>Satria </a:t>
            </a:r>
            <a:r>
              <a:rPr lang="id-ID" sz="1400" dirty="0">
                <a:latin typeface="Times New Roman" pitchFamily="18" charset="0"/>
                <a:cs typeface="Times New Roman" pitchFamily="18" charset="0"/>
              </a:rPr>
              <a:t>Fahrudin Syah. ( 2018 ) </a:t>
            </a:r>
            <a:r>
              <a:rPr lang="en-US" sz="1400" dirty="0">
                <a:latin typeface="Times New Roman" pitchFamily="18" charset="0"/>
                <a:cs typeface="Times New Roman" pitchFamily="18" charset="0"/>
              </a:rPr>
              <a:t>“</a:t>
            </a:r>
            <a:r>
              <a:rPr lang="id-ID" sz="1400" i="1" dirty="0">
                <a:latin typeface="Times New Roman" pitchFamily="18" charset="0"/>
                <a:cs typeface="Times New Roman" pitchFamily="18" charset="0"/>
              </a:rPr>
              <a:t>Efektivitas Pelayan Administrasi Masyarakat Desa Dan Kelurahan ( Padma ) Dalam Perwujudan Good Govermance Di Desa Simbirejo</a:t>
            </a:r>
            <a:r>
              <a:rPr lang="en-US" sz="1400" i="1" dirty="0">
                <a:latin typeface="Times New Roman" pitchFamily="18" charset="0"/>
                <a:cs typeface="Times New Roman" pitchFamily="18" charset="0"/>
              </a:rPr>
              <a:t>”</a:t>
            </a:r>
            <a:r>
              <a:rPr lang="id-ID" sz="1400" dirty="0">
                <a:latin typeface="Times New Roman" pitchFamily="18" charset="0"/>
                <a:cs typeface="Times New Roman" pitchFamily="18" charset="0"/>
              </a:rPr>
              <a:t>, Ejournal Ilmu Pemerintah Vol. 2.4.3363 - 3373.</a:t>
            </a:r>
            <a:endParaRPr lang="en-US" sz="1400" dirty="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[16] </a:t>
            </a:r>
            <a:r>
              <a:rPr lang="id-ID" sz="1400" dirty="0" smtClean="0">
                <a:latin typeface="Times New Roman" pitchFamily="18" charset="0"/>
                <a:cs typeface="Times New Roman" pitchFamily="18" charset="0"/>
              </a:rPr>
              <a:t>Puri </a:t>
            </a:r>
            <a:r>
              <a:rPr lang="id-ID" sz="1400" dirty="0">
                <a:latin typeface="Times New Roman" pitchFamily="18" charset="0"/>
                <a:cs typeface="Times New Roman" pitchFamily="18" charset="0"/>
              </a:rPr>
              <a:t>Dita Putri Wijaya.pdf. (n.d</a:t>
            </a:r>
            <a:r>
              <a:rPr lang="id-ID"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[17] </a:t>
            </a:r>
            <a:r>
              <a:rPr lang="id-ID" sz="1400" dirty="0" smtClean="0">
                <a:latin typeface="Times New Roman" pitchFamily="18" charset="0"/>
                <a:cs typeface="Times New Roman" pitchFamily="18" charset="0"/>
              </a:rPr>
              <a:t>Baria</a:t>
            </a:r>
            <a:r>
              <a:rPr lang="id-ID" sz="1400" dirty="0">
                <a:latin typeface="Times New Roman" pitchFamily="18" charset="0"/>
                <a:cs typeface="Times New Roman" pitchFamily="18" charset="0"/>
              </a:rPr>
              <a:t>, K. (2019). </a:t>
            </a:r>
            <a:r>
              <a:rPr lang="id-ID" sz="1400" i="1" dirty="0">
                <a:latin typeface="Times New Roman" pitchFamily="18" charset="0"/>
                <a:cs typeface="Times New Roman" pitchFamily="18" charset="0"/>
              </a:rPr>
              <a:t>Efektivitas Pelayanan Kartu Macca Di Kecamatan Lalabata Kabupaten Soppeng</a:t>
            </a:r>
            <a:r>
              <a:rPr lang="id-ID" sz="1400" dirty="0">
                <a:latin typeface="Times New Roman" pitchFamily="18" charset="0"/>
                <a:cs typeface="Times New Roman" pitchFamily="18" charset="0"/>
              </a:rPr>
              <a:t>. Jurusan Ilmu Administrasi Negara Fakultas Ilmu Sosial Dan Ilmu Politik Unuversitas Muhammadiya Makassar 2019, 53(9), 1689–1699</a:t>
            </a:r>
            <a:endParaRPr lang="en-US" sz="1400" dirty="0">
              <a:latin typeface="Times New Roman" pitchFamily="18" charset="0"/>
              <a:cs typeface="Times New Roman" pitchFamily="18" charset="0"/>
            </a:endParaRPr>
          </a:p>
          <a:p>
            <a:pPr marL="50800" lvl="0" indent="0" algn="just">
              <a:buNone/>
            </a:pPr>
            <a:r>
              <a:rPr lang="en-US" sz="1400" dirty="0" smtClean="0">
                <a:latin typeface="Times New Roman" pitchFamily="18" charset="0"/>
                <a:cs typeface="Times New Roman" pitchFamily="18" charset="0"/>
              </a:rPr>
              <a:t>[18] </a:t>
            </a:r>
            <a:r>
              <a:rPr lang="en-US" sz="1400" dirty="0" err="1" smtClean="0">
                <a:latin typeface="Times New Roman" pitchFamily="18" charset="0"/>
                <a:cs typeface="Times New Roman" pitchFamily="18" charset="0"/>
              </a:rPr>
              <a:t>Damayanti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Yuningsih</a:t>
            </a:r>
            <a:r>
              <a:rPr lang="en-US" sz="1400" dirty="0">
                <a:latin typeface="Times New Roman" pitchFamily="18" charset="0"/>
                <a:cs typeface="Times New Roman" pitchFamily="18" charset="0"/>
              </a:rPr>
              <a:t>, Akbar. 2022. </a:t>
            </a:r>
            <a:r>
              <a:rPr lang="en-US" sz="1400" i="1" dirty="0">
                <a:latin typeface="Times New Roman" pitchFamily="18" charset="0"/>
                <a:cs typeface="Times New Roman" pitchFamily="18" charset="0"/>
              </a:rPr>
              <a:t>“</a:t>
            </a:r>
            <a:r>
              <a:rPr lang="en-US" sz="1400" i="1" dirty="0" err="1">
                <a:latin typeface="Times New Roman" pitchFamily="18" charset="0"/>
                <a:cs typeface="Times New Roman" pitchFamily="18" charset="0"/>
              </a:rPr>
              <a:t>Efektivitas</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Administrasi</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Kependudukan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Masa</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Peralihan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Layanan</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Tahun</a:t>
            </a:r>
            <a:r>
              <a:rPr lang="en-US" sz="1400" i="1" dirty="0">
                <a:latin typeface="Times New Roman" pitchFamily="18" charset="0"/>
                <a:cs typeface="Times New Roman" pitchFamily="18" charset="0"/>
              </a:rPr>
              <a:t> 2021 Di Kota Bandung”</a:t>
            </a:r>
            <a:r>
              <a:rPr lang="en-US" sz="1400" dirty="0">
                <a:latin typeface="Times New Roman" pitchFamily="18" charset="0"/>
                <a:cs typeface="Times New Roman" pitchFamily="18" charset="0"/>
              </a:rPr>
              <a:t> . Program </a:t>
            </a:r>
            <a:r>
              <a:rPr lang="id-ID" sz="1400" dirty="0">
                <a:latin typeface="Times New Roman" pitchFamily="18" charset="0"/>
                <a:cs typeface="Times New Roman" pitchFamily="18" charset="0"/>
              </a:rPr>
              <a:t>Studi Administrasi Pemerintahan Universitas Padjadjaran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Jurnal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Administrasi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Pemerintah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Janitra</a:t>
            </a:r>
            <a:r>
              <a:rPr lang="en-US" sz="1400" dirty="0">
                <a:latin typeface="Times New Roman" pitchFamily="18" charset="0"/>
                <a:cs typeface="Times New Roman" pitchFamily="18" charset="0"/>
              </a:rPr>
              <a:t>). </a:t>
            </a:r>
          </a:p>
          <a:p>
            <a:pPr marL="50800" lvl="0" indent="0" algn="just">
              <a:buNone/>
            </a:pPr>
            <a:r>
              <a:rPr lang="en-US" sz="1400" dirty="0">
                <a:latin typeface="Times New Roman" pitchFamily="18" charset="0"/>
                <a:cs typeface="Times New Roman" pitchFamily="18" charset="0"/>
              </a:rPr>
              <a:t>[19] </a:t>
            </a:r>
            <a:r>
              <a:rPr lang="id-ID" sz="1400" dirty="0">
                <a:latin typeface="Times New Roman" pitchFamily="18" charset="0"/>
                <a:cs typeface="Times New Roman" pitchFamily="18" charset="0"/>
              </a:rPr>
              <a:t>Jaya, J. (2019). Jurnal Penelitian Tolis Ilmiah. Tolis Ilmiah; Jurnal Penelitian, 1(2), 124–129.</a:t>
            </a:r>
            <a:endParaRPr lang="en-US" sz="1400" dirty="0">
              <a:latin typeface="Times New Roman" pitchFamily="18" charset="0"/>
              <a:cs typeface="Times New Roman" pitchFamily="18" charset="0"/>
            </a:endParaRPr>
          </a:p>
          <a:p>
            <a:pPr marL="50800" lvl="0" indent="0" algn="just">
              <a:buNone/>
            </a:pPr>
            <a:r>
              <a:rPr lang="en-US" sz="1400" dirty="0">
                <a:latin typeface="Times New Roman" pitchFamily="18" charset="0"/>
                <a:cs typeface="Times New Roman" pitchFamily="18" charset="0"/>
              </a:rPr>
              <a:t>[20] </a:t>
            </a:r>
            <a:r>
              <a:rPr lang="id-ID" sz="1400" dirty="0">
                <a:latin typeface="Times New Roman" pitchFamily="18" charset="0"/>
                <a:cs typeface="Times New Roman" pitchFamily="18" charset="0"/>
              </a:rPr>
              <a:t>Sari, C. N., Heriyanto, M., &amp; Rusli, Z. (2018). </a:t>
            </a:r>
            <a:r>
              <a:rPr lang="id-ID" sz="1400" i="1" dirty="0">
                <a:latin typeface="Times New Roman" pitchFamily="18" charset="0"/>
                <a:cs typeface="Times New Roman" pitchFamily="18" charset="0"/>
              </a:rPr>
              <a:t>Efektivitas Pelaksanaan Program Pemberdayaan Masyarakat</a:t>
            </a:r>
            <a:endParaRPr lang="en-US" sz="1400" dirty="0">
              <a:latin typeface="Times New Roman" pitchFamily="18" charset="0"/>
              <a:cs typeface="Times New Roman" pitchFamily="18" charset="0"/>
            </a:endParaRPr>
          </a:p>
          <a:p>
            <a:pPr marL="50800" lvl="0" indent="0" algn="just">
              <a:buNone/>
            </a:pPr>
            <a:r>
              <a:rPr lang="en-US" sz="1400" dirty="0">
                <a:latin typeface="Times New Roman" pitchFamily="18" charset="0"/>
                <a:cs typeface="Times New Roman" pitchFamily="18" charset="0"/>
              </a:rPr>
              <a:t>[21] </a:t>
            </a:r>
            <a:r>
              <a:rPr lang="en-US" sz="1400" dirty="0" err="1">
                <a:latin typeface="Times New Roman" pitchFamily="18" charset="0"/>
                <a:cs typeface="Times New Roman" pitchFamily="18" charset="0"/>
              </a:rPr>
              <a:t>Hermawan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Hendra</a:t>
            </a:r>
            <a:r>
              <a:rPr lang="en-US" sz="1400" dirty="0">
                <a:latin typeface="Times New Roman" pitchFamily="18" charset="0"/>
                <a:cs typeface="Times New Roman" pitchFamily="18" charset="0"/>
              </a:rPr>
              <a:t>. 2020.</a:t>
            </a:r>
            <a:r>
              <a:rPr lang="en-US" sz="1400" i="1" dirty="0">
                <a:latin typeface="Times New Roman" pitchFamily="18" charset="0"/>
                <a:cs typeface="Times New Roman" pitchFamily="18" charset="0"/>
              </a:rPr>
              <a:t> “</a:t>
            </a:r>
            <a:r>
              <a:rPr lang="id-ID" sz="1400" i="1" dirty="0">
                <a:latin typeface="Times New Roman" pitchFamily="18" charset="0"/>
                <a:cs typeface="Times New Roman" pitchFamily="18" charset="0"/>
              </a:rPr>
              <a:t>EFEKTIVITAS PENARIKAN PAJAK BUMI DAN BANGUNAN OLEH PERANGKAT DESA DI DESA PANGANDARAN KECAMATAN PENGANDARAN KABUPATEN PANGANDARAN</a:t>
            </a:r>
            <a:r>
              <a:rPr lang="en-US" sz="1400" i="1"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marL="50800" lvl="0" indent="0" algn="just">
              <a:buNone/>
            </a:pPr>
            <a:r>
              <a:rPr lang="en-US" sz="1400" dirty="0">
                <a:latin typeface="Times New Roman" pitchFamily="18" charset="0"/>
                <a:cs typeface="Times New Roman" pitchFamily="18" charset="0"/>
              </a:rPr>
              <a:t>[22] </a:t>
            </a:r>
            <a:r>
              <a:rPr lang="id-ID" sz="1400" dirty="0">
                <a:latin typeface="Times New Roman" pitchFamily="18" charset="0"/>
                <a:cs typeface="Times New Roman" pitchFamily="18" charset="0"/>
              </a:rPr>
              <a:t>Setyowati, Dheska Ranita. 2019. </a:t>
            </a:r>
            <a:r>
              <a:rPr lang="id-ID" sz="1400" i="1" dirty="0">
                <a:latin typeface="Times New Roman" pitchFamily="18" charset="0"/>
                <a:cs typeface="Times New Roman" pitchFamily="18" charset="0"/>
              </a:rPr>
              <a:t>“Implementasi Pelayanan Administrasi Kependudukan Desa Kalimanah Wetan Purbalingga Berbasis Online.</a:t>
            </a:r>
            <a:r>
              <a:rPr lang="id-ID" sz="1400" dirty="0">
                <a:latin typeface="Times New Roman" pitchFamily="18" charset="0"/>
                <a:cs typeface="Times New Roman" pitchFamily="18" charset="0"/>
              </a:rPr>
              <a:t>” Informatic Journal IV(1):10–17.</a:t>
            </a:r>
            <a:endParaRPr lang="en-US" sz="1400" dirty="0">
              <a:latin typeface="Times New Roman" pitchFamily="18" charset="0"/>
              <a:cs typeface="Times New Roman" pitchFamily="18" charset="0"/>
            </a:endParaRPr>
          </a:p>
          <a:p>
            <a:pPr marL="50800" lvl="0" indent="0" algn="just">
              <a:buNone/>
            </a:pPr>
            <a:r>
              <a:rPr lang="en-US" sz="1400" dirty="0">
                <a:latin typeface="Times New Roman" pitchFamily="18" charset="0"/>
                <a:cs typeface="Times New Roman" pitchFamily="18" charset="0"/>
              </a:rPr>
              <a:t>[23] </a:t>
            </a:r>
            <a:r>
              <a:rPr lang="id-ID" sz="1400" dirty="0">
                <a:latin typeface="Times New Roman" pitchFamily="18" charset="0"/>
                <a:cs typeface="Times New Roman" pitchFamily="18" charset="0"/>
              </a:rPr>
              <a:t>Japami, Wingfi. 2019</a:t>
            </a:r>
            <a:r>
              <a:rPr lang="id-ID" sz="1400" i="1" dirty="0">
                <a:latin typeface="Times New Roman" pitchFamily="18" charset="0"/>
                <a:cs typeface="Times New Roman" pitchFamily="18" charset="0"/>
              </a:rPr>
              <a:t>. “Efektivitas Pelayanan Keliling Online Pada Dinas Kependudukan Dan Pencatatan Sipil Kabupaten Tanah Datar.”</a:t>
            </a:r>
            <a:r>
              <a:rPr lang="id-ID" sz="1400" dirty="0">
                <a:latin typeface="Times New Roman" pitchFamily="18" charset="0"/>
                <a:cs typeface="Times New Roman" pitchFamily="18" charset="0"/>
              </a:rPr>
              <a:t> Jurnal Ilmu Administrasi Publik II(1):75–85.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81247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p:nvPr/>
        </p:nvSpPr>
        <p:spPr>
          <a:xfrm>
            <a:off x="1941922" y="4179193"/>
            <a:ext cx="798740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2"/>
                </a:solidFill>
                <a:latin typeface="Calibri"/>
                <a:ea typeface="Calibri"/>
                <a:cs typeface="Calibri"/>
                <a:sym typeface="Calibri"/>
              </a:rPr>
              <a:t>TERIMA KASIH</a:t>
            </a:r>
            <a:endParaRPr sz="7200" b="1" i="0" u="none" strike="noStrike" cap="none">
              <a:solidFill>
                <a:schemeClr val="lt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dirty="0">
                <a:latin typeface="Times New Roman"/>
                <a:ea typeface="Times New Roman"/>
                <a:cs typeface="Times New Roman"/>
                <a:sym typeface="Times New Roman"/>
              </a:rPr>
              <a:t>LATAR BELAKANG</a:t>
            </a:r>
            <a:endParaRPr sz="3600" dirty="0">
              <a:latin typeface="Times New Roman"/>
              <a:ea typeface="Times New Roman"/>
              <a:cs typeface="Times New Roman"/>
              <a:sym typeface="Times New Roman"/>
            </a:endParaRPr>
          </a:p>
        </p:txBody>
      </p:sp>
      <p:sp>
        <p:nvSpPr>
          <p:cNvPr id="18" name="Google Shape;59;p2"/>
          <p:cNvSpPr/>
          <p:nvPr/>
        </p:nvSpPr>
        <p:spPr>
          <a:xfrm>
            <a:off x="8050571" y="3495166"/>
            <a:ext cx="2869965" cy="267013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just"/>
            <a:r>
              <a:rPr lang="id-ID" dirty="0">
                <a:latin typeface="Times New Roman" pitchFamily="18" charset="0"/>
                <a:cs typeface="Times New Roman" pitchFamily="18" charset="0"/>
              </a:rPr>
              <a:t>Administrasi kependudukan </a:t>
            </a:r>
            <a:r>
              <a:rPr lang="en-US" dirty="0" err="1" smtClean="0">
                <a:latin typeface="Times New Roman" pitchFamily="18" charset="0"/>
                <a:cs typeface="Times New Roman" pitchFamily="18" charset="0"/>
              </a:rPr>
              <a:t>antara</a:t>
            </a:r>
            <a:r>
              <a:rPr lang="en-US" dirty="0" smtClean="0">
                <a:latin typeface="Times New Roman" pitchFamily="18" charset="0"/>
                <a:cs typeface="Times New Roman" pitchFamily="18" charset="0"/>
              </a:rPr>
              <a:t> lain : </a:t>
            </a:r>
          </a:p>
          <a:p>
            <a:pPr marL="342900" lvl="0" indent="-342900" algn="just">
              <a:buAutoNum type="arabicPeriod"/>
            </a:pPr>
            <a:r>
              <a:rPr lang="en-US" dirty="0" smtClean="0">
                <a:latin typeface="Times New Roman" pitchFamily="18" charset="0"/>
                <a:cs typeface="Times New Roman" pitchFamily="18" charset="0"/>
              </a:rPr>
              <a:t>E-KTP </a:t>
            </a:r>
          </a:p>
          <a:p>
            <a:pPr marL="342900" lvl="0" indent="-342900" algn="just">
              <a:buAutoNum type="arabicPeriod"/>
            </a:pPr>
            <a:r>
              <a:rPr lang="en-US" dirty="0" err="1" smtClean="0">
                <a:latin typeface="Times New Roman" pitchFamily="18" charset="0"/>
                <a:cs typeface="Times New Roman" pitchFamily="18" charset="0"/>
              </a:rPr>
              <a:t>Kartu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Keluarga</a:t>
            </a:r>
            <a:r>
              <a:rPr lang="en-US" dirty="0" smtClean="0">
                <a:latin typeface="Times New Roman" pitchFamily="18" charset="0"/>
                <a:cs typeface="Times New Roman" pitchFamily="18" charset="0"/>
              </a:rPr>
              <a:t> (KK) </a:t>
            </a:r>
          </a:p>
          <a:p>
            <a:pPr marL="342900" lvl="0" indent="-342900" algn="just">
              <a:buAutoNum type="arabicPeriod"/>
            </a:pPr>
            <a:r>
              <a:rPr lang="en-US" dirty="0" err="1" smtClean="0">
                <a:latin typeface="Times New Roman" pitchFamily="18" charset="0"/>
                <a:cs typeface="Times New Roman" pitchFamily="18" charset="0"/>
              </a:rPr>
              <a:t>Surat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keterangan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Domisili</a:t>
            </a:r>
            <a:r>
              <a:rPr lang="en-US" dirty="0" smtClean="0">
                <a:latin typeface="Times New Roman" pitchFamily="18" charset="0"/>
                <a:cs typeface="Times New Roman" pitchFamily="18" charset="0"/>
              </a:rPr>
              <a:t> (SKD). </a:t>
            </a:r>
          </a:p>
          <a:p>
            <a:pPr marL="342900" lvl="0" indent="-342900" algn="just">
              <a:buAutoNum type="arabicPeriod"/>
            </a:pPr>
            <a:r>
              <a:rPr lang="en-US" dirty="0" err="1" smtClean="0">
                <a:latin typeface="Times New Roman" pitchFamily="18" charset="0"/>
                <a:cs typeface="Times New Roman" pitchFamily="18" charset="0"/>
              </a:rPr>
              <a:t>Surat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Keterangan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Pindah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Domisili</a:t>
            </a:r>
            <a:r>
              <a:rPr lang="en-US" dirty="0" smtClean="0">
                <a:latin typeface="Times New Roman" pitchFamily="18" charset="0"/>
                <a:cs typeface="Times New Roman" pitchFamily="18" charset="0"/>
              </a:rPr>
              <a:t>.</a:t>
            </a:r>
          </a:p>
          <a:p>
            <a:pPr marL="342900" lvl="0" indent="-342900" algn="just">
              <a:buAutoNum type="arabicPeriod"/>
            </a:pPr>
            <a:r>
              <a:rPr lang="en-US" dirty="0" err="1" smtClean="0">
                <a:latin typeface="Times New Roman" pitchFamily="18" charset="0"/>
                <a:cs typeface="Times New Roman" pitchFamily="18" charset="0"/>
              </a:rPr>
              <a:t>Surat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K</a:t>
            </a:r>
            <a:r>
              <a:rPr lang="en-US" dirty="0" err="1" smtClean="0">
                <a:latin typeface="Times New Roman" pitchFamily="18" charset="0"/>
                <a:cs typeface="Times New Roman" pitchFamily="18" charset="0"/>
              </a:rPr>
              <a:t>eterangan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Datang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Domisili</a:t>
            </a:r>
            <a:r>
              <a:rPr lang="en-US" dirty="0" smtClean="0">
                <a:latin typeface="Times New Roman" pitchFamily="18" charset="0"/>
                <a:cs typeface="Times New Roman" pitchFamily="18" charset="0"/>
              </a:rPr>
              <a:t>.  </a:t>
            </a:r>
          </a:p>
          <a:p>
            <a:pPr marL="342900" lvl="0" indent="-342900" algn="just">
              <a:buAutoNum type="arabicPeriod"/>
            </a:pPr>
            <a:r>
              <a:rPr lang="en-US" dirty="0" err="1" smtClean="0">
                <a:latin typeface="Times New Roman" pitchFamily="18" charset="0"/>
                <a:cs typeface="Times New Roman" pitchFamily="18" charset="0"/>
              </a:rPr>
              <a:t>Akta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kelahiran</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342900" lvl="0" indent="-342900" algn="just">
              <a:buAutoNum type="arabicPeriod"/>
            </a:pPr>
            <a:r>
              <a:rPr lang="en-US" dirty="0" err="1" smtClean="0">
                <a:latin typeface="Times New Roman" pitchFamily="18" charset="0"/>
                <a:cs typeface="Times New Roman" pitchFamily="18" charset="0"/>
              </a:rPr>
              <a:t>Akta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Kematian</a:t>
            </a:r>
            <a:r>
              <a:rPr lang="en-US" dirty="0">
                <a:latin typeface="Times New Roman" pitchFamily="18" charset="0"/>
                <a:cs typeface="Times New Roman" pitchFamily="18" charset="0"/>
              </a:rPr>
              <a:t>.</a:t>
            </a:r>
            <a:endParaRPr dirty="0">
              <a:latin typeface="Times New Roman" pitchFamily="18" charset="0"/>
              <a:cs typeface="Times New Roman" pitchFamily="18" charset="0"/>
            </a:endParaRPr>
          </a:p>
        </p:txBody>
      </p:sp>
      <p:sp>
        <p:nvSpPr>
          <p:cNvPr id="2" name="Rectangle 1"/>
          <p:cNvSpPr/>
          <p:nvPr/>
        </p:nvSpPr>
        <p:spPr>
          <a:xfrm>
            <a:off x="623392" y="1190794"/>
            <a:ext cx="3614533" cy="2246769"/>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a:r>
              <a:rPr lang="id-ID" dirty="0"/>
              <a:t>Dalam kerangka administrasi negara, pelayanan kepada publik menjadi fokus utama yang diwajibkan dalam penyediaan layanan, dengan tujuan memberikan layanan terbaik kepada masyarakat. Pemerintah juga memiliki tanggung jawab signifikan dalam memberikan layanan publik yang unggul, termasuk dalam pengaturan dan berbagai jenis pelayanan guna memenuhi kebutuhan masyarakat</a:t>
            </a:r>
            <a:endParaRPr lang="en-US" dirty="0">
              <a:latin typeface="Times New Roman" pitchFamily="18" charset="0"/>
              <a:cs typeface="Times New Roman" pitchFamily="18" charset="0"/>
            </a:endParaRPr>
          </a:p>
        </p:txBody>
      </p:sp>
      <p:sp>
        <p:nvSpPr>
          <p:cNvPr id="3" name="Rectangle 2"/>
          <p:cNvSpPr/>
          <p:nvPr/>
        </p:nvSpPr>
        <p:spPr>
          <a:xfrm>
            <a:off x="8050571" y="1429571"/>
            <a:ext cx="2869965"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d-ID" dirty="0">
                <a:latin typeface="Times New Roman" pitchFamily="18" charset="0"/>
                <a:cs typeface="Times New Roman" pitchFamily="18" charset="0"/>
              </a:rPr>
              <a:t>Kebutuhan </a:t>
            </a:r>
            <a:r>
              <a:rPr lang="id-ID" dirty="0" smtClean="0">
                <a:latin typeface="Times New Roman" pitchFamily="18" charset="0"/>
                <a:cs typeface="Times New Roman" pitchFamily="18" charset="0"/>
              </a:rPr>
              <a:t>akan penyelenggaraan pemerintahan </a:t>
            </a:r>
            <a:r>
              <a:rPr lang="id-ID" dirty="0">
                <a:latin typeface="Times New Roman" pitchFamily="18" charset="0"/>
                <a:cs typeface="Times New Roman" pitchFamily="18" charset="0"/>
              </a:rPr>
              <a:t>yang efektif, efisien, akuntabel dan transparan menjadi dasar dikeluarkannya Peraturan Presiden Nomor 95 Tahun 2018 Tentang Sistem Pemerintahan Berbasis </a:t>
            </a:r>
            <a:r>
              <a:rPr lang="id-ID" dirty="0" smtClean="0">
                <a:latin typeface="Times New Roman" pitchFamily="18" charset="0"/>
                <a:cs typeface="Times New Roman" pitchFamily="18" charset="0"/>
              </a:rPr>
              <a:t>Elektronik</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Rectangle 4"/>
          <p:cNvSpPr/>
          <p:nvPr/>
        </p:nvSpPr>
        <p:spPr>
          <a:xfrm>
            <a:off x="623393" y="3717032"/>
            <a:ext cx="361453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d-ID" dirty="0" smtClean="0">
                <a:latin typeface="Times New Roman" pitchFamily="18" charset="0"/>
                <a:cs typeface="Times New Roman" pitchFamily="18" charset="0"/>
              </a:rPr>
              <a:t>Undang</a:t>
            </a:r>
            <a:r>
              <a:rPr lang="en-US" dirty="0" smtClean="0">
                <a:latin typeface="Times New Roman" pitchFamily="18" charset="0"/>
                <a:cs typeface="Times New Roman" pitchFamily="18" charset="0"/>
              </a:rPr>
              <a:t> - </a:t>
            </a:r>
            <a:r>
              <a:rPr lang="id-ID" dirty="0" smtClean="0">
                <a:latin typeface="Times New Roman" pitchFamily="18" charset="0"/>
                <a:cs typeface="Times New Roman" pitchFamily="18" charset="0"/>
              </a:rPr>
              <a:t>undang No 2</a:t>
            </a:r>
            <a:r>
              <a:rPr lang="en-US" dirty="0" smtClean="0">
                <a:latin typeface="Times New Roman" pitchFamily="18" charset="0"/>
                <a:cs typeface="Times New Roman" pitchFamily="18" charset="0"/>
              </a:rPr>
              <a:t>4</a:t>
            </a:r>
            <a:r>
              <a:rPr lang="id-ID" dirty="0" smtClean="0">
                <a:latin typeface="Times New Roman" pitchFamily="18" charset="0"/>
                <a:cs typeface="Times New Roman" pitchFamily="18" charset="0"/>
              </a:rPr>
              <a:t> Tahun 20</a:t>
            </a:r>
            <a:r>
              <a:rPr lang="en-US" dirty="0" smtClean="0">
                <a:latin typeface="Times New Roman" pitchFamily="18" charset="0"/>
                <a:cs typeface="Times New Roman" pitchFamily="18" charset="0"/>
              </a:rPr>
              <a:t>13</a:t>
            </a:r>
            <a:r>
              <a:rPr lang="id-ID" dirty="0" smtClean="0">
                <a:latin typeface="Times New Roman" pitchFamily="18" charset="0"/>
                <a:cs typeface="Times New Roman" pitchFamily="18" charset="0"/>
              </a:rPr>
              <a:t> tentang Administrasi Kependudukan menjelaskan bahwa</a:t>
            </a:r>
            <a:r>
              <a:rPr lang="en-US" dirty="0" smtClean="0">
                <a:latin typeface="Times New Roman" pitchFamily="18" charset="0"/>
                <a:cs typeface="Times New Roman" pitchFamily="18" charset="0"/>
              </a:rPr>
              <a:t> : </a:t>
            </a:r>
            <a:r>
              <a:rPr lang="id-ID" dirty="0" smtClean="0">
                <a:latin typeface="Times New Roman" pitchFamily="18" charset="0"/>
                <a:cs typeface="Times New Roman" pitchFamily="18" charset="0"/>
              </a:rPr>
              <a:t>Administrasi Kependudukan sebagai suatu sistem, bagi Penduduk diharapkan dapat memberikan pemenuhan atas hak-hak administratif penduduk dalam pelayanan publik serta memberikan perlindungan yang berkenaan dengan penerbitan Dokumen Kependudukan tanpa ada perlakuan yang diskriminatif melalui peran aktif Pemerintah dan pemerintah daerah</a:t>
            </a:r>
            <a:r>
              <a:rPr lang="id-ID" dirty="0" smtClean="0"/>
              <a:t>.</a:t>
            </a:r>
            <a:endParaRPr lang="en-US" dirty="0"/>
          </a:p>
        </p:txBody>
      </p:sp>
      <p:pic>
        <p:nvPicPr>
          <p:cNvPr id="20" name="Picture 19" descr="Sistem-1.jpg"/>
          <p:cNvPicPr>
            <a:picLocks noChangeAspect="1"/>
          </p:cNvPicPr>
          <p:nvPr/>
        </p:nvPicPr>
        <p:blipFill>
          <a:blip r:embed="rId3"/>
          <a:stretch>
            <a:fillRect/>
          </a:stretch>
        </p:blipFill>
        <p:spPr>
          <a:xfrm>
            <a:off x="4799856" y="2448486"/>
            <a:ext cx="2524125" cy="2322494"/>
          </a:xfrm>
          <a:prstGeom prst="rect">
            <a:avLst/>
          </a:prstGeom>
        </p:spPr>
      </p:pic>
      <p:cxnSp>
        <p:nvCxnSpPr>
          <p:cNvPr id="23" name="Elbow Connector 22"/>
          <p:cNvCxnSpPr>
            <a:stCxn id="20" idx="0"/>
          </p:cNvCxnSpPr>
          <p:nvPr/>
        </p:nvCxnSpPr>
        <p:spPr>
          <a:xfrm rot="5400000" flipH="1" flipV="1">
            <a:off x="6788495" y="1334272"/>
            <a:ext cx="387638" cy="184079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0" idx="3"/>
            <a:endCxn id="18" idx="1"/>
          </p:cNvCxnSpPr>
          <p:nvPr/>
        </p:nvCxnSpPr>
        <p:spPr>
          <a:xfrm>
            <a:off x="7323981" y="3609733"/>
            <a:ext cx="726590" cy="12205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0" idx="1"/>
            <a:endCxn id="2" idx="3"/>
          </p:cNvCxnSpPr>
          <p:nvPr/>
        </p:nvCxnSpPr>
        <p:spPr>
          <a:xfrm rot="10800000">
            <a:off x="4237926" y="2314179"/>
            <a:ext cx="561931" cy="129555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0" idx="2"/>
            <a:endCxn id="5" idx="3"/>
          </p:cNvCxnSpPr>
          <p:nvPr/>
        </p:nvCxnSpPr>
        <p:spPr>
          <a:xfrm rot="5400000">
            <a:off x="5115205" y="3893702"/>
            <a:ext cx="69437" cy="182399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6" name="Google Shape;50;p2"/>
          <p:cNvSpPr txBox="1">
            <a:spLocks noGrp="1"/>
          </p:cNvSpPr>
          <p:nvPr>
            <p:ph type="title"/>
          </p:nvPr>
        </p:nvSpPr>
        <p:spPr>
          <a:xfrm>
            <a:off x="191344" y="116632"/>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dirty="0">
                <a:latin typeface="Times New Roman"/>
                <a:ea typeface="Times New Roman"/>
                <a:cs typeface="Times New Roman"/>
                <a:sym typeface="Times New Roman"/>
              </a:rPr>
              <a:t>LATAR BELAKANG</a:t>
            </a:r>
            <a:endParaRPr sz="3600" dirty="0">
              <a:latin typeface="Times New Roman"/>
              <a:ea typeface="Times New Roman"/>
              <a:cs typeface="Times New Roman"/>
              <a:sym typeface="Times New Roman"/>
            </a:endParaRPr>
          </a:p>
        </p:txBody>
      </p:sp>
      <p:sp>
        <p:nvSpPr>
          <p:cNvPr id="2" name="Rectangle 1"/>
          <p:cNvSpPr/>
          <p:nvPr/>
        </p:nvSpPr>
        <p:spPr>
          <a:xfrm>
            <a:off x="191344" y="1330895"/>
            <a:ext cx="11593288" cy="1477328"/>
          </a:xfrm>
          <a:prstGeom prst="rect">
            <a:avLst/>
          </a:prstGeom>
        </p:spPr>
        <p:txBody>
          <a:bodyPr wrap="square">
            <a:spAutoFit/>
          </a:bodyPr>
          <a:lstStyle/>
          <a:p>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merupakan sebagai pelayanan masyarakat yang memberikan pelayanan publik di bidang administrasi kependudukan</a:t>
            </a:r>
            <a:r>
              <a:rPr lang="id-ID"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id-ID" sz="1800" dirty="0">
                <a:latin typeface="Times New Roman" pitchFamily="18" charset="0"/>
                <a:cs typeface="Times New Roman" pitchFamily="18" charset="0"/>
              </a:rPr>
              <a:t>Namun dalam pelaksanaan pelayanan administrasi kependudukan pada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sering terjadi pelayanan publik yang kurang memuaskan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serta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tidak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memperdulikan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peraturan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telah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dibuat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pemerintah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tabel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dibawah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menjelaskan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jumlah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sudah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datang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melapor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ataupun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id-ID" sz="1800" dirty="0">
                <a:latin typeface="Times New Roman" pitchFamily="18" charset="0"/>
                <a:cs typeface="Times New Roman" pitchFamily="18" charset="0"/>
              </a:rPr>
              <a:t>, sebagai berikut</a:t>
            </a:r>
            <a:r>
              <a:rPr lang="en-US" sz="1800" dirty="0">
                <a:latin typeface="Times New Roman" pitchFamily="18" charset="0"/>
                <a:cs typeface="Times New Roman" pitchFamily="18" charset="0"/>
              </a:rPr>
              <a:t> :</a:t>
            </a:r>
          </a:p>
        </p:txBody>
      </p:sp>
      <p:sp>
        <p:nvSpPr>
          <p:cNvPr id="12" name="Rectangle 2"/>
          <p:cNvSpPr>
            <a:spLocks noChangeArrowheads="1"/>
          </p:cNvSpPr>
          <p:nvPr/>
        </p:nvSpPr>
        <p:spPr bwMode="auto">
          <a:xfrm>
            <a:off x="30559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0" y="2925612"/>
            <a:ext cx="6984776" cy="331170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Rumusan</a:t>
            </a:r>
            <a:r>
              <a:rPr lang="en-US" dirty="0" smtClean="0"/>
              <a:t> </a:t>
            </a:r>
            <a:r>
              <a:rPr lang="en-US" dirty="0" err="1" smtClean="0"/>
              <a:t>Masalah</a:t>
            </a:r>
            <a:endParaRPr lang="en-US" dirty="0"/>
          </a:p>
        </p:txBody>
      </p:sp>
      <p:sp>
        <p:nvSpPr>
          <p:cNvPr id="3" name="Text Placeholder 2"/>
          <p:cNvSpPr>
            <a:spLocks noGrp="1"/>
          </p:cNvSpPr>
          <p:nvPr>
            <p:ph type="body" idx="1"/>
          </p:nvPr>
        </p:nvSpPr>
        <p:spPr/>
        <p:txBody>
          <a:bodyPr>
            <a:normAutofit/>
          </a:bodyPr>
          <a:lstStyle/>
          <a:p>
            <a:pPr marL="50800" indent="0">
              <a:buNone/>
            </a:pPr>
            <a:endParaRPr lang="en-US" sz="1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254" y="2444654"/>
            <a:ext cx="2147443" cy="2147443"/>
          </a:xfrm>
          <a:prstGeom prst="rect">
            <a:avLst/>
          </a:prstGeom>
        </p:spPr>
      </p:pic>
      <p:sp>
        <p:nvSpPr>
          <p:cNvPr id="5" name="Rounded Rectangle 4"/>
          <p:cNvSpPr/>
          <p:nvPr/>
        </p:nvSpPr>
        <p:spPr>
          <a:xfrm>
            <a:off x="411461" y="2073657"/>
            <a:ext cx="3377174" cy="12241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50800" indent="0" algn="just">
              <a:buNone/>
            </a:pPr>
            <a:r>
              <a:rPr lang="en-US" sz="1600" dirty="0" smtClean="0">
                <a:latin typeface="Times New Roman" pitchFamily="18" charset="0"/>
                <a:cs typeface="Times New Roman" pitchFamily="18" charset="0"/>
              </a:rPr>
              <a:t>P</a:t>
            </a:r>
            <a:r>
              <a:rPr lang="id-ID" sz="1600" dirty="0" smtClean="0">
                <a:latin typeface="Times New Roman" pitchFamily="18" charset="0"/>
                <a:cs typeface="Times New Roman" pitchFamily="18" charset="0"/>
              </a:rPr>
              <a:t>enyelesaian </a:t>
            </a:r>
            <a:r>
              <a:rPr lang="en-US" sz="1600" dirty="0" err="1" smtClean="0">
                <a:latin typeface="Times New Roman" pitchFamily="18" charset="0"/>
                <a:cs typeface="Times New Roman" pitchFamily="18" charset="0"/>
              </a:rPr>
              <a:t>saat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mengurus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dokumen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Pemerintah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Menanggal</a:t>
            </a:r>
            <a:r>
              <a:rPr lang="en-US" sz="1600" dirty="0">
                <a:latin typeface="Times New Roman" pitchFamily="18" charset="0"/>
                <a:cs typeface="Times New Roman" pitchFamily="18" charset="0"/>
              </a:rPr>
              <a:t> </a:t>
            </a:r>
            <a:r>
              <a:rPr lang="id-ID" sz="1600" dirty="0" smtClean="0">
                <a:latin typeface="Times New Roman" pitchFamily="18" charset="0"/>
                <a:cs typeface="Times New Roman" pitchFamily="18" charset="0"/>
              </a:rPr>
              <a:t>memakan </a:t>
            </a:r>
            <a:r>
              <a:rPr lang="id-ID" sz="1600" dirty="0">
                <a:latin typeface="Times New Roman" pitchFamily="18" charset="0"/>
                <a:cs typeface="Times New Roman" pitchFamily="18" charset="0"/>
              </a:rPr>
              <a:t>waktu yang cukup </a:t>
            </a:r>
            <a:r>
              <a:rPr lang="id-ID" sz="1600" dirty="0" smtClean="0">
                <a:latin typeface="Times New Roman" pitchFamily="18" charset="0"/>
                <a:cs typeface="Times New Roman" pitchFamily="18" charset="0"/>
              </a:rPr>
              <a:t>lama</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6" name="Rounded Rectangle 5"/>
          <p:cNvSpPr/>
          <p:nvPr/>
        </p:nvSpPr>
        <p:spPr>
          <a:xfrm>
            <a:off x="512657" y="4077072"/>
            <a:ext cx="3168352"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Times New Roman" pitchFamily="18" charset="0"/>
                <a:cs typeface="Times New Roman" pitchFamily="18" charset="0"/>
              </a:rPr>
              <a:t>K</a:t>
            </a:r>
            <a:r>
              <a:rPr lang="id-ID" sz="1600" dirty="0" smtClean="0">
                <a:latin typeface="Times New Roman" pitchFamily="18" charset="0"/>
                <a:cs typeface="Times New Roman" pitchFamily="18" charset="0"/>
              </a:rPr>
              <a:t>urangnya </a:t>
            </a:r>
            <a:r>
              <a:rPr lang="id-ID" sz="1600" dirty="0">
                <a:latin typeface="Times New Roman" pitchFamily="18" charset="0"/>
                <a:cs typeface="Times New Roman" pitchFamily="18" charset="0"/>
              </a:rPr>
              <a:t>keterbukaan dari </a:t>
            </a:r>
            <a:r>
              <a:rPr lang="id-ID" sz="1600" dirty="0" smtClean="0">
                <a:latin typeface="Times New Roman" pitchFamily="18" charset="0"/>
                <a:cs typeface="Times New Roman" pitchFamily="18" charset="0"/>
              </a:rPr>
              <a:t>instansi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Pemerintah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Menanggal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masyarakat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menanggal</a:t>
            </a:r>
            <a:r>
              <a:rPr lang="id-ID" sz="1600" dirty="0" smtClean="0">
                <a:latin typeface="Times New Roman" pitchFamily="18" charset="0"/>
                <a:cs typeface="Times New Roman" pitchFamily="18" charset="0"/>
              </a:rPr>
              <a:t> </a:t>
            </a:r>
            <a:r>
              <a:rPr lang="id-ID" sz="1600" dirty="0">
                <a:latin typeface="Times New Roman" pitchFamily="18" charset="0"/>
                <a:cs typeface="Times New Roman" pitchFamily="18" charset="0"/>
              </a:rPr>
              <a:t>tentang informasi </a:t>
            </a:r>
            <a:r>
              <a:rPr lang="id-ID" sz="1600" dirty="0" smtClean="0">
                <a:latin typeface="Times New Roman" pitchFamily="18" charset="0"/>
                <a:cs typeface="Times New Roman" pitchFamily="18" charset="0"/>
              </a:rPr>
              <a:t>pelayanan</a:t>
            </a:r>
            <a:r>
              <a:rPr lang="en-US" dirty="0" smtClean="0"/>
              <a:t>.</a:t>
            </a:r>
            <a:endParaRPr lang="en-US" dirty="0"/>
          </a:p>
        </p:txBody>
      </p:sp>
      <p:sp>
        <p:nvSpPr>
          <p:cNvPr id="7" name="Rounded Rectangle 6"/>
          <p:cNvSpPr/>
          <p:nvPr/>
        </p:nvSpPr>
        <p:spPr>
          <a:xfrm>
            <a:off x="8170079" y="1773032"/>
            <a:ext cx="2894473" cy="9358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err="1">
                <a:latin typeface="Times New Roman" pitchFamily="18" charset="0"/>
                <a:cs typeface="Times New Roman" pitchFamily="18" charset="0"/>
              </a:rPr>
              <a:t>K</a:t>
            </a:r>
            <a:r>
              <a:rPr lang="en-US" sz="1600" dirty="0" err="1" smtClean="0">
                <a:latin typeface="Times New Roman" pitchFamily="18" charset="0"/>
                <a:cs typeface="Times New Roman" pitchFamily="18" charset="0"/>
              </a:rPr>
              <a:t>urangnya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Sumber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Manusia</a:t>
            </a:r>
            <a:r>
              <a:rPr lang="en-US" sz="1600" dirty="0" smtClean="0">
                <a:latin typeface="Times New Roman" pitchFamily="18" charset="0"/>
                <a:cs typeface="Times New Roman" pitchFamily="18" charset="0"/>
              </a:rPr>
              <a:t> (SDM) </a:t>
            </a:r>
            <a:r>
              <a:rPr lang="en-US" sz="1600" dirty="0" err="1" smtClean="0">
                <a:latin typeface="Times New Roman" pitchFamily="18" charset="0"/>
                <a:cs typeface="Times New Roman" pitchFamily="18" charset="0"/>
              </a:rPr>
              <a:t>pada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Pemerintah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Menanggal</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8" name="Rounded Rectangle 7"/>
          <p:cNvSpPr/>
          <p:nvPr/>
        </p:nvSpPr>
        <p:spPr>
          <a:xfrm>
            <a:off x="8195131" y="4077072"/>
            <a:ext cx="3013437" cy="13681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err="1">
                <a:latin typeface="Times New Roman" pitchFamily="18" charset="0"/>
                <a:cs typeface="Times New Roman" pitchFamily="18" charset="0"/>
              </a:rPr>
              <a:t>K</a:t>
            </a:r>
            <a:r>
              <a:rPr lang="en-US" sz="1600" dirty="0" err="1" smtClean="0">
                <a:latin typeface="Times New Roman" pitchFamily="18" charset="0"/>
                <a:cs typeface="Times New Roman" pitchFamily="18" charset="0"/>
              </a:rPr>
              <a:t>urangnya</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sarana</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prasarana</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belum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memadai</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pada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Pemerintah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Desa</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Menanggal</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cxnSp>
        <p:nvCxnSpPr>
          <p:cNvPr id="10" name="Elbow Connector 9"/>
          <p:cNvCxnSpPr>
            <a:stCxn id="4" idx="3"/>
          </p:cNvCxnSpPr>
          <p:nvPr/>
        </p:nvCxnSpPr>
        <p:spPr>
          <a:xfrm>
            <a:off x="6982697" y="3518376"/>
            <a:ext cx="1057519" cy="9547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5908975" y="2117024"/>
            <a:ext cx="1987225" cy="3276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1"/>
          </p:cNvCxnSpPr>
          <p:nvPr/>
        </p:nvCxnSpPr>
        <p:spPr>
          <a:xfrm rot="10800000">
            <a:off x="3935760" y="2708920"/>
            <a:ext cx="899494" cy="80945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0800000" flipV="1">
            <a:off x="3935761" y="4592096"/>
            <a:ext cx="1973215" cy="27706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22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PENELITIAN TERDAHULU</a:t>
            </a:r>
            <a:endParaRPr/>
          </a:p>
        </p:txBody>
      </p:sp>
      <p:sp>
        <p:nvSpPr>
          <p:cNvPr id="2" name="Rounded Rectangle 1"/>
          <p:cNvSpPr/>
          <p:nvPr/>
        </p:nvSpPr>
        <p:spPr>
          <a:xfrm>
            <a:off x="1343472" y="1340768"/>
            <a:ext cx="9217024"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atin typeface="Times New Roman" pitchFamily="18" charset="0"/>
                <a:cs typeface="Times New Roman" pitchFamily="18" charset="0"/>
              </a:rPr>
              <a:t>Mustofa</a:t>
            </a:r>
            <a:r>
              <a:rPr lang="en-US" dirty="0" smtClean="0">
                <a:latin typeface="Times New Roman" pitchFamily="18" charset="0"/>
                <a:cs typeface="Times New Roman" pitchFamily="18" charset="0"/>
              </a:rPr>
              <a:t>, 2020</a:t>
            </a:r>
          </a:p>
          <a:p>
            <a:pPr algn="ctr"/>
            <a:r>
              <a:rPr lang="en-US" dirty="0">
                <a:latin typeface="Times New Roman" pitchFamily="18" charset="0"/>
                <a:cs typeface="Times New Roman" pitchFamily="18" charset="0"/>
              </a:rPr>
              <a:t>“</a:t>
            </a:r>
            <a:r>
              <a:rPr lang="id-ID" dirty="0">
                <a:latin typeface="Times New Roman" pitchFamily="18" charset="0"/>
                <a:cs typeface="Times New Roman" pitchFamily="18" charset="0"/>
              </a:rPr>
              <a:t>Efektivitas Pelayanan Administrasi Kependudukan Dalam Meningkatkan Tata Kelola</a:t>
            </a:r>
            <a:r>
              <a:rPr lang="en-ID" dirty="0">
                <a:latin typeface="Times New Roman" pitchFamily="18" charset="0"/>
                <a:cs typeface="Times New Roman" pitchFamily="18" charset="0"/>
              </a:rPr>
              <a:t>J</a:t>
            </a:r>
            <a:r>
              <a:rPr lang="id-ID" dirty="0">
                <a:latin typeface="Times New Roman" pitchFamily="18" charset="0"/>
                <a:cs typeface="Times New Roman" pitchFamily="18" charset="0"/>
              </a:rPr>
              <a:t>Pemerintahan Yang Baik (Studi Pelayanan Kk, Ktp/E-Ktp Dan Akta Kelahiran Di Kelurahan Merjosari Kecamatan Lowokwaru Kota Malang)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Hasil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penelitian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pelayanan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administrasi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kependudukan</a:t>
            </a:r>
            <a:r>
              <a:rPr lang="en-US" dirty="0" smtClean="0">
                <a:latin typeface="Times New Roman" pitchFamily="18" charset="0"/>
                <a:cs typeface="Times New Roman" pitchFamily="18" charset="0"/>
              </a:rPr>
              <a:t> di </a:t>
            </a:r>
            <a:r>
              <a:rPr lang="en-US" dirty="0" err="1" smtClean="0">
                <a:latin typeface="Times New Roman" pitchFamily="18" charset="0"/>
                <a:cs typeface="Times New Roman" pitchFamily="18" charset="0"/>
              </a:rPr>
              <a:t>kelurahan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merjosari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sudah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cukup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masih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ditemukan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permasalahan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seperti</a:t>
            </a:r>
            <a:r>
              <a:rPr lang="en-US" dirty="0" smtClean="0">
                <a:latin typeface="Times New Roman" pitchFamily="18" charset="0"/>
                <a:cs typeface="Times New Roman" pitchFamily="18" charset="0"/>
              </a:rPr>
              <a:t> : </a:t>
            </a:r>
            <a:r>
              <a:rPr lang="id-ID" dirty="0">
                <a:latin typeface="Times New Roman" pitchFamily="18" charset="0"/>
                <a:cs typeface="Times New Roman" pitchFamily="18" charset="0"/>
              </a:rPr>
              <a:t>keterbatasan jumlah SDM, kesadaran masyarakat, kurangnya pemahaman Tugas Pokok dan Fungsi (TUPOKSI) </a:t>
            </a:r>
            <a:r>
              <a:rPr lang="id-ID" dirty="0" smtClean="0">
                <a:latin typeface="Times New Roman" pitchFamily="18" charset="0"/>
                <a:cs typeface="Times New Roman" pitchFamily="18" charset="0"/>
              </a:rPr>
              <a:t>pelayanan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0" name="Rounded Rectangle 9"/>
          <p:cNvSpPr/>
          <p:nvPr/>
        </p:nvSpPr>
        <p:spPr>
          <a:xfrm>
            <a:off x="2567608" y="4797152"/>
            <a:ext cx="9145016" cy="15841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Firdausi F, 2019</a:t>
            </a:r>
          </a:p>
          <a:p>
            <a:pPr algn="ctr"/>
            <a:r>
              <a:rPr lang="en-US" dirty="0">
                <a:latin typeface="Times New Roman" pitchFamily="18" charset="0"/>
                <a:cs typeface="Times New Roman" pitchFamily="18" charset="0"/>
              </a:rPr>
              <a:t>“</a:t>
            </a:r>
            <a:r>
              <a:rPr lang="id-ID" dirty="0">
                <a:latin typeface="Times New Roman" pitchFamily="18" charset="0"/>
                <a:cs typeface="Times New Roman" pitchFamily="18" charset="0"/>
              </a:rPr>
              <a:t>Efektivitas Pelayanan Publik Di Bidang Kependudukan Berbasis Elektronik Di Dinas Kependudukan Dan Catatan Sipil Kota Batu</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Hasil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penelitian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ialah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bahwa</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pelayanan publik berbasis elektronik di </a:t>
            </a:r>
            <a:r>
              <a:rPr lang="id-ID" dirty="0" smtClean="0">
                <a:latin typeface="Times New Roman" pitchFamily="18" charset="0"/>
                <a:cs typeface="Times New Roman" pitchFamily="18" charset="0"/>
              </a:rPr>
              <a:t>Kota </a:t>
            </a:r>
            <a:r>
              <a:rPr lang="id-ID" dirty="0">
                <a:latin typeface="Times New Roman" pitchFamily="18" charset="0"/>
                <a:cs typeface="Times New Roman" pitchFamily="18" charset="0"/>
              </a:rPr>
              <a:t>Batu sudah berjalan dengan baik dapat dilihat dari beberapa aspek yaitu kompentensi petugas, biaya pelayanan, waktu penyelesaian, sarana prasarana, prosedur, dan produk </a:t>
            </a:r>
            <a:r>
              <a:rPr lang="id-ID" dirty="0" smtClean="0">
                <a:latin typeface="Times New Roman" pitchFamily="18" charset="0"/>
                <a:cs typeface="Times New Roman" pitchFamily="18" charset="0"/>
              </a:rPr>
              <a:t>pelayanan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1" name="Rounded Rectangle 10"/>
          <p:cNvSpPr/>
          <p:nvPr/>
        </p:nvSpPr>
        <p:spPr>
          <a:xfrm>
            <a:off x="2063551" y="2996952"/>
            <a:ext cx="9145017" cy="16561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atin typeface="Times New Roman" pitchFamily="18" charset="0"/>
                <a:cs typeface="Times New Roman" pitchFamily="18" charset="0"/>
              </a:rPr>
              <a:t>Rahmasari</a:t>
            </a:r>
            <a:r>
              <a:rPr lang="en-US" dirty="0" smtClean="0">
                <a:latin typeface="Times New Roman" pitchFamily="18" charset="0"/>
                <a:cs typeface="Times New Roman" pitchFamily="18" charset="0"/>
              </a:rPr>
              <a:t> F, 2022</a:t>
            </a:r>
          </a:p>
          <a:p>
            <a:pPr algn="ct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Efektivitas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Pelayanan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Administrasi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Kependudukan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Melalui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Aplikasi</a:t>
            </a:r>
            <a:r>
              <a:rPr lang="en-US" dirty="0">
                <a:latin typeface="Times New Roman" pitchFamily="18" charset="0"/>
                <a:cs typeface="Times New Roman" pitchFamily="18" charset="0"/>
              </a:rPr>
              <a:t> Telegram di Kota Bukit </a:t>
            </a:r>
            <a:r>
              <a:rPr lang="en-US" dirty="0" err="1">
                <a:latin typeface="Times New Roman" pitchFamily="18" charset="0"/>
                <a:cs typeface="Times New Roman" pitchFamily="18" charset="0"/>
              </a:rPr>
              <a:t>Tinggi</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ctr"/>
            <a:r>
              <a:rPr lang="en-US" dirty="0" err="1" smtClean="0">
                <a:latin typeface="Times New Roman" pitchFamily="18" charset="0"/>
                <a:cs typeface="Times New Roman" pitchFamily="18" charset="0"/>
              </a:rPr>
              <a:t>Hasil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penelitian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bahwa</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pelayanan melalui</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aplikasi </a:t>
            </a:r>
            <a:r>
              <a:rPr lang="id-ID" dirty="0">
                <a:latin typeface="Times New Roman" pitchFamily="18" charset="0"/>
                <a:cs typeface="Times New Roman" pitchFamily="18" charset="0"/>
              </a:rPr>
              <a:t>Telegram di </a:t>
            </a:r>
            <a:r>
              <a:rPr lang="id-ID" dirty="0" smtClean="0">
                <a:latin typeface="Times New Roman" pitchFamily="18" charset="0"/>
                <a:cs typeface="Times New Roman" pitchFamily="18" charset="0"/>
              </a:rPr>
              <a:t>Kota</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Bukit</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tinggi </a:t>
            </a:r>
            <a:r>
              <a:rPr lang="id-ID" dirty="0">
                <a:latin typeface="Times New Roman" pitchFamily="18" charset="0"/>
                <a:cs typeface="Times New Roman" pitchFamily="18" charset="0"/>
              </a:rPr>
              <a:t>sudah </a:t>
            </a:r>
            <a:r>
              <a:rPr lang="id-ID" dirty="0" smtClean="0">
                <a:latin typeface="Times New Roman" pitchFamily="18" charset="0"/>
                <a:cs typeface="Times New Roman" pitchFamily="18" charset="0"/>
              </a:rPr>
              <a:t>berjalan</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dengan baik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namun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masih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ditemukan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beberapa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masalah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seperti</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K</a:t>
            </a:r>
            <a:r>
              <a:rPr lang="id-ID" dirty="0" smtClean="0">
                <a:latin typeface="Times New Roman" pitchFamily="18" charset="0"/>
                <a:cs typeface="Times New Roman" pitchFamily="18" charset="0"/>
              </a:rPr>
              <a:t>urang</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sosialisasi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inovasi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sosialisasi</a:t>
            </a: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yang diberikan kepada masyarakat, beberapa </a:t>
            </a:r>
            <a:r>
              <a:rPr lang="id-ID" dirty="0" smtClean="0">
                <a:latin typeface="Times New Roman" pitchFamily="18" charset="0"/>
                <a:cs typeface="Times New Roman" pitchFamily="18" charset="0"/>
              </a:rPr>
              <a:t>sarana</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prasarana </a:t>
            </a:r>
            <a:r>
              <a:rPr lang="id-ID" dirty="0">
                <a:latin typeface="Times New Roman" pitchFamily="18" charset="0"/>
                <a:cs typeface="Times New Roman" pitchFamily="18" charset="0"/>
              </a:rPr>
              <a:t>kurang </a:t>
            </a:r>
            <a:r>
              <a:rPr lang="id-ID" dirty="0" smtClean="0">
                <a:latin typeface="Times New Roman" pitchFamily="18" charset="0"/>
                <a:cs typeface="Times New Roman" pitchFamily="18" charset="0"/>
              </a:rPr>
              <a:t>memadai</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 PENELITIAN</a:t>
            </a:r>
            <a:endParaRPr/>
          </a:p>
        </p:txBody>
      </p:sp>
      <p:sp>
        <p:nvSpPr>
          <p:cNvPr id="91" name="Google Shape;91;p5"/>
          <p:cNvSpPr/>
          <p:nvPr/>
        </p:nvSpPr>
        <p:spPr>
          <a:xfrm>
            <a:off x="271811" y="1759901"/>
            <a:ext cx="4672061" cy="4090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lvl="0" algn="ctr"/>
            <a:r>
              <a:rPr lang="id-ID" dirty="0" smtClean="0"/>
              <a:t>Penelitian </a:t>
            </a:r>
            <a:r>
              <a:rPr lang="id-ID" dirty="0"/>
              <a:t>deskriptif </a:t>
            </a:r>
            <a:r>
              <a:rPr lang="en-US" dirty="0" err="1" smtClean="0"/>
              <a:t>dengan</a:t>
            </a:r>
            <a:r>
              <a:rPr lang="en-US" dirty="0" smtClean="0"/>
              <a:t> </a:t>
            </a:r>
            <a:r>
              <a:rPr lang="en-US" dirty="0" err="1"/>
              <a:t>j</a:t>
            </a:r>
            <a:r>
              <a:rPr lang="en-US" dirty="0" err="1" smtClean="0"/>
              <a:t>enis</a:t>
            </a:r>
            <a:r>
              <a:rPr lang="en-US" dirty="0" smtClean="0"/>
              <a:t> data </a:t>
            </a:r>
            <a:r>
              <a:rPr lang="id-ID" dirty="0" smtClean="0"/>
              <a:t>kualitatif</a:t>
            </a:r>
            <a:endParaRPr sz="1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92" name="Google Shape;92;p5"/>
          <p:cNvSpPr/>
          <p:nvPr/>
        </p:nvSpPr>
        <p:spPr>
          <a:xfrm>
            <a:off x="271811" y="3789040"/>
            <a:ext cx="4646448" cy="20882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786" y="23693"/>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dirty="0" err="1"/>
              <a:t>Penelitian</a:t>
            </a:r>
            <a:r>
              <a:rPr lang="en-US" dirty="0"/>
              <a:t> </a:t>
            </a:r>
            <a:r>
              <a:rPr lang="en-US" dirty="0" err="1"/>
              <a:t>ini</a:t>
            </a:r>
            <a:r>
              <a:rPr lang="en-US" dirty="0"/>
              <a:t> </a:t>
            </a:r>
            <a:r>
              <a:rPr lang="en-US" dirty="0" err="1"/>
              <a:t>dilakukan</a:t>
            </a:r>
            <a:r>
              <a:rPr lang="en-US" dirty="0"/>
              <a:t> </a:t>
            </a:r>
            <a:r>
              <a:rPr lang="en-US" dirty="0" err="1"/>
              <a:t>guna</a:t>
            </a:r>
            <a:r>
              <a:rPr lang="en-US" dirty="0"/>
              <a:t> </a:t>
            </a:r>
            <a:r>
              <a:rPr lang="en-US" dirty="0" err="1"/>
              <a:t>untuk</a:t>
            </a:r>
            <a:r>
              <a:rPr lang="en-US" dirty="0"/>
              <a:t> </a:t>
            </a:r>
            <a:r>
              <a:rPr lang="en-US" dirty="0" err="1"/>
              <a:t>mengetahui</a:t>
            </a:r>
            <a:r>
              <a:rPr lang="en-US" dirty="0"/>
              <a:t> </a:t>
            </a:r>
            <a:r>
              <a:rPr lang="en-US" dirty="0" err="1"/>
              <a:t>dan</a:t>
            </a:r>
            <a:r>
              <a:rPr lang="en-US" dirty="0"/>
              <a:t> </a:t>
            </a:r>
            <a:r>
              <a:rPr lang="en-US" dirty="0" err="1"/>
              <a:t>menganalisis</a:t>
            </a:r>
            <a:r>
              <a:rPr lang="en-US" dirty="0"/>
              <a:t> </a:t>
            </a:r>
            <a:r>
              <a:rPr lang="en-US" dirty="0" err="1"/>
              <a:t>efektivitas</a:t>
            </a:r>
            <a:r>
              <a:rPr lang="en-US" dirty="0"/>
              <a:t> </a:t>
            </a:r>
            <a:r>
              <a:rPr lang="en-US" dirty="0" err="1"/>
              <a:t>dan</a:t>
            </a:r>
            <a:r>
              <a:rPr lang="en-US" dirty="0"/>
              <a:t> </a:t>
            </a:r>
            <a:r>
              <a:rPr lang="en-US" dirty="0" err="1"/>
              <a:t>faktor</a:t>
            </a:r>
            <a:r>
              <a:rPr lang="en-US" dirty="0"/>
              <a:t> </a:t>
            </a:r>
            <a:r>
              <a:rPr lang="en-US" dirty="0" err="1"/>
              <a:t>pendukung</a:t>
            </a:r>
            <a:r>
              <a:rPr lang="en-US" dirty="0"/>
              <a:t> </a:t>
            </a:r>
            <a:r>
              <a:rPr lang="en-US" dirty="0" err="1"/>
              <a:t>serta</a:t>
            </a:r>
            <a:r>
              <a:rPr lang="en-US" dirty="0"/>
              <a:t> </a:t>
            </a:r>
            <a:r>
              <a:rPr lang="en-US" dirty="0" err="1"/>
              <a:t>faktor</a:t>
            </a:r>
            <a:r>
              <a:rPr lang="en-US" dirty="0"/>
              <a:t> </a:t>
            </a:r>
            <a:r>
              <a:rPr lang="en-US" dirty="0" err="1"/>
              <a:t>penghambat</a:t>
            </a:r>
            <a:r>
              <a:rPr lang="en-US" dirty="0"/>
              <a:t> </a:t>
            </a:r>
            <a:r>
              <a:rPr lang="en-US" dirty="0" err="1"/>
              <a:t>dalam</a:t>
            </a:r>
            <a:r>
              <a:rPr lang="en-US" dirty="0"/>
              <a:t> proses </a:t>
            </a:r>
            <a:r>
              <a:rPr lang="en-US" dirty="0" err="1"/>
              <a:t>pelayanan</a:t>
            </a:r>
            <a:r>
              <a:rPr lang="en-US" dirty="0"/>
              <a:t>. </a:t>
            </a:r>
            <a:r>
              <a:rPr lang="id-ID" dirty="0"/>
              <a:t>Teori yang akan digunakan dalam penelitian ini ialah teori </a:t>
            </a:r>
            <a:r>
              <a:rPr lang="en-US" dirty="0" smtClean="0"/>
              <a:t>E</a:t>
            </a:r>
            <a:r>
              <a:rPr lang="id-ID" dirty="0" smtClean="0"/>
              <a:t>fektivitas </a:t>
            </a:r>
            <a:r>
              <a:rPr lang="id-ID" dirty="0"/>
              <a:t>menurut </a:t>
            </a:r>
            <a:r>
              <a:rPr lang="id-ID" dirty="0" smtClean="0"/>
              <a:t>Richarda</a:t>
            </a:r>
            <a:r>
              <a:rPr lang="en-US" dirty="0" smtClean="0"/>
              <a:t> </a:t>
            </a:r>
            <a:r>
              <a:rPr lang="id-ID" dirty="0" smtClean="0"/>
              <a:t>M</a:t>
            </a:r>
            <a:r>
              <a:rPr lang="id-ID" dirty="0"/>
              <a:t>. </a:t>
            </a:r>
            <a:r>
              <a:rPr lang="id-ID" dirty="0" smtClean="0"/>
              <a:t>Steers</a:t>
            </a:r>
            <a:r>
              <a:rPr lang="en-US" dirty="0" smtClean="0"/>
              <a:t>. </a:t>
            </a:r>
            <a:endParaRPr sz="1400" b="1" i="0" u="none" strike="noStrike" cap="none" dirty="0">
              <a:solidFill>
                <a:schemeClr val="dk1"/>
              </a:solidFill>
              <a:latin typeface="+mj-lt"/>
              <a:ea typeface="Calibri"/>
              <a:cs typeface="Calibri" pitchFamily="34" charset="0"/>
              <a:sym typeface="Calibri"/>
            </a:endParaRPr>
          </a:p>
        </p:txBody>
      </p:sp>
      <p:sp>
        <p:nvSpPr>
          <p:cNvPr id="93" name="Google Shape;93;p5"/>
          <p:cNvSpPr/>
          <p:nvPr/>
        </p:nvSpPr>
        <p:spPr>
          <a:xfrm>
            <a:off x="5663952" y="3779650"/>
            <a:ext cx="5112568" cy="209762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661" y="21833"/>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dirty="0" err="1" smtClean="0"/>
              <a:t>Dalam</a:t>
            </a:r>
            <a:r>
              <a:rPr lang="en-US" dirty="0" smtClean="0"/>
              <a:t> </a:t>
            </a:r>
            <a:r>
              <a:rPr lang="en-US" dirty="0" err="1" smtClean="0"/>
              <a:t>teori</a:t>
            </a:r>
            <a:r>
              <a:rPr lang="en-US" dirty="0" smtClean="0"/>
              <a:t> </a:t>
            </a:r>
            <a:r>
              <a:rPr lang="id-ID" dirty="0" smtClean="0"/>
              <a:t>menurut Richard</a:t>
            </a:r>
            <a:r>
              <a:rPr lang="en-US" dirty="0" smtClean="0"/>
              <a:t> </a:t>
            </a:r>
            <a:r>
              <a:rPr lang="id-ID" dirty="0" smtClean="0"/>
              <a:t>M</a:t>
            </a:r>
            <a:r>
              <a:rPr lang="id-ID" dirty="0"/>
              <a:t>. </a:t>
            </a:r>
            <a:r>
              <a:rPr lang="id-ID" dirty="0" smtClean="0"/>
              <a:t>Steers</a:t>
            </a:r>
            <a:r>
              <a:rPr lang="en-US" dirty="0" smtClean="0"/>
              <a:t> </a:t>
            </a:r>
            <a:r>
              <a:rPr lang="id-ID" dirty="0"/>
              <a:t>terdapat beberapa indikator yang digunakan untuk mengukur sebuah efektivitas, indikator tersebut </a:t>
            </a:r>
            <a:r>
              <a:rPr lang="en-US" dirty="0"/>
              <a:t> </a:t>
            </a:r>
            <a:r>
              <a:rPr lang="en-US" dirty="0" smtClean="0"/>
              <a:t>:</a:t>
            </a:r>
          </a:p>
          <a:p>
            <a:pPr lvl="0" algn="ctr"/>
            <a:endParaRPr sz="1400" b="1" i="0" u="none" strike="noStrike" cap="none" dirty="0">
              <a:solidFill>
                <a:schemeClr val="dk1"/>
              </a:solidFill>
              <a:latin typeface="Calibri"/>
              <a:ea typeface="Calibri"/>
              <a:cs typeface="Calibri"/>
              <a:sym typeface="Calibri"/>
            </a:endParaRPr>
          </a:p>
          <a:p>
            <a:pPr marL="342900" lvl="0" indent="-342900">
              <a:buAutoNum type="arabicParenR"/>
            </a:pPr>
            <a:r>
              <a:rPr lang="en-US" dirty="0" err="1" smtClean="0">
                <a:solidFill>
                  <a:schemeClr val="dk1"/>
                </a:solidFill>
                <a:latin typeface="+mj-lt"/>
                <a:ea typeface="Calibri"/>
                <a:cs typeface="Calibri"/>
                <a:sym typeface="Calibri"/>
              </a:rPr>
              <a:t>Pencapaian</a:t>
            </a:r>
            <a:r>
              <a:rPr lang="en-US" dirty="0" smtClean="0">
                <a:solidFill>
                  <a:schemeClr val="dk1"/>
                </a:solidFill>
                <a:latin typeface="+mj-lt"/>
                <a:ea typeface="Calibri"/>
                <a:cs typeface="Calibri"/>
                <a:sym typeface="Calibri"/>
              </a:rPr>
              <a:t> </a:t>
            </a:r>
            <a:r>
              <a:rPr lang="en-US" dirty="0" err="1" smtClean="0">
                <a:solidFill>
                  <a:schemeClr val="dk1"/>
                </a:solidFill>
                <a:latin typeface="+mj-lt"/>
                <a:ea typeface="Calibri"/>
                <a:cs typeface="Calibri"/>
                <a:sym typeface="Calibri"/>
              </a:rPr>
              <a:t>Tujuan</a:t>
            </a:r>
            <a:r>
              <a:rPr lang="id-ID" dirty="0" smtClean="0">
                <a:solidFill>
                  <a:schemeClr val="dk1"/>
                </a:solidFill>
                <a:latin typeface="+mj-lt"/>
                <a:ea typeface="Calibri"/>
                <a:cs typeface="Calibri"/>
                <a:sym typeface="Calibri"/>
              </a:rPr>
              <a:t> </a:t>
            </a:r>
          </a:p>
          <a:p>
            <a:pPr marL="342900" lvl="0" indent="-342900">
              <a:buAutoNum type="arabicParenR"/>
            </a:pPr>
            <a:r>
              <a:rPr lang="en-US" dirty="0" err="1" smtClean="0">
                <a:solidFill>
                  <a:schemeClr val="dk1"/>
                </a:solidFill>
                <a:latin typeface="+mj-lt"/>
                <a:ea typeface="Calibri"/>
                <a:cs typeface="Calibri"/>
                <a:sym typeface="Calibri"/>
              </a:rPr>
              <a:t>Integrasi</a:t>
            </a:r>
            <a:r>
              <a:rPr lang="en-US" dirty="0" smtClean="0">
                <a:solidFill>
                  <a:schemeClr val="dk1"/>
                </a:solidFill>
                <a:latin typeface="+mj-lt"/>
                <a:ea typeface="Calibri"/>
                <a:cs typeface="Calibri"/>
                <a:sym typeface="Calibri"/>
              </a:rPr>
              <a:t> </a:t>
            </a:r>
            <a:endParaRPr lang="id-ID" dirty="0" smtClean="0">
              <a:solidFill>
                <a:schemeClr val="dk1"/>
              </a:solidFill>
              <a:latin typeface="+mj-lt"/>
              <a:ea typeface="Calibri"/>
              <a:cs typeface="Calibri"/>
              <a:sym typeface="Calibri"/>
            </a:endParaRPr>
          </a:p>
          <a:p>
            <a:pPr marL="342900" lvl="0" indent="-342900">
              <a:buAutoNum type="arabicParenR"/>
            </a:pPr>
            <a:r>
              <a:rPr lang="en-US" dirty="0" err="1" smtClean="0">
                <a:solidFill>
                  <a:schemeClr val="dk1"/>
                </a:solidFill>
                <a:latin typeface="+mj-lt"/>
                <a:ea typeface="Calibri"/>
                <a:cs typeface="Calibri"/>
                <a:sym typeface="Calibri"/>
              </a:rPr>
              <a:t>Adaptasi</a:t>
            </a:r>
            <a:r>
              <a:rPr lang="en-US" dirty="0" smtClean="0">
                <a:solidFill>
                  <a:schemeClr val="dk1"/>
                </a:solidFill>
                <a:latin typeface="+mj-lt"/>
                <a:ea typeface="Calibri"/>
                <a:cs typeface="Calibri"/>
                <a:sym typeface="Calibri"/>
              </a:rPr>
              <a:t> </a:t>
            </a:r>
            <a:r>
              <a:rPr lang="id-ID" dirty="0" smtClean="0">
                <a:solidFill>
                  <a:schemeClr val="dk1"/>
                </a:solidFill>
                <a:latin typeface="+mj-lt"/>
                <a:ea typeface="Calibri"/>
                <a:cs typeface="Calibri"/>
                <a:sym typeface="Calibri"/>
              </a:rPr>
              <a:t> </a:t>
            </a:r>
          </a:p>
          <a:p>
            <a:pPr marL="0" marR="0" lvl="0" indent="0" algn="ctr" rtl="0">
              <a:spcBef>
                <a:spcPts val="0"/>
              </a:spcBef>
              <a:spcAft>
                <a:spcPts val="0"/>
              </a:spcAft>
              <a:buNone/>
            </a:pPr>
            <a:endParaRPr sz="1400" b="1" i="0" u="none" strike="noStrike" cap="none" dirty="0">
              <a:solidFill>
                <a:schemeClr val="dk1"/>
              </a:solidFill>
              <a:latin typeface="Calibri"/>
              <a:ea typeface="Calibri"/>
              <a:cs typeface="Calibri"/>
              <a:sym typeface="Calibri"/>
            </a:endParaRPr>
          </a:p>
        </p:txBody>
      </p:sp>
      <p:sp>
        <p:nvSpPr>
          <p:cNvPr id="2" name="Rectangle 1"/>
          <p:cNvSpPr/>
          <p:nvPr/>
        </p:nvSpPr>
        <p:spPr>
          <a:xfrm>
            <a:off x="620349" y="1337875"/>
            <a:ext cx="2304256"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solidFill>
                  <a:schemeClr val="dk1"/>
                </a:solidFill>
                <a:latin typeface="Calibri"/>
                <a:ea typeface="Calibri"/>
                <a:cs typeface="Calibri"/>
                <a:sym typeface="Calibri"/>
              </a:rPr>
              <a:t>JENIS PENELITIAN </a:t>
            </a:r>
            <a:r>
              <a:rPr lang="en-US" b="1" dirty="0" smtClean="0">
                <a:solidFill>
                  <a:schemeClr val="dk1"/>
                </a:solidFill>
                <a:latin typeface="Calibri"/>
                <a:ea typeface="Calibri"/>
                <a:cs typeface="Calibri"/>
                <a:sym typeface="Calibri"/>
              </a:rPr>
              <a:t>:</a:t>
            </a:r>
            <a:endParaRPr lang="en-US" dirty="0"/>
          </a:p>
        </p:txBody>
      </p:sp>
      <p:sp>
        <p:nvSpPr>
          <p:cNvPr id="7" name="Rectangle 6"/>
          <p:cNvSpPr/>
          <p:nvPr/>
        </p:nvSpPr>
        <p:spPr>
          <a:xfrm>
            <a:off x="620349" y="2348880"/>
            <a:ext cx="2304256"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id-ID" b="1" dirty="0" smtClean="0">
                <a:solidFill>
                  <a:schemeClr val="dk1"/>
                </a:solidFill>
                <a:latin typeface="Calibri"/>
                <a:cs typeface="Calibri"/>
                <a:sym typeface="Calibri"/>
              </a:rPr>
              <a:t>Lokasi Penelitian:</a:t>
            </a:r>
            <a:endParaRPr lang="en-US" dirty="0"/>
          </a:p>
        </p:txBody>
      </p:sp>
      <p:sp>
        <p:nvSpPr>
          <p:cNvPr id="8" name="Google Shape;91;p5"/>
          <p:cNvSpPr/>
          <p:nvPr/>
        </p:nvSpPr>
        <p:spPr>
          <a:xfrm>
            <a:off x="246198" y="2776358"/>
            <a:ext cx="4672061" cy="4090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b="0" i="0" u="none" strike="noStrike" cap="none" dirty="0">
              <a:solidFill>
                <a:schemeClr val="dk1"/>
              </a:solidFill>
              <a:latin typeface="+mj-lt"/>
              <a:ea typeface="Calibri"/>
              <a:cs typeface="Calibri"/>
              <a:sym typeface="Calibri"/>
            </a:endParaRPr>
          </a:p>
          <a:p>
            <a:pPr algn="ctr"/>
            <a:r>
              <a:rPr lang="en-US" dirty="0" err="1" smtClean="0">
                <a:solidFill>
                  <a:schemeClr val="dk1"/>
                </a:solidFill>
                <a:latin typeface="+mj-lt"/>
                <a:ea typeface="Calibri"/>
                <a:cs typeface="Calibri"/>
                <a:sym typeface="Calibri"/>
              </a:rPr>
              <a:t>Pemerintah</a:t>
            </a:r>
            <a:r>
              <a:rPr lang="en-US" dirty="0" smtClean="0">
                <a:solidFill>
                  <a:schemeClr val="dk1"/>
                </a:solidFill>
                <a:latin typeface="+mj-lt"/>
                <a:ea typeface="Calibri"/>
                <a:cs typeface="Calibri"/>
                <a:sym typeface="Calibri"/>
              </a:rPr>
              <a:t> </a:t>
            </a:r>
            <a:r>
              <a:rPr lang="id-ID" dirty="0" smtClean="0">
                <a:solidFill>
                  <a:schemeClr val="dk1"/>
                </a:solidFill>
                <a:latin typeface="+mj-lt"/>
                <a:ea typeface="Calibri"/>
                <a:cs typeface="Calibri"/>
                <a:sym typeface="Calibri"/>
              </a:rPr>
              <a:t>Desa </a:t>
            </a:r>
            <a:r>
              <a:rPr lang="en-US" dirty="0" err="1" smtClean="0">
                <a:solidFill>
                  <a:schemeClr val="dk1"/>
                </a:solidFill>
                <a:latin typeface="+mj-lt"/>
                <a:ea typeface="Calibri"/>
                <a:cs typeface="Calibri"/>
                <a:sym typeface="Calibri"/>
              </a:rPr>
              <a:t>Menanggal</a:t>
            </a:r>
            <a:endParaRPr lang="id-ID" dirty="0">
              <a:solidFill>
                <a:schemeClr val="dk1"/>
              </a:solidFill>
              <a:latin typeface="+mj-lt"/>
              <a:ea typeface="Calibri"/>
              <a:cs typeface="Calibri"/>
              <a:sym typeface="Calibri"/>
            </a:endParaRPr>
          </a:p>
          <a:p>
            <a:pPr marL="0" marR="0" lvl="0" indent="0" algn="ctr"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9" name="Rectangle 8"/>
          <p:cNvSpPr/>
          <p:nvPr/>
        </p:nvSpPr>
        <p:spPr>
          <a:xfrm>
            <a:off x="620349" y="3360517"/>
            <a:ext cx="2304256"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id-ID" b="1" dirty="0" smtClean="0">
                <a:solidFill>
                  <a:schemeClr val="dk1"/>
                </a:solidFill>
                <a:latin typeface="Calibri"/>
                <a:cs typeface="Calibri"/>
                <a:sym typeface="Calibri"/>
              </a:rPr>
              <a:t>Fokus Penelitian:</a:t>
            </a:r>
            <a:endParaRPr lang="en-US" dirty="0"/>
          </a:p>
        </p:txBody>
      </p:sp>
      <p:cxnSp>
        <p:nvCxnSpPr>
          <p:cNvPr id="4" name="Straight Arrow Connector 3"/>
          <p:cNvCxnSpPr/>
          <p:nvPr/>
        </p:nvCxnSpPr>
        <p:spPr>
          <a:xfrm>
            <a:off x="4918259" y="2980873"/>
            <a:ext cx="11057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1757008"/>
            <a:ext cx="3312368" cy="201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6"/>
          <p:cNvGrpSpPr/>
          <p:nvPr/>
        </p:nvGrpSpPr>
        <p:grpSpPr>
          <a:xfrm>
            <a:off x="39304" y="3163367"/>
            <a:ext cx="8991605" cy="2741159"/>
            <a:chOff x="39304" y="3163367"/>
            <a:chExt cx="8991605" cy="2741159"/>
          </a:xfrm>
        </p:grpSpPr>
        <p:sp>
          <p:nvSpPr>
            <p:cNvPr id="100" name="Google Shape;100;p6"/>
            <p:cNvSpPr/>
            <p:nvPr/>
          </p:nvSpPr>
          <p:spPr>
            <a:xfrm>
              <a:off x="39304" y="3163367"/>
              <a:ext cx="2739619" cy="27411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187248" y="3535567"/>
              <a:ext cx="2832497" cy="18777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280809" y="3503006"/>
              <a:ext cx="2750100" cy="21906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5" descr="Instrumen Pengumpul Data | Theta Statistical Consul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 name="Rectangle 19"/>
          <p:cNvSpPr/>
          <p:nvPr/>
        </p:nvSpPr>
        <p:spPr>
          <a:xfrm>
            <a:off x="620348" y="476672"/>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dk1"/>
                </a:solidFill>
                <a:latin typeface="Calibri"/>
                <a:ea typeface="Calibri"/>
                <a:cs typeface="Calibri"/>
                <a:sym typeface="Calibri"/>
              </a:rPr>
              <a:t>TEKNIK PENENTUAN INFORMAN </a:t>
            </a:r>
            <a:r>
              <a:rPr lang="en-US" b="1" dirty="0" smtClean="0">
                <a:solidFill>
                  <a:schemeClr val="dk1"/>
                </a:solidFill>
                <a:latin typeface="Calibri"/>
                <a:ea typeface="Calibri"/>
                <a:cs typeface="Calibri"/>
                <a:sym typeface="Calibri"/>
              </a:rPr>
              <a:t>:</a:t>
            </a:r>
            <a:endParaRPr lang="en-US" dirty="0"/>
          </a:p>
        </p:txBody>
      </p:sp>
      <p:sp>
        <p:nvSpPr>
          <p:cNvPr id="21" name="Google Shape;91;p5"/>
          <p:cNvSpPr/>
          <p:nvPr/>
        </p:nvSpPr>
        <p:spPr>
          <a:xfrm>
            <a:off x="271810" y="909168"/>
            <a:ext cx="4672061" cy="4090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dirty="0" err="1">
                <a:solidFill>
                  <a:schemeClr val="dk1"/>
                </a:solidFill>
                <a:latin typeface="+mj-lt"/>
                <a:ea typeface="Calibri"/>
                <a:cs typeface="Calibri"/>
                <a:sym typeface="Calibri"/>
              </a:rPr>
              <a:t>Penelitian</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ini</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menggunakan</a:t>
            </a:r>
            <a:r>
              <a:rPr lang="en-US" dirty="0">
                <a:solidFill>
                  <a:schemeClr val="dk1"/>
                </a:solidFill>
                <a:latin typeface="+mj-lt"/>
                <a:ea typeface="Calibri"/>
                <a:cs typeface="Calibri"/>
                <a:sym typeface="Calibri"/>
              </a:rPr>
              <a:t> </a:t>
            </a:r>
            <a:r>
              <a:rPr lang="en-US" dirty="0" err="1">
                <a:solidFill>
                  <a:schemeClr val="dk1"/>
                </a:solidFill>
                <a:latin typeface="+mj-lt"/>
                <a:ea typeface="Calibri"/>
                <a:cs typeface="Calibri"/>
                <a:sym typeface="Calibri"/>
              </a:rPr>
              <a:t>Teknik</a:t>
            </a:r>
            <a:r>
              <a:rPr lang="en-US" dirty="0">
                <a:solidFill>
                  <a:schemeClr val="dk1"/>
                </a:solidFill>
                <a:latin typeface="+mj-lt"/>
                <a:ea typeface="Calibri"/>
                <a:cs typeface="Calibri"/>
                <a:sym typeface="Calibri"/>
              </a:rPr>
              <a:t> Purposive </a:t>
            </a:r>
            <a:r>
              <a:rPr lang="en-US" dirty="0" smtClean="0">
                <a:solidFill>
                  <a:schemeClr val="dk1"/>
                </a:solidFill>
                <a:latin typeface="+mj-lt"/>
                <a:ea typeface="Calibri"/>
                <a:cs typeface="Calibri"/>
                <a:sym typeface="Calibri"/>
              </a:rPr>
              <a:t>Sampling</a:t>
            </a:r>
            <a:endParaRPr lang="en-US" dirty="0">
              <a:latin typeface="+mj-lt"/>
            </a:endParaRPr>
          </a:p>
        </p:txBody>
      </p:sp>
      <p:sp>
        <p:nvSpPr>
          <p:cNvPr id="22" name="Rectangle 21"/>
          <p:cNvSpPr/>
          <p:nvPr/>
        </p:nvSpPr>
        <p:spPr>
          <a:xfrm>
            <a:off x="651469" y="1551862"/>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chemeClr val="dk1"/>
                </a:solidFill>
                <a:latin typeface="Calibri"/>
                <a:ea typeface="Calibri"/>
                <a:cs typeface="Calibri"/>
                <a:sym typeface="Calibri"/>
              </a:rPr>
              <a:t>SUMBER DATA</a:t>
            </a:r>
            <a:r>
              <a:rPr lang="en-US" b="1" dirty="0" smtClean="0">
                <a:solidFill>
                  <a:schemeClr val="dk1"/>
                </a:solidFill>
                <a:latin typeface="Calibri"/>
                <a:ea typeface="Calibri"/>
                <a:cs typeface="Calibri"/>
                <a:sym typeface="Calibri"/>
              </a:rPr>
              <a:t>:</a:t>
            </a:r>
            <a:endParaRPr lang="en-US" dirty="0"/>
          </a:p>
        </p:txBody>
      </p:sp>
      <p:sp>
        <p:nvSpPr>
          <p:cNvPr id="23" name="Google Shape;91;p5"/>
          <p:cNvSpPr/>
          <p:nvPr/>
        </p:nvSpPr>
        <p:spPr>
          <a:xfrm>
            <a:off x="271810" y="1970995"/>
            <a:ext cx="4672061" cy="4090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id-ID" dirty="0" smtClean="0"/>
              <a:t>Primer dan Sekunder</a:t>
            </a:r>
            <a:endParaRPr lang="en-US" dirty="0"/>
          </a:p>
        </p:txBody>
      </p:sp>
      <p:sp>
        <p:nvSpPr>
          <p:cNvPr id="25" name="Rectangle 24"/>
          <p:cNvSpPr/>
          <p:nvPr/>
        </p:nvSpPr>
        <p:spPr>
          <a:xfrm>
            <a:off x="651469" y="2564904"/>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chemeClr val="dk1"/>
                </a:solidFill>
                <a:latin typeface="Calibri"/>
                <a:ea typeface="Calibri"/>
                <a:cs typeface="Calibri"/>
                <a:sym typeface="Calibri"/>
              </a:rPr>
              <a:t>Jenis Data</a:t>
            </a:r>
            <a:r>
              <a:rPr lang="en-US" b="1" dirty="0" smtClean="0">
                <a:solidFill>
                  <a:schemeClr val="dk1"/>
                </a:solidFill>
                <a:latin typeface="Calibri"/>
                <a:ea typeface="Calibri"/>
                <a:cs typeface="Calibri"/>
                <a:sym typeface="Calibri"/>
              </a:rPr>
              <a:t>:</a:t>
            </a:r>
            <a:endParaRPr lang="en-US" dirty="0"/>
          </a:p>
        </p:txBody>
      </p:sp>
      <p:sp>
        <p:nvSpPr>
          <p:cNvPr id="26" name="Google Shape;91;p5"/>
          <p:cNvSpPr/>
          <p:nvPr/>
        </p:nvSpPr>
        <p:spPr>
          <a:xfrm>
            <a:off x="271809" y="2984037"/>
            <a:ext cx="4672061" cy="4090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id-ID" dirty="0" smtClean="0"/>
              <a:t>Kualitatif</a:t>
            </a:r>
            <a:endParaRPr lang="en-US" dirty="0"/>
          </a:p>
        </p:txBody>
      </p:sp>
      <p:cxnSp>
        <p:nvCxnSpPr>
          <p:cNvPr id="4" name="Straight Arrow Connector 3"/>
          <p:cNvCxnSpPr/>
          <p:nvPr/>
        </p:nvCxnSpPr>
        <p:spPr>
          <a:xfrm>
            <a:off x="4943871" y="3188552"/>
            <a:ext cx="17281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176120" y="2507737"/>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chemeClr val="dk1"/>
                </a:solidFill>
                <a:latin typeface="Calibri"/>
                <a:ea typeface="Calibri"/>
                <a:cs typeface="Calibri"/>
                <a:sym typeface="Calibri"/>
              </a:rPr>
              <a:t>Teknik Pengumpulan Data</a:t>
            </a:r>
            <a:r>
              <a:rPr lang="en-US" b="1" dirty="0" smtClean="0">
                <a:solidFill>
                  <a:schemeClr val="dk1"/>
                </a:solidFill>
                <a:latin typeface="Calibri"/>
                <a:ea typeface="Calibri"/>
                <a:cs typeface="Calibri"/>
                <a:sym typeface="Calibri"/>
              </a:rPr>
              <a:t>:</a:t>
            </a:r>
            <a:endParaRPr lang="en-US" dirty="0"/>
          </a:p>
        </p:txBody>
      </p:sp>
      <p:sp>
        <p:nvSpPr>
          <p:cNvPr id="30" name="Google Shape;91;p5"/>
          <p:cNvSpPr/>
          <p:nvPr/>
        </p:nvSpPr>
        <p:spPr>
          <a:xfrm>
            <a:off x="6726711" y="2958851"/>
            <a:ext cx="4672061" cy="43421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dirty="0" err="1" smtClean="0"/>
              <a:t>Wawancara</a:t>
            </a:r>
            <a:r>
              <a:rPr lang="id-ID" dirty="0" smtClean="0"/>
              <a:t>, </a:t>
            </a:r>
            <a:r>
              <a:rPr lang="en-US" dirty="0" err="1" smtClean="0"/>
              <a:t>Observasi</a:t>
            </a:r>
            <a:r>
              <a:rPr lang="id-ID" dirty="0" smtClean="0"/>
              <a:t>, dan </a:t>
            </a:r>
            <a:r>
              <a:rPr lang="en-US" dirty="0" err="1" smtClean="0"/>
              <a:t>Dokumentasi</a:t>
            </a:r>
            <a:endParaRPr lang="en-US" dirty="0"/>
          </a:p>
        </p:txBody>
      </p:sp>
      <p:sp>
        <p:nvSpPr>
          <p:cNvPr id="31" name="Rectangle 30"/>
          <p:cNvSpPr/>
          <p:nvPr/>
        </p:nvSpPr>
        <p:spPr>
          <a:xfrm>
            <a:off x="620347" y="3645024"/>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chemeClr val="dk1"/>
                </a:solidFill>
                <a:latin typeface="Calibri"/>
                <a:ea typeface="Calibri"/>
                <a:cs typeface="Calibri"/>
                <a:sym typeface="Calibri"/>
              </a:rPr>
              <a:t>Analisis Data</a:t>
            </a:r>
            <a:r>
              <a:rPr lang="en-US" b="1" dirty="0" smtClean="0">
                <a:solidFill>
                  <a:schemeClr val="dk1"/>
                </a:solidFill>
                <a:latin typeface="Calibri"/>
                <a:ea typeface="Calibri"/>
                <a:cs typeface="Calibri"/>
                <a:sym typeface="Calibri"/>
              </a:rPr>
              <a:t>:</a:t>
            </a:r>
            <a:endParaRPr lang="en-US" dirty="0"/>
          </a:p>
        </p:txBody>
      </p:sp>
      <p:sp>
        <p:nvSpPr>
          <p:cNvPr id="32" name="Google Shape;91;p5"/>
          <p:cNvSpPr/>
          <p:nvPr/>
        </p:nvSpPr>
        <p:spPr>
          <a:xfrm>
            <a:off x="307975" y="4072205"/>
            <a:ext cx="4672061" cy="115699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id-ID" dirty="0" err="1" smtClean="0"/>
              <a:t>M</a:t>
            </a:r>
            <a:r>
              <a:rPr lang="en-US" dirty="0" err="1" smtClean="0"/>
              <a:t>enggunakan</a:t>
            </a:r>
            <a:r>
              <a:rPr lang="en-US" dirty="0" smtClean="0"/>
              <a:t> </a:t>
            </a:r>
            <a:r>
              <a:rPr lang="en-US" dirty="0" err="1"/>
              <a:t>metode</a:t>
            </a:r>
            <a:r>
              <a:rPr lang="en-US" dirty="0"/>
              <a:t> </a:t>
            </a:r>
            <a:r>
              <a:rPr lang="en-US" dirty="0" err="1"/>
              <a:t>analisis</a:t>
            </a:r>
            <a:r>
              <a:rPr lang="en-US" dirty="0"/>
              <a:t> data yang </a:t>
            </a:r>
            <a:r>
              <a:rPr lang="en-US" dirty="0" err="1"/>
              <a:t>meliputi</a:t>
            </a:r>
            <a:r>
              <a:rPr lang="en-US" dirty="0"/>
              <a:t> </a:t>
            </a:r>
            <a:r>
              <a:rPr lang="en-US" dirty="0" err="1"/>
              <a:t>pengumpulan</a:t>
            </a:r>
            <a:r>
              <a:rPr lang="en-US" dirty="0"/>
              <a:t> data, </a:t>
            </a:r>
            <a:r>
              <a:rPr lang="en-US" dirty="0" err="1"/>
              <a:t>reduksi</a:t>
            </a:r>
            <a:r>
              <a:rPr lang="en-US" dirty="0"/>
              <a:t> data, </a:t>
            </a:r>
            <a:r>
              <a:rPr lang="en-US" dirty="0" err="1"/>
              <a:t>penyajian</a:t>
            </a:r>
            <a:r>
              <a:rPr lang="en-US" dirty="0"/>
              <a:t> data, </a:t>
            </a:r>
            <a:r>
              <a:rPr lang="en-US" dirty="0" err="1"/>
              <a:t>penarikan</a:t>
            </a:r>
            <a:r>
              <a:rPr lang="en-US" dirty="0"/>
              <a:t> </a:t>
            </a:r>
            <a:r>
              <a:rPr lang="en-US" dirty="0" err="1"/>
              <a:t>kesimpulan</a:t>
            </a:r>
            <a:r>
              <a:rPr lang="en-US" dirty="0"/>
              <a:t>.</a:t>
            </a:r>
          </a:p>
          <a:p>
            <a:pPr algn="ctr"/>
            <a:endParaRPr lang="en-US" dirty="0"/>
          </a:p>
        </p:txBody>
      </p:sp>
      <p:sp>
        <p:nvSpPr>
          <p:cNvPr id="33" name="Rectangle 32"/>
          <p:cNvSpPr/>
          <p:nvPr/>
        </p:nvSpPr>
        <p:spPr>
          <a:xfrm>
            <a:off x="7176119" y="409750"/>
            <a:ext cx="2739347" cy="419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solidFill>
                  <a:schemeClr val="tx1"/>
                </a:solidFill>
                <a:latin typeface="Calibri" pitchFamily="34" charset="0"/>
                <a:cs typeface="Calibri" pitchFamily="34" charset="0"/>
              </a:rPr>
              <a:t>SASARAN INFORMAN:</a:t>
            </a:r>
            <a:endParaRPr lang="en-US" b="1" dirty="0">
              <a:solidFill>
                <a:schemeClr val="tx1"/>
              </a:solidFill>
              <a:latin typeface="Calibri" pitchFamily="34" charset="0"/>
              <a:cs typeface="Calibri" pitchFamily="34" charset="0"/>
            </a:endParaRPr>
          </a:p>
        </p:txBody>
      </p:sp>
      <p:sp>
        <p:nvSpPr>
          <p:cNvPr id="34" name="Google Shape;91;p5"/>
          <p:cNvSpPr/>
          <p:nvPr/>
        </p:nvSpPr>
        <p:spPr>
          <a:xfrm>
            <a:off x="6694878" y="857052"/>
            <a:ext cx="4672061" cy="84375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9535" y="20497"/>
                </a:lnTo>
              </a:path>
            </a:pathLst>
          </a:custGeom>
          <a:solidFill>
            <a:schemeClr val="l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dirty="0" err="1" smtClean="0"/>
              <a:t>Kepala</a:t>
            </a:r>
            <a:r>
              <a:rPr lang="en-US" dirty="0" smtClean="0"/>
              <a:t> </a:t>
            </a:r>
            <a:r>
              <a:rPr lang="en-US" dirty="0" err="1" smtClean="0"/>
              <a:t>Desa</a:t>
            </a:r>
            <a:r>
              <a:rPr lang="en-US" dirty="0" smtClean="0"/>
              <a:t> </a:t>
            </a:r>
            <a:r>
              <a:rPr lang="en-US" dirty="0" err="1" smtClean="0"/>
              <a:t>Menanggal</a:t>
            </a:r>
            <a:r>
              <a:rPr lang="id-ID" dirty="0" smtClean="0"/>
              <a:t>, </a:t>
            </a:r>
            <a:r>
              <a:rPr lang="en-US" dirty="0" smtClean="0"/>
              <a:t>KASI </a:t>
            </a:r>
            <a:r>
              <a:rPr lang="en-US" dirty="0" err="1" smtClean="0"/>
              <a:t>Pelayanan</a:t>
            </a:r>
            <a:r>
              <a:rPr lang="en-US" dirty="0" smtClean="0"/>
              <a:t> </a:t>
            </a:r>
            <a:r>
              <a:rPr lang="id-ID" dirty="0" smtClean="0"/>
              <a:t>Desa </a:t>
            </a:r>
            <a:r>
              <a:rPr lang="en-US" dirty="0" err="1" smtClean="0"/>
              <a:t>Menanggal</a:t>
            </a:r>
            <a:r>
              <a:rPr lang="id-ID" dirty="0" smtClean="0"/>
              <a:t>, </a:t>
            </a:r>
            <a:r>
              <a:rPr lang="id-ID" dirty="0"/>
              <a:t>serta masyarakat </a:t>
            </a:r>
            <a:r>
              <a:rPr lang="id-ID" dirty="0" smtClean="0"/>
              <a:t>setempat.</a:t>
            </a:r>
            <a:endParaRPr lang="en-US" dirty="0">
              <a:latin typeface="+mj-lt"/>
            </a:endParaRPr>
          </a:p>
        </p:txBody>
      </p:sp>
      <p:cxnSp>
        <p:nvCxnSpPr>
          <p:cNvPr id="35" name="Straight Arrow Connector 34"/>
          <p:cNvCxnSpPr/>
          <p:nvPr/>
        </p:nvCxnSpPr>
        <p:spPr>
          <a:xfrm>
            <a:off x="4943870" y="1085134"/>
            <a:ext cx="17281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endParaRPr lang="en-US" dirty="0"/>
          </a:p>
        </p:txBody>
      </p:sp>
      <p:sp>
        <p:nvSpPr>
          <p:cNvPr id="3" name="Text Placeholder 2"/>
          <p:cNvSpPr>
            <a:spLocks noGrp="1"/>
          </p:cNvSpPr>
          <p:nvPr>
            <p:ph type="body" idx="1"/>
          </p:nvPr>
        </p:nvSpPr>
        <p:spPr/>
        <p:txBody>
          <a:bodyPr>
            <a:normAutofit/>
          </a:bodyPr>
          <a:lstStyle/>
          <a:p>
            <a:pPr marL="50800" indent="0">
              <a:buNone/>
            </a:pPr>
            <a:endParaRPr lang="en-US" sz="2000" b="1" dirty="0" smtClean="0">
              <a:latin typeface="Times New Roman" pitchFamily="18" charset="0"/>
              <a:cs typeface="Times New Roman" pitchFamily="18" charset="0"/>
            </a:endParaRPr>
          </a:p>
          <a:p>
            <a:pPr marL="50800" indent="0">
              <a:buNone/>
            </a:pPr>
            <a:r>
              <a:rPr lang="en-US" sz="2400" b="1" dirty="0" err="1" smtClean="0">
                <a:latin typeface="Times New Roman" pitchFamily="18" charset="0"/>
                <a:cs typeface="Times New Roman" pitchFamily="18" charset="0"/>
              </a:rPr>
              <a:t>Pencapaian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Tujuan</a:t>
            </a:r>
            <a:r>
              <a:rPr lang="en-US" sz="2400" b="1" dirty="0" smtClean="0">
                <a:latin typeface="Times New Roman" pitchFamily="18" charset="0"/>
                <a:cs typeface="Times New Roman" pitchFamily="18" charset="0"/>
              </a:rPr>
              <a:t> </a:t>
            </a:r>
          </a:p>
          <a:p>
            <a:pPr marL="50800" indent="0">
              <a:buNone/>
            </a:pPr>
            <a:endParaRPr lang="en-US" sz="2000" dirty="0" smtClean="0">
              <a:latin typeface="Times New Roman" pitchFamily="18" charset="0"/>
              <a:cs typeface="Times New Roman" pitchFamily="18" charset="0"/>
            </a:endParaRPr>
          </a:p>
          <a:p>
            <a:pPr marL="50800" indent="0" algn="just">
              <a:buNone/>
            </a:pPr>
            <a:r>
              <a:rPr lang="en-US" sz="2000" dirty="0">
                <a:latin typeface="Times New Roman" pitchFamily="18" charset="0"/>
                <a:cs typeface="Times New Roman" pitchFamily="18" charset="0"/>
              </a:rPr>
              <a:t>	</a:t>
            </a:r>
            <a:r>
              <a:rPr lang="id-ID" sz="2000" dirty="0" smtClean="0">
                <a:latin typeface="Times New Roman" pitchFamily="18" charset="0"/>
                <a:cs typeface="Times New Roman" pitchFamily="18" charset="0"/>
              </a:rPr>
              <a:t>Dalam </a:t>
            </a:r>
            <a:r>
              <a:rPr lang="id-ID" sz="2000" dirty="0">
                <a:latin typeface="Times New Roman" pitchFamily="18" charset="0"/>
                <a:cs typeface="Times New Roman" pitchFamily="18" charset="0"/>
              </a:rPr>
              <a:t>tinjauan pencapaian tujuan, dilihat dari sejauh mana pelaksanaan tujuan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Pemerintah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id-ID" sz="2000" dirty="0">
                <a:latin typeface="Times New Roman" pitchFamily="18" charset="0"/>
                <a:cs typeface="Times New Roman" pitchFamily="18" charset="0"/>
              </a:rPr>
              <a:t> dalam mencapai target sesuai dengan tujuan yang telah ditetapkan. </a:t>
            </a:r>
            <a:r>
              <a:rPr lang="en-US" sz="2000" dirty="0">
                <a:latin typeface="Times New Roman" pitchFamily="18" charset="0"/>
                <a:cs typeface="Times New Roman" pitchFamily="18" charset="0"/>
              </a:rPr>
              <a:t>T</a:t>
            </a:r>
            <a:r>
              <a:rPr lang="id-ID" sz="2000" dirty="0" smtClean="0">
                <a:latin typeface="Times New Roman" pitchFamily="18" charset="0"/>
                <a:cs typeface="Times New Roman" pitchFamily="18" charset="0"/>
              </a:rPr>
              <a:t>ujuan </a:t>
            </a:r>
            <a:r>
              <a:rPr lang="id-ID" sz="2000" dirty="0">
                <a:latin typeface="Times New Roman" pitchFamily="18" charset="0"/>
                <a:cs typeface="Times New Roman" pitchFamily="18" charset="0"/>
              </a:rPr>
              <a:t>dari pe</a:t>
            </a:r>
            <a:r>
              <a:rPr lang="en-US" sz="2000" dirty="0" err="1">
                <a:latin typeface="Times New Roman" pitchFamily="18" charset="0"/>
                <a:cs typeface="Times New Roman" pitchFamily="18" charset="0"/>
              </a:rPr>
              <a:t>layanan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administrasi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kependudukan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pemerintah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ialah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mempermudah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mengurus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dokumen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administrasi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kependudukan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Pemerintah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Desa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Menanggal</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memiliki tujuan dan sasaran, yang merupakan implementasi dari misi yang dicapai dengan mempertimbangkan sumber daya dan kemampuan yang dimiliki serta faktor</a:t>
            </a:r>
            <a:r>
              <a:rPr lang="en-US" sz="2000" dirty="0">
                <a:latin typeface="Times New Roman" pitchFamily="18" charset="0"/>
                <a:cs typeface="Times New Roman" pitchFamily="18" charset="0"/>
              </a:rPr>
              <a:t> - </a:t>
            </a:r>
            <a:r>
              <a:rPr lang="id-ID" sz="2000" dirty="0">
                <a:latin typeface="Times New Roman" pitchFamily="18" charset="0"/>
                <a:cs typeface="Times New Roman" pitchFamily="18" charset="0"/>
              </a:rPr>
              <a:t>faktor yang memengaruhi keberhasilan dalam pencapaiannya.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8510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Hasil</a:t>
            </a:r>
            <a:r>
              <a:rPr lang="en-US" dirty="0" smtClean="0"/>
              <a:t> </a:t>
            </a:r>
            <a:r>
              <a:rPr lang="en-US" dirty="0" err="1" smtClean="0"/>
              <a:t>dan</a:t>
            </a:r>
            <a:r>
              <a:rPr lang="en-US" dirty="0" smtClean="0"/>
              <a:t> </a:t>
            </a:r>
            <a:r>
              <a:rPr lang="en-US" dirty="0" err="1" smtClean="0"/>
              <a:t>Pembahasan</a:t>
            </a:r>
            <a:r>
              <a:rPr lang="en-US" dirty="0" smtClean="0"/>
              <a:t> </a:t>
            </a:r>
            <a:endParaRPr lang="en-US" dirty="0"/>
          </a:p>
        </p:txBody>
      </p:sp>
      <p:sp>
        <p:nvSpPr>
          <p:cNvPr id="3" name="Text Placeholder 2"/>
          <p:cNvSpPr>
            <a:spLocks noGrp="1"/>
          </p:cNvSpPr>
          <p:nvPr>
            <p:ph type="body" idx="1"/>
          </p:nvPr>
        </p:nvSpPr>
        <p:spPr/>
        <p:txBody>
          <a:bodyPr>
            <a:normAutofit/>
          </a:bodyPr>
          <a:lstStyle/>
          <a:p>
            <a:pPr marL="50800" indent="0" algn="just">
              <a:buNone/>
            </a:pPr>
            <a:r>
              <a:rPr lang="en-US" sz="2400" b="1" dirty="0" err="1" smtClean="0">
                <a:latin typeface="Times New Roman" pitchFamily="18" charset="0"/>
                <a:cs typeface="Times New Roman" pitchFamily="18" charset="0"/>
              </a:rPr>
              <a:t>Pencapaian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Tujuan</a:t>
            </a:r>
            <a:r>
              <a:rPr lang="en-US" sz="2400" b="1" dirty="0" smtClean="0">
                <a:latin typeface="Times New Roman" pitchFamily="18" charset="0"/>
                <a:cs typeface="Times New Roman" pitchFamily="18" charset="0"/>
              </a:rPr>
              <a:t> </a:t>
            </a:r>
          </a:p>
          <a:p>
            <a:pPr marL="50800" indent="0">
              <a:buNone/>
            </a:pPr>
            <a:r>
              <a:rPr lang="id-ID" sz="1800" dirty="0">
                <a:latin typeface="Times New Roman" pitchFamily="18" charset="0"/>
                <a:cs typeface="Times New Roman" pitchFamily="18" charset="0"/>
              </a:rPr>
              <a:t>Pada realisasinya berdasarkan </a:t>
            </a:r>
            <a:r>
              <a:rPr lang="en-US" sz="1800" dirty="0" err="1">
                <a:latin typeface="Times New Roman" pitchFamily="18" charset="0"/>
                <a:cs typeface="Times New Roman" pitchFamily="18" charset="0"/>
              </a:rPr>
              <a:t>Rekapitulasi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Pelayanan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Administrasi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Kependudukan</a:t>
            </a:r>
            <a:r>
              <a:rPr lang="en-US" sz="1800" dirty="0">
                <a:latin typeface="Times New Roman" pitchFamily="18" charset="0"/>
                <a:cs typeface="Times New Roman" pitchFamily="18" charset="0"/>
              </a:rPr>
              <a:t> di </a:t>
            </a:r>
            <a:r>
              <a:rPr lang="id-ID" sz="1800" dirty="0">
                <a:latin typeface="Times New Roman" pitchFamily="18" charset="0"/>
                <a:cs typeface="Times New Roman" pitchFamily="18" charset="0"/>
              </a:rPr>
              <a:t>Pemerintahan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Menanggal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id-ID" sz="1800" dirty="0">
                <a:latin typeface="Times New Roman" pitchFamily="18" charset="0"/>
                <a:cs typeface="Times New Roman" pitchFamily="18" charset="0"/>
              </a:rPr>
              <a:t>sebagai berikut : </a:t>
            </a:r>
            <a:endParaRPr lang="en-US" sz="1800" dirty="0">
              <a:latin typeface="Times New Roman" pitchFamily="18" charset="0"/>
              <a:cs typeface="Times New Roman" pitchFamily="18" charset="0"/>
            </a:endParaRPr>
          </a:p>
          <a:p>
            <a:pPr marL="50800" indent="0">
              <a:buNone/>
            </a:pP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2348880"/>
            <a:ext cx="9793088" cy="3744416"/>
          </a:xfrm>
          <a:prstGeom prst="rect">
            <a:avLst/>
          </a:prstGeom>
        </p:spPr>
      </p:pic>
    </p:spTree>
    <p:extLst>
      <p:ext uri="{BB962C8B-B14F-4D97-AF65-F5344CB8AC3E}">
        <p14:creationId xmlns:p14="http://schemas.microsoft.com/office/powerpoint/2010/main" val="875698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1517</Words>
  <Application>Microsoft Office PowerPoint</Application>
  <PresentationFormat>Custom</PresentationFormat>
  <Paragraphs>121</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Exo</vt:lpstr>
      <vt:lpstr>Century Gothic</vt:lpstr>
      <vt:lpstr>Times New Roman</vt:lpstr>
      <vt:lpstr>Office Theme</vt:lpstr>
      <vt:lpstr> Efektivitas Pelayanan Administrasi Kependudukan Di Desa Menanggal Kecamatan Mojosari Kabupaten Mojokerto</vt:lpstr>
      <vt:lpstr>LATAR BELAKANG</vt:lpstr>
      <vt:lpstr>LATAR BELAKANG</vt:lpstr>
      <vt:lpstr>Rumusan Masalah</vt:lpstr>
      <vt:lpstr>PENELITIAN TERDAHULU</vt:lpstr>
      <vt:lpstr>METODE PENELITIAN</vt:lpstr>
      <vt:lpstr>PowerPoint Presentation</vt:lpstr>
      <vt:lpstr>Hasil dan Pembahasan</vt:lpstr>
      <vt:lpstr>Hasil dan Pembahasan </vt:lpstr>
      <vt:lpstr>Hasil dan Pembahasan </vt:lpstr>
      <vt:lpstr>Hasil dan Pembahasan </vt:lpstr>
      <vt:lpstr>Hasil dan Pembahasan</vt:lpstr>
      <vt:lpstr>Hasil dan Pembahasan</vt:lpstr>
      <vt:lpstr>Kesimpulan </vt:lpstr>
      <vt:lpstr>Referensi </vt:lpstr>
      <vt:lpstr>Referensi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Evaluasi Sistem Pelayanan Rakyat Sidoarjo (SIPRAJA) Sebagai Inovasi Pelayanan Publik Di Balai Desa Kedungsolo – Kabupaten  Sidoarjo</dc:title>
  <dc:creator>Umsida</dc:creator>
  <cp:lastModifiedBy>ASUS</cp:lastModifiedBy>
  <cp:revision>79</cp:revision>
  <dcterms:created xsi:type="dcterms:W3CDTF">2020-02-15T07:43:00Z</dcterms:created>
  <dcterms:modified xsi:type="dcterms:W3CDTF">2023-08-17T15:02:35Z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