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58" r:id="rId5"/>
    <p:sldId id="267" r:id="rId6"/>
    <p:sldId id="259" r:id="rId7"/>
    <p:sldId id="261" r:id="rId8"/>
    <p:sldId id="260" r:id="rId9"/>
    <p:sldId id="268" r:id="rId10"/>
    <p:sldId id="269" r:id="rId11"/>
    <p:sldId id="270" r:id="rId12"/>
    <p:sldId id="262" r:id="rId13"/>
    <p:sldId id="263" r:id="rId14"/>
    <p:sldId id="264" r:id="rId15"/>
    <p:sldId id="271" r:id="rId16"/>
    <p:sldId id="265" r:id="rId17"/>
  </p:sldIdLst>
  <p:sldSz cx="12192000" cy="6858000"/>
  <p:notesSz cx="9144000" cy="6858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Ex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574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1644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160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74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055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38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76176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sz="4000" dirty="0" err="1"/>
              <a:t>Evaluasi</a:t>
            </a:r>
            <a:r>
              <a:rPr lang="en-US" sz="4000" dirty="0"/>
              <a:t> </a:t>
            </a:r>
            <a:r>
              <a:rPr lang="en-US" sz="4000" dirty="0" err="1"/>
              <a:t>Persediaan</a:t>
            </a:r>
            <a:r>
              <a:rPr lang="en-US" sz="4000" dirty="0"/>
              <a:t> </a:t>
            </a:r>
            <a:r>
              <a:rPr lang="en-US" sz="4000" dirty="0" err="1"/>
              <a:t>Bahan</a:t>
            </a:r>
            <a:r>
              <a:rPr lang="en-US" sz="4000" dirty="0"/>
              <a:t> Baku </a:t>
            </a:r>
            <a:r>
              <a:rPr lang="en-US" sz="4000" dirty="0" err="1"/>
              <a:t>Menggunakan</a:t>
            </a:r>
            <a:r>
              <a:rPr lang="en-US" sz="4000" dirty="0"/>
              <a:t> </a:t>
            </a:r>
            <a:r>
              <a:rPr lang="en-US" sz="4000" dirty="0" err="1"/>
              <a:t>Metode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Economic Order Quantity (EOQ)</a:t>
            </a:r>
            <a:endParaRPr sz="4000"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32221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Devira Kusuma Wardhani (191020700055)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Pembimbing</a:t>
            </a:r>
            <a:r>
              <a:rPr lang="en-US" dirty="0"/>
              <a:t>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Tedjo</a:t>
            </a:r>
            <a:r>
              <a:rPr lang="en-US" dirty="0"/>
              <a:t> </a:t>
            </a:r>
            <a:r>
              <a:rPr lang="en-US" dirty="0" err="1"/>
              <a:t>Sukmono</a:t>
            </a:r>
            <a:r>
              <a:rPr lang="en-US" dirty="0"/>
              <a:t>, ST.,MT.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Industri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Agustus</a:t>
            </a:r>
            <a:r>
              <a:rPr lang="en-US" dirty="0">
                <a:solidFill>
                  <a:srgbClr val="F2F2F2"/>
                </a:solidFill>
              </a:rPr>
              <a:t>, 2023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4" name="Google Shape;71;g104f7abbb21_0_70">
            <a:extLst>
              <a:ext uri="{FF2B5EF4-FFF2-40B4-BE49-F238E27FC236}">
                <a16:creationId xmlns:a16="http://schemas.microsoft.com/office/drawing/2014/main" id="{2EBB803C-A444-4DAC-8633-61019B4913EA}"/>
              </a:ext>
            </a:extLst>
          </p:cNvPr>
          <p:cNvSpPr txBox="1">
            <a:spLocks/>
          </p:cNvSpPr>
          <p:nvPr/>
        </p:nvSpPr>
        <p:spPr>
          <a:xfrm>
            <a:off x="3725687" y="1155459"/>
            <a:ext cx="11997635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just">
              <a:lnSpc>
                <a:spcPct val="100000"/>
              </a:lnSpc>
              <a:buFont typeface="Arial"/>
              <a:buNone/>
            </a:pPr>
            <a:r>
              <a:rPr lang="en-US" sz="1600" dirty="0"/>
              <a:t>Hasil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perhitungan</a:t>
            </a:r>
            <a:r>
              <a:rPr lang="en-US" sz="1600" dirty="0"/>
              <a:t> total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Economic Order Quantity (EOQ) </a:t>
            </a:r>
          </a:p>
        </p:txBody>
      </p:sp>
      <p:sp>
        <p:nvSpPr>
          <p:cNvPr id="7" name="Google Shape;71;g104f7abbb21_0_70">
            <a:extLst>
              <a:ext uri="{FF2B5EF4-FFF2-40B4-BE49-F238E27FC236}">
                <a16:creationId xmlns:a16="http://schemas.microsoft.com/office/drawing/2014/main" id="{95023D19-1E94-4BAB-B668-66CC3763FC06}"/>
              </a:ext>
            </a:extLst>
          </p:cNvPr>
          <p:cNvSpPr txBox="1">
            <a:spLocks/>
          </p:cNvSpPr>
          <p:nvPr/>
        </p:nvSpPr>
        <p:spPr>
          <a:xfrm>
            <a:off x="0" y="3178953"/>
            <a:ext cx="5594000" cy="152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just">
              <a:lnSpc>
                <a:spcPct val="100000"/>
              </a:lnSpc>
              <a:buFont typeface="Arial"/>
              <a:buNone/>
            </a:pP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Perbandingan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Persediaan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Perusahaan dan </a:t>
            </a:r>
            <a:r>
              <a:rPr lang="en-US" sz="1600" dirty="0" err="1"/>
              <a:t>Metode</a:t>
            </a:r>
            <a:r>
              <a:rPr lang="en-US" sz="1600" dirty="0"/>
              <a:t> Economic Order Quantity (EOQ)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61618E-0842-4133-A0C7-1AED1FCE2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4" t="57295" r="27578" b="33951"/>
          <a:stretch/>
        </p:blipFill>
        <p:spPr>
          <a:xfrm>
            <a:off x="328613" y="4214197"/>
            <a:ext cx="7171221" cy="729278"/>
          </a:xfrm>
          <a:prstGeom prst="rect">
            <a:avLst/>
          </a:prstGeom>
        </p:spPr>
      </p:pic>
      <p:sp>
        <p:nvSpPr>
          <p:cNvPr id="10" name="Google Shape;71;g104f7abbb21_0_70">
            <a:extLst>
              <a:ext uri="{FF2B5EF4-FFF2-40B4-BE49-F238E27FC236}">
                <a16:creationId xmlns:a16="http://schemas.microsoft.com/office/drawing/2014/main" id="{430E6F92-59E6-45BD-AD32-9A75F2C2E59A}"/>
              </a:ext>
            </a:extLst>
          </p:cNvPr>
          <p:cNvSpPr txBox="1">
            <a:spLocks/>
          </p:cNvSpPr>
          <p:nvPr/>
        </p:nvSpPr>
        <p:spPr>
          <a:xfrm>
            <a:off x="1357734" y="4871837"/>
            <a:ext cx="9329315" cy="152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just">
              <a:lnSpc>
                <a:spcPct val="100000"/>
              </a:lnSpc>
              <a:buFont typeface="Arial"/>
              <a:buNone/>
            </a:pPr>
            <a:r>
              <a:rPr lang="en-US" sz="1600" dirty="0"/>
              <a:t>Dari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diatas</a:t>
            </a:r>
            <a:r>
              <a:rPr lang="en-US" sz="1600" dirty="0"/>
              <a:t>, </a:t>
            </a:r>
            <a:r>
              <a:rPr lang="en-US" sz="1600" dirty="0" err="1"/>
              <a:t>didapatkan</a:t>
            </a:r>
            <a:r>
              <a:rPr lang="en-US" sz="1600" dirty="0"/>
              <a:t> </a:t>
            </a:r>
            <a:r>
              <a:rPr lang="en-US" sz="1600" dirty="0" err="1"/>
              <a:t>penghematan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persediaan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 gula </a:t>
            </a:r>
            <a:r>
              <a:rPr lang="en-US" sz="1600" dirty="0" err="1"/>
              <a:t>rafinasi</a:t>
            </a:r>
            <a:r>
              <a:rPr lang="en-US" sz="1600" dirty="0"/>
              <a:t> yang 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selisih</a:t>
            </a:r>
            <a:r>
              <a:rPr lang="en-US" sz="1600" dirty="0"/>
              <a:t> Rp53.724.200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EOQ.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86028-D8E8-4B60-8DA8-B58792342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50" t="42496" r="30156" b="29688"/>
          <a:stretch/>
        </p:blipFill>
        <p:spPr>
          <a:xfrm>
            <a:off x="5816950" y="1665209"/>
            <a:ext cx="5594000" cy="200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8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71;g104f7abbb21_0_70">
            <a:extLst>
              <a:ext uri="{FF2B5EF4-FFF2-40B4-BE49-F238E27FC236}">
                <a16:creationId xmlns:a16="http://schemas.microsoft.com/office/drawing/2014/main" id="{B5AE85DA-B273-404B-8B3A-425FBF02EC82}"/>
              </a:ext>
            </a:extLst>
          </p:cNvPr>
          <p:cNvSpPr txBox="1">
            <a:spLocks/>
          </p:cNvSpPr>
          <p:nvPr/>
        </p:nvSpPr>
        <p:spPr>
          <a:xfrm>
            <a:off x="261107" y="3468535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just">
              <a:lnSpc>
                <a:spcPct val="100000"/>
              </a:lnSpc>
              <a:buNone/>
            </a:pPr>
            <a:r>
              <a:rPr lang="en-US" sz="2400" b="1" dirty="0"/>
              <a:t>2. </a:t>
            </a:r>
            <a:r>
              <a:rPr lang="en-US" sz="2400" b="1" dirty="0" err="1"/>
              <a:t>Titik</a:t>
            </a:r>
            <a:r>
              <a:rPr lang="en-US" sz="2400" b="1" dirty="0"/>
              <a:t> </a:t>
            </a:r>
            <a:r>
              <a:rPr lang="en-US" sz="2400" b="1" dirty="0" err="1"/>
              <a:t>Pemesanan</a:t>
            </a:r>
            <a:r>
              <a:rPr lang="en-US" sz="2400" b="1" dirty="0"/>
              <a:t> Kembali (</a:t>
            </a:r>
            <a:r>
              <a:rPr lang="en-US" sz="2400" b="1" i="1" dirty="0"/>
              <a:t>Reorder Point</a:t>
            </a:r>
            <a:r>
              <a:rPr lang="en-US" sz="2400" b="1" dirty="0"/>
              <a:t>)</a:t>
            </a:r>
          </a:p>
          <a:p>
            <a:pPr marL="228600" indent="0" algn="just">
              <a:lnSpc>
                <a:spcPct val="100000"/>
              </a:lnSpc>
              <a:buFont typeface="Arial"/>
              <a:buNone/>
            </a:pPr>
            <a:endParaRPr lang="en-US" sz="2000" dirty="0"/>
          </a:p>
        </p:txBody>
      </p:sp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/>
              <a:t>   Hasil &amp; </a:t>
            </a:r>
            <a:r>
              <a:rPr lang="en-US" dirty="0" err="1"/>
              <a:t>Pembahasan</a:t>
            </a:r>
            <a:endParaRPr dirty="0"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err="1"/>
              <a:t>Persediaan</a:t>
            </a:r>
            <a:r>
              <a:rPr lang="en-US" sz="2400" b="1" dirty="0"/>
              <a:t> </a:t>
            </a:r>
            <a:r>
              <a:rPr lang="en-US" sz="2400" b="1" dirty="0" err="1"/>
              <a:t>Pengaman</a:t>
            </a:r>
            <a:r>
              <a:rPr lang="en-US" sz="2400" b="1" dirty="0"/>
              <a:t> (</a:t>
            </a:r>
            <a:r>
              <a:rPr lang="en-US" sz="2400" b="1" i="1" dirty="0"/>
              <a:t>Safety Stock</a:t>
            </a:r>
            <a:r>
              <a:rPr lang="en-US" sz="2400" b="1" dirty="0"/>
              <a:t>)</a:t>
            </a:r>
          </a:p>
          <a:p>
            <a:pPr marL="228600" indent="0" algn="just">
              <a:lnSpc>
                <a:spcPct val="100000"/>
              </a:lnSpc>
              <a:buNone/>
            </a:pPr>
            <a:endParaRPr sz="2000" dirty="0"/>
          </a:p>
        </p:txBody>
      </p:sp>
      <p:sp>
        <p:nvSpPr>
          <p:cNvPr id="15" name="Google Shape;71;g104f7abbb21_0_70">
            <a:extLst>
              <a:ext uri="{FF2B5EF4-FFF2-40B4-BE49-F238E27FC236}">
                <a16:creationId xmlns:a16="http://schemas.microsoft.com/office/drawing/2014/main" id="{9C7891AA-9C4D-4F8F-9726-F7326034BD4B}"/>
              </a:ext>
            </a:extLst>
          </p:cNvPr>
          <p:cNvSpPr txBox="1">
            <a:spLocks/>
          </p:cNvSpPr>
          <p:nvPr/>
        </p:nvSpPr>
        <p:spPr>
          <a:xfrm>
            <a:off x="4144396" y="2144681"/>
            <a:ext cx="5549672" cy="152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just">
              <a:lnSpc>
                <a:spcPct val="100000"/>
              </a:lnSpc>
              <a:buFont typeface="Arial"/>
              <a:buNone/>
            </a:pPr>
            <a:r>
              <a:rPr lang="en-US" sz="1600" dirty="0"/>
              <a:t>Setelah </a:t>
            </a:r>
            <a:r>
              <a:rPr lang="en-US" sz="1600" dirty="0" err="1"/>
              <a:t>standar</a:t>
            </a:r>
            <a:r>
              <a:rPr lang="en-US" sz="1600" dirty="0"/>
              <a:t> </a:t>
            </a:r>
            <a:r>
              <a:rPr lang="en-US" sz="1600" dirty="0" err="1"/>
              <a:t>deviasi</a:t>
            </a:r>
            <a:r>
              <a:rPr lang="en-US" sz="1600" dirty="0"/>
              <a:t> </a:t>
            </a:r>
            <a:r>
              <a:rPr lang="en-US" sz="1600" dirty="0" err="1"/>
              <a:t>didapatkan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hitung</a:t>
            </a:r>
            <a:r>
              <a:rPr lang="en-US" sz="1600" dirty="0"/>
              <a:t> </a:t>
            </a:r>
            <a:r>
              <a:rPr lang="en-US" sz="1600" dirty="0" err="1"/>
              <a:t>persediaan</a:t>
            </a:r>
            <a:r>
              <a:rPr lang="en-US" sz="1600" dirty="0"/>
              <a:t> </a:t>
            </a:r>
            <a:r>
              <a:rPr lang="en-US" sz="1600" dirty="0" err="1"/>
              <a:t>pengaman</a:t>
            </a:r>
            <a:r>
              <a:rPr lang="en-US" sz="1600" dirty="0"/>
              <a:t>.</a:t>
            </a:r>
          </a:p>
        </p:txBody>
      </p:sp>
      <p:sp>
        <p:nvSpPr>
          <p:cNvPr id="16" name="Google Shape;71;g104f7abbb21_0_70">
            <a:extLst>
              <a:ext uri="{FF2B5EF4-FFF2-40B4-BE49-F238E27FC236}">
                <a16:creationId xmlns:a16="http://schemas.microsoft.com/office/drawing/2014/main" id="{E738E563-4E58-4BFE-AA8B-ADC59567A037}"/>
              </a:ext>
            </a:extLst>
          </p:cNvPr>
          <p:cNvSpPr txBox="1">
            <a:spLocks/>
          </p:cNvSpPr>
          <p:nvPr/>
        </p:nvSpPr>
        <p:spPr>
          <a:xfrm>
            <a:off x="3002234" y="4076145"/>
            <a:ext cx="8366527" cy="216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just">
              <a:lnSpc>
                <a:spcPct val="100000"/>
              </a:lnSpc>
              <a:buFont typeface="Arial"/>
              <a:buNone/>
            </a:pPr>
            <a:r>
              <a:rPr lang="en-US" sz="1600" dirty="0" err="1"/>
              <a:t>Permintaan</a:t>
            </a:r>
            <a:r>
              <a:rPr lang="en-US" sz="1600" dirty="0"/>
              <a:t> per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3 </a:t>
            </a:r>
            <a:r>
              <a:rPr lang="en-US" sz="1600" dirty="0" err="1"/>
              <a:t>sak</a:t>
            </a:r>
            <a:r>
              <a:rPr lang="en-US" sz="1600" dirty="0"/>
              <a:t> </a:t>
            </a:r>
            <a:r>
              <a:rPr lang="en-US" sz="1600" dirty="0" err="1"/>
              <a:t>didapatkan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setahun</a:t>
            </a:r>
            <a:r>
              <a:rPr lang="en-US" sz="1600" dirty="0"/>
              <a:t> </a:t>
            </a:r>
            <a:r>
              <a:rPr lang="en-US" sz="1600" dirty="0" err="1"/>
              <a:t>dibagi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. </a:t>
            </a:r>
            <a:r>
              <a:rPr lang="en-US" sz="1600" dirty="0" err="1"/>
              <a:t>Pengiriman</a:t>
            </a:r>
            <a:r>
              <a:rPr lang="en-US" sz="1600" dirty="0"/>
              <a:t> </a:t>
            </a:r>
            <a:r>
              <a:rPr lang="en-US" sz="1600" dirty="0" err="1"/>
              <a:t>pesanan</a:t>
            </a:r>
            <a:r>
              <a:rPr lang="en-US" sz="1600" dirty="0"/>
              <a:t> (</a:t>
            </a:r>
            <a:r>
              <a:rPr lang="en-US" sz="1600" i="1" dirty="0"/>
              <a:t>lead time</a:t>
            </a:r>
            <a:r>
              <a:rPr lang="en-US" sz="1600" dirty="0"/>
              <a:t>) </a:t>
            </a:r>
            <a:r>
              <a:rPr lang="en-US" sz="1600" dirty="0" err="1"/>
              <a:t>didapatkan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pengiriman</a:t>
            </a:r>
            <a:r>
              <a:rPr lang="en-US" sz="1600" dirty="0"/>
              <a:t> </a:t>
            </a:r>
            <a:r>
              <a:rPr lang="en-US" sz="1600" dirty="0" err="1"/>
              <a:t>pesanan</a:t>
            </a:r>
            <a:r>
              <a:rPr lang="en-US" sz="1600" dirty="0"/>
              <a:t> yang </a:t>
            </a:r>
            <a:r>
              <a:rPr lang="en-US" sz="1600" dirty="0" err="1"/>
              <a:t>memerlukan</a:t>
            </a:r>
            <a:r>
              <a:rPr lang="en-US" sz="1600" dirty="0"/>
              <a:t> 4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.</a:t>
            </a:r>
          </a:p>
        </p:txBody>
      </p:sp>
      <p:sp>
        <p:nvSpPr>
          <p:cNvPr id="13" name="Google Shape;71;g104f7abbb21_0_70">
            <a:extLst>
              <a:ext uri="{FF2B5EF4-FFF2-40B4-BE49-F238E27FC236}">
                <a16:creationId xmlns:a16="http://schemas.microsoft.com/office/drawing/2014/main" id="{A3F4B3F0-ECC6-4964-822D-45C54EC5AC87}"/>
              </a:ext>
            </a:extLst>
          </p:cNvPr>
          <p:cNvSpPr txBox="1">
            <a:spLocks/>
          </p:cNvSpPr>
          <p:nvPr/>
        </p:nvSpPr>
        <p:spPr>
          <a:xfrm>
            <a:off x="194365" y="1734904"/>
            <a:ext cx="6991133" cy="152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just">
              <a:lnSpc>
                <a:spcPct val="100000"/>
              </a:lnSpc>
              <a:buFont typeface="Arial"/>
              <a:buNone/>
            </a:pP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persediaan</a:t>
            </a:r>
            <a:r>
              <a:rPr lang="en-US" sz="1600" dirty="0"/>
              <a:t> </a:t>
            </a:r>
            <a:r>
              <a:rPr lang="en-US" sz="1600" dirty="0" err="1"/>
              <a:t>pengaman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ditentukan</a:t>
            </a:r>
            <a:r>
              <a:rPr lang="en-US" sz="1600" dirty="0"/>
              <a:t> </a:t>
            </a:r>
            <a:r>
              <a:rPr lang="en-US" sz="1600" dirty="0" err="1"/>
              <a:t>standar</a:t>
            </a:r>
            <a:r>
              <a:rPr lang="en-US" sz="1600" dirty="0"/>
              <a:t> </a:t>
            </a:r>
            <a:r>
              <a:rPr lang="en-US" sz="1600" dirty="0" err="1"/>
              <a:t>deviasi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CE8ED-8B35-41A3-A674-AAA7C9428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56" t="50367" r="46780" b="44790"/>
          <a:stretch/>
        </p:blipFill>
        <p:spPr>
          <a:xfrm>
            <a:off x="7213105" y="2595974"/>
            <a:ext cx="1541092" cy="5813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C374CE-1FA1-45DA-954B-3BB50ABAD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79" t="57015" r="44850" b="34150"/>
          <a:stretch/>
        </p:blipFill>
        <p:spPr>
          <a:xfrm>
            <a:off x="437251" y="2401467"/>
            <a:ext cx="2567895" cy="10146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F7E87D-4A2B-4CF7-8726-F7A636AC51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43" t="49312" r="46328" b="40146"/>
          <a:stretch/>
        </p:blipFill>
        <p:spPr>
          <a:xfrm>
            <a:off x="2337489" y="2435971"/>
            <a:ext cx="2039376" cy="11588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E86EA9-F111-414C-89C3-A4DD3D34A5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594" t="66504" r="44687" b="26447"/>
          <a:stretch/>
        </p:blipFill>
        <p:spPr>
          <a:xfrm>
            <a:off x="8546286" y="2722584"/>
            <a:ext cx="2350777" cy="864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435095-D7F6-43CC-A690-DA32FD87ED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718" t="49694" r="45390" b="45227"/>
          <a:stretch/>
        </p:blipFill>
        <p:spPr>
          <a:xfrm>
            <a:off x="658055" y="4011823"/>
            <a:ext cx="2509784" cy="6579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F01D9B-6396-452D-8253-CC59C89970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99" t="37847" r="45976" b="53038"/>
          <a:stretch/>
        </p:blipFill>
        <p:spPr>
          <a:xfrm>
            <a:off x="563706" y="4516810"/>
            <a:ext cx="2584834" cy="121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5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2300288"/>
            <a:ext cx="11830800" cy="4028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 b="1" dirty="0"/>
              <a:t>Hasil yang optimal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metode</a:t>
            </a:r>
            <a:r>
              <a:rPr lang="en-US" sz="2000" b="1" dirty="0"/>
              <a:t> </a:t>
            </a:r>
            <a:r>
              <a:rPr lang="en-US" sz="2000" b="1" i="1" dirty="0"/>
              <a:t>Economic Order Quantity </a:t>
            </a:r>
            <a:r>
              <a:rPr lang="en-US" sz="2000" b="1" dirty="0"/>
              <a:t>(EOQ) </a:t>
            </a:r>
            <a:r>
              <a:rPr lang="en-US" sz="2000" b="1" dirty="0" err="1"/>
              <a:t>yaitu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pemesanan</a:t>
            </a:r>
            <a:r>
              <a:rPr lang="en-US" sz="2000" b="1" dirty="0"/>
              <a:t> </a:t>
            </a:r>
            <a:r>
              <a:rPr lang="en-US" sz="2000" b="1" dirty="0" err="1"/>
              <a:t>bahan</a:t>
            </a:r>
            <a:r>
              <a:rPr lang="en-US" sz="2000" b="1" dirty="0"/>
              <a:t> </a:t>
            </a:r>
            <a:r>
              <a:rPr lang="en-US" sz="2000" b="1" dirty="0" err="1"/>
              <a:t>baku</a:t>
            </a:r>
            <a:r>
              <a:rPr lang="en-US" sz="2000" b="1" dirty="0"/>
              <a:t> yang </a:t>
            </a:r>
            <a:r>
              <a:rPr lang="en-US" sz="2000" b="1" dirty="0" err="1"/>
              <a:t>ekonomis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437 </a:t>
            </a:r>
            <a:r>
              <a:rPr lang="en-US" sz="2000" b="1" dirty="0" err="1"/>
              <a:t>sak</a:t>
            </a:r>
            <a:r>
              <a:rPr lang="en-US" sz="2000" b="1" dirty="0"/>
              <a:t> </a:t>
            </a:r>
            <a:r>
              <a:rPr lang="en-US" sz="2000" b="1" dirty="0" err="1"/>
              <a:t>setiap</a:t>
            </a:r>
            <a:r>
              <a:rPr lang="en-US" sz="2000" b="1" dirty="0"/>
              <a:t> kali </a:t>
            </a:r>
            <a:r>
              <a:rPr lang="en-US" sz="2000" b="1" dirty="0" err="1"/>
              <a:t>pesan</a:t>
            </a:r>
            <a:r>
              <a:rPr lang="en-US" sz="2000" b="1" dirty="0"/>
              <a:t>. </a:t>
            </a:r>
            <a:r>
              <a:rPr lang="en-US" sz="2000" b="1" dirty="0" err="1"/>
              <a:t>Sebelumnya</a:t>
            </a:r>
            <a:r>
              <a:rPr lang="en-US" sz="2000" b="1" dirty="0"/>
              <a:t> </a:t>
            </a:r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perusahaan</a:t>
            </a:r>
            <a:r>
              <a:rPr lang="en-US" sz="2000" b="1" dirty="0"/>
              <a:t> </a:t>
            </a:r>
            <a:r>
              <a:rPr lang="en-US" sz="2000" b="1" dirty="0" err="1"/>
              <a:t>frekuensi</a:t>
            </a:r>
            <a:r>
              <a:rPr lang="en-US" sz="2000" b="1" dirty="0"/>
              <a:t> </a:t>
            </a:r>
            <a:r>
              <a:rPr lang="en-US" sz="2000" b="1" dirty="0" err="1"/>
              <a:t>pemesanan</a:t>
            </a:r>
            <a:r>
              <a:rPr lang="en-US" sz="2000" b="1" dirty="0"/>
              <a:t> 12 kali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setahun</a:t>
            </a:r>
            <a:r>
              <a:rPr lang="en-US" sz="2000" b="1" dirty="0"/>
              <a:t>,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metode</a:t>
            </a:r>
            <a:r>
              <a:rPr lang="en-US" sz="2000" b="1" dirty="0"/>
              <a:t> EOQ, </a:t>
            </a:r>
            <a:r>
              <a:rPr lang="en-US" sz="2000" b="1" dirty="0" err="1"/>
              <a:t>frekuensi</a:t>
            </a:r>
            <a:r>
              <a:rPr lang="en-US" sz="2000" b="1" dirty="0"/>
              <a:t> </a:t>
            </a:r>
            <a:r>
              <a:rPr lang="en-US" sz="2000" b="1" dirty="0" err="1"/>
              <a:t>pemesanan</a:t>
            </a:r>
            <a:r>
              <a:rPr lang="en-US" sz="2000" b="1" dirty="0"/>
              <a:t> </a:t>
            </a:r>
            <a:r>
              <a:rPr lang="en-US" sz="2000" b="1" dirty="0" err="1"/>
              <a:t>menjadi</a:t>
            </a:r>
            <a:r>
              <a:rPr lang="en-US" sz="2000" b="1" dirty="0"/>
              <a:t> 2 kali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setahun</a:t>
            </a:r>
            <a:r>
              <a:rPr lang="en-US" sz="2000" b="1" dirty="0"/>
              <a:t>. Total </a:t>
            </a:r>
            <a:r>
              <a:rPr lang="en-US" sz="2000" b="1" dirty="0" err="1"/>
              <a:t>biaya</a:t>
            </a:r>
            <a:r>
              <a:rPr lang="en-US" sz="2000" b="1" dirty="0"/>
              <a:t> </a:t>
            </a:r>
            <a:r>
              <a:rPr lang="en-US" sz="2000" b="1" dirty="0" err="1"/>
              <a:t>persediaan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kebijakan</a:t>
            </a:r>
            <a:r>
              <a:rPr lang="en-US" sz="2000" b="1" dirty="0"/>
              <a:t> </a:t>
            </a:r>
            <a:r>
              <a:rPr lang="en-US" sz="2000" b="1" dirty="0" err="1"/>
              <a:t>perusahaan</a:t>
            </a:r>
            <a:r>
              <a:rPr lang="en-US" sz="2000" b="1" dirty="0"/>
              <a:t> </a:t>
            </a:r>
            <a:r>
              <a:rPr lang="en-US" sz="2000" b="1" dirty="0" err="1"/>
              <a:t>sebesar</a:t>
            </a:r>
            <a:r>
              <a:rPr lang="en-US" sz="2000" b="1" dirty="0"/>
              <a:t> Rp79.214.400 dan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metode</a:t>
            </a:r>
            <a:r>
              <a:rPr lang="en-US" sz="2000" b="1" dirty="0"/>
              <a:t> EOQ </a:t>
            </a:r>
            <a:r>
              <a:rPr lang="en-US" sz="2000" b="1" dirty="0" err="1"/>
              <a:t>menjadi</a:t>
            </a:r>
            <a:r>
              <a:rPr lang="en-US" sz="2000" b="1" dirty="0"/>
              <a:t> Rp25.490.200. </a:t>
            </a:r>
            <a:r>
              <a:rPr lang="en-US" sz="2000" b="1" dirty="0" err="1"/>
              <a:t>Persediaan</a:t>
            </a:r>
            <a:r>
              <a:rPr lang="en-US" sz="2000" b="1" dirty="0"/>
              <a:t> </a:t>
            </a:r>
            <a:r>
              <a:rPr lang="en-US" sz="2000" b="1" dirty="0" err="1"/>
              <a:t>pengaman</a:t>
            </a:r>
            <a:r>
              <a:rPr lang="en-US" sz="2000" b="1" dirty="0"/>
              <a:t> (</a:t>
            </a:r>
            <a:r>
              <a:rPr lang="en-US" sz="2000" b="1" i="1" dirty="0"/>
              <a:t>safety stock</a:t>
            </a:r>
            <a:r>
              <a:rPr lang="en-US" sz="2000" b="1" dirty="0"/>
              <a:t>) </a:t>
            </a:r>
            <a:r>
              <a:rPr lang="en-US" sz="2000" b="1" dirty="0" err="1"/>
              <a:t>didapatkan</a:t>
            </a:r>
            <a:r>
              <a:rPr lang="en-US" sz="2000" b="1" dirty="0"/>
              <a:t> 19 </a:t>
            </a:r>
            <a:r>
              <a:rPr lang="en-US" sz="2000" b="1" dirty="0" err="1"/>
              <a:t>sak</a:t>
            </a:r>
            <a:r>
              <a:rPr lang="en-US" sz="2000" b="1" dirty="0"/>
              <a:t>. </a:t>
            </a:r>
            <a:r>
              <a:rPr lang="en-US" sz="2000" b="1" dirty="0" err="1"/>
              <a:t>Titik</a:t>
            </a:r>
            <a:r>
              <a:rPr lang="en-US" sz="2000" b="1" dirty="0"/>
              <a:t> </a:t>
            </a:r>
            <a:r>
              <a:rPr lang="en-US" sz="2000" b="1" dirty="0" err="1"/>
              <a:t>Pemesanan</a:t>
            </a:r>
            <a:r>
              <a:rPr lang="en-US" sz="2000" b="1" dirty="0"/>
              <a:t> </a:t>
            </a:r>
            <a:r>
              <a:rPr lang="en-US" sz="2000" b="1" dirty="0" err="1"/>
              <a:t>kembali</a:t>
            </a:r>
            <a:r>
              <a:rPr lang="en-US" sz="2000" b="1" dirty="0"/>
              <a:t> (</a:t>
            </a:r>
            <a:r>
              <a:rPr lang="en-US" sz="2000" b="1" i="1" dirty="0"/>
              <a:t>reorder point</a:t>
            </a:r>
            <a:r>
              <a:rPr lang="en-US" sz="2000" b="1" dirty="0"/>
              <a:t>) </a:t>
            </a:r>
            <a:r>
              <a:rPr lang="en-US" sz="2000" b="1" dirty="0" err="1"/>
              <a:t>dilakukan</a:t>
            </a:r>
            <a:r>
              <a:rPr lang="en-US" sz="2000" b="1" dirty="0"/>
              <a:t> pada </a:t>
            </a:r>
            <a:r>
              <a:rPr lang="en-US" sz="2000" b="1" dirty="0" err="1"/>
              <a:t>saat</a:t>
            </a:r>
            <a:r>
              <a:rPr lang="en-US" sz="2000" b="1" dirty="0"/>
              <a:t> </a:t>
            </a:r>
            <a:r>
              <a:rPr lang="en-US" sz="2000" b="1" dirty="0" err="1"/>
              <a:t>bahan</a:t>
            </a:r>
            <a:r>
              <a:rPr lang="en-US" sz="2000" b="1" dirty="0"/>
              <a:t> </a:t>
            </a:r>
            <a:r>
              <a:rPr lang="en-US" sz="2000" b="1" dirty="0" err="1"/>
              <a:t>baku</a:t>
            </a:r>
            <a:r>
              <a:rPr lang="en-US" sz="2000" b="1" dirty="0"/>
              <a:t> </a:t>
            </a:r>
            <a:r>
              <a:rPr lang="en-US" sz="2000" b="1" dirty="0" err="1"/>
              <a:t>sisa</a:t>
            </a:r>
            <a:r>
              <a:rPr lang="en-US" sz="2000" b="1" dirty="0"/>
              <a:t> 31 </a:t>
            </a:r>
            <a:r>
              <a:rPr lang="en-US" sz="2000" b="1" dirty="0" err="1"/>
              <a:t>sak</a:t>
            </a:r>
            <a:r>
              <a:rPr lang="en-US" sz="2000" b="1" dirty="0"/>
              <a:t>.</a:t>
            </a:r>
            <a:endParaRPr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/>
              <a:t>Mendapatkan</a:t>
            </a:r>
            <a:r>
              <a:rPr lang="en-US" sz="2000" b="1" dirty="0"/>
              <a:t> </a:t>
            </a:r>
            <a:r>
              <a:rPr lang="en-US" sz="2000" b="1" dirty="0" err="1"/>
              <a:t>pembelian</a:t>
            </a:r>
            <a:r>
              <a:rPr lang="en-US" sz="2000" b="1" dirty="0"/>
              <a:t> </a:t>
            </a:r>
            <a:r>
              <a:rPr lang="en-US" sz="2000" b="1" dirty="0" err="1"/>
              <a:t>bahan</a:t>
            </a:r>
            <a:r>
              <a:rPr lang="en-US" sz="2000" b="1" dirty="0"/>
              <a:t> </a:t>
            </a:r>
            <a:r>
              <a:rPr lang="en-US" sz="2000" b="1" dirty="0" err="1"/>
              <a:t>baku</a:t>
            </a:r>
            <a:r>
              <a:rPr lang="en-US" sz="2000" b="1" dirty="0"/>
              <a:t> yang optimal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metode</a:t>
            </a:r>
            <a:r>
              <a:rPr lang="en-US" sz="2000" b="1" dirty="0"/>
              <a:t> </a:t>
            </a:r>
            <a:r>
              <a:rPr lang="en-US" sz="2000" b="1" i="1" dirty="0"/>
              <a:t>Economic Order Quantity </a:t>
            </a:r>
            <a:r>
              <a:rPr lang="en-US" sz="2000" b="1" dirty="0"/>
              <a:t>(EOQ)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mengurangi</a:t>
            </a:r>
            <a:r>
              <a:rPr lang="en-US" sz="2000" b="1" dirty="0"/>
              <a:t> </a:t>
            </a:r>
            <a:r>
              <a:rPr lang="en-US" sz="2000" b="1" dirty="0" err="1"/>
              <a:t>biaya</a:t>
            </a:r>
            <a:r>
              <a:rPr lang="en-US" sz="2000" b="1" dirty="0"/>
              <a:t> </a:t>
            </a:r>
            <a:r>
              <a:rPr lang="en-US" sz="2000" b="1" dirty="0" err="1"/>
              <a:t>pemesanan</a:t>
            </a:r>
            <a:r>
              <a:rPr lang="en-US" sz="2000" b="1" dirty="0"/>
              <a:t>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menghitung</a:t>
            </a:r>
            <a:r>
              <a:rPr lang="en-US" sz="2000" b="1" dirty="0"/>
              <a:t> </a:t>
            </a:r>
            <a:r>
              <a:rPr lang="en-US" sz="2000" b="1" dirty="0" err="1"/>
              <a:t>frekuensi</a:t>
            </a:r>
            <a:r>
              <a:rPr lang="en-US" sz="2000" b="1" dirty="0"/>
              <a:t> </a:t>
            </a:r>
            <a:r>
              <a:rPr lang="en-US" sz="2000" b="1" dirty="0" err="1"/>
              <a:t>pemesanan</a:t>
            </a:r>
            <a:r>
              <a:rPr lang="en-US" sz="2000" b="1" dirty="0"/>
              <a:t> yang </a:t>
            </a:r>
            <a:r>
              <a:rPr lang="en-US" sz="2000" b="1" dirty="0" err="1"/>
              <a:t>tepat</a:t>
            </a:r>
            <a:endParaRPr lang="en-US" sz="2000" b="1" dirty="0"/>
          </a:p>
          <a:p>
            <a:pPr marL="7429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/>
              <a:t>Mendapatkan</a:t>
            </a:r>
            <a:r>
              <a:rPr lang="en-US" sz="2000" b="1" dirty="0"/>
              <a:t> </a:t>
            </a:r>
            <a:r>
              <a:rPr lang="en-US" sz="2000" b="1" dirty="0" err="1"/>
              <a:t>persediaan</a:t>
            </a:r>
            <a:r>
              <a:rPr lang="en-US" sz="2000" b="1" dirty="0"/>
              <a:t> </a:t>
            </a:r>
            <a:r>
              <a:rPr lang="en-US" sz="2000" b="1" dirty="0" err="1"/>
              <a:t>pengaman</a:t>
            </a:r>
            <a:r>
              <a:rPr lang="en-US" sz="2000" b="1" dirty="0"/>
              <a:t> yang </a:t>
            </a:r>
            <a:r>
              <a:rPr lang="en-US" sz="2000" b="1" dirty="0" err="1"/>
              <a:t>tepat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mengantisipasi</a:t>
            </a:r>
            <a:r>
              <a:rPr lang="en-US" sz="2000" b="1" dirty="0"/>
              <a:t> </a:t>
            </a:r>
            <a:r>
              <a:rPr lang="en-US" sz="2000" b="1" dirty="0" err="1"/>
              <a:t>kekurangan</a:t>
            </a:r>
            <a:r>
              <a:rPr lang="en-US" sz="2000" b="1" dirty="0"/>
              <a:t> </a:t>
            </a:r>
            <a:r>
              <a:rPr lang="en-US" sz="2000" b="1" dirty="0" err="1"/>
              <a:t>bahan</a:t>
            </a:r>
            <a:r>
              <a:rPr lang="en-US" sz="2000" b="1" dirty="0"/>
              <a:t> </a:t>
            </a:r>
            <a:r>
              <a:rPr lang="en-US" sz="2000" b="1" dirty="0" err="1"/>
              <a:t>baku</a:t>
            </a:r>
            <a:endParaRPr lang="en-US" sz="2000" b="1" dirty="0"/>
          </a:p>
          <a:p>
            <a:pPr marL="7429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menentukan</a:t>
            </a:r>
            <a:r>
              <a:rPr lang="en-US" sz="2000" b="1" dirty="0"/>
              <a:t> </a:t>
            </a:r>
            <a:r>
              <a:rPr lang="en-US" sz="2000" b="1" dirty="0" err="1"/>
              <a:t>kapan</a:t>
            </a:r>
            <a:r>
              <a:rPr lang="en-US" sz="2000" b="1" dirty="0"/>
              <a:t> </a:t>
            </a:r>
            <a:r>
              <a:rPr lang="en-US" sz="2000" b="1" dirty="0" err="1"/>
              <a:t>pemesanan</a:t>
            </a:r>
            <a:r>
              <a:rPr lang="en-US" sz="2000" b="1" dirty="0"/>
              <a:t> </a:t>
            </a:r>
            <a:r>
              <a:rPr lang="en-US" sz="2000" b="1" dirty="0" err="1"/>
              <a:t>dilakukan</a:t>
            </a:r>
            <a:r>
              <a:rPr lang="en-US" sz="2000" b="1" dirty="0"/>
              <a:t> </a:t>
            </a:r>
            <a:r>
              <a:rPr lang="en-US" sz="2000" b="1" dirty="0" err="1"/>
              <a:t>kembali</a:t>
            </a:r>
            <a:endParaRPr lang="en-US" sz="2000" b="1" dirty="0"/>
          </a:p>
          <a:p>
            <a:pPr marL="7429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/>
              <a:t>Memberikan</a:t>
            </a:r>
            <a:r>
              <a:rPr lang="en-US" sz="2000" b="1" dirty="0"/>
              <a:t> </a:t>
            </a:r>
            <a:r>
              <a:rPr lang="en-US" sz="2000" b="1" dirty="0" err="1"/>
              <a:t>usulan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perusahaan</a:t>
            </a:r>
            <a:r>
              <a:rPr lang="en-US" sz="2000" b="1" dirty="0"/>
              <a:t> </a:t>
            </a: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menemukan</a:t>
            </a:r>
            <a:r>
              <a:rPr lang="en-US" sz="2000" b="1" dirty="0"/>
              <a:t> </a:t>
            </a:r>
            <a:r>
              <a:rPr lang="en-US" sz="2000" b="1" dirty="0" err="1"/>
              <a:t>hasil</a:t>
            </a:r>
            <a:r>
              <a:rPr lang="en-US" sz="2000" b="1" dirty="0"/>
              <a:t> yang paling </a:t>
            </a:r>
            <a:r>
              <a:rPr lang="en-US" sz="2000" b="1" dirty="0" err="1"/>
              <a:t>tepat</a:t>
            </a:r>
            <a:r>
              <a:rPr lang="en-US" sz="2000" b="1" dirty="0"/>
              <a:t> </a:t>
            </a:r>
            <a:r>
              <a:rPr lang="en-US" sz="2000" b="1" dirty="0" err="1"/>
              <a:t>apabila</a:t>
            </a:r>
            <a:r>
              <a:rPr lang="en-US" sz="2000" b="1" dirty="0"/>
              <a:t> </a:t>
            </a:r>
            <a:r>
              <a:rPr lang="en-US" sz="2000" b="1" dirty="0" err="1"/>
              <a:t>menggunakan</a:t>
            </a:r>
            <a:r>
              <a:rPr lang="en-US" sz="2000" b="1" dirty="0"/>
              <a:t> </a:t>
            </a:r>
            <a:r>
              <a:rPr lang="en-US" sz="2000" b="1" dirty="0" err="1"/>
              <a:t>metode</a:t>
            </a:r>
            <a:r>
              <a:rPr lang="en-US" sz="2000" b="1" dirty="0"/>
              <a:t> EOQ</a:t>
            </a:r>
            <a:endParaRPr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EFC5D-43FE-443C-AA2E-C2DB4DC5D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09" t="27073" r="27227" b="22069"/>
          <a:stretch/>
        </p:blipFill>
        <p:spPr>
          <a:xfrm>
            <a:off x="579162" y="1155459"/>
            <a:ext cx="11006068" cy="47881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5FFC4-E8C4-405B-9BD7-48C20A161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92" t="41871" r="26289" b="12065"/>
          <a:stretch/>
        </p:blipFill>
        <p:spPr>
          <a:xfrm>
            <a:off x="118165" y="1155459"/>
            <a:ext cx="11620430" cy="4800599"/>
          </a:xfrm>
          <a:prstGeom prst="rect">
            <a:avLst/>
          </a:prstGeom>
        </p:spPr>
      </p:pic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086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000" dirty="0"/>
              <a:t>PT </a:t>
            </a:r>
            <a:r>
              <a:rPr lang="en-US" sz="2000" dirty="0" err="1"/>
              <a:t>Samawa</a:t>
            </a:r>
            <a:r>
              <a:rPr lang="en-US" sz="2000" dirty="0"/>
              <a:t> </a:t>
            </a:r>
            <a:r>
              <a:rPr lang="en-US" sz="2000" dirty="0" err="1"/>
              <a:t>Tirta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yang </a:t>
            </a:r>
            <a:r>
              <a:rPr lang="en-US" sz="2000" dirty="0" err="1"/>
              <a:t>bergerak</a:t>
            </a:r>
            <a:r>
              <a:rPr lang="en-US" sz="2000" dirty="0"/>
              <a:t> di </a:t>
            </a:r>
            <a:r>
              <a:rPr lang="en-US" sz="2000" dirty="0" err="1"/>
              <a:t>bidang</a:t>
            </a:r>
            <a:r>
              <a:rPr lang="en-US" sz="2000" dirty="0"/>
              <a:t> air </a:t>
            </a:r>
            <a:r>
              <a:rPr lang="en-US" sz="2000" dirty="0" err="1"/>
              <a:t>minum</a:t>
            </a:r>
            <a:r>
              <a:rPr lang="en-US" sz="2000" dirty="0"/>
              <a:t> </a:t>
            </a:r>
            <a:r>
              <a:rPr lang="en-US" sz="2000" dirty="0" err="1"/>
              <a:t>manis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kemasan</a:t>
            </a:r>
            <a:r>
              <a:rPr lang="en-US" sz="2000" dirty="0"/>
              <a:t>. Perusahaan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membutuhkan</a:t>
            </a:r>
            <a:r>
              <a:rPr lang="en-US" sz="2000" dirty="0"/>
              <a:t> </a:t>
            </a:r>
            <a:r>
              <a:rPr lang="en-US" sz="2000" dirty="0" err="1"/>
              <a:t>persediaan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, salah </a:t>
            </a:r>
            <a:r>
              <a:rPr lang="en-US" sz="2000" dirty="0" err="1"/>
              <a:t>satunya</a:t>
            </a:r>
            <a:r>
              <a:rPr lang="en-US" sz="2000" dirty="0"/>
              <a:t> gula </a:t>
            </a:r>
            <a:r>
              <a:rPr lang="en-US" sz="2000" dirty="0" err="1"/>
              <a:t>rafinasi</a:t>
            </a:r>
            <a:r>
              <a:rPr lang="en-US" sz="2000" dirty="0"/>
              <a:t>.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gula </a:t>
            </a:r>
            <a:r>
              <a:rPr lang="en-US" sz="2000" dirty="0" err="1"/>
              <a:t>rafinasi</a:t>
            </a:r>
            <a:r>
              <a:rPr lang="en-US" sz="2000" dirty="0"/>
              <a:t> yang paling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dipesan</a:t>
            </a:r>
            <a:r>
              <a:rPr lang="en-US" sz="2000" dirty="0"/>
              <a:t> pada </a:t>
            </a:r>
            <a:r>
              <a:rPr lang="en-US" sz="2000" dirty="0" err="1"/>
              <a:t>tahun</a:t>
            </a:r>
            <a:r>
              <a:rPr lang="en-US" sz="2000" dirty="0"/>
              <a:t> 2022 </a:t>
            </a:r>
            <a:r>
              <a:rPr lang="en-US" sz="2000" dirty="0" err="1"/>
              <a:t>yaitu</a:t>
            </a:r>
            <a:r>
              <a:rPr lang="en-US" sz="2000" dirty="0"/>
              <a:t> total 732 </a:t>
            </a:r>
            <a:r>
              <a:rPr lang="en-US" sz="2000" dirty="0" err="1"/>
              <a:t>sak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sekitar</a:t>
            </a:r>
            <a:r>
              <a:rPr lang="en-US" sz="2000" dirty="0"/>
              <a:t> 36.497 kg.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000" dirty="0" err="1"/>
              <a:t>Permasalahan</a:t>
            </a:r>
            <a:r>
              <a:rPr lang="en-US" sz="2000" dirty="0"/>
              <a:t> pada total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persediaan</a:t>
            </a:r>
            <a:r>
              <a:rPr lang="en-US" sz="2000" dirty="0"/>
              <a:t> yang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disebabkan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pemesanan</a:t>
            </a:r>
            <a:r>
              <a:rPr lang="en-US" sz="2000" dirty="0"/>
              <a:t>. 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pemesanan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dikarenakan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transportasi</a:t>
            </a:r>
            <a:r>
              <a:rPr lang="en-US" sz="2000" dirty="0"/>
              <a:t>, </a:t>
            </a:r>
            <a:r>
              <a:rPr lang="en-US" sz="2000" dirty="0" err="1"/>
              <a:t>penyebabnya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jalurnya</a:t>
            </a:r>
            <a:r>
              <a:rPr lang="en-US" sz="2000" dirty="0"/>
              <a:t>, </a:t>
            </a:r>
            <a:r>
              <a:rPr lang="en-US" sz="2000" dirty="0" err="1"/>
              <a:t>truk</a:t>
            </a:r>
            <a:r>
              <a:rPr lang="en-US" sz="2000" dirty="0"/>
              <a:t> yang </a:t>
            </a:r>
            <a:r>
              <a:rPr lang="en-US" sz="2000" dirty="0" err="1"/>
              <a:t>menaiki</a:t>
            </a:r>
            <a:r>
              <a:rPr lang="en-US" sz="2000" dirty="0"/>
              <a:t> </a:t>
            </a:r>
            <a:r>
              <a:rPr lang="en-US" sz="2000" dirty="0" err="1"/>
              <a:t>kapal</a:t>
            </a:r>
            <a:r>
              <a:rPr lang="en-US" sz="2000" dirty="0"/>
              <a:t> dan juga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pabrik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raya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377033"/>
            <a:ext cx="8234292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000" dirty="0" err="1"/>
              <a:t>Pembelian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optimal </a:t>
            </a:r>
            <a:r>
              <a:rPr lang="en-US" sz="2000" dirty="0" err="1"/>
              <a:t>penyebabnya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fluktuatif</a:t>
            </a:r>
            <a:r>
              <a:rPr lang="en-US" sz="2000" dirty="0"/>
              <a:t>.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optimal,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penumpukan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di </a:t>
            </a:r>
            <a:r>
              <a:rPr lang="en-US" sz="2000" dirty="0" err="1"/>
              <a:t>gudang</a:t>
            </a:r>
            <a:r>
              <a:rPr lang="en-US" sz="2000" dirty="0"/>
              <a:t> dan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penyimpanan</a:t>
            </a:r>
            <a:r>
              <a:rPr lang="en-US" sz="2000" dirty="0"/>
              <a:t>.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5359A-3EDD-4467-889D-CB8290524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5" y="1469025"/>
            <a:ext cx="2533649" cy="2314574"/>
          </a:xfrm>
          <a:prstGeom prst="rect">
            <a:avLst/>
          </a:prstGeom>
        </p:spPr>
      </p:pic>
      <p:sp>
        <p:nvSpPr>
          <p:cNvPr id="6" name="Google Shape;47;g104f7abbb21_0_309">
            <a:extLst>
              <a:ext uri="{FF2B5EF4-FFF2-40B4-BE49-F238E27FC236}">
                <a16:creationId xmlns:a16="http://schemas.microsoft.com/office/drawing/2014/main" id="{B12DB617-D7CF-4A7E-A769-D4C3017EA79E}"/>
              </a:ext>
            </a:extLst>
          </p:cNvPr>
          <p:cNvSpPr txBox="1">
            <a:spLocks/>
          </p:cNvSpPr>
          <p:nvPr/>
        </p:nvSpPr>
        <p:spPr>
          <a:xfrm>
            <a:off x="166758" y="3866872"/>
            <a:ext cx="11677580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kuantitas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yang optimal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i="1" dirty="0"/>
              <a:t>Economic Order Quantity </a:t>
            </a:r>
            <a:r>
              <a:rPr lang="en-US" sz="2000" dirty="0"/>
              <a:t>(EOQ).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/>
          </a:p>
          <a:p>
            <a:pPr marL="685800" indent="-457200">
              <a:buFont typeface="Wingdings" panose="05000000000000000000" pitchFamily="2" charset="2"/>
              <a:buChar char="q"/>
            </a:pPr>
            <a:r>
              <a:rPr lang="en-US" sz="2000" dirty="0" err="1"/>
              <a:t>Ditambah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frekuensi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,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persediaan</a:t>
            </a:r>
            <a:r>
              <a:rPr lang="en-US" sz="2000" dirty="0"/>
              <a:t> </a:t>
            </a:r>
            <a:r>
              <a:rPr lang="en-US" sz="2000" dirty="0" err="1"/>
              <a:t>pengaman</a:t>
            </a:r>
            <a:r>
              <a:rPr lang="en-US" sz="2000" dirty="0"/>
              <a:t> (</a:t>
            </a:r>
            <a:r>
              <a:rPr lang="en-US" sz="2000" i="1" dirty="0"/>
              <a:t>safety stock</a:t>
            </a:r>
            <a:r>
              <a:rPr lang="en-US" sz="2000" dirty="0"/>
              <a:t>) dan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pemesanan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(</a:t>
            </a:r>
            <a:r>
              <a:rPr lang="en-US" sz="2000" i="1" dirty="0"/>
              <a:t>reorder point</a:t>
            </a:r>
            <a:r>
              <a:rPr lang="en-US" sz="2000" dirty="0"/>
              <a:t>).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28600" indent="0">
              <a:buFont typeface="Arial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667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653D6-83E0-4F9E-A8DE-5B309D95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58" y="1238732"/>
            <a:ext cx="11830877" cy="4968000"/>
          </a:xfrm>
        </p:spPr>
        <p:txBody>
          <a:bodyPr>
            <a:normAutofit/>
          </a:bodyPr>
          <a:lstStyle/>
          <a:p>
            <a:pPr marL="50800" indent="0">
              <a:buNone/>
            </a:pPr>
            <a:endParaRPr lang="en-ID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D" sz="2400" dirty="0" err="1"/>
              <a:t>Berapa</a:t>
            </a:r>
            <a:r>
              <a:rPr lang="en-ID" sz="2400" dirty="0"/>
              <a:t> </a:t>
            </a:r>
            <a:r>
              <a:rPr lang="en-ID" sz="2400" dirty="0" err="1"/>
              <a:t>kuantitas</a:t>
            </a:r>
            <a:r>
              <a:rPr lang="en-ID" sz="2400" dirty="0"/>
              <a:t> </a:t>
            </a:r>
            <a:r>
              <a:rPr lang="en-ID" sz="2400" dirty="0" err="1"/>
              <a:t>pembelian</a:t>
            </a:r>
            <a:r>
              <a:rPr lang="en-ID" sz="2400" dirty="0"/>
              <a:t> </a:t>
            </a:r>
            <a:r>
              <a:rPr lang="en-ID" sz="2400" dirty="0" err="1"/>
              <a:t>bahan</a:t>
            </a:r>
            <a:r>
              <a:rPr lang="en-ID" sz="2400" dirty="0"/>
              <a:t> </a:t>
            </a:r>
            <a:r>
              <a:rPr lang="en-ID" sz="2400" dirty="0" err="1"/>
              <a:t>baku</a:t>
            </a:r>
            <a:r>
              <a:rPr lang="en-ID" sz="2400" dirty="0"/>
              <a:t> yang optimal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metode</a:t>
            </a:r>
            <a:r>
              <a:rPr lang="en-ID" sz="2400" dirty="0"/>
              <a:t> EOQ?</a:t>
            </a:r>
          </a:p>
          <a:p>
            <a:pPr marL="50800" indent="0">
              <a:buNone/>
            </a:pPr>
            <a:endParaRPr lang="en-ID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D" sz="2400" dirty="0" err="1"/>
              <a:t>Berapa</a:t>
            </a:r>
            <a:r>
              <a:rPr lang="en-ID" sz="2400" dirty="0"/>
              <a:t> kali </a:t>
            </a:r>
            <a:r>
              <a:rPr lang="en-ID" sz="2400" dirty="0" err="1"/>
              <a:t>frekuensi</a:t>
            </a:r>
            <a:r>
              <a:rPr lang="en-ID" sz="2400" dirty="0"/>
              <a:t> </a:t>
            </a:r>
            <a:r>
              <a:rPr lang="en-ID" sz="2400" dirty="0" err="1"/>
              <a:t>pemesanan</a:t>
            </a:r>
            <a:r>
              <a:rPr lang="en-ID" sz="2400" dirty="0"/>
              <a:t> yang </a:t>
            </a:r>
            <a:r>
              <a:rPr lang="en-ID" sz="2400" dirty="0" err="1"/>
              <a:t>tepat</a:t>
            </a:r>
            <a:r>
              <a:rPr lang="en-ID" sz="2400" dirty="0"/>
              <a:t>?</a:t>
            </a:r>
          </a:p>
          <a:p>
            <a:pPr marL="50800" indent="0">
              <a:buNone/>
            </a:pPr>
            <a:endParaRPr lang="en-ID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D" sz="2400" dirty="0" err="1"/>
              <a:t>Berapa</a:t>
            </a:r>
            <a:r>
              <a:rPr lang="en-ID" sz="2400" dirty="0"/>
              <a:t> </a:t>
            </a:r>
            <a:r>
              <a:rPr lang="en-ID" sz="2400" dirty="0" err="1"/>
              <a:t>persediaan</a:t>
            </a:r>
            <a:r>
              <a:rPr lang="en-ID" sz="2400" dirty="0"/>
              <a:t> </a:t>
            </a:r>
            <a:r>
              <a:rPr lang="en-ID" sz="2400" dirty="0" err="1"/>
              <a:t>pengaman</a:t>
            </a:r>
            <a:r>
              <a:rPr lang="en-ID" sz="2400" dirty="0"/>
              <a:t> (safety stock) yang </a:t>
            </a:r>
            <a:r>
              <a:rPr lang="en-ID" sz="2400" dirty="0" err="1"/>
              <a:t>tepat</a:t>
            </a:r>
            <a:r>
              <a:rPr lang="en-ID" sz="2400" dirty="0"/>
              <a:t>?</a:t>
            </a:r>
          </a:p>
          <a:p>
            <a:pPr marL="50800" indent="0">
              <a:buNone/>
            </a:pPr>
            <a:endParaRPr lang="en-ID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D" sz="2400" dirty="0"/>
              <a:t>Kapan </a:t>
            </a:r>
            <a:r>
              <a:rPr lang="en-ID" sz="2400" dirty="0" err="1"/>
              <a:t>pemesanan</a:t>
            </a:r>
            <a:r>
              <a:rPr lang="en-ID" sz="2400" dirty="0"/>
              <a:t> </a:t>
            </a:r>
            <a:r>
              <a:rPr lang="en-ID" sz="2400" dirty="0" err="1"/>
              <a:t>kembali</a:t>
            </a:r>
            <a:r>
              <a:rPr lang="en-ID" sz="2400" dirty="0"/>
              <a:t> (reorder point) </a:t>
            </a:r>
            <a:r>
              <a:rPr lang="en-ID" sz="2400" dirty="0" err="1"/>
              <a:t>dilakukan</a:t>
            </a:r>
            <a:r>
              <a:rPr lang="en-ID" sz="2400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endParaRPr lang="en-ID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b="1" dirty="0"/>
              <a:t>Economic Order Quantity (EOQ)</a:t>
            </a:r>
          </a:p>
          <a:p>
            <a:pPr marL="2286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 err="1"/>
              <a:t>Dengan</a:t>
            </a:r>
            <a:r>
              <a:rPr lang="en-US" sz="2000" dirty="0"/>
              <a:t> model EOQ,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pemesanan</a:t>
            </a:r>
            <a:r>
              <a:rPr lang="en-US" sz="2000" dirty="0"/>
              <a:t> dan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penyimpanan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didapatkan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kuantitas</a:t>
            </a:r>
            <a:r>
              <a:rPr lang="en-US" sz="2000" dirty="0"/>
              <a:t> </a:t>
            </a:r>
            <a:r>
              <a:rPr lang="en-US" sz="2000" dirty="0" err="1"/>
              <a:t>pemesanan</a:t>
            </a:r>
            <a:r>
              <a:rPr lang="en-US" sz="2000" dirty="0"/>
              <a:t> yang optimal. </a:t>
            </a:r>
            <a:r>
              <a:rPr lang="en-US" sz="2000" dirty="0" err="1"/>
              <a:t>Metode</a:t>
            </a:r>
            <a:r>
              <a:rPr lang="en-US" sz="2000" dirty="0"/>
              <a:t> EOQ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dan </a:t>
            </a:r>
            <a:r>
              <a:rPr lang="en-US" sz="2000" dirty="0" err="1"/>
              <a:t>frekuensi</a:t>
            </a:r>
            <a:r>
              <a:rPr lang="en-US" sz="2000" dirty="0"/>
              <a:t> yang paling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pemesanan</a:t>
            </a:r>
            <a:r>
              <a:rPr lang="en-US" sz="2000" dirty="0"/>
              <a:t> dan </a:t>
            </a:r>
            <a:r>
              <a:rPr lang="en-US" sz="2000" dirty="0" err="1"/>
              <a:t>biaya</a:t>
            </a:r>
            <a:r>
              <a:rPr lang="en-US" sz="2000" dirty="0"/>
              <a:t> minimal.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b="1" dirty="0" err="1"/>
              <a:t>Persediaan</a:t>
            </a:r>
            <a:r>
              <a:rPr lang="en-US" b="1" dirty="0"/>
              <a:t> </a:t>
            </a:r>
            <a:r>
              <a:rPr lang="en-US" b="1" dirty="0" err="1"/>
              <a:t>Pengaman</a:t>
            </a:r>
            <a:r>
              <a:rPr lang="en-US" b="1" dirty="0"/>
              <a:t> (</a:t>
            </a:r>
            <a:r>
              <a:rPr lang="en-US" b="1" i="1" dirty="0"/>
              <a:t>Safety Stock</a:t>
            </a:r>
            <a:r>
              <a:rPr lang="en-US" b="1" dirty="0"/>
              <a:t>)</a:t>
            </a:r>
          </a:p>
          <a:p>
            <a:pPr marL="228600" indent="0">
              <a:lnSpc>
                <a:spcPct val="150000"/>
              </a:lnSpc>
              <a:buNone/>
            </a:pPr>
            <a:r>
              <a:rPr lang="en-US" sz="2000" dirty="0" err="1"/>
              <a:t>Persediaan</a:t>
            </a:r>
            <a:r>
              <a:rPr lang="en-US" sz="2000" dirty="0"/>
              <a:t> </a:t>
            </a:r>
            <a:r>
              <a:rPr lang="en-US" sz="2000" dirty="0" err="1"/>
              <a:t>pengaman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tambahan</a:t>
            </a:r>
            <a:r>
              <a:rPr lang="en-US" sz="2000" dirty="0"/>
              <a:t> </a:t>
            </a:r>
            <a:r>
              <a:rPr lang="en-US" sz="2000" dirty="0" err="1"/>
              <a:t>persediaan</a:t>
            </a:r>
            <a:r>
              <a:rPr lang="en-US" sz="2000" dirty="0"/>
              <a:t> yang </a:t>
            </a:r>
            <a:r>
              <a:rPr lang="en-US" sz="2000" dirty="0" err="1"/>
              <a:t>disiapkan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Langkah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antisipasi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kemungkinan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456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indent="-457200">
              <a:buFont typeface="Wingdings" panose="05000000000000000000" pitchFamily="2" charset="2"/>
              <a:buChar char="§"/>
            </a:pP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Pemesanan</a:t>
            </a:r>
            <a:r>
              <a:rPr lang="en-US" b="1" dirty="0"/>
              <a:t> Kembali (</a:t>
            </a:r>
            <a:r>
              <a:rPr lang="en-US" b="1" i="1" dirty="0"/>
              <a:t>Reorder Point</a:t>
            </a:r>
            <a:r>
              <a:rPr lang="en-US" b="1" dirty="0"/>
              <a:t>)</a:t>
            </a:r>
          </a:p>
          <a:p>
            <a:pPr marL="2286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pemesanan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persediaan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minimum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maksimum</a:t>
            </a:r>
            <a:r>
              <a:rPr lang="en-US" sz="2000" dirty="0"/>
              <a:t>, dan pada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itulah</a:t>
            </a:r>
            <a:r>
              <a:rPr lang="en-US" sz="2000" dirty="0"/>
              <a:t> </a:t>
            </a:r>
            <a:r>
              <a:rPr lang="en-US" sz="2000" dirty="0" err="1"/>
              <a:t>pesanan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. Waktu </a:t>
            </a:r>
            <a:r>
              <a:rPr lang="en-US" sz="2000" dirty="0" err="1"/>
              <a:t>pemesanan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merupakaan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pemesanan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r>
              <a:rPr lang="en-US" sz="2000" dirty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err="1"/>
              <a:t>Persediaan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Baku Gula </a:t>
            </a:r>
            <a:r>
              <a:rPr lang="en-US" sz="2400" b="1" dirty="0" err="1"/>
              <a:t>Rafinasi</a:t>
            </a:r>
            <a:r>
              <a:rPr lang="en-US" sz="2400" b="1" dirty="0"/>
              <a:t> </a:t>
            </a:r>
            <a:r>
              <a:rPr lang="en-US" sz="2400" b="1" dirty="0" err="1"/>
              <a:t>Berdasarkan</a:t>
            </a:r>
            <a:r>
              <a:rPr lang="en-US" sz="2400" b="1" dirty="0"/>
              <a:t> </a:t>
            </a:r>
            <a:r>
              <a:rPr lang="en-US" sz="2400" b="1" dirty="0" err="1"/>
              <a:t>Kebijakan</a:t>
            </a:r>
            <a:r>
              <a:rPr lang="en-US" sz="2400" b="1" dirty="0"/>
              <a:t> Perusahaan</a:t>
            </a:r>
          </a:p>
          <a:p>
            <a:pPr marL="228600" indent="0" algn="just">
              <a:lnSpc>
                <a:spcPct val="100000"/>
              </a:lnSpc>
              <a:buNone/>
            </a:pPr>
            <a:r>
              <a:rPr lang="en-US" sz="2000" dirty="0" err="1"/>
              <a:t>Pembelian</a:t>
            </a:r>
            <a:r>
              <a:rPr lang="en-US" sz="2000" dirty="0"/>
              <a:t> dan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gula </a:t>
            </a:r>
            <a:r>
              <a:rPr lang="en-US" sz="2000" dirty="0" err="1"/>
              <a:t>rafinasi</a:t>
            </a:r>
            <a:r>
              <a:rPr lang="en-US" sz="2000" dirty="0"/>
              <a:t> pada </a:t>
            </a:r>
            <a:r>
              <a:rPr lang="en-US" sz="2000" dirty="0" err="1"/>
              <a:t>tahun</a:t>
            </a:r>
            <a:r>
              <a:rPr lang="en-US" sz="2000" dirty="0"/>
              <a:t> 2022 di PT </a:t>
            </a:r>
            <a:r>
              <a:rPr lang="en-US" sz="2000" dirty="0" err="1"/>
              <a:t>Samawa</a:t>
            </a:r>
            <a:r>
              <a:rPr lang="en-US" sz="2000" dirty="0"/>
              <a:t> </a:t>
            </a:r>
            <a:r>
              <a:rPr lang="en-US" sz="2000" dirty="0" err="1"/>
              <a:t>Tirta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6" name="Google Shape;71;g104f7abbb21_0_70">
            <a:extLst>
              <a:ext uri="{FF2B5EF4-FFF2-40B4-BE49-F238E27FC236}">
                <a16:creationId xmlns:a16="http://schemas.microsoft.com/office/drawing/2014/main" id="{66052967-0DA2-4CFF-ABD2-A0B853F53969}"/>
              </a:ext>
            </a:extLst>
          </p:cNvPr>
          <p:cNvSpPr txBox="1">
            <a:spLocks/>
          </p:cNvSpPr>
          <p:nvPr/>
        </p:nvSpPr>
        <p:spPr>
          <a:xfrm>
            <a:off x="166758" y="2628899"/>
            <a:ext cx="6096000" cy="1385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/>
              <a:t>Biaya</a:t>
            </a:r>
            <a:r>
              <a:rPr lang="en-US" sz="2000" b="1" dirty="0"/>
              <a:t> </a:t>
            </a:r>
            <a:r>
              <a:rPr lang="en-US" sz="2000" b="1" dirty="0" err="1"/>
              <a:t>Pemesanan</a:t>
            </a:r>
            <a:endParaRPr lang="en-US" sz="2000" b="1" dirty="0"/>
          </a:p>
          <a:p>
            <a:pPr marL="228600" indent="0" algn="just">
              <a:lnSpc>
                <a:spcPct val="100000"/>
              </a:lnSpc>
              <a:buNone/>
            </a:pPr>
            <a:r>
              <a:rPr lang="en-US" sz="2000" dirty="0"/>
              <a:t>Total </a:t>
            </a:r>
            <a:r>
              <a:rPr lang="en-US" sz="2000" dirty="0" err="1"/>
              <a:t>Pemesananan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gula </a:t>
            </a:r>
            <a:r>
              <a:rPr lang="en-US" sz="2000" dirty="0" err="1"/>
              <a:t>rafinasi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2022 </a:t>
            </a:r>
            <a:r>
              <a:rPr lang="en-US" sz="2000" dirty="0" err="1"/>
              <a:t>yaitu</a:t>
            </a:r>
            <a:r>
              <a:rPr lang="en-US" sz="2000" dirty="0"/>
              <a:t> Rp79.080.000</a:t>
            </a:r>
          </a:p>
        </p:txBody>
      </p:sp>
      <p:sp>
        <p:nvSpPr>
          <p:cNvPr id="7" name="Google Shape;71;g104f7abbb21_0_70">
            <a:extLst>
              <a:ext uri="{FF2B5EF4-FFF2-40B4-BE49-F238E27FC236}">
                <a16:creationId xmlns:a16="http://schemas.microsoft.com/office/drawing/2014/main" id="{0FB1F80A-0E9B-4095-A2F7-AFC2E5AD533E}"/>
              </a:ext>
            </a:extLst>
          </p:cNvPr>
          <p:cNvSpPr txBox="1">
            <a:spLocks/>
          </p:cNvSpPr>
          <p:nvPr/>
        </p:nvSpPr>
        <p:spPr>
          <a:xfrm>
            <a:off x="166758" y="4057097"/>
            <a:ext cx="11507099" cy="1562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/>
              <a:t>Biaya</a:t>
            </a:r>
            <a:r>
              <a:rPr lang="en-US" sz="2000" b="1" dirty="0"/>
              <a:t> </a:t>
            </a:r>
            <a:r>
              <a:rPr lang="en-US" sz="2000" b="1" dirty="0" err="1"/>
              <a:t>Penyimpanan</a:t>
            </a:r>
            <a:endParaRPr lang="en-US" sz="2000" b="1" dirty="0"/>
          </a:p>
          <a:p>
            <a:pPr marL="228600" indent="0" algn="just">
              <a:lnSpc>
                <a:spcPct val="100000"/>
              </a:lnSpc>
              <a:buNone/>
            </a:pPr>
            <a:r>
              <a:rPr lang="en-US" sz="2000" dirty="0"/>
              <a:t>Total </a:t>
            </a:r>
            <a:r>
              <a:rPr lang="en-US" sz="2000" dirty="0" err="1"/>
              <a:t>Penyimpanan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gula </a:t>
            </a:r>
            <a:r>
              <a:rPr lang="en-US" sz="2000" dirty="0" err="1"/>
              <a:t>rafinasi</a:t>
            </a:r>
            <a:r>
              <a:rPr lang="en-US" sz="2000" dirty="0"/>
              <a:t> pada </a:t>
            </a:r>
            <a:r>
              <a:rPr lang="en-US" sz="2000" dirty="0" err="1"/>
              <a:t>tahun</a:t>
            </a:r>
            <a:r>
              <a:rPr lang="en-US" sz="2000" dirty="0"/>
              <a:t> 2022 </a:t>
            </a:r>
            <a:r>
              <a:rPr lang="en-US" sz="2000" dirty="0" err="1"/>
              <a:t>yaitu</a:t>
            </a:r>
            <a:r>
              <a:rPr lang="en-US" sz="2000" dirty="0"/>
              <a:t> Rp25.200.000. </a:t>
            </a:r>
            <a:r>
              <a:rPr lang="en-US" sz="2000" dirty="0" err="1"/>
              <a:t>Tapi</a:t>
            </a:r>
            <a:r>
              <a:rPr lang="en-US" sz="2000" dirty="0"/>
              <a:t> </a:t>
            </a:r>
            <a:r>
              <a:rPr lang="en-US" sz="2000" dirty="0" err="1"/>
              <a:t>dikalikan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presentase</a:t>
            </a:r>
            <a:r>
              <a:rPr lang="en-US" sz="2000" dirty="0"/>
              <a:t> </a:t>
            </a:r>
            <a:r>
              <a:rPr lang="en-US" sz="2000" dirty="0" err="1"/>
              <a:t>penyimpanan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10% dan </a:t>
            </a:r>
            <a:r>
              <a:rPr lang="en-US" sz="2000" dirty="0" err="1"/>
              <a:t>didapatkan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pernyimpanan</a:t>
            </a:r>
            <a:r>
              <a:rPr lang="en-US" sz="2000" dirty="0"/>
              <a:t> per </a:t>
            </a:r>
            <a:r>
              <a:rPr lang="en-US" sz="2000" dirty="0" err="1"/>
              <a:t>sak</a:t>
            </a:r>
            <a:r>
              <a:rPr lang="en-US" sz="2000" dirty="0"/>
              <a:t> per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Rp4.200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775C9-71A4-49F5-B1A3-161BA8E68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27" t="29365" r="29805" b="40837"/>
          <a:stretch/>
        </p:blipFill>
        <p:spPr>
          <a:xfrm>
            <a:off x="6262758" y="2326618"/>
            <a:ext cx="5543550" cy="20425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4" name="Google Shape;71;g104f7abbb21_0_70">
            <a:extLst>
              <a:ext uri="{FF2B5EF4-FFF2-40B4-BE49-F238E27FC236}">
                <a16:creationId xmlns:a16="http://schemas.microsoft.com/office/drawing/2014/main" id="{2EBB803C-A444-4DAC-8633-61019B4913EA}"/>
              </a:ext>
            </a:extLst>
          </p:cNvPr>
          <p:cNvSpPr txBox="1">
            <a:spLocks/>
          </p:cNvSpPr>
          <p:nvPr/>
        </p:nvSpPr>
        <p:spPr>
          <a:xfrm>
            <a:off x="0" y="1262544"/>
            <a:ext cx="11997635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just">
              <a:lnSpc>
                <a:spcPct val="100000"/>
              </a:lnSpc>
              <a:buFont typeface="Arial"/>
              <a:buNone/>
            </a:pPr>
            <a:r>
              <a:rPr lang="en-US" sz="2000" dirty="0"/>
              <a:t>Setelah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pemesanan</a:t>
            </a:r>
            <a:r>
              <a:rPr lang="en-US" sz="2000" dirty="0"/>
              <a:t> dan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penyimpanan</a:t>
            </a:r>
            <a:r>
              <a:rPr lang="en-US" sz="2000" dirty="0"/>
              <a:t> di PT </a:t>
            </a:r>
            <a:r>
              <a:rPr lang="en-US" sz="2000" dirty="0" err="1"/>
              <a:t>Samawa</a:t>
            </a:r>
            <a:r>
              <a:rPr lang="en-US" sz="2000" dirty="0"/>
              <a:t> </a:t>
            </a:r>
            <a:r>
              <a:rPr lang="en-US" sz="2000" dirty="0" err="1"/>
              <a:t>Tirta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,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perhitungan</a:t>
            </a:r>
            <a:r>
              <a:rPr lang="en-US" sz="2000" dirty="0"/>
              <a:t> total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persediaan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gula </a:t>
            </a:r>
            <a:r>
              <a:rPr lang="en-US" sz="2000" dirty="0" err="1"/>
              <a:t>rafinasi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.</a:t>
            </a:r>
          </a:p>
          <a:p>
            <a:pPr marL="228600" indent="0" algn="just">
              <a:lnSpc>
                <a:spcPct val="100000"/>
              </a:lnSpc>
              <a:buFont typeface="Arial"/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F46FD-184D-4EA2-B9BC-32F957F8D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4" t="46248" r="26875" b="20611"/>
          <a:stretch/>
        </p:blipFill>
        <p:spPr>
          <a:xfrm>
            <a:off x="2450237" y="2264569"/>
            <a:ext cx="7097160" cy="26931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en-US" sz="2400" b="1" dirty="0" err="1"/>
              <a:t>Persediaan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Baku Gula </a:t>
            </a:r>
            <a:r>
              <a:rPr lang="en-US" sz="2400" b="1" dirty="0" err="1"/>
              <a:t>Rafinasi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Metode</a:t>
            </a:r>
            <a:r>
              <a:rPr lang="en-US" sz="2400" b="1" dirty="0"/>
              <a:t> EOQ</a:t>
            </a:r>
          </a:p>
          <a:p>
            <a:pPr marL="228600" indent="0" algn="just">
              <a:lnSpc>
                <a:spcPct val="100000"/>
              </a:lnSpc>
              <a:buNone/>
            </a:pPr>
            <a:endParaRPr sz="2000" dirty="0"/>
          </a:p>
        </p:txBody>
      </p:sp>
      <p:sp>
        <p:nvSpPr>
          <p:cNvPr id="6" name="Google Shape;71;g104f7abbb21_0_70">
            <a:extLst>
              <a:ext uri="{FF2B5EF4-FFF2-40B4-BE49-F238E27FC236}">
                <a16:creationId xmlns:a16="http://schemas.microsoft.com/office/drawing/2014/main" id="{66052967-0DA2-4CFF-ABD2-A0B853F53969}"/>
              </a:ext>
            </a:extLst>
          </p:cNvPr>
          <p:cNvSpPr txBox="1">
            <a:spLocks/>
          </p:cNvSpPr>
          <p:nvPr/>
        </p:nvSpPr>
        <p:spPr>
          <a:xfrm>
            <a:off x="166757" y="1850902"/>
            <a:ext cx="11830877" cy="1385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/>
              <a:t>Metode</a:t>
            </a:r>
            <a:r>
              <a:rPr lang="en-US" sz="2000" b="1" dirty="0"/>
              <a:t> Economic Order Quantity (EOQ)</a:t>
            </a:r>
          </a:p>
          <a:p>
            <a:pPr marL="228600" indent="0" algn="just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7" name="Google Shape;71;g104f7abbb21_0_70">
            <a:extLst>
              <a:ext uri="{FF2B5EF4-FFF2-40B4-BE49-F238E27FC236}">
                <a16:creationId xmlns:a16="http://schemas.microsoft.com/office/drawing/2014/main" id="{0FB1F80A-0E9B-4095-A2F7-AFC2E5AD533E}"/>
              </a:ext>
            </a:extLst>
          </p:cNvPr>
          <p:cNvSpPr txBox="1">
            <a:spLocks/>
          </p:cNvSpPr>
          <p:nvPr/>
        </p:nvSpPr>
        <p:spPr>
          <a:xfrm>
            <a:off x="7210496" y="1850902"/>
            <a:ext cx="3790880" cy="1562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/>
              <a:t>Frekuensi</a:t>
            </a:r>
            <a:r>
              <a:rPr lang="en-US" sz="2000" b="1" dirty="0"/>
              <a:t> </a:t>
            </a:r>
            <a:r>
              <a:rPr lang="en-US" sz="2000" b="1" dirty="0" err="1"/>
              <a:t>Pemesanan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B0A07-FFBA-47C4-B3EE-5A06EC2F7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13" t="48861" r="44840" b="43873"/>
          <a:stretch/>
        </p:blipFill>
        <p:spPr>
          <a:xfrm>
            <a:off x="610082" y="2341444"/>
            <a:ext cx="2151258" cy="833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2FAF15-285D-484B-BAA3-597C8E877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55" t="52804" r="42579" b="36035"/>
          <a:stretch/>
        </p:blipFill>
        <p:spPr>
          <a:xfrm>
            <a:off x="771311" y="2967650"/>
            <a:ext cx="2643402" cy="1123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6D5E4A-CD3A-427C-988A-0C575C2E19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83" t="56126" r="46680" b="36244"/>
          <a:stretch/>
        </p:blipFill>
        <p:spPr>
          <a:xfrm>
            <a:off x="7558087" y="2341444"/>
            <a:ext cx="1722253" cy="8756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200BBC-5047-4000-8E2B-FAD27BE077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703" t="58699" r="38008" b="28531"/>
          <a:stretch/>
        </p:blipFill>
        <p:spPr>
          <a:xfrm>
            <a:off x="7725359" y="3020397"/>
            <a:ext cx="3276017" cy="1444000"/>
          </a:xfrm>
          <a:prstGeom prst="rect">
            <a:avLst/>
          </a:prstGeom>
        </p:spPr>
      </p:pic>
      <p:sp>
        <p:nvSpPr>
          <p:cNvPr id="15" name="Google Shape;71;g104f7abbb21_0_70">
            <a:extLst>
              <a:ext uri="{FF2B5EF4-FFF2-40B4-BE49-F238E27FC236}">
                <a16:creationId xmlns:a16="http://schemas.microsoft.com/office/drawing/2014/main" id="{9C7891AA-9C4D-4F8F-9726-F7326034BD4B}"/>
              </a:ext>
            </a:extLst>
          </p:cNvPr>
          <p:cNvSpPr txBox="1">
            <a:spLocks/>
          </p:cNvSpPr>
          <p:nvPr/>
        </p:nvSpPr>
        <p:spPr>
          <a:xfrm>
            <a:off x="322491" y="4091033"/>
            <a:ext cx="5549672" cy="152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just">
              <a:lnSpc>
                <a:spcPct val="100000"/>
              </a:lnSpc>
              <a:buFont typeface="Arial"/>
              <a:buNone/>
            </a:pP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perhitungan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EOQ, </a:t>
            </a:r>
            <a:r>
              <a:rPr lang="en-US" sz="1600" dirty="0" err="1"/>
              <a:t>kuantitas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kali </a:t>
            </a:r>
            <a:r>
              <a:rPr lang="en-US" sz="1600" dirty="0" err="1"/>
              <a:t>pesan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437 </a:t>
            </a:r>
            <a:r>
              <a:rPr lang="en-US" sz="1600" dirty="0" err="1"/>
              <a:t>sak</a:t>
            </a:r>
            <a:r>
              <a:rPr lang="en-US" sz="1600" dirty="0"/>
              <a:t>.</a:t>
            </a:r>
          </a:p>
        </p:txBody>
      </p:sp>
      <p:sp>
        <p:nvSpPr>
          <p:cNvPr id="16" name="Google Shape;71;g104f7abbb21_0_70">
            <a:extLst>
              <a:ext uri="{FF2B5EF4-FFF2-40B4-BE49-F238E27FC236}">
                <a16:creationId xmlns:a16="http://schemas.microsoft.com/office/drawing/2014/main" id="{E738E563-4E58-4BFE-AA8B-ADC59567A037}"/>
              </a:ext>
            </a:extLst>
          </p:cNvPr>
          <p:cNvSpPr txBox="1">
            <a:spLocks/>
          </p:cNvSpPr>
          <p:nvPr/>
        </p:nvSpPr>
        <p:spPr>
          <a:xfrm>
            <a:off x="7558087" y="4104424"/>
            <a:ext cx="4271963" cy="216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>
              <a:lnSpc>
                <a:spcPct val="100000"/>
              </a:lnSpc>
              <a:buFont typeface="Arial"/>
              <a:buNone/>
            </a:pP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perhitungan</a:t>
            </a:r>
            <a:r>
              <a:rPr lang="en-US" sz="1600" dirty="0"/>
              <a:t> </a:t>
            </a:r>
            <a:r>
              <a:rPr lang="en-US" sz="1600" dirty="0" err="1"/>
              <a:t>diatas</a:t>
            </a:r>
            <a:r>
              <a:rPr lang="en-US" sz="1600" dirty="0"/>
              <a:t>, </a:t>
            </a:r>
            <a:r>
              <a:rPr lang="en-US" sz="1600" dirty="0" err="1"/>
              <a:t>frekuensi</a:t>
            </a:r>
            <a:r>
              <a:rPr lang="en-US" sz="1600" dirty="0"/>
              <a:t> </a:t>
            </a:r>
            <a:r>
              <a:rPr lang="en-US" sz="1600" dirty="0" err="1"/>
              <a:t>pemesanan</a:t>
            </a:r>
            <a:r>
              <a:rPr lang="en-US" sz="1600" dirty="0"/>
              <a:t> yang optimal </a:t>
            </a:r>
            <a:r>
              <a:rPr lang="en-US" sz="1600" dirty="0" err="1"/>
              <a:t>adalah</a:t>
            </a:r>
            <a:r>
              <a:rPr lang="en-US" sz="1600" dirty="0"/>
              <a:t> 2 kali </a:t>
            </a:r>
            <a:r>
              <a:rPr lang="en-US" sz="1600" dirty="0" err="1"/>
              <a:t>pemesanan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setahun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72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791</Words>
  <Application>Microsoft Office PowerPoint</Application>
  <PresentationFormat>Widescreen</PresentationFormat>
  <Paragraphs>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Exo</vt:lpstr>
      <vt:lpstr>Arial</vt:lpstr>
      <vt:lpstr>Century Gothic</vt:lpstr>
      <vt:lpstr>Wingdings</vt:lpstr>
      <vt:lpstr>Calibri</vt:lpstr>
      <vt:lpstr>Office Theme</vt:lpstr>
      <vt:lpstr>Evaluasi Persediaan Bahan Baku Menggunakan Metode  Economic Order Quantity (EOQ)</vt:lpstr>
      <vt:lpstr>Pendahuluan</vt:lpstr>
      <vt:lpstr>Pendahuluan</vt:lpstr>
      <vt:lpstr>Pertanyaan Penelitian (Rumusan Masalah)</vt:lpstr>
      <vt:lpstr>Metode</vt:lpstr>
      <vt:lpstr>Metode</vt:lpstr>
      <vt:lpstr>Pembahasan</vt:lpstr>
      <vt:lpstr>Hasil</vt:lpstr>
      <vt:lpstr>Pembahasan</vt:lpstr>
      <vt:lpstr>Hasil</vt:lpstr>
      <vt:lpstr>   Hasil &amp; Pembahasan</vt:lpstr>
      <vt:lpstr>Temuan Penting Penelitian</vt:lpstr>
      <vt:lpstr>Manfaat Penelitian</vt:lpstr>
      <vt:lpstr>Referensi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 Persediaan Bahan Baku Menggunakan Metode  Economic Order Quantity (EOQ)</dc:title>
  <dc:creator>Umsida</dc:creator>
  <cp:lastModifiedBy>Devira Kusuma Wardhani</cp:lastModifiedBy>
  <cp:revision>16</cp:revision>
  <dcterms:created xsi:type="dcterms:W3CDTF">2020-02-15T07:43:00Z</dcterms:created>
  <dcterms:modified xsi:type="dcterms:W3CDTF">2023-08-16T02:51:23Z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