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46B"/>
    <a:srgbClr val="1B4685"/>
    <a:srgbClr val="1C476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8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27F3-134A-4FFB-858F-CE24B0CB351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74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B7ED-EBE3-41CC-B0F5-B226B3FB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2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53E9-0DC6-48A1-AD43-315F7B10A02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743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4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804C-E1BB-4E1F-96D4-238CD753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252" y="-9938"/>
            <a:ext cx="9157251" cy="6867938"/>
          </a:xfrm>
          <a:prstGeom prst="rect">
            <a:avLst/>
          </a:prstGeom>
        </p:spPr>
      </p:pic>
      <p:pic>
        <p:nvPicPr>
          <p:cNvPr id="209715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3252" y="-9938"/>
            <a:ext cx="2174465" cy="153725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37251"/>
            <a:ext cx="7772400" cy="1972711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750364"/>
            <a:ext cx="6858000" cy="1507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575642" y="5653018"/>
            <a:ext cx="2057400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653018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0958" y="5653018"/>
            <a:ext cx="2057400" cy="365125"/>
          </a:xfrm>
        </p:spPr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048586" name="TextBox 11"/>
          <p:cNvSpPr txBox="1"/>
          <p:nvPr userDrawn="1"/>
        </p:nvSpPr>
        <p:spPr>
          <a:xfrm>
            <a:off x="1948899" y="401018"/>
            <a:ext cx="181472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Universitas</a:t>
            </a:r>
            <a:r>
              <a:rPr lang="en-US" sz="16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Muhammadiyah</a:t>
            </a:r>
            <a:r>
              <a:rPr lang="en-US" sz="16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Sidoarjo</a:t>
            </a:r>
            <a:endParaRPr lang="en-US" sz="1600" dirty="0">
              <a:solidFill>
                <a:schemeClr val="accent4"/>
              </a:solidFill>
              <a:latin typeface="Alexon RR" panose="02000300000000000000" pitchFamily="50" charset="0"/>
            </a:endParaRPr>
          </a:p>
        </p:txBody>
      </p:sp>
      <p:sp>
        <p:nvSpPr>
          <p:cNvPr id="1048587" name="TextBox 12"/>
          <p:cNvSpPr txBox="1"/>
          <p:nvPr userDrawn="1"/>
        </p:nvSpPr>
        <p:spPr>
          <a:xfrm>
            <a:off x="7539658" y="6122504"/>
            <a:ext cx="1458568" cy="320040"/>
          </a:xfrm>
          <a:prstGeom prst="rect">
            <a:avLst/>
          </a:prstGeom>
          <a:solidFill>
            <a:srgbClr val="1B468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7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pic>
        <p:nvPicPr>
          <p:cNvPr id="209725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0" y="4879075"/>
            <a:ext cx="3810000" cy="1978925"/>
          </a:xfrm>
          <a:prstGeom prst="rect">
            <a:avLst/>
          </a:prstGeom>
          <a:noFill/>
        </p:spPr>
      </p:pic>
      <p:sp>
        <p:nvSpPr>
          <p:cNvPr id="1048719" name="Text Placeholder 2"/>
          <p:cNvSpPr>
            <a:spLocks noGrp="1"/>
          </p:cNvSpPr>
          <p:nvPr>
            <p:ph idx="1"/>
          </p:nvPr>
        </p:nvSpPr>
        <p:spPr>
          <a:xfrm>
            <a:off x="108505" y="1232452"/>
            <a:ext cx="8889721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108505" y="113336"/>
            <a:ext cx="8853691" cy="999848"/>
          </a:xfrm>
        </p:spPr>
        <p:txBody>
          <a:bodyPr/>
          <a:lstStyle>
            <a:lvl1pPr algn="ctr"/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rgbClr val="0087E6"/>
            </a:gs>
            <a:gs pos="60000">
              <a:srgbClr val="005CBF"/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2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7897" y="4776523"/>
            <a:ext cx="4083983" cy="2121233"/>
          </a:xfrm>
          <a:prstGeom prst="rect">
            <a:avLst/>
          </a:prstGeom>
        </p:spPr>
      </p:pic>
      <p:sp>
        <p:nvSpPr>
          <p:cNvPr id="10486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6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2093843" y="113335"/>
            <a:ext cx="6868352" cy="891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75" name="Text Placeholder 2"/>
          <p:cNvSpPr>
            <a:spLocks noGrp="1"/>
          </p:cNvSpPr>
          <p:nvPr>
            <p:ph idx="1"/>
          </p:nvPr>
        </p:nvSpPr>
        <p:spPr>
          <a:xfrm>
            <a:off x="145775" y="1126435"/>
            <a:ext cx="8852452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97243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791" y="128927"/>
            <a:ext cx="1616765" cy="767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rgbClr val="0087E6"/>
            </a:gs>
            <a:gs pos="60000">
              <a:srgbClr val="005CBF"/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7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7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2093843" y="113335"/>
            <a:ext cx="6868352" cy="891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97252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791" y="128927"/>
            <a:ext cx="1616765" cy="767065"/>
          </a:xfrm>
          <a:prstGeom prst="rect">
            <a:avLst/>
          </a:prstGeom>
        </p:spPr>
      </p:pic>
      <p:sp>
        <p:nvSpPr>
          <p:cNvPr id="1048715" name="Text Placeholder 2"/>
          <p:cNvSpPr>
            <a:spLocks noGrp="1"/>
          </p:cNvSpPr>
          <p:nvPr>
            <p:ph idx="1"/>
          </p:nvPr>
        </p:nvSpPr>
        <p:spPr>
          <a:xfrm>
            <a:off x="159026" y="1139687"/>
            <a:ext cx="8803169" cy="539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1000">
              <a:srgbClr val="0087E6"/>
            </a:gs>
            <a:gs pos="60000">
              <a:srgbClr val="005CBF"/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1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7897" y="4776523"/>
            <a:ext cx="4083983" cy="2121233"/>
          </a:xfrm>
          <a:prstGeom prst="rect">
            <a:avLst/>
          </a:prstGeom>
        </p:spPr>
      </p:pic>
      <p:sp>
        <p:nvSpPr>
          <p:cNvPr id="10486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6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159026" y="113335"/>
            <a:ext cx="8803169" cy="891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70" name="Text Placeholder 2"/>
          <p:cNvSpPr>
            <a:spLocks noGrp="1"/>
          </p:cNvSpPr>
          <p:nvPr>
            <p:ph idx="1"/>
          </p:nvPr>
        </p:nvSpPr>
        <p:spPr>
          <a:xfrm>
            <a:off x="159026" y="1139687"/>
            <a:ext cx="8803169" cy="539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5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726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727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728" name="Content Placeholder 2"/>
          <p:cNvSpPr>
            <a:spLocks noGrp="1"/>
          </p:cNvSpPr>
          <p:nvPr>
            <p:ph sz="half" idx="1"/>
          </p:nvPr>
        </p:nvSpPr>
        <p:spPr>
          <a:xfrm>
            <a:off x="176007" y="1285462"/>
            <a:ext cx="4338843" cy="4891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2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5462"/>
            <a:ext cx="4369076" cy="48915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30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35601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5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682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125068" y="1269207"/>
            <a:ext cx="4373114" cy="823912"/>
          </a:xfrm>
          <a:solidFill>
            <a:srgbClr val="FFC000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125068" y="2213390"/>
            <a:ext cx="4373114" cy="39762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9207"/>
            <a:ext cx="4369076" cy="823912"/>
          </a:xfrm>
          <a:solidFill>
            <a:srgbClr val="FFC000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8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13390"/>
            <a:ext cx="4369076" cy="39762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35601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8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737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1B4685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73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rgbClr val="FFC000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1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706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707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1B4685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70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rgbClr val="FFC000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9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659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66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068" y="1298713"/>
            <a:ext cx="8873158" cy="4878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35601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9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699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700" name="Vertical Title 1"/>
          <p:cNvSpPr>
            <a:spLocks noGrp="1"/>
          </p:cNvSpPr>
          <p:nvPr>
            <p:ph type="title" orient="vert"/>
          </p:nvPr>
        </p:nvSpPr>
        <p:spPr>
          <a:xfrm>
            <a:off x="7020753" y="365124"/>
            <a:ext cx="1971675" cy="5571849"/>
          </a:xfrm>
          <a:solidFill>
            <a:srgbClr val="1B4685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068" y="365125"/>
            <a:ext cx="6739558" cy="55718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42123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8597" y="596334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8593" name="Text Placeholder 2"/>
          <p:cNvSpPr>
            <a:spLocks noGrp="1"/>
          </p:cNvSpPr>
          <p:nvPr>
            <p:ph idx="1"/>
          </p:nvPr>
        </p:nvSpPr>
        <p:spPr>
          <a:xfrm>
            <a:off x="125068" y="1238732"/>
            <a:ext cx="8873158" cy="508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94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08602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9457" y="6356351"/>
            <a:ext cx="378515" cy="365125"/>
          </a:xfrm>
        </p:spPr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pic>
        <p:nvPicPr>
          <p:cNvPr id="2097247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3252" y="-9938"/>
            <a:ext cx="2174465" cy="1537250"/>
          </a:xfrm>
          <a:prstGeom prst="rect">
            <a:avLst/>
          </a:prstGeom>
        </p:spPr>
      </p:pic>
      <p:sp>
        <p:nvSpPr>
          <p:cNvPr id="1048692" name="TextBox 12"/>
          <p:cNvSpPr txBox="1"/>
          <p:nvPr userDrawn="1"/>
        </p:nvSpPr>
        <p:spPr>
          <a:xfrm>
            <a:off x="1895890" y="350030"/>
            <a:ext cx="181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Universitas</a:t>
            </a:r>
            <a:r>
              <a:rPr lang="en-US" sz="18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Muhammadiyah</a:t>
            </a:r>
            <a:r>
              <a:rPr lang="en-US" sz="18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Sidoarjo</a:t>
            </a:r>
            <a:endParaRPr lang="en-US" sz="1800" dirty="0">
              <a:solidFill>
                <a:schemeClr val="accent4"/>
              </a:solidFill>
              <a:latin typeface="Alexon RR" panose="02000300000000000000" pitchFamily="50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252" y="-9938"/>
            <a:ext cx="9157251" cy="6867938"/>
          </a:xfrm>
          <a:prstGeom prst="rect">
            <a:avLst/>
          </a:prstGeom>
        </p:spPr>
      </p:pic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125068" y="17876"/>
            <a:ext cx="88731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7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7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048725" name="Text Placeholder 2"/>
          <p:cNvSpPr>
            <a:spLocks noGrp="1"/>
          </p:cNvSpPr>
          <p:nvPr>
            <p:ph idx="1"/>
          </p:nvPr>
        </p:nvSpPr>
        <p:spPr>
          <a:xfrm>
            <a:off x="125068" y="1417982"/>
            <a:ext cx="8873158" cy="4910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62" y="0"/>
            <a:ext cx="9144000" cy="6858000"/>
          </a:xfrm>
          <a:prstGeom prst="rect">
            <a:avLst/>
          </a:prstGeom>
        </p:spPr>
      </p:pic>
      <p:sp>
        <p:nvSpPr>
          <p:cNvPr id="104869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6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29250" y="6432205"/>
            <a:ext cx="2057400" cy="365125"/>
          </a:xfrm>
        </p:spPr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185530" y="113336"/>
            <a:ext cx="8776665" cy="9998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idx="1"/>
          </p:nvPr>
        </p:nvSpPr>
        <p:spPr>
          <a:xfrm>
            <a:off x="172279" y="1232452"/>
            <a:ext cx="8789917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0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663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185530" y="113336"/>
            <a:ext cx="8776665" cy="999848"/>
          </a:xfrm>
        </p:spPr>
        <p:txBody>
          <a:bodyPr/>
          <a:lstStyle>
            <a:lvl1pPr algn="ctr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65" name="Text Placeholder 2"/>
          <p:cNvSpPr>
            <a:spLocks noGrp="1"/>
          </p:cNvSpPr>
          <p:nvPr>
            <p:ph idx="1"/>
          </p:nvPr>
        </p:nvSpPr>
        <p:spPr>
          <a:xfrm>
            <a:off x="172279" y="1232452"/>
            <a:ext cx="8789917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0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1048703" name="Slide Number Placeholder 8"/>
          <p:cNvSpPr txBox="1"/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185530" y="113336"/>
            <a:ext cx="8776665" cy="999848"/>
          </a:xfrm>
        </p:spPr>
        <p:txBody>
          <a:bodyPr/>
          <a:lstStyle>
            <a:lvl1pPr algn="ctr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705" name="Text Placeholder 2"/>
          <p:cNvSpPr>
            <a:spLocks noGrp="1"/>
          </p:cNvSpPr>
          <p:nvPr>
            <p:ph idx="1"/>
          </p:nvPr>
        </p:nvSpPr>
        <p:spPr>
          <a:xfrm>
            <a:off x="172279" y="1232452"/>
            <a:ext cx="8789917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0" y="4879075"/>
            <a:ext cx="3810000" cy="1978925"/>
          </a:xfrm>
          <a:prstGeom prst="rect">
            <a:avLst/>
          </a:prstGeom>
          <a:noFill/>
        </p:spPr>
      </p:pic>
      <p:sp>
        <p:nvSpPr>
          <p:cNvPr id="10487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7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1868556" y="113335"/>
            <a:ext cx="7093639" cy="8912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5" name="Text Placeholder 2"/>
          <p:cNvSpPr>
            <a:spLocks noGrp="1"/>
          </p:cNvSpPr>
          <p:nvPr>
            <p:ph idx="1"/>
          </p:nvPr>
        </p:nvSpPr>
        <p:spPr>
          <a:xfrm>
            <a:off x="251791" y="1126435"/>
            <a:ext cx="8746435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97257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863" y="76200"/>
            <a:ext cx="1701737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6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pic>
        <p:nvPicPr>
          <p:cNvPr id="2097244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863" y="76200"/>
            <a:ext cx="1701737" cy="762000"/>
          </a:xfrm>
          <a:prstGeom prst="rect">
            <a:avLst/>
          </a:prstGeom>
        </p:spPr>
      </p:pic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1868556" y="113335"/>
            <a:ext cx="7093639" cy="8912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0" name="Text Placeholder 2"/>
          <p:cNvSpPr>
            <a:spLocks noGrp="1"/>
          </p:cNvSpPr>
          <p:nvPr>
            <p:ph idx="1"/>
          </p:nvPr>
        </p:nvSpPr>
        <p:spPr>
          <a:xfrm>
            <a:off x="251791" y="1126435"/>
            <a:ext cx="8746435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147D-8531-4EF9-A41A-7503F0AF64C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lexon RR" panose="020003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699247" y="1117600"/>
            <a:ext cx="7772400" cy="2810933"/>
          </a:xfrm>
        </p:spPr>
        <p:txBody>
          <a:bodyPr>
            <a:normAutofit fontScale="90000"/>
          </a:bodyPr>
          <a:lstStyle/>
          <a:p>
            <a:r>
              <a:rPr lang="en-ID" sz="3900" b="1" dirty="0" smtClean="0"/>
              <a:t/>
            </a:r>
            <a:br>
              <a:rPr lang="en-ID" sz="3900" b="1" dirty="0" smtClean="0"/>
            </a:br>
            <a:r>
              <a:rPr lang="en-ID" sz="3900" b="1" dirty="0"/>
              <a:t/>
            </a:r>
            <a:br>
              <a:rPr lang="en-ID" sz="3900" b="1" dirty="0"/>
            </a:br>
            <a:r>
              <a:rPr lang="en-ID" sz="3900" b="1" dirty="0" smtClean="0"/>
              <a:t/>
            </a:r>
            <a:br>
              <a:rPr lang="en-ID" sz="3900" b="1" dirty="0" smtClean="0"/>
            </a:br>
            <a:r>
              <a:rPr lang="en-ID" sz="3900" b="1" dirty="0"/>
              <a:t/>
            </a:r>
            <a:br>
              <a:rPr lang="en-ID" sz="3900" b="1" dirty="0"/>
            </a:b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Flipped Classroom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dirty="0">
                <a:solidFill>
                  <a:prstClr val="white"/>
                </a:solidFill>
                <a:latin typeface="Lemon/Milk" panose="020B0603050302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Lemon/Milk" panose="020B0603050302020204" pitchFamily="34" charset="0"/>
              </a:rPr>
            </a:br>
            <a:endParaRPr lang="en-US" dirty="0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268067" y="4740964"/>
            <a:ext cx="6858000" cy="1507435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Latifah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192071200007)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Guru MI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Muhammadiyah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Sidoarjo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zh-CN" altLang="en-US" sz="2000" b="1" dirty="0"/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1729" y="3014134"/>
            <a:ext cx="1507435" cy="14897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Hasil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0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68" y="454548"/>
            <a:ext cx="2292295" cy="359695"/>
          </a:xfrm>
          <a:prstGeom prst="rect">
            <a:avLst/>
          </a:prstGeom>
        </p:spPr>
      </p:pic>
      <p:pic>
        <p:nvPicPr>
          <p:cNvPr id="209720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05" y="454547"/>
            <a:ext cx="2292295" cy="359695"/>
          </a:xfrm>
          <a:prstGeom prst="rect">
            <a:avLst/>
          </a:prstGeom>
        </p:spPr>
      </p:pic>
      <p:pic>
        <p:nvPicPr>
          <p:cNvPr id="2097211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896" y="4887097"/>
            <a:ext cx="1458601" cy="1458601"/>
          </a:xfrm>
          <a:prstGeom prst="rect">
            <a:avLst/>
          </a:prstGeom>
          <a:noFill/>
        </p:spPr>
      </p:pic>
      <p:sp>
        <p:nvSpPr>
          <p:cNvPr id="1048643" name="Rectangle 10"/>
          <p:cNvSpPr/>
          <p:nvPr/>
        </p:nvSpPr>
        <p:spPr>
          <a:xfrm>
            <a:off x="1513415" y="1338302"/>
            <a:ext cx="5743907" cy="3167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Angket</a:t>
            </a:r>
            <a:r>
              <a:rPr lang="en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91739"/>
              </p:ext>
            </p:extLst>
          </p:nvPr>
        </p:nvGraphicFramePr>
        <p:xfrm>
          <a:off x="1547282" y="1778538"/>
          <a:ext cx="5743906" cy="46329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0726"/>
                <a:gridCol w="1777002"/>
                <a:gridCol w="3576178"/>
              </a:tblGrid>
              <a:tr h="213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Indikator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Pernyataan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Memiliki inisiatif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membaca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pelajaran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terlebih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dahulu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sebelum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diajarkan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oleh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guru.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Menyusun tujuan dari pembelajaran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 bisa belajar sendiri tanpa bantuan orang tua dan perintah yang diberikan oleh guru.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Mengenali sumber belajar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 bisa belajar dengan baik ketika guru memberikan video, materi, kuis, dan lain-lain.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Menentukan strategi pembelajaran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 selalu membuat jadwal untuk belajar.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Mempertimbangkan hasil dari pembelajaran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 selalu membuat rangkuman tentang materi yang akan dipelajari.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Evaluasi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pembelajaran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salalu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percaya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terus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belajar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agar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nilai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kemampuan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meeningkat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Hasil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1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68" y="454548"/>
            <a:ext cx="2292295" cy="359695"/>
          </a:xfrm>
          <a:prstGeom prst="rect">
            <a:avLst/>
          </a:prstGeom>
        </p:spPr>
      </p:pic>
      <p:pic>
        <p:nvPicPr>
          <p:cNvPr id="209721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31" y="454548"/>
            <a:ext cx="2292295" cy="359695"/>
          </a:xfrm>
          <a:prstGeom prst="rect">
            <a:avLst/>
          </a:prstGeom>
        </p:spPr>
      </p:pic>
      <p:pic>
        <p:nvPicPr>
          <p:cNvPr id="2097218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896" y="4887097"/>
            <a:ext cx="1458601" cy="1458601"/>
          </a:xfrm>
          <a:prstGeom prst="rect">
            <a:avLst/>
          </a:prstGeom>
          <a:noFill/>
        </p:spPr>
      </p:pic>
      <p:sp>
        <p:nvSpPr>
          <p:cNvPr id="1048646" name="Rectangle 10"/>
          <p:cNvSpPr/>
          <p:nvPr/>
        </p:nvSpPr>
        <p:spPr>
          <a:xfrm>
            <a:off x="1530349" y="1371599"/>
            <a:ext cx="6225117" cy="436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89592"/>
              </p:ext>
            </p:extLst>
          </p:nvPr>
        </p:nvGraphicFramePr>
        <p:xfrm>
          <a:off x="1530350" y="2023965"/>
          <a:ext cx="6225115" cy="358046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64082"/>
                <a:gridCol w="2622684"/>
                <a:gridCol w="764082"/>
                <a:gridCol w="764082"/>
                <a:gridCol w="655478"/>
                <a:gridCol w="654707"/>
              </a:tblGrid>
              <a:tr h="280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Indikator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1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Tinggi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Rendah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Memiliki inisiatif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9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menyusun tujuan dari pembelajaran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mengenali sumber belajar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9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menentukan strategi pembelajaran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mempertimbangkan hasil dari pembelajaran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Evaluasi pembelajaran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Rata-rata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Kesimpulan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74" y="512301"/>
            <a:ext cx="2292295" cy="359695"/>
          </a:xfrm>
          <a:prstGeom prst="rect">
            <a:avLst/>
          </a:prstGeom>
        </p:spPr>
      </p:pic>
      <p:pic>
        <p:nvPicPr>
          <p:cNvPr id="209722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202" y="512301"/>
            <a:ext cx="2292295" cy="359695"/>
          </a:xfrm>
          <a:prstGeom prst="rect">
            <a:avLst/>
          </a:prstGeom>
        </p:spPr>
      </p:pic>
      <p:sp>
        <p:nvSpPr>
          <p:cNvPr id="1048649" name="Rectangle: Rounded Corners 5"/>
          <p:cNvSpPr/>
          <p:nvPr/>
        </p:nvSpPr>
        <p:spPr>
          <a:xfrm>
            <a:off x="125069" y="1246187"/>
            <a:ext cx="8774428" cy="4791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Flipped Classroom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beradaptasi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46,7%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46,7%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inisiatif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56,7%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mengenali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47,8%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53,3%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60,0%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mempersiapkan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Flipped Classroom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Flipped Classroom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0799" y="5662997"/>
            <a:ext cx="1065849" cy="10658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13" y="512301"/>
            <a:ext cx="2292295" cy="359695"/>
          </a:xfrm>
          <a:prstGeom prst="rect">
            <a:avLst/>
          </a:prstGeom>
        </p:spPr>
      </p:pic>
      <p:pic>
        <p:nvPicPr>
          <p:cNvPr id="209722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202" y="454548"/>
            <a:ext cx="2292295" cy="359695"/>
          </a:xfrm>
          <a:prstGeom prst="rect">
            <a:avLst/>
          </a:prstGeom>
        </p:spPr>
      </p:pic>
      <p:pic>
        <p:nvPicPr>
          <p:cNvPr id="2097229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896" y="4887097"/>
            <a:ext cx="1458601" cy="145860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61" y="1325305"/>
            <a:ext cx="2730320" cy="2047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0" y="1325305"/>
            <a:ext cx="2743199" cy="2057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29" y="3552551"/>
            <a:ext cx="2884867" cy="216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5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9625" y="4960922"/>
            <a:ext cx="1458601" cy="1458601"/>
          </a:xfrm>
          <a:prstGeom prst="rect">
            <a:avLst/>
          </a:prstGeom>
          <a:noFill/>
        </p:spPr>
      </p:pic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3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791" y="448871"/>
            <a:ext cx="2292295" cy="359695"/>
          </a:xfrm>
          <a:prstGeom prst="rect">
            <a:avLst/>
          </a:prstGeom>
        </p:spPr>
      </p:pic>
      <p:pic>
        <p:nvPicPr>
          <p:cNvPr id="209723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51" y="446608"/>
            <a:ext cx="2292295" cy="359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5533" y="1955833"/>
            <a:ext cx="79357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spcAft>
                <a:spcPts val="0"/>
              </a:spcAft>
            </a:pP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(2021).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Kemandirian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Blended Learning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Flipped Classroom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1(1), 42–49. Retrieved from https://pusdig.my.id/literasi/article/view/7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Amelia, V.,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Rindaningsih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(2023). he Importance of Educator’s Commitment in Improving Students’ Learning Independence After the Covid-19 Pandemic. Indonesian Journal of Education Methods Development,.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Amelia, V.,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Rindaningsih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n.d.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The Importance of Educator’s Commitment in Improving Students’ Learning Independence After the Covid-19 Pandemic: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Komitmen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Kemandirian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Pasca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Cucu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Suryana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Nurwahidah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(2022).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Mewujudkan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Merdeka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Basicedu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6(4), 5877–5889. Retrieved from https://doi.org/10.31004/basicedu.v5i4.1230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Atieka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A.,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Budiana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(2022).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Kemandirian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Daring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Classroom Di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Tangerang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Paedagoria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 :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Kependidikan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13(1), 15. Retrieved from https://doi.org/10.31764/paedagoria.v13i1.8028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Bariroh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Setiawan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C. (2021).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Flipped Learning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Pemahaman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Inspirasi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09, 1245–1256.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Okta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Nadia1, Desyandri2, Y. E. (2022).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Merdeka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Perspektif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Filsafat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Konstruktivisme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07, 878–887.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Fitriani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Reffiane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K., Indonesia, B., Article, H.,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M. (2021). http://journal.upgris.ac.id/index.php/cm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1(24), 1–11.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Hadijah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Shalawati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(2019).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Inovatif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Flipped Learning.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Education Engagement Journal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2(1), 52–61.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Hidayat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R.,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Rohaya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Nadine, F.,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Ramadhan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(2020).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Kemandirian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Daring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-19.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Perspektif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34(2), 147–154. Retrieved from https://doi.org/10.21009/pip.342.9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3733" y="2232832"/>
            <a:ext cx="7145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6372" y="1509341"/>
            <a:ext cx="75379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Ihwono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Mariono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U. (2023). Multimedia Web Learning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Discovery Learning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Kemandirian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Education and Development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11(2), 413–419. Retrieved from https://doi.org/10.37081/ed.v11i2.4566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Li, R., Lund, A.,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Nordsteien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(2021). The link between flipped and active learning: a scoping review.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in Higher Education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0(0), 1–35. Retrieved from https://doi.org/10.1080/13562517.2021.1943655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S. D. K. (2022). JUPIKA :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Flores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Guru di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Normal, 5, 68–74.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Marlina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(2022).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Prosiding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SNPE FKIP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Muhammadiyah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Metro 67, 1(1), 67–72.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McNamara, A. (2021). Flipping the creative conservatoire classroom.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Theatre, Dance and Performance Training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12(4), 528–539. Retrieved from https://doi.org/10.1080/19443927.2020.1864462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Moore, M. G. (2016). Flipped Classrooms, Study Centers Andragogy and Independent Learning.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Distance Education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30(2), 65–67. Retrieved from https://doi.org/10.1080/08923647.2016.1168637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Mustika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P.,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Fajriani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W.,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Prasetio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B.,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Pernantah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S. (2022).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Tatap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Terbatas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 Normal di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MTsN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Hulu.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JIIP -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5(3), 901–906. Retrieved from https://doi.org/10.54371/jiip.v5i3.509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Nojeng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S.,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Aisah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N.,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Muzyaitir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Z.,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Fardan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Makassar, U. N., …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Terbalik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(2023).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Flipped Classroom Di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Endemi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Covid-19, 01, 1–10.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Nurdyansyah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Toyiba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(2018).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Madrasah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Ibtidaiyah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929–930.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Ozyurt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 (2022). Empirical research of emerging trends and patterns across the flipped classroom studies using topic modeling.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Information Technologies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(0123456789). Retrieved from https://doi.org/10.1007/s10639-022-11396-8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18" y="1238732"/>
            <a:ext cx="7782126" cy="5089734"/>
          </a:xfrm>
        </p:spPr>
        <p:txBody>
          <a:bodyPr>
            <a:normAutofit fontScale="32500" lnSpcReduction="20000"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Rahmawati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(2022). Teacher Problems During the Implementation of Learning in the New Normal Era in Elementary Schools.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6(1), 176–185. Retrieved from https://dx.doi.org/10.23887/jisd.v6i1.44485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Yulis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(2023).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Ulumuddin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Ilmu-ilmu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Keislaman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13, 31–40.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Rindaningsih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Findawati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Hastuti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D.,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Fahyuni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F. (2021). Synchronous and Asynchronous With Flipped Learning Environment in Primary School.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PrimaryEdu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Journal of Primary Education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5(1), 33. Retrieved from https://doi.org/10.22460/pej.v5i1.1883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Rindaningsih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Hastuti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D.,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Findawati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(2019).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Menyenangkan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Flipped Classroom di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ICECRS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2(1), 41–47. Retrieved from https://doi.org/10.21070/picecrs.v2i1.2452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Rohmah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Widhyahrini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(2023).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Visual Auditory Kinesthetic ( VAK 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Whole Brain Teaching ( WBT ), 6(1), 67–77.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Sahara, R.,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Sofya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(2020).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Flipped Learning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Ecogen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3(3), 419. Retrieved from https://doi.org/10.24036/jmpe.v3i3.9918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Sugiyono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D. (2016).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Kuantitatif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Kualitatif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R&amp;D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(23rd ed.). Bandung: ALFABETA.CV.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Suryani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R. (2022).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Blended Learning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Kemandiran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Implementation of Blended Learning to Improve Student ’ s Learning Independence, 4, 68–72.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Suryani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J.,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Nduru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P.,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(2022).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Normal.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Obsesi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: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6(3), 2234–2244. Retrieved from https://doi.org/10.31004/obsesi.v6i3.1915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Wibowo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E.,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Putriawati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(2022).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Era New Normal.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JIIP -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5(1), 45–50. Retrieved from https://doi.org/10.54371/jiip.v5i1.383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Vhalery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Setyastanto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Leksono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W. (2022).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Literatur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Development Journal of Education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8(1), 185. Retrieved from https://doi.org/10.30998/rdje.v8i1.11718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Widodo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S.,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Prayitno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J.,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Widyasari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(2021).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Daring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Flipped Classroom.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Basicedu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5(5), 3902–3911. Retrieved from https://jbasic.org/index.php/basicedu/article/view/1404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ctrTitle"/>
          </p:nvPr>
        </p:nvSpPr>
        <p:spPr>
          <a:xfrm>
            <a:off x="699247" y="1577592"/>
            <a:ext cx="7772400" cy="19727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TERIMA 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KASIH</a:t>
            </a:r>
            <a:r>
              <a:rPr lang="en-US" dirty="0">
                <a:solidFill>
                  <a:prstClr val="white"/>
                </a:solidFill>
                <a:latin typeface="Lemon/Milk" panose="020B0603050302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Lemon/Milk" panose="020B0603050302020204" pitchFamily="34" charset="0"/>
              </a:rPr>
            </a:br>
            <a:endParaRPr lang="en-US" dirty="0"/>
          </a:p>
        </p:txBody>
      </p:sp>
      <p:pic>
        <p:nvPicPr>
          <p:cNvPr id="209723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5507" y="2990850"/>
            <a:ext cx="2732985" cy="273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id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Semenjak ditetapkan dan digantikannya Kurikulum 2013 menjadi Kurikulum MBKM (Merdeka Belajar Kampus Merdeka) pada tahun 2019 yang ditetapkan oleh Kemendikbud RI yaitu Bapak Nadiem Makarim </a:t>
            </a:r>
            <a:endParaRPr lang="en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Februari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Indonesia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terdampak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wabah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new normal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dunia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offline. </a:t>
            </a:r>
          </a:p>
          <a:p>
            <a:pPr>
              <a:lnSpc>
                <a:spcPct val="120000"/>
              </a:lnSpc>
            </a:pP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Berdasaarkan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terbiasa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pembejaran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daring</a:t>
            </a:r>
          </a:p>
          <a:p>
            <a:pPr>
              <a:lnSpc>
                <a:spcPct val="120000"/>
              </a:lnSpc>
            </a:pP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Flipped </a:t>
            </a:r>
            <a:r>
              <a:rPr lang="en-ID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Clasroom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daring.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ditekankan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diluar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(daring),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diteruskan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tatap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8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67" y="411145"/>
            <a:ext cx="2292295" cy="359695"/>
          </a:xfrm>
          <a:prstGeom prst="rect">
            <a:avLst/>
          </a:prstGeom>
        </p:spPr>
      </p:pic>
      <p:pic>
        <p:nvPicPr>
          <p:cNvPr id="209716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05" y="411144"/>
            <a:ext cx="2292295" cy="359695"/>
          </a:xfrm>
          <a:prstGeom prst="rect">
            <a:avLst/>
          </a:prstGeom>
        </p:spPr>
      </p:pic>
      <p:grpSp>
        <p:nvGrpSpPr>
          <p:cNvPr id="43" name="Group 5"/>
          <p:cNvGrpSpPr/>
          <p:nvPr/>
        </p:nvGrpSpPr>
        <p:grpSpPr>
          <a:xfrm>
            <a:off x="859961" y="1528243"/>
            <a:ext cx="7424078" cy="1833325"/>
            <a:chOff x="2959500" y="1407424"/>
            <a:chExt cx="7424078" cy="1833325"/>
          </a:xfrm>
        </p:grpSpPr>
        <p:sp>
          <p:nvSpPr>
            <p:cNvPr id="1048608" name="Isosceles Triangle 6"/>
            <p:cNvSpPr/>
            <p:nvPr/>
          </p:nvSpPr>
          <p:spPr>
            <a:xfrm>
              <a:off x="6047360" y="1407424"/>
              <a:ext cx="1080000" cy="878619"/>
            </a:xfrm>
            <a:prstGeom prst="triangle">
              <a:avLst/>
            </a:prstGeom>
            <a:noFill/>
            <a:ln w="3810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2959500" y="2121424"/>
              <a:ext cx="7424078" cy="1119325"/>
              <a:chOff x="2959500" y="2121424"/>
              <a:chExt cx="7424078" cy="1119325"/>
            </a:xfrm>
          </p:grpSpPr>
          <p:sp>
            <p:nvSpPr>
              <p:cNvPr id="1048609" name="Rectangle 8"/>
              <p:cNvSpPr/>
              <p:nvPr/>
            </p:nvSpPr>
            <p:spPr>
              <a:xfrm>
                <a:off x="3126398" y="2286044"/>
                <a:ext cx="7257180" cy="95470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rgbClr val="D0D5FD"/>
                </a:solidFill>
                <a:prstDash val="solid"/>
                <a:miter lim="800000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8610" name="Rectangle 9"/>
              <p:cNvSpPr/>
              <p:nvPr/>
            </p:nvSpPr>
            <p:spPr>
              <a:xfrm>
                <a:off x="2959500" y="2121424"/>
                <a:ext cx="7204964" cy="87318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10"/>
          <p:cNvGrpSpPr/>
          <p:nvPr/>
        </p:nvGrpSpPr>
        <p:grpSpPr>
          <a:xfrm>
            <a:off x="829596" y="3872829"/>
            <a:ext cx="7424078" cy="1833325"/>
            <a:chOff x="2959500" y="1407424"/>
            <a:chExt cx="7424078" cy="1833325"/>
          </a:xfrm>
        </p:grpSpPr>
        <p:sp>
          <p:nvSpPr>
            <p:cNvPr id="1048611" name="Isosceles Triangle 11"/>
            <p:cNvSpPr/>
            <p:nvPr/>
          </p:nvSpPr>
          <p:spPr>
            <a:xfrm>
              <a:off x="6047360" y="1407424"/>
              <a:ext cx="1080000" cy="878619"/>
            </a:xfrm>
            <a:prstGeom prst="triangle">
              <a:avLst/>
            </a:prstGeom>
            <a:noFill/>
            <a:ln w="3810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12"/>
            <p:cNvGrpSpPr/>
            <p:nvPr/>
          </p:nvGrpSpPr>
          <p:grpSpPr>
            <a:xfrm>
              <a:off x="2959500" y="2121424"/>
              <a:ext cx="7424078" cy="1119325"/>
              <a:chOff x="2959500" y="2121424"/>
              <a:chExt cx="7424078" cy="1119325"/>
            </a:xfrm>
          </p:grpSpPr>
          <p:sp>
            <p:nvSpPr>
              <p:cNvPr id="1048612" name="Rectangle 13"/>
              <p:cNvSpPr/>
              <p:nvPr/>
            </p:nvSpPr>
            <p:spPr>
              <a:xfrm>
                <a:off x="3126398" y="2286044"/>
                <a:ext cx="7257180" cy="95470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rgbClr val="D0D5FD"/>
                </a:solidFill>
                <a:prstDash val="solid"/>
                <a:miter lim="800000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8613" name="Rectangle 14"/>
              <p:cNvSpPr/>
              <p:nvPr/>
            </p:nvSpPr>
            <p:spPr>
              <a:xfrm>
                <a:off x="2959500" y="2121424"/>
                <a:ext cx="7204964" cy="87318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8614" name="Rectangle 15"/>
          <p:cNvSpPr/>
          <p:nvPr/>
        </p:nvSpPr>
        <p:spPr>
          <a:xfrm>
            <a:off x="1173922" y="2390384"/>
            <a:ext cx="677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Flipped Classroom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emandirian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5" name="Rectangle 17"/>
          <p:cNvSpPr/>
          <p:nvPr/>
        </p:nvSpPr>
        <p:spPr>
          <a:xfrm>
            <a:off x="1184275" y="4739489"/>
            <a:ext cx="677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Seberapa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Flipped Classroom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Kemandirian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34" y="410098"/>
            <a:ext cx="2292295" cy="359695"/>
          </a:xfrm>
          <a:prstGeom prst="rect">
            <a:avLst/>
          </a:prstGeom>
        </p:spPr>
      </p:pic>
      <p:pic>
        <p:nvPicPr>
          <p:cNvPr id="209717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52" y="512302"/>
            <a:ext cx="2292295" cy="359695"/>
          </a:xfrm>
          <a:prstGeom prst="rect">
            <a:avLst/>
          </a:prstGeom>
        </p:spPr>
      </p:pic>
      <p:grpSp>
        <p:nvGrpSpPr>
          <p:cNvPr id="48" name="Group 5"/>
          <p:cNvGrpSpPr/>
          <p:nvPr/>
        </p:nvGrpSpPr>
        <p:grpSpPr>
          <a:xfrm>
            <a:off x="751251" y="1614178"/>
            <a:ext cx="7847659" cy="3342795"/>
            <a:chOff x="2959500" y="1407424"/>
            <a:chExt cx="7424078" cy="1833325"/>
          </a:xfrm>
        </p:grpSpPr>
        <p:sp>
          <p:nvSpPr>
            <p:cNvPr id="1048618" name="Isosceles Triangle 6"/>
            <p:cNvSpPr/>
            <p:nvPr/>
          </p:nvSpPr>
          <p:spPr>
            <a:xfrm>
              <a:off x="6047360" y="1407424"/>
              <a:ext cx="1080000" cy="878619"/>
            </a:xfrm>
            <a:prstGeom prst="triangle">
              <a:avLst/>
            </a:prstGeom>
            <a:noFill/>
            <a:ln w="3810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oup 7"/>
            <p:cNvGrpSpPr/>
            <p:nvPr/>
          </p:nvGrpSpPr>
          <p:grpSpPr>
            <a:xfrm>
              <a:off x="2959500" y="2121424"/>
              <a:ext cx="7424078" cy="1119325"/>
              <a:chOff x="2959500" y="2121424"/>
              <a:chExt cx="7424078" cy="1119325"/>
            </a:xfrm>
          </p:grpSpPr>
          <p:sp>
            <p:nvSpPr>
              <p:cNvPr id="1048619" name="Rectangle 8"/>
              <p:cNvSpPr/>
              <p:nvPr/>
            </p:nvSpPr>
            <p:spPr>
              <a:xfrm>
                <a:off x="3126398" y="2286044"/>
                <a:ext cx="7257180" cy="95470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rgbClr val="D0D5FD"/>
                </a:solidFill>
                <a:prstDash val="solid"/>
                <a:miter lim="800000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8620" name="Rectangle 9"/>
              <p:cNvSpPr/>
              <p:nvPr/>
            </p:nvSpPr>
            <p:spPr>
              <a:xfrm>
                <a:off x="2959500" y="2121424"/>
                <a:ext cx="7204964" cy="87318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8621" name="Rectangle 15"/>
          <p:cNvSpPr/>
          <p:nvPr/>
        </p:nvSpPr>
        <p:spPr>
          <a:xfrm>
            <a:off x="927671" y="3019612"/>
            <a:ext cx="7204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Tujuan penelitian ini adalah untuk menganalisis implementasi Flipped Classroom yang mendukung merdeka belajar sehingga meningkatkan kemandirian belajar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2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896" y="4887097"/>
            <a:ext cx="1458601" cy="1458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34" y="410098"/>
            <a:ext cx="2292295" cy="359695"/>
          </a:xfrm>
          <a:prstGeom prst="rect">
            <a:avLst/>
          </a:prstGeom>
        </p:spPr>
      </p:pic>
      <p:pic>
        <p:nvPicPr>
          <p:cNvPr id="209717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602" y="454548"/>
            <a:ext cx="2292295" cy="359695"/>
          </a:xfrm>
          <a:prstGeom prst="rect">
            <a:avLst/>
          </a:prstGeom>
        </p:spPr>
      </p:pic>
      <p:sp>
        <p:nvSpPr>
          <p:cNvPr id="1048625" name="Pentagon 68"/>
          <p:cNvSpPr/>
          <p:nvPr/>
        </p:nvSpPr>
        <p:spPr>
          <a:xfrm>
            <a:off x="1867321" y="1495250"/>
            <a:ext cx="5784428" cy="903933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Kuantitatif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Deskriptif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6" name="Pentagon 68"/>
          <p:cNvSpPr/>
          <p:nvPr/>
        </p:nvSpPr>
        <p:spPr>
          <a:xfrm>
            <a:off x="1867321" y="2804346"/>
            <a:ext cx="5784428" cy="903933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Fokus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Kemandirian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Belajar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Pembelajaran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Flipped  Classroom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048627" name="Pentagon 68"/>
          <p:cNvSpPr/>
          <p:nvPr/>
        </p:nvSpPr>
        <p:spPr>
          <a:xfrm>
            <a:off x="1911773" y="4080756"/>
            <a:ext cx="5784428" cy="903933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ID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Populasi</a:t>
            </a:r>
            <a:r>
              <a:rPr lang="en-I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dan</a:t>
            </a:r>
            <a:r>
              <a:rPr lang="en-I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Sampel</a:t>
            </a:r>
            <a:r>
              <a:rPr lang="en-I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: 90 Orang </a:t>
            </a:r>
            <a:r>
              <a:rPr lang="en-ID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siswa</a:t>
            </a:r>
            <a:r>
              <a:rPr lang="en-I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Kelas</a:t>
            </a:r>
            <a:r>
              <a:rPr lang="en-I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V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048628" name="Pentagon 68"/>
          <p:cNvSpPr/>
          <p:nvPr/>
        </p:nvSpPr>
        <p:spPr>
          <a:xfrm>
            <a:off x="1962573" y="5324481"/>
            <a:ext cx="5784428" cy="903933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Tekhnik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pengumpulan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data</a:t>
            </a:r>
          </a:p>
          <a:p>
            <a:pPr marL="457200" lvl="0" indent="-457200">
              <a:buFontTx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Observasi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                         3.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Dokumentasi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457200">
              <a:buFontTx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Angket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Kuisioner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        </a:t>
            </a:r>
          </a:p>
        </p:txBody>
      </p:sp>
      <p:pic>
        <p:nvPicPr>
          <p:cNvPr id="2097180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69" y="4337248"/>
            <a:ext cx="1544805" cy="15448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6" grpId="0" animBg="1"/>
      <p:bldP spid="1048627" grpId="0" animBg="1"/>
      <p:bldP spid="10486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4212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Tekhnik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68" y="454547"/>
            <a:ext cx="2292295" cy="359695"/>
          </a:xfrm>
          <a:prstGeom prst="rect">
            <a:avLst/>
          </a:prstGeom>
        </p:spPr>
      </p:pic>
      <p:pic>
        <p:nvPicPr>
          <p:cNvPr id="209718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705" y="445474"/>
            <a:ext cx="2292295" cy="359695"/>
          </a:xfrm>
          <a:prstGeom prst="rect">
            <a:avLst/>
          </a:prstGeom>
        </p:spPr>
      </p:pic>
      <p:sp>
        <p:nvSpPr>
          <p:cNvPr id="1048630" name="Rounded Rectangle 46"/>
          <p:cNvSpPr/>
          <p:nvPr/>
        </p:nvSpPr>
        <p:spPr>
          <a:xfrm>
            <a:off x="680540" y="1477620"/>
            <a:ext cx="7782919" cy="465305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Angket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angket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Kuisioner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Likert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 From </a:t>
            </a:r>
            <a:r>
              <a:rPr lang="en-ID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ID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perolehan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1-4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diadaptasi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Sugiyono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2016), 1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setuju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setuju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kagori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setuju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setuju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presentase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4" name="Picture 2" descr="School Book Sticker by Vero Rodrigue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037" y="4358260"/>
            <a:ext cx="1723358" cy="1723358"/>
          </a:xfrm>
          <a:prstGeom prst="rect">
            <a:avLst/>
          </a:prstGeom>
          <a:noFill/>
        </p:spPr>
      </p:pic>
      <p:pic>
        <p:nvPicPr>
          <p:cNvPr id="2097185" name="Picture 4" descr="Back To School Sticker by Stitch Fix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498" y="3429000"/>
            <a:ext cx="1382994" cy="1859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Hasil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68" y="454548"/>
            <a:ext cx="2292295" cy="359695"/>
          </a:xfrm>
          <a:prstGeom prst="rect">
            <a:avLst/>
          </a:prstGeom>
        </p:spPr>
      </p:pic>
      <p:pic>
        <p:nvPicPr>
          <p:cNvPr id="209718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50" y="512302"/>
            <a:ext cx="2292295" cy="359695"/>
          </a:xfrm>
          <a:prstGeom prst="rect">
            <a:avLst/>
          </a:prstGeom>
        </p:spPr>
      </p:pic>
      <p:pic>
        <p:nvPicPr>
          <p:cNvPr id="2097189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896" y="4887097"/>
            <a:ext cx="1458601" cy="1458601"/>
          </a:xfrm>
          <a:prstGeom prst="rect">
            <a:avLst/>
          </a:prstGeom>
          <a:noFill/>
        </p:spPr>
      </p:pic>
      <p:sp>
        <p:nvSpPr>
          <p:cNvPr id="1048634" name="Rectangle 10"/>
          <p:cNvSpPr/>
          <p:nvPr/>
        </p:nvSpPr>
        <p:spPr>
          <a:xfrm>
            <a:off x="1530350" y="1746251"/>
            <a:ext cx="5910546" cy="2190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Flipped Classroom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32207"/>
              </p:ext>
            </p:extLst>
          </p:nvPr>
        </p:nvGraphicFramePr>
        <p:xfrm>
          <a:off x="1530350" y="2219124"/>
          <a:ext cx="5910546" cy="39016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55273"/>
                <a:gridCol w="2955273"/>
              </a:tblGrid>
              <a:tr h="214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Aktivitas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diluar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Aktivitas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didalam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Pendidik </a:t>
                      </a:r>
                      <a:r>
                        <a:rPr lang="en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membagikan</a:t>
                      </a:r>
                      <a:r>
                        <a:rPr lang="en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melalui</a:t>
                      </a:r>
                      <a:r>
                        <a:rPr lang="en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video </a:t>
                      </a:r>
                      <a:r>
                        <a:rPr lang="en-ID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sebelum</a:t>
                      </a:r>
                      <a:r>
                        <a:rPr lang="en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kelas</a:t>
                      </a:r>
                      <a:r>
                        <a:rPr lang="en-ID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dilangsungkan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Pembahasan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video yang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dibagikan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sebelumnya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dilakukan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tatap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muka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Proses Belajar Mengajar dilangsungkan dengan diskusi/ tanya jawab/demostrasi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Mengerjakan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kuis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tentang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baru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saja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pelajari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Kuis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berupa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pilihan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ganda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terdiri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soal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Soal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kuis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diacak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diambil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bank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soal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peserta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didik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diberikan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kesempatan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re-attempt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kuis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diambil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tertinggi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0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Evaluasi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Hasil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9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73" y="410098"/>
            <a:ext cx="2292295" cy="359695"/>
          </a:xfrm>
          <a:prstGeom prst="rect">
            <a:avLst/>
          </a:prstGeom>
        </p:spPr>
      </p:pic>
      <p:pic>
        <p:nvPicPr>
          <p:cNvPr id="209719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49" y="427637"/>
            <a:ext cx="2292295" cy="359695"/>
          </a:xfrm>
          <a:prstGeom prst="rect">
            <a:avLst/>
          </a:prstGeom>
        </p:spPr>
      </p:pic>
      <p:pic>
        <p:nvPicPr>
          <p:cNvPr id="2097193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896" y="4887097"/>
            <a:ext cx="1458601" cy="1458601"/>
          </a:xfrm>
          <a:prstGeom prst="rect">
            <a:avLst/>
          </a:prstGeom>
          <a:noFill/>
        </p:spPr>
      </p:pic>
      <p:sp>
        <p:nvSpPr>
          <p:cNvPr id="1048637" name="Rectangle 10"/>
          <p:cNvSpPr/>
          <p:nvPr/>
        </p:nvSpPr>
        <p:spPr>
          <a:xfrm>
            <a:off x="1530350" y="1554426"/>
            <a:ext cx="5910546" cy="508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Angket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Flipped </a:t>
            </a:r>
            <a:r>
              <a:rPr lang="en-ID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67798"/>
              </p:ext>
            </p:extLst>
          </p:nvPr>
        </p:nvGraphicFramePr>
        <p:xfrm>
          <a:off x="1571625" y="2265529"/>
          <a:ext cx="6043826" cy="350747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52511"/>
                <a:gridCol w="1414931"/>
                <a:gridCol w="4076384"/>
              </a:tblGrid>
              <a:tr h="581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Flipped Classroom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Pernyataan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394">
                <a:tc>
                  <a:txBody>
                    <a:bodyPr/>
                    <a:lstStyle/>
                    <a:p>
                      <a:pPr marL="342900" lvl="0" indent="-342900" algn="just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Luar Kelas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membaca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pelajaran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terlebih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dahulu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sebelum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diberikan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oleh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guru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melalui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394">
                <a:tc>
                  <a:txBody>
                    <a:bodyPr/>
                    <a:lstStyle/>
                    <a:p>
                      <a:pPr marL="0" lvl="0" indent="0" algn="just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Luar Kelas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Ketika guru memberikan waktu untuk bertanya, saya selalu berusaha untuk bertanya baik WhatsApp Group.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394">
                <a:tc>
                  <a:txBody>
                    <a:bodyPr/>
                    <a:lstStyle/>
                    <a:p>
                      <a:pPr marL="0" lvl="0" indent="0" algn="just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Dalam Kelas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Peserta didik berdiskusi dengan teman sebangku terkait materi yang sudah di berikan melalui WhatsApp Group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394">
                <a:tc>
                  <a:txBody>
                    <a:bodyPr/>
                    <a:lstStyle/>
                    <a:p>
                      <a:pPr marL="0" lvl="0" indent="0" algn="just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mengerjakan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tugas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diberikan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sudah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diberikan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oleh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guru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melalui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Hasil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0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68" y="454548"/>
            <a:ext cx="2292295" cy="359695"/>
          </a:xfrm>
          <a:prstGeom prst="rect">
            <a:avLst/>
          </a:prstGeom>
        </p:spPr>
      </p:pic>
      <p:pic>
        <p:nvPicPr>
          <p:cNvPr id="209720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05" y="454547"/>
            <a:ext cx="2292295" cy="359695"/>
          </a:xfrm>
          <a:prstGeom prst="rect">
            <a:avLst/>
          </a:prstGeom>
        </p:spPr>
      </p:pic>
      <p:pic>
        <p:nvPicPr>
          <p:cNvPr id="2097204" name="Picture 2" descr="Work Working Sticker by jecamartine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896" y="4887097"/>
            <a:ext cx="1458601" cy="1458601"/>
          </a:xfrm>
          <a:prstGeom prst="rect">
            <a:avLst/>
          </a:prstGeom>
          <a:noFill/>
        </p:spPr>
      </p:pic>
      <p:sp>
        <p:nvSpPr>
          <p:cNvPr id="1048640" name="Rectangle 10"/>
          <p:cNvSpPr/>
          <p:nvPr/>
        </p:nvSpPr>
        <p:spPr>
          <a:xfrm>
            <a:off x="1530350" y="1746250"/>
            <a:ext cx="5648372" cy="3167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Flipped Classroom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415613"/>
              </p:ext>
            </p:extLst>
          </p:nvPr>
        </p:nvGraphicFramePr>
        <p:xfrm>
          <a:off x="1530350" y="2224584"/>
          <a:ext cx="5648372" cy="266251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31106"/>
                <a:gridCol w="731487"/>
                <a:gridCol w="724113"/>
                <a:gridCol w="634888"/>
                <a:gridCol w="626778"/>
              </a:tblGrid>
              <a:tr h="332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Flipped Classroom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8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Tinggi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Rendah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Pernyataan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Pernyataan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Pernyataan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Pernyataan</a:t>
                      </a: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Rata-rata </a:t>
                      </a:r>
                      <a:r>
                        <a:rPr lang="en-ID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1088</Words>
  <Application>Microsoft Office PowerPoint</Application>
  <PresentationFormat>On-screen Show (4:3)</PresentationFormat>
  <Paragraphs>224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Alexon RR</vt:lpstr>
      <vt:lpstr>Arial</vt:lpstr>
      <vt:lpstr>Calibri</vt:lpstr>
      <vt:lpstr>Lemon/Milk</vt:lpstr>
      <vt:lpstr>Roboto</vt:lpstr>
      <vt:lpstr>Times New Roman</vt:lpstr>
      <vt:lpstr>Office Theme</vt:lpstr>
      <vt:lpstr>    Implementasi Flipped Classroom Dalam Mendukung Merdeka Belajar Untuk Meningkatkan Kemandirian Belajar   </vt:lpstr>
      <vt:lpstr>Latar Belakang</vt:lpstr>
      <vt:lpstr>   Rumusan Masalah</vt:lpstr>
      <vt:lpstr> Tujuan Penelitian</vt:lpstr>
      <vt:lpstr>Metode Penelitian</vt:lpstr>
      <vt:lpstr>Tekhnik Analisis Data</vt:lpstr>
      <vt:lpstr> Hasil &amp; Pembahasan</vt:lpstr>
      <vt:lpstr> Hasil &amp; Pembahasan</vt:lpstr>
      <vt:lpstr> Hasil &amp; Pembahasan</vt:lpstr>
      <vt:lpstr> Hasil &amp; Pembahasan</vt:lpstr>
      <vt:lpstr> Hasil &amp; Pembahasan</vt:lpstr>
      <vt:lpstr> Kesimpulan</vt:lpstr>
      <vt:lpstr> Dokumentasi</vt:lpstr>
      <vt:lpstr> Referensi</vt:lpstr>
      <vt:lpstr>Referensi</vt:lpstr>
      <vt:lpstr>Referensi</vt:lpstr>
      <vt:lpstr>TERIMA KASIH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Umsida</dc:creator>
  <cp:lastModifiedBy>Windows User</cp:lastModifiedBy>
  <cp:revision>14</cp:revision>
  <dcterms:created xsi:type="dcterms:W3CDTF">2020-02-14T17:43:23Z</dcterms:created>
  <dcterms:modified xsi:type="dcterms:W3CDTF">2023-08-15T02:16:24Z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336f2602050448f59d64d23989dcfd7c</vt:lpwstr>
  </property>
</Properties>
</file>