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1" r:id="rId6"/>
    <p:sldId id="260" r:id="rId7"/>
    <p:sldId id="262" r:id="rId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BF3E8851-850E-411B-925E-996312F8FF97}" type="datetimeFigureOut">
              <a:rPr lang="id-ID" smtClean="0"/>
              <a:t>15/08/2023</a:t>
            </a:fld>
            <a:endParaRPr lang="id-ID"/>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id-ID"/>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F4ACC04-E98F-48CB-BF7D-94F5EAACD0F7}"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F3E8851-850E-411B-925E-996312F8FF97}" type="datetimeFigureOut">
              <a:rPr lang="id-ID" smtClean="0"/>
              <a:t>15/08/2023</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6F4ACC04-E98F-48CB-BF7D-94F5EAACD0F7}"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F3E8851-850E-411B-925E-996312F8FF97}" type="datetimeFigureOut">
              <a:rPr lang="id-ID" smtClean="0"/>
              <a:t>15/08/2023</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6F4ACC04-E98F-48CB-BF7D-94F5EAACD0F7}"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F3E8851-850E-411B-925E-996312F8FF97}" type="datetimeFigureOut">
              <a:rPr lang="id-ID" smtClean="0"/>
              <a:t>15/08/2023</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6F4ACC04-E98F-48CB-BF7D-94F5EAACD0F7}" type="slidenum">
              <a:rPr lang="id-ID" smtClean="0"/>
              <a:t>‹#›</a:t>
            </a:fld>
            <a:endParaRPr lang="id-ID"/>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F3E8851-850E-411B-925E-996312F8FF97}" type="datetimeFigureOut">
              <a:rPr lang="id-ID" smtClean="0"/>
              <a:t>15/08/2023</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6F4ACC04-E98F-48CB-BF7D-94F5EAACD0F7}" type="slidenum">
              <a:rPr lang="id-ID" smtClean="0"/>
              <a:t>‹#›</a:t>
            </a:fld>
            <a:endParaRPr lang="id-ID"/>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F3E8851-850E-411B-925E-996312F8FF97}" type="datetimeFigureOut">
              <a:rPr lang="id-ID" smtClean="0"/>
              <a:t>15/08/2023</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6F4ACC04-E98F-48CB-BF7D-94F5EAACD0F7}" type="slidenum">
              <a:rPr lang="id-ID" smtClean="0"/>
              <a:t>‹#›</a:t>
            </a:fld>
            <a:endParaRPr lang="id-ID"/>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F3E8851-850E-411B-925E-996312F8FF97}" type="datetimeFigureOut">
              <a:rPr lang="id-ID" smtClean="0"/>
              <a:t>15/08/2023</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6F4ACC04-E98F-48CB-BF7D-94F5EAACD0F7}"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BF3E8851-850E-411B-925E-996312F8FF97}" type="datetimeFigureOut">
              <a:rPr lang="id-ID" smtClean="0"/>
              <a:t>15/08/2023</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6F4ACC04-E98F-48CB-BF7D-94F5EAACD0F7}" type="slidenum">
              <a:rPr lang="id-ID" smtClean="0"/>
              <a:t>‹#›</a:t>
            </a:fld>
            <a:endParaRPr lang="id-ID"/>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BF3E8851-850E-411B-925E-996312F8FF97}" type="datetimeFigureOut">
              <a:rPr lang="id-ID" smtClean="0"/>
              <a:t>15/08/2023</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6F4ACC04-E98F-48CB-BF7D-94F5EAACD0F7}"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BF3E8851-850E-411B-925E-996312F8FF97}" type="datetimeFigureOut">
              <a:rPr lang="id-ID" smtClean="0"/>
              <a:t>15/08/2023</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6F4ACC04-E98F-48CB-BF7D-94F5EAACD0F7}"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BF3E8851-850E-411B-925E-996312F8FF97}" type="datetimeFigureOut">
              <a:rPr lang="id-ID" smtClean="0"/>
              <a:t>15/08/2023</a:t>
            </a:fld>
            <a:endParaRPr lang="id-ID"/>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id-ID"/>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F4ACC04-E98F-48CB-BF7D-94F5EAACD0F7}" type="slidenum">
              <a:rPr lang="id-ID" smtClean="0"/>
              <a:t>‹#›</a:t>
            </a:fld>
            <a:endParaRPr lang="id-ID"/>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F3E8851-850E-411B-925E-996312F8FF97}" type="datetimeFigureOut">
              <a:rPr lang="id-ID" smtClean="0"/>
              <a:t>15/08/2023</a:t>
            </a:fld>
            <a:endParaRPr lang="id-ID"/>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id-ID"/>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F4ACC04-E98F-48CB-BF7D-94F5EAACD0F7}"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59632" y="116632"/>
            <a:ext cx="6400800" cy="6048672"/>
          </a:xfrm>
        </p:spPr>
        <p:txBody>
          <a:bodyPr>
            <a:noAutofit/>
          </a:bodyPr>
          <a:lstStyle/>
          <a:p>
            <a:pPr algn="ctr"/>
            <a:r>
              <a:rPr lang="ms-MY" sz="1600" b="1" dirty="0">
                <a:solidFill>
                  <a:schemeClr val="tx1"/>
                </a:solidFill>
                <a:latin typeface="Times New Roman" panose="02020603050405020304" pitchFamily="18" charset="0"/>
                <a:cs typeface="Times New Roman" panose="02020603050405020304" pitchFamily="18" charset="0"/>
              </a:rPr>
              <a:t>Strategi Guru BTQ Dalam Mengatasi Kesulitan Belajar Siswa Di SMP Muhammadiyah 4 Gempol Pasuruan</a:t>
            </a:r>
            <a:r>
              <a:rPr lang="id-ID" sz="1600" dirty="0">
                <a:solidFill>
                  <a:schemeClr val="tx1"/>
                </a:solidFill>
                <a:latin typeface="Times New Roman" panose="02020603050405020304" pitchFamily="18" charset="0"/>
                <a:cs typeface="Times New Roman" panose="02020603050405020304" pitchFamily="18" charset="0"/>
              </a:rPr>
              <a:t> </a:t>
            </a:r>
          </a:p>
          <a:p>
            <a:r>
              <a:rPr lang="ms-MY" sz="1600" b="1" dirty="0">
                <a:solidFill>
                  <a:schemeClr val="tx1"/>
                </a:solidFill>
                <a:latin typeface="Times New Roman" panose="02020603050405020304" pitchFamily="18" charset="0"/>
                <a:cs typeface="Times New Roman" panose="02020603050405020304" pitchFamily="18" charset="0"/>
              </a:rPr>
              <a:t> </a:t>
            </a:r>
            <a:endParaRPr lang="id-ID" sz="1600" dirty="0">
              <a:solidFill>
                <a:schemeClr val="tx1"/>
              </a:solidFill>
              <a:latin typeface="Times New Roman" panose="02020603050405020304" pitchFamily="18" charset="0"/>
              <a:cs typeface="Times New Roman" panose="02020603050405020304" pitchFamily="18" charset="0"/>
            </a:endParaRPr>
          </a:p>
          <a:p>
            <a:pPr algn="ctr"/>
            <a:r>
              <a:rPr lang="ms-MY" sz="1600" b="1" dirty="0">
                <a:solidFill>
                  <a:schemeClr val="tx1"/>
                </a:solidFill>
                <a:latin typeface="Times New Roman" panose="02020603050405020304" pitchFamily="18" charset="0"/>
                <a:cs typeface="Times New Roman" panose="02020603050405020304" pitchFamily="18" charset="0"/>
              </a:rPr>
              <a:t>BTQ Teacher's Strategy in Overcoming Student Learning Difficulties at SMP Muhammadiyah 4 Gempol </a:t>
            </a:r>
            <a:r>
              <a:rPr lang="ms-MY" sz="1600" b="1" dirty="0" smtClean="0">
                <a:solidFill>
                  <a:schemeClr val="tx1"/>
                </a:solidFill>
                <a:latin typeface="Times New Roman" panose="02020603050405020304" pitchFamily="18" charset="0"/>
                <a:cs typeface="Times New Roman" panose="02020603050405020304" pitchFamily="18" charset="0"/>
              </a:rPr>
              <a:t>Pasuruan</a:t>
            </a:r>
            <a:endParaRPr lang="id-ID" sz="1600" b="1" dirty="0" smtClean="0">
              <a:solidFill>
                <a:schemeClr val="tx1"/>
              </a:solidFill>
              <a:latin typeface="Times New Roman" panose="02020603050405020304" pitchFamily="18" charset="0"/>
              <a:cs typeface="Times New Roman" panose="02020603050405020304" pitchFamily="18" charset="0"/>
            </a:endParaRPr>
          </a:p>
          <a:p>
            <a:pPr algn="ctr"/>
            <a:endParaRPr lang="id-ID" sz="1600" dirty="0">
              <a:solidFill>
                <a:schemeClr val="tx1"/>
              </a:solidFill>
              <a:latin typeface="Times New Roman" panose="02020603050405020304" pitchFamily="18" charset="0"/>
              <a:cs typeface="Times New Roman" panose="02020603050405020304" pitchFamily="18" charset="0"/>
            </a:endParaRPr>
          </a:p>
          <a:p>
            <a:pPr algn="ctr"/>
            <a:r>
              <a:rPr lang="id-ID" sz="1600" b="1" dirty="0" smtClean="0">
                <a:solidFill>
                  <a:schemeClr val="tx1"/>
                </a:solidFill>
                <a:latin typeface="Times New Roman" panose="02020603050405020304" pitchFamily="18" charset="0"/>
                <a:cs typeface="Times New Roman" panose="02020603050405020304" pitchFamily="18" charset="0"/>
              </a:rPr>
              <a:t>Oleh:</a:t>
            </a:r>
            <a:r>
              <a:rPr lang="ms-MY" sz="1600" b="1" dirty="0">
                <a:solidFill>
                  <a:schemeClr val="tx1"/>
                </a:solidFill>
                <a:latin typeface="Times New Roman" panose="02020603050405020304" pitchFamily="18" charset="0"/>
                <a:cs typeface="Times New Roman" panose="02020603050405020304" pitchFamily="18" charset="0"/>
              </a:rPr>
              <a:t> </a:t>
            </a:r>
            <a:endParaRPr lang="id-ID" sz="1600" dirty="0">
              <a:solidFill>
                <a:schemeClr val="tx1"/>
              </a:solidFill>
              <a:latin typeface="Times New Roman" panose="02020603050405020304" pitchFamily="18" charset="0"/>
              <a:cs typeface="Times New Roman" panose="02020603050405020304" pitchFamily="18" charset="0"/>
            </a:endParaRPr>
          </a:p>
          <a:p>
            <a:pPr algn="ctr"/>
            <a:r>
              <a:rPr lang="ms-MY" sz="1600" b="1" dirty="0">
                <a:solidFill>
                  <a:schemeClr val="tx1"/>
                </a:solidFill>
                <a:latin typeface="Times New Roman" panose="02020603050405020304" pitchFamily="18" charset="0"/>
                <a:cs typeface="Times New Roman" panose="02020603050405020304" pitchFamily="18" charset="0"/>
              </a:rPr>
              <a:t> </a:t>
            </a:r>
            <a:r>
              <a:rPr lang="id-ID" sz="1600" dirty="0" smtClean="0">
                <a:solidFill>
                  <a:schemeClr val="tx1"/>
                </a:solidFill>
                <a:latin typeface="Times New Roman" panose="02020603050405020304" pitchFamily="18" charset="0"/>
                <a:cs typeface="Times New Roman" panose="02020603050405020304" pitchFamily="18" charset="0"/>
              </a:rPr>
              <a:t>Muhammad </a:t>
            </a:r>
            <a:r>
              <a:rPr lang="id-ID" sz="1600" dirty="0">
                <a:solidFill>
                  <a:schemeClr val="tx1"/>
                </a:solidFill>
                <a:latin typeface="Times New Roman" panose="02020603050405020304" pitchFamily="18" charset="0"/>
                <a:cs typeface="Times New Roman" panose="02020603050405020304" pitchFamily="18" charset="0"/>
              </a:rPr>
              <a:t>Hisyam Habibillah </a:t>
            </a:r>
            <a:r>
              <a:rPr lang="ms-MY" sz="1600" dirty="0">
                <a:solidFill>
                  <a:schemeClr val="tx1"/>
                </a:solidFill>
                <a:latin typeface="Times New Roman" panose="02020603050405020304" pitchFamily="18" charset="0"/>
                <a:cs typeface="Times New Roman" panose="02020603050405020304" pitchFamily="18" charset="0"/>
              </a:rPr>
              <a:t>1</a:t>
            </a:r>
            <a:r>
              <a:rPr lang="id-ID" sz="1600" dirty="0">
                <a:solidFill>
                  <a:schemeClr val="tx1"/>
                </a:solidFill>
                <a:latin typeface="Times New Roman" panose="02020603050405020304" pitchFamily="18" charset="0"/>
                <a:cs typeface="Times New Roman" panose="02020603050405020304" pitchFamily="18" charset="0"/>
              </a:rPr>
              <a:t>6</a:t>
            </a:r>
            <a:r>
              <a:rPr lang="ms-MY" sz="1600" dirty="0">
                <a:solidFill>
                  <a:schemeClr val="tx1"/>
                </a:solidFill>
                <a:latin typeface="Times New Roman" panose="02020603050405020304" pitchFamily="18" charset="0"/>
                <a:cs typeface="Times New Roman" panose="02020603050405020304" pitchFamily="18" charset="0"/>
              </a:rPr>
              <a:t>20712000</a:t>
            </a:r>
            <a:r>
              <a:rPr lang="id-ID" sz="1600" dirty="0">
                <a:solidFill>
                  <a:schemeClr val="tx1"/>
                </a:solidFill>
                <a:latin typeface="Times New Roman" panose="02020603050405020304" pitchFamily="18" charset="0"/>
                <a:cs typeface="Times New Roman" panose="02020603050405020304" pitchFamily="18" charset="0"/>
              </a:rPr>
              <a:t>059</a:t>
            </a:r>
          </a:p>
          <a:p>
            <a:pPr algn="l"/>
            <a:r>
              <a:rPr lang="ms-MY" sz="1600" dirty="0">
                <a:solidFill>
                  <a:schemeClr val="tx1"/>
                </a:solidFill>
                <a:latin typeface="Times New Roman" panose="02020603050405020304" pitchFamily="18" charset="0"/>
                <a:cs typeface="Times New Roman" panose="02020603050405020304" pitchFamily="18" charset="0"/>
              </a:rPr>
              <a:t> </a:t>
            </a:r>
            <a:endParaRPr lang="id-ID" sz="1600" dirty="0">
              <a:solidFill>
                <a:schemeClr val="tx1"/>
              </a:solidFill>
              <a:latin typeface="Times New Roman" panose="02020603050405020304" pitchFamily="18" charset="0"/>
              <a:cs typeface="Times New Roman" panose="02020603050405020304" pitchFamily="18" charset="0"/>
            </a:endParaRPr>
          </a:p>
          <a:p>
            <a:pPr algn="ctr"/>
            <a:r>
              <a:rPr lang="ms-MY" sz="1600" dirty="0">
                <a:solidFill>
                  <a:schemeClr val="tx1"/>
                </a:solidFill>
                <a:latin typeface="Times New Roman" panose="02020603050405020304" pitchFamily="18" charset="0"/>
                <a:cs typeface="Times New Roman" panose="02020603050405020304" pitchFamily="18" charset="0"/>
              </a:rPr>
              <a:t>Dosen Pembimbing</a:t>
            </a:r>
            <a:endParaRPr lang="id-ID" sz="1600" dirty="0">
              <a:solidFill>
                <a:schemeClr val="tx1"/>
              </a:solidFill>
              <a:latin typeface="Times New Roman" panose="02020603050405020304" pitchFamily="18" charset="0"/>
              <a:cs typeface="Times New Roman" panose="02020603050405020304" pitchFamily="18" charset="0"/>
            </a:endParaRPr>
          </a:p>
          <a:p>
            <a:pPr algn="ctr"/>
            <a:r>
              <a:rPr lang="id-ID" sz="1600" dirty="0">
                <a:solidFill>
                  <a:schemeClr val="tx1"/>
                </a:solidFill>
                <a:latin typeface="Times New Roman" panose="02020603050405020304" pitchFamily="18" charset="0"/>
                <a:cs typeface="Times New Roman" panose="02020603050405020304" pitchFamily="18" charset="0"/>
              </a:rPr>
              <a:t>Anita Puji Astutik</a:t>
            </a:r>
            <a:r>
              <a:rPr lang="ms-MY" sz="1600" dirty="0">
                <a:solidFill>
                  <a:schemeClr val="tx1"/>
                </a:solidFill>
                <a:latin typeface="Times New Roman" panose="02020603050405020304" pitchFamily="18" charset="0"/>
                <a:cs typeface="Times New Roman" panose="02020603050405020304" pitchFamily="18" charset="0"/>
              </a:rPr>
              <a:t>, </a:t>
            </a:r>
            <a:r>
              <a:rPr lang="id-ID" sz="1600" dirty="0">
                <a:solidFill>
                  <a:schemeClr val="tx1"/>
                </a:solidFill>
                <a:latin typeface="Times New Roman" panose="02020603050405020304" pitchFamily="18" charset="0"/>
                <a:cs typeface="Times New Roman" panose="02020603050405020304" pitchFamily="18" charset="0"/>
              </a:rPr>
              <a:t>S</a:t>
            </a:r>
            <a:r>
              <a:rPr lang="ms-MY" sz="1600" dirty="0">
                <a:solidFill>
                  <a:schemeClr val="tx1"/>
                </a:solidFill>
                <a:latin typeface="Times New Roman" panose="02020603050405020304" pitchFamily="18" charset="0"/>
                <a:cs typeface="Times New Roman" panose="02020603050405020304" pitchFamily="18" charset="0"/>
              </a:rPr>
              <a:t>.</a:t>
            </a:r>
            <a:r>
              <a:rPr lang="id-ID" sz="1600" dirty="0">
                <a:solidFill>
                  <a:schemeClr val="tx1"/>
                </a:solidFill>
                <a:latin typeface="Times New Roman" panose="02020603050405020304" pitchFamily="18" charset="0"/>
                <a:cs typeface="Times New Roman" panose="02020603050405020304" pitchFamily="18" charset="0"/>
              </a:rPr>
              <a:t>Ag., </a:t>
            </a:r>
            <a:r>
              <a:rPr lang="ms-MY" sz="1600" dirty="0">
                <a:solidFill>
                  <a:schemeClr val="tx1"/>
                </a:solidFill>
                <a:latin typeface="Times New Roman" panose="02020603050405020304" pitchFamily="18" charset="0"/>
                <a:cs typeface="Times New Roman" panose="02020603050405020304" pitchFamily="18" charset="0"/>
              </a:rPr>
              <a:t>M</a:t>
            </a:r>
            <a:r>
              <a:rPr lang="id-ID" sz="1600" dirty="0">
                <a:solidFill>
                  <a:schemeClr val="tx1"/>
                </a:solidFill>
                <a:latin typeface="Times New Roman" panose="02020603050405020304" pitchFamily="18" charset="0"/>
                <a:cs typeface="Times New Roman" panose="02020603050405020304" pitchFamily="18" charset="0"/>
              </a:rPr>
              <a:t>.Pd</a:t>
            </a:r>
            <a:r>
              <a:rPr lang="ms-MY" sz="1600" dirty="0">
                <a:solidFill>
                  <a:schemeClr val="tx1"/>
                </a:solidFill>
                <a:latin typeface="Times New Roman" panose="02020603050405020304" pitchFamily="18" charset="0"/>
                <a:cs typeface="Times New Roman" panose="02020603050405020304" pitchFamily="18" charset="0"/>
              </a:rPr>
              <a:t>.</a:t>
            </a:r>
            <a:r>
              <a:rPr lang="id-ID" sz="1600" dirty="0">
                <a:solidFill>
                  <a:schemeClr val="tx1"/>
                </a:solidFill>
                <a:latin typeface="Times New Roman" panose="02020603050405020304" pitchFamily="18" charset="0"/>
                <a:cs typeface="Times New Roman" panose="02020603050405020304" pitchFamily="18" charset="0"/>
              </a:rPr>
              <a:t>I.</a:t>
            </a:r>
          </a:p>
          <a:p>
            <a:pPr algn="ctr"/>
            <a:r>
              <a:rPr lang="ms-MY" sz="1600" dirty="0">
                <a:solidFill>
                  <a:schemeClr val="tx1"/>
                </a:solidFill>
                <a:latin typeface="Times New Roman" panose="02020603050405020304" pitchFamily="18" charset="0"/>
                <a:cs typeface="Times New Roman" panose="02020603050405020304" pitchFamily="18" charset="0"/>
              </a:rPr>
              <a:t> </a:t>
            </a:r>
            <a:endParaRPr lang="id-ID" sz="1600" dirty="0">
              <a:solidFill>
                <a:schemeClr val="tx1"/>
              </a:solidFill>
              <a:latin typeface="Times New Roman" panose="02020603050405020304" pitchFamily="18" charset="0"/>
              <a:cs typeface="Times New Roman" panose="02020603050405020304" pitchFamily="18" charset="0"/>
            </a:endParaRPr>
          </a:p>
          <a:p>
            <a:pPr algn="ctr"/>
            <a:r>
              <a:rPr lang="ms-MY" sz="1600" dirty="0">
                <a:solidFill>
                  <a:schemeClr val="tx1"/>
                </a:solidFill>
                <a:latin typeface="Times New Roman" panose="02020603050405020304" pitchFamily="18" charset="0"/>
                <a:cs typeface="Times New Roman" panose="02020603050405020304" pitchFamily="18" charset="0"/>
              </a:rPr>
              <a:t> </a:t>
            </a:r>
            <a:endParaRPr lang="id-ID" sz="1600" dirty="0">
              <a:solidFill>
                <a:schemeClr val="tx1"/>
              </a:solidFill>
              <a:latin typeface="Times New Roman" panose="02020603050405020304" pitchFamily="18" charset="0"/>
              <a:cs typeface="Times New Roman" panose="02020603050405020304" pitchFamily="18" charset="0"/>
            </a:endParaRPr>
          </a:p>
          <a:p>
            <a:pPr algn="ctr"/>
            <a:r>
              <a:rPr lang="ms-MY" sz="1600" dirty="0">
                <a:solidFill>
                  <a:schemeClr val="tx1"/>
                </a:solidFill>
                <a:latin typeface="Times New Roman" panose="02020603050405020304" pitchFamily="18" charset="0"/>
                <a:cs typeface="Times New Roman" panose="02020603050405020304" pitchFamily="18" charset="0"/>
              </a:rPr>
              <a:t>Dosen Penguji</a:t>
            </a:r>
            <a:endParaRPr lang="id-ID" sz="1600" dirty="0">
              <a:solidFill>
                <a:schemeClr val="tx1"/>
              </a:solidFill>
              <a:latin typeface="Times New Roman" panose="02020603050405020304" pitchFamily="18" charset="0"/>
              <a:cs typeface="Times New Roman" panose="02020603050405020304" pitchFamily="18" charset="0"/>
            </a:endParaRPr>
          </a:p>
          <a:p>
            <a:pPr algn="ctr"/>
            <a:r>
              <a:rPr lang="ms-MY" sz="1600" dirty="0">
                <a:solidFill>
                  <a:schemeClr val="tx1"/>
                </a:solidFill>
                <a:latin typeface="Times New Roman" panose="02020603050405020304" pitchFamily="18" charset="0"/>
                <a:cs typeface="Times New Roman" panose="02020603050405020304" pitchFamily="18" charset="0"/>
              </a:rPr>
              <a:t>Dr. Imam Fauji, Lc., M. Pd ( penguji I </a:t>
            </a:r>
            <a:r>
              <a:rPr lang="ms-MY" sz="1600" dirty="0" smtClean="0">
                <a:solidFill>
                  <a:schemeClr val="tx1"/>
                </a:solidFill>
                <a:latin typeface="Times New Roman" panose="02020603050405020304" pitchFamily="18" charset="0"/>
                <a:cs typeface="Times New Roman" panose="02020603050405020304" pitchFamily="18" charset="0"/>
              </a:rPr>
              <a:t>)</a:t>
            </a:r>
            <a:endParaRPr lang="id-ID" sz="1600" dirty="0" smtClean="0">
              <a:solidFill>
                <a:schemeClr val="tx1"/>
              </a:solidFill>
              <a:latin typeface="Times New Roman" panose="02020603050405020304" pitchFamily="18" charset="0"/>
              <a:cs typeface="Times New Roman" panose="02020603050405020304" pitchFamily="18" charset="0"/>
            </a:endParaRPr>
          </a:p>
          <a:p>
            <a:pPr algn="ctr"/>
            <a:r>
              <a:rPr lang="id-ID" sz="1600" dirty="0" smtClean="0">
                <a:solidFill>
                  <a:schemeClr val="tx1"/>
                </a:solidFill>
                <a:latin typeface="Times New Roman" panose="02020603050405020304" pitchFamily="18" charset="0"/>
                <a:cs typeface="Times New Roman" panose="02020603050405020304" pitchFamily="18" charset="0"/>
              </a:rPr>
              <a:t>Dzulfikar Akbar Romadhon, S. Fil. I., M.Ud. </a:t>
            </a:r>
            <a:r>
              <a:rPr lang="ms-MY" sz="1600" dirty="0" smtClean="0">
                <a:solidFill>
                  <a:schemeClr val="tx1"/>
                </a:solidFill>
                <a:latin typeface="Times New Roman" panose="02020603050405020304" pitchFamily="18" charset="0"/>
                <a:cs typeface="Times New Roman" panose="02020603050405020304" pitchFamily="18" charset="0"/>
              </a:rPr>
              <a:t>( </a:t>
            </a:r>
            <a:r>
              <a:rPr lang="ms-MY" sz="1600" dirty="0">
                <a:solidFill>
                  <a:schemeClr val="tx1"/>
                </a:solidFill>
                <a:latin typeface="Times New Roman" panose="02020603050405020304" pitchFamily="18" charset="0"/>
                <a:cs typeface="Times New Roman" panose="02020603050405020304" pitchFamily="18" charset="0"/>
              </a:rPr>
              <a:t>penguji II </a:t>
            </a:r>
            <a:r>
              <a:rPr lang="ms-MY" sz="1600" dirty="0" smtClean="0">
                <a:solidFill>
                  <a:schemeClr val="tx1"/>
                </a:solidFill>
                <a:latin typeface="Times New Roman" panose="02020603050405020304" pitchFamily="18" charset="0"/>
                <a:cs typeface="Times New Roman" panose="02020603050405020304" pitchFamily="18" charset="0"/>
              </a:rPr>
              <a:t>)</a:t>
            </a:r>
            <a:endParaRPr lang="id-ID" sz="1600" dirty="0" smtClean="0">
              <a:solidFill>
                <a:schemeClr val="tx1"/>
              </a:solidFill>
              <a:latin typeface="Times New Roman" panose="02020603050405020304" pitchFamily="18" charset="0"/>
              <a:cs typeface="Times New Roman" panose="02020603050405020304" pitchFamily="18" charset="0"/>
            </a:endParaRPr>
          </a:p>
          <a:p>
            <a:pPr algn="l"/>
            <a:endParaRPr lang="id-ID" sz="1600" dirty="0">
              <a:solidFill>
                <a:schemeClr val="tx1"/>
              </a:solidFill>
              <a:latin typeface="Times New Roman" panose="02020603050405020304" pitchFamily="18" charset="0"/>
              <a:cs typeface="Times New Roman" panose="02020603050405020304" pitchFamily="18" charset="0"/>
            </a:endParaRPr>
          </a:p>
          <a:p>
            <a:pPr algn="l"/>
            <a:r>
              <a:rPr lang="ms-MY" sz="1600" dirty="0">
                <a:solidFill>
                  <a:schemeClr val="tx1"/>
                </a:solidFill>
                <a:latin typeface="Times New Roman" panose="02020603050405020304" pitchFamily="18" charset="0"/>
                <a:cs typeface="Times New Roman" panose="02020603050405020304" pitchFamily="18" charset="0"/>
              </a:rPr>
              <a:t> </a:t>
            </a:r>
            <a:endParaRPr lang="id-ID" sz="1600" dirty="0">
              <a:solidFill>
                <a:schemeClr val="tx1"/>
              </a:solidFill>
              <a:latin typeface="Times New Roman" panose="02020603050405020304" pitchFamily="18" charset="0"/>
              <a:cs typeface="Times New Roman" panose="02020603050405020304" pitchFamily="18" charset="0"/>
            </a:endParaRPr>
          </a:p>
          <a:p>
            <a:r>
              <a:rPr lang="ms-MY" sz="1600" dirty="0">
                <a:solidFill>
                  <a:schemeClr val="tx1"/>
                </a:solidFill>
                <a:latin typeface="Times New Roman" panose="02020603050405020304" pitchFamily="18" charset="0"/>
                <a:cs typeface="Times New Roman" panose="02020603050405020304" pitchFamily="18" charset="0"/>
              </a:rPr>
              <a:t> </a:t>
            </a:r>
            <a:endParaRPr lang="id-ID" sz="1600" dirty="0">
              <a:solidFill>
                <a:schemeClr val="tx1"/>
              </a:solidFill>
              <a:latin typeface="Times New Roman" panose="02020603050405020304" pitchFamily="18" charset="0"/>
              <a:cs typeface="Times New Roman" panose="02020603050405020304" pitchFamily="18" charset="0"/>
            </a:endParaRPr>
          </a:p>
          <a:p>
            <a:r>
              <a:rPr lang="ms-MY" sz="1600" dirty="0">
                <a:solidFill>
                  <a:schemeClr val="tx1"/>
                </a:solidFill>
                <a:latin typeface="Times New Roman" panose="02020603050405020304" pitchFamily="18" charset="0"/>
                <a:cs typeface="Times New Roman" panose="02020603050405020304" pitchFamily="18" charset="0"/>
              </a:rPr>
              <a:t> </a:t>
            </a:r>
            <a:endParaRPr lang="id-ID" sz="1600" dirty="0">
              <a:solidFill>
                <a:schemeClr val="tx1"/>
              </a:solidFill>
              <a:latin typeface="Times New Roman" panose="02020603050405020304" pitchFamily="18" charset="0"/>
              <a:cs typeface="Times New Roman" panose="02020603050405020304" pitchFamily="18" charset="0"/>
            </a:endParaRPr>
          </a:p>
          <a:p>
            <a:r>
              <a:rPr lang="ms-MY" sz="1600" dirty="0">
                <a:solidFill>
                  <a:schemeClr val="tx1"/>
                </a:solidFill>
              </a:rPr>
              <a:t> </a:t>
            </a:r>
            <a:endParaRPr lang="id-ID" sz="1600" dirty="0">
              <a:solidFill>
                <a:schemeClr val="tx1"/>
              </a:solidFill>
            </a:endParaRPr>
          </a:p>
          <a:p>
            <a:r>
              <a:rPr lang="ms-MY" sz="1600" dirty="0">
                <a:solidFill>
                  <a:schemeClr val="tx1"/>
                </a:solidFill>
              </a:rPr>
              <a:t> </a:t>
            </a:r>
            <a:endParaRPr lang="id-ID" sz="1600" dirty="0">
              <a:solidFill>
                <a:schemeClr val="tx1"/>
              </a:solidFill>
            </a:endParaRPr>
          </a:p>
          <a:p>
            <a:r>
              <a:rPr lang="ms-MY" sz="1600" dirty="0">
                <a:solidFill>
                  <a:schemeClr val="tx1"/>
                </a:solidFill>
              </a:rPr>
              <a:t> </a:t>
            </a:r>
            <a:endParaRPr lang="id-ID" sz="1600" dirty="0">
              <a:solidFill>
                <a:schemeClr val="tx1"/>
              </a:solidFill>
            </a:endParaRPr>
          </a:p>
          <a:p>
            <a:r>
              <a:rPr lang="ms-MY" sz="1600" dirty="0">
                <a:solidFill>
                  <a:schemeClr val="tx1"/>
                </a:solidFill>
              </a:rPr>
              <a:t> </a:t>
            </a:r>
            <a:endParaRPr lang="id-ID" sz="1600" dirty="0">
              <a:solidFill>
                <a:schemeClr val="tx1"/>
              </a:solidFill>
            </a:endParaRPr>
          </a:p>
          <a:p>
            <a:r>
              <a:rPr lang="ms-MY" sz="1600" dirty="0">
                <a:solidFill>
                  <a:schemeClr val="tx1"/>
                </a:solidFill>
              </a:rPr>
              <a:t> </a:t>
            </a:r>
            <a:endParaRPr lang="id-ID" sz="1600" dirty="0">
              <a:solidFill>
                <a:schemeClr val="tx1"/>
              </a:solidFill>
            </a:endParaRPr>
          </a:p>
          <a:p>
            <a:r>
              <a:rPr lang="ms-MY" sz="1600" dirty="0">
                <a:solidFill>
                  <a:schemeClr val="tx1"/>
                </a:solidFill>
              </a:rPr>
              <a:t> </a:t>
            </a:r>
            <a:endParaRPr lang="id-ID" sz="1600" dirty="0">
              <a:solidFill>
                <a:schemeClr val="tx1"/>
              </a:solidFill>
            </a:endParaRPr>
          </a:p>
          <a:p>
            <a:r>
              <a:rPr lang="ms-MY" sz="1600" dirty="0">
                <a:solidFill>
                  <a:schemeClr val="tx1"/>
                </a:solidFill>
              </a:rPr>
              <a:t> </a:t>
            </a:r>
            <a:endParaRPr lang="id-ID" sz="1600" dirty="0">
              <a:solidFill>
                <a:schemeClr val="tx1"/>
              </a:solidFill>
            </a:endParaRPr>
          </a:p>
          <a:p>
            <a:r>
              <a:rPr lang="id-ID" sz="1600" dirty="0">
                <a:solidFill>
                  <a:schemeClr val="tx1"/>
                </a:solidFill>
              </a:rPr>
              <a:t> </a:t>
            </a:r>
          </a:p>
          <a:p>
            <a:r>
              <a:rPr lang="ms-MY" sz="1600" b="1" dirty="0">
                <a:solidFill>
                  <a:schemeClr val="tx1"/>
                </a:solidFill>
              </a:rPr>
              <a:t>Pendidikan </a:t>
            </a:r>
            <a:r>
              <a:rPr lang="id-ID" sz="1600" b="1" dirty="0">
                <a:solidFill>
                  <a:schemeClr val="tx1"/>
                </a:solidFill>
              </a:rPr>
              <a:t>Agama Islam  </a:t>
            </a:r>
            <a:r>
              <a:rPr lang="ms-MY" sz="1600" b="1" dirty="0">
                <a:solidFill>
                  <a:schemeClr val="tx1"/>
                </a:solidFill>
              </a:rPr>
              <a:t>Fakultas Agama Islam</a:t>
            </a:r>
            <a:endParaRPr lang="id-ID" sz="1600" dirty="0">
              <a:solidFill>
                <a:schemeClr val="tx1"/>
              </a:solidFill>
            </a:endParaRPr>
          </a:p>
          <a:p>
            <a:r>
              <a:rPr lang="ms-MY" sz="1600" b="1" dirty="0">
                <a:solidFill>
                  <a:schemeClr val="tx1"/>
                </a:solidFill>
              </a:rPr>
              <a:t>Universitas Muhammadiyah Sidoarjo J</a:t>
            </a:r>
            <a:r>
              <a:rPr lang="id-ID" sz="1600" b="1" dirty="0">
                <a:solidFill>
                  <a:schemeClr val="tx1"/>
                </a:solidFill>
              </a:rPr>
              <a:t>uli</a:t>
            </a:r>
            <a:r>
              <a:rPr lang="ms-MY" sz="1600" b="1" dirty="0">
                <a:solidFill>
                  <a:schemeClr val="tx1"/>
                </a:solidFill>
              </a:rPr>
              <a:t>, 2023</a:t>
            </a:r>
            <a:endParaRPr lang="id-ID" sz="1600" dirty="0">
              <a:solidFill>
                <a:schemeClr val="tx1"/>
              </a:solidFill>
            </a:endParaRPr>
          </a:p>
          <a:p>
            <a:r>
              <a:rPr lang="ms-MY" sz="1600" dirty="0">
                <a:solidFill>
                  <a:schemeClr val="tx1"/>
                </a:solidFill>
              </a:rPr>
              <a:t/>
            </a:r>
            <a:br>
              <a:rPr lang="ms-MY" sz="1600" dirty="0">
                <a:solidFill>
                  <a:schemeClr val="tx1"/>
                </a:solidFill>
              </a:rPr>
            </a:br>
            <a:endParaRPr lang="id-ID" sz="1600" dirty="0">
              <a:solidFill>
                <a:schemeClr val="tx1"/>
              </a:solidFill>
            </a:endParaRPr>
          </a:p>
        </p:txBody>
      </p:sp>
    </p:spTree>
    <p:extLst>
      <p:ext uri="{BB962C8B-B14F-4D97-AF65-F5344CB8AC3E}">
        <p14:creationId xmlns:p14="http://schemas.microsoft.com/office/powerpoint/2010/main" val="3643460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908720"/>
            <a:ext cx="8229600" cy="3861048"/>
          </a:xfrm>
        </p:spPr>
        <p:txBody>
          <a:bodyPr>
            <a:normAutofit lnSpcReduction="10000"/>
          </a:bodyPr>
          <a:lstStyle/>
          <a:p>
            <a:pPr marL="0" indent="0" algn="ctr">
              <a:buNone/>
            </a:pPr>
            <a:r>
              <a:rPr lang="ms-MY" sz="1800" dirty="0"/>
              <a:t>I.PENDAHULUAN</a:t>
            </a:r>
            <a:endParaRPr lang="id-ID" sz="1800" dirty="0"/>
          </a:p>
          <a:p>
            <a:pPr marL="0" indent="0">
              <a:buNone/>
            </a:pPr>
            <a:endParaRPr lang="id-ID" sz="1600" dirty="0" smtClean="0">
              <a:latin typeface="Times New Roman" panose="02020603050405020304" pitchFamily="18" charset="0"/>
              <a:cs typeface="Times New Roman" panose="02020603050405020304" pitchFamily="18" charset="0"/>
            </a:endParaRPr>
          </a:p>
          <a:p>
            <a:pPr marL="0" indent="0">
              <a:buNone/>
            </a:pPr>
            <a:r>
              <a:rPr lang="ms-MY" sz="1600" dirty="0" smtClean="0">
                <a:latin typeface="Times New Roman" panose="02020603050405020304" pitchFamily="18" charset="0"/>
                <a:cs typeface="Times New Roman" panose="02020603050405020304" pitchFamily="18" charset="0"/>
              </a:rPr>
              <a:t>Pendidikan </a:t>
            </a:r>
            <a:r>
              <a:rPr lang="ms-MY" sz="1600" dirty="0">
                <a:latin typeface="Times New Roman" panose="02020603050405020304" pitchFamily="18" charset="0"/>
                <a:cs typeface="Times New Roman" panose="02020603050405020304" pitchFamily="18" charset="0"/>
              </a:rPr>
              <a:t>mempunyai makna yang sangat dalam di kehidupan. Makna penting pendidikan ini telah menjadi kesepakatan yang luas dari setiap elemen </a:t>
            </a:r>
            <a:r>
              <a:rPr lang="ms-MY" sz="1600" dirty="0" smtClean="0">
                <a:latin typeface="Times New Roman" panose="02020603050405020304" pitchFamily="18" charset="0"/>
                <a:cs typeface="Times New Roman" panose="02020603050405020304" pitchFamily="18" charset="0"/>
              </a:rPr>
              <a:t>masyarakat.</a:t>
            </a:r>
            <a:r>
              <a:rPr lang="id-ID" sz="1600" baseline="30000" dirty="0">
                <a:latin typeface="Times New Roman" panose="02020603050405020304" pitchFamily="18" charset="0"/>
                <a:cs typeface="Times New Roman" panose="02020603050405020304" pitchFamily="18" charset="0"/>
              </a:rPr>
              <a:t> </a:t>
            </a:r>
            <a:r>
              <a:rPr lang="ms-MY" sz="1600" dirty="0" smtClean="0">
                <a:latin typeface="Times New Roman" panose="02020603050405020304" pitchFamily="18" charset="0"/>
                <a:cs typeface="Times New Roman" panose="02020603050405020304" pitchFamily="18" charset="0"/>
              </a:rPr>
              <a:t>Rasannya</a:t>
            </a:r>
            <a:r>
              <a:rPr lang="ms-MY" sz="1600" dirty="0">
                <a:latin typeface="Times New Roman" panose="02020603050405020304" pitchFamily="18" charset="0"/>
                <a:cs typeface="Times New Roman" panose="02020603050405020304" pitchFamily="18" charset="0"/>
              </a:rPr>
              <a:t>, tidak ada yang mengingkari, apalagi menolak, terhadap arti penting pendidikan terhadap individu dan juga masyarakat. Melalui pendidikan, bisa diukur maju atau mundurnya suatu negara. Pendidikan merupakan usaha sadar dan terencana untuk mewujudkan suasana belajar dan proses pembelajaran agar peserta didik secara aktif mengembangkan potensi dirinya untuk memiliki kekuatan spiritual keagamaan, pengendalian diri, kepribadian, kecerdasan akhlak mulia serta keterampilan yang diperlukan dirinya dan </a:t>
            </a:r>
            <a:r>
              <a:rPr lang="ms-MY" sz="1600" dirty="0" smtClean="0">
                <a:latin typeface="Times New Roman" panose="02020603050405020304" pitchFamily="18" charset="0"/>
                <a:cs typeface="Times New Roman" panose="02020603050405020304" pitchFamily="18" charset="0"/>
              </a:rPr>
              <a:t>masyarakat</a:t>
            </a:r>
            <a:r>
              <a:rPr lang="id-ID" sz="1600" dirty="0" smtClean="0">
                <a:latin typeface="Times New Roman" panose="02020603050405020304" pitchFamily="18" charset="0"/>
                <a:cs typeface="Times New Roman" panose="02020603050405020304" pitchFamily="18" charset="0"/>
              </a:rPr>
              <a:t>, </a:t>
            </a:r>
            <a:r>
              <a:rPr lang="ms-MY" sz="1600" dirty="0">
                <a:latin typeface="Times New Roman" panose="02020603050405020304" pitchFamily="18" charset="0"/>
                <a:cs typeface="Times New Roman" panose="02020603050405020304" pitchFamily="18" charset="0"/>
              </a:rPr>
              <a:t>Pembelajaran baca tulis Al - Qur’an di SMP Muhammadiyah 4 Gempol bertujuan untuk memberikan kemampuan kepada siswa dalam hal membaca, menulis, membiasakan dan menggemari Al - Qur’an serta menanamkan pengertian, pemahahaman, penghayatan isi kandungan ayat-ayat Al - Qur’an untuk mendorong, membina dan  membimbing akhlak dan perilaku siswa agar  berpedoman kepada isi dan kandungan ayat Al - Qur’an</a:t>
            </a:r>
            <a:r>
              <a:rPr lang="ms-MY" sz="1600" dirty="0" smtClean="0">
                <a:latin typeface="Times New Roman" panose="02020603050405020304" pitchFamily="18" charset="0"/>
                <a:cs typeface="Times New Roman" panose="02020603050405020304" pitchFamily="18" charset="0"/>
              </a:rPr>
              <a:t>.</a:t>
            </a:r>
            <a:endParaRPr lang="id-ID"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1665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908720"/>
            <a:ext cx="8229600" cy="4248472"/>
          </a:xfrm>
        </p:spPr>
        <p:txBody>
          <a:bodyPr>
            <a:normAutofit/>
          </a:bodyPr>
          <a:lstStyle/>
          <a:p>
            <a:pPr marL="0" indent="0" algn="ctr">
              <a:buNone/>
            </a:pPr>
            <a:r>
              <a:rPr lang="ms-MY" b="1" dirty="0"/>
              <a:t>II.METODE PENELITIAN</a:t>
            </a:r>
            <a:endParaRPr lang="id-ID" dirty="0"/>
          </a:p>
          <a:p>
            <a:pPr marL="0" indent="0">
              <a:buNone/>
            </a:pPr>
            <a:r>
              <a:rPr lang="ms-MY" sz="1700" dirty="0">
                <a:latin typeface="Times New Roman" panose="02020603050405020304" pitchFamily="18" charset="0"/>
                <a:cs typeface="Times New Roman" panose="02020603050405020304" pitchFamily="18" charset="0"/>
              </a:rPr>
              <a:t>Dalam penelitian ini penulis menggunakan penelitian kualitatif, dengan jenis datanya yang menggunakan non angka, penelitian kualitatif lebih bersifat memberikan deskripsi atau kategorisasi berdasarkan kondisi penelitian. </a:t>
            </a:r>
            <a:endParaRPr lang="id-ID" sz="1700" dirty="0">
              <a:latin typeface="Times New Roman" panose="02020603050405020304" pitchFamily="18" charset="0"/>
              <a:cs typeface="Times New Roman" panose="02020603050405020304" pitchFamily="18" charset="0"/>
            </a:endParaRPr>
          </a:p>
          <a:p>
            <a:pPr marL="0" indent="0">
              <a:buNone/>
            </a:pPr>
            <a:r>
              <a:rPr lang="ms-MY" sz="1700" dirty="0">
                <a:latin typeface="Times New Roman" panose="02020603050405020304" pitchFamily="18" charset="0"/>
                <a:cs typeface="Times New Roman" panose="02020603050405020304" pitchFamily="18" charset="0"/>
              </a:rPr>
              <a:t>Menurut Lexy J. Moloeng penelitian kualitatif adalah penelitian yang menggunakan wawancara terbuka untuk memahami sikap, pandangan, serta prilaku individu ataupun suatu kelompok. Penelitian kualitatif menggunakan latar belakang alamiah untuk dengan maksud menafsirkan fenomena yang terjadi dan dilakukan dengan jalan dengan </a:t>
            </a:r>
            <a:r>
              <a:rPr lang="ms-MY" sz="1700" dirty="0" smtClean="0">
                <a:latin typeface="Times New Roman" panose="02020603050405020304" pitchFamily="18" charset="0"/>
                <a:cs typeface="Times New Roman" panose="02020603050405020304" pitchFamily="18" charset="0"/>
              </a:rPr>
              <a:t>melibatkan berbagai </a:t>
            </a:r>
            <a:r>
              <a:rPr lang="ms-MY" sz="1700" dirty="0">
                <a:latin typeface="Times New Roman" panose="02020603050405020304" pitchFamily="18" charset="0"/>
                <a:cs typeface="Times New Roman" panose="02020603050405020304" pitchFamily="18" charset="0"/>
              </a:rPr>
              <a:t>metode yang </a:t>
            </a:r>
            <a:r>
              <a:rPr lang="ms-MY" sz="1600" dirty="0" smtClean="0">
                <a:latin typeface="Times New Roman" panose="02020603050405020304" pitchFamily="18" charset="0"/>
                <a:cs typeface="Times New Roman" panose="02020603050405020304" pitchFamily="18" charset="0"/>
              </a:rPr>
              <a:t>ada.Penelitian </a:t>
            </a:r>
            <a:r>
              <a:rPr lang="ms-MY" sz="1600" dirty="0">
                <a:latin typeface="Times New Roman" panose="02020603050405020304" pitchFamily="18" charset="0"/>
                <a:cs typeface="Times New Roman" panose="02020603050405020304" pitchFamily="18" charset="0"/>
              </a:rPr>
              <a:t>kualitatif ini merupakan penelitian yang prodesur analisanya tidak menggukana prosedur analisa statistik. Penelitian ini teknik pengumpulan datanya dengan cara wawancara, observasi, tes, dan dokumentasi. Sedangkan instrument yang didapatkan adalah pedoman wawancara, pedoman observasi, </a:t>
            </a:r>
            <a:r>
              <a:rPr lang="ms-MY" sz="1600" dirty="0" smtClean="0">
                <a:latin typeface="Times New Roman" panose="02020603050405020304" pitchFamily="18" charset="0"/>
                <a:cs typeface="Times New Roman" panose="02020603050405020304" pitchFamily="18" charset="0"/>
              </a:rPr>
              <a:t>dokumentasi.</a:t>
            </a:r>
            <a:r>
              <a:rPr lang="id-ID" sz="1600" dirty="0" smtClean="0">
                <a:latin typeface="Times New Roman" panose="02020603050405020304" pitchFamily="18" charset="0"/>
                <a:cs typeface="Times New Roman" panose="02020603050405020304" pitchFamily="18" charset="0"/>
              </a:rPr>
              <a:t> </a:t>
            </a:r>
            <a:r>
              <a:rPr lang="ms-MY" sz="1600" dirty="0" smtClean="0">
                <a:latin typeface="Times New Roman" panose="02020603050405020304" pitchFamily="18" charset="0"/>
                <a:cs typeface="Times New Roman" panose="02020603050405020304" pitchFamily="18" charset="0"/>
              </a:rPr>
              <a:t>Wawancara </a:t>
            </a:r>
            <a:r>
              <a:rPr lang="ms-MY" sz="1600" dirty="0">
                <a:latin typeface="Times New Roman" panose="02020603050405020304" pitchFamily="18" charset="0"/>
                <a:cs typeface="Times New Roman" panose="02020603050405020304" pitchFamily="18" charset="0"/>
              </a:rPr>
              <a:t>yang dilakukan peneliti adalah wawancara Semiterstruktur </a:t>
            </a:r>
            <a:r>
              <a:rPr lang="ms-MY" sz="1600" i="1" dirty="0">
                <a:latin typeface="Times New Roman" panose="02020603050405020304" pitchFamily="18" charset="0"/>
                <a:cs typeface="Times New Roman" panose="02020603050405020304" pitchFamily="18" charset="0"/>
              </a:rPr>
              <a:t>(Semistructure interview) </a:t>
            </a:r>
            <a:r>
              <a:rPr lang="ms-MY" sz="1600" dirty="0">
                <a:latin typeface="Times New Roman" panose="02020603050405020304" pitchFamily="18" charset="0"/>
                <a:cs typeface="Times New Roman" panose="02020603050405020304" pitchFamily="18" charset="0"/>
              </a:rPr>
              <a:t>yang mana dalam pelaksanaannya lebih bebas, peneliti menyiapkan instrument berupa pertanyaan-pertanyaan tertulis yang akan diajukan kepada sumber data tanpa adanya alternative jawaban dari pertanyaan tersebut.</a:t>
            </a:r>
            <a:endParaRPr lang="id-ID" sz="1600" dirty="0">
              <a:latin typeface="Times New Roman" panose="02020603050405020304" pitchFamily="18" charset="0"/>
              <a:cs typeface="Times New Roman" panose="02020603050405020304" pitchFamily="18" charset="0"/>
            </a:endParaRPr>
          </a:p>
          <a:p>
            <a:pPr marL="0" indent="0">
              <a:buNone/>
            </a:pPr>
            <a:endParaRPr lang="id-ID" sz="1600" dirty="0">
              <a:latin typeface="Times New Roman" panose="02020603050405020304" pitchFamily="18" charset="0"/>
              <a:cs typeface="Times New Roman" panose="02020603050405020304" pitchFamily="18" charset="0"/>
            </a:endParaRPr>
          </a:p>
          <a:p>
            <a:pPr marL="0" indent="0">
              <a:buNone/>
            </a:pPr>
            <a:endParaRPr lang="id-ID"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5141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836712"/>
            <a:ext cx="8229600" cy="5112568"/>
          </a:xfrm>
        </p:spPr>
        <p:txBody>
          <a:bodyPr>
            <a:normAutofit/>
          </a:bodyPr>
          <a:lstStyle/>
          <a:p>
            <a:pPr marL="0" indent="0" algn="ctr">
              <a:buNone/>
            </a:pPr>
            <a:r>
              <a:rPr lang="ms-MY" b="1" dirty="0"/>
              <a:t>III.HASIL DAN PEMBAHASAN</a:t>
            </a:r>
            <a:endParaRPr lang="id-ID" dirty="0"/>
          </a:p>
          <a:p>
            <a:pPr lvl="0"/>
            <a:r>
              <a:rPr lang="ms-MY" sz="1600" dirty="0"/>
              <a:t>Teori Strategi</a:t>
            </a:r>
            <a:endParaRPr lang="id-ID" sz="1600" dirty="0"/>
          </a:p>
          <a:p>
            <a:pPr marL="0" indent="0">
              <a:buNone/>
            </a:pPr>
            <a:r>
              <a:rPr lang="ms-MY" sz="1600" dirty="0"/>
              <a:t>Istilah strategi pada awalnya digunakan di dalam dunia militer yang diartikan sebagai cara penggunaan seluruh kekuatan militer untuk memenangkan suatu peperangan. Istilah strategi banyak digunakan dalam berbagai bidang kegiatan yang bertujuan memperoleh kesuksesan atau keberhasilan dalam mencapai tujuan. Seorang guru yang mengharapkan hasil yang baik dalam proses pembelajaran akan menerapkan suatu strategi agar hasil belajar peserta didiknya mendapat prestasi yang </a:t>
            </a:r>
            <a:r>
              <a:rPr lang="ms-MY" sz="1600" dirty="0" smtClean="0"/>
              <a:t>terbaik</a:t>
            </a:r>
            <a:r>
              <a:rPr lang="id-ID" sz="1600" dirty="0" smtClean="0"/>
              <a:t>.</a:t>
            </a:r>
          </a:p>
          <a:p>
            <a:pPr lvl="0"/>
            <a:r>
              <a:rPr lang="ms-MY" sz="1600" dirty="0"/>
              <a:t>Kesulitan Belajar Membaca Al-Qur’an</a:t>
            </a:r>
            <a:endParaRPr lang="id-ID" sz="1600" dirty="0"/>
          </a:p>
          <a:p>
            <a:pPr marL="0" indent="0">
              <a:buNone/>
            </a:pPr>
            <a:r>
              <a:rPr lang="ms-MY" sz="1600" dirty="0"/>
              <a:t>Mengajarkan Al-Qur’an kepada anak-anak maupun peserta didik dan mendorong mereka untuk menghafalkannya merupakan sebuah tugas mulia dalam kehidupan. Seorang guru harus memiliki wawasan ilmiah yang luas perihal metode pengajaran yang akan membantunya dalam menunaikan tugas sehingga mampu merealisasikan hasil yang terbaik. Untuk itu, pendidik harus membekali dirinnya dengan berbagai keterampilan yang mempermudahnya dalam mencapai tujuan tanpa menimbulkan kerugian atau dampak negatif dalam kondisi kejiwaan peserta didik maupun masyarakat secara umum. </a:t>
            </a:r>
            <a:endParaRPr lang="id-ID" sz="1600" dirty="0" smtClean="0"/>
          </a:p>
        </p:txBody>
      </p:sp>
    </p:spTree>
    <p:extLst>
      <p:ext uri="{BB962C8B-B14F-4D97-AF65-F5344CB8AC3E}">
        <p14:creationId xmlns:p14="http://schemas.microsoft.com/office/powerpoint/2010/main" val="534189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764705"/>
            <a:ext cx="8229600" cy="3240359"/>
          </a:xfrm>
        </p:spPr>
        <p:txBody>
          <a:bodyPr>
            <a:normAutofit fontScale="40000" lnSpcReduction="20000"/>
          </a:bodyPr>
          <a:lstStyle/>
          <a:p>
            <a:pPr lvl="0"/>
            <a:r>
              <a:rPr lang="ms-MY" sz="3400" dirty="0">
                <a:latin typeface="Times New Roman" panose="02020603050405020304" pitchFamily="18" charset="0"/>
                <a:cs typeface="Times New Roman" panose="02020603050405020304" pitchFamily="18" charset="0"/>
              </a:rPr>
              <a:t>Strategi dalam Mengatasi Kesulitan Belajar Membaca Al-Qur’an Dalam menghadapi kesulitan tersebut guru di SMP Muhammadiyah 4 Gempol menggunakan berbagai macam srategi yaitu </a:t>
            </a:r>
            <a:r>
              <a:rPr lang="ms-MY" sz="3400" dirty="0" smtClean="0">
                <a:latin typeface="Times New Roman" panose="02020603050405020304" pitchFamily="18" charset="0"/>
                <a:cs typeface="Times New Roman" panose="02020603050405020304" pitchFamily="18" charset="0"/>
              </a:rPr>
              <a:t>:</a:t>
            </a:r>
            <a:endParaRPr lang="id-ID" sz="3400" dirty="0">
              <a:latin typeface="Times New Roman" panose="02020603050405020304" pitchFamily="18" charset="0"/>
              <a:cs typeface="Times New Roman" panose="02020603050405020304" pitchFamily="18" charset="0"/>
            </a:endParaRPr>
          </a:p>
          <a:p>
            <a:pPr marL="0" lvl="0" indent="0">
              <a:buNone/>
            </a:pPr>
            <a:r>
              <a:rPr lang="ms-MY" sz="3400" dirty="0" smtClean="0">
                <a:latin typeface="Times New Roman" panose="02020603050405020304" pitchFamily="18" charset="0"/>
                <a:cs typeface="Times New Roman" panose="02020603050405020304" pitchFamily="18" charset="0"/>
              </a:rPr>
              <a:t>Mempraktikkan </a:t>
            </a:r>
            <a:r>
              <a:rPr lang="ms-MY" sz="3400" dirty="0">
                <a:latin typeface="Times New Roman" panose="02020603050405020304" pitchFamily="18" charset="0"/>
                <a:cs typeface="Times New Roman" panose="02020603050405020304" pitchFamily="18" charset="0"/>
              </a:rPr>
              <a:t>cara pengucapannya</a:t>
            </a:r>
            <a:endParaRPr lang="id-ID" sz="3400" dirty="0">
              <a:latin typeface="Times New Roman" panose="02020603050405020304" pitchFamily="18" charset="0"/>
              <a:cs typeface="Times New Roman" panose="02020603050405020304" pitchFamily="18" charset="0"/>
            </a:endParaRPr>
          </a:p>
          <a:p>
            <a:pPr marL="0" indent="0">
              <a:buNone/>
            </a:pPr>
            <a:r>
              <a:rPr lang="ms-MY" sz="3400" dirty="0">
                <a:latin typeface="Times New Roman" panose="02020603050405020304" pitchFamily="18" charset="0"/>
                <a:cs typeface="Times New Roman" panose="02020603050405020304" pitchFamily="18" charset="0"/>
              </a:rPr>
              <a:t>Siswa yang mengalami kesulitan belajar membaca Al-Qur’an lebih baik banyak-banyak mengulang pelajaran di rumah dan sering-sering mempraktikkan cara pengucapan bacaan-bacaan yang benar sesuai dengan makhroj dan hukum ilmu </a:t>
            </a:r>
            <a:r>
              <a:rPr lang="ms-MY" sz="3400" dirty="0" smtClean="0">
                <a:latin typeface="Times New Roman" panose="02020603050405020304" pitchFamily="18" charset="0"/>
                <a:cs typeface="Times New Roman" panose="02020603050405020304" pitchFamily="18" charset="0"/>
              </a:rPr>
              <a:t>tajwidnya.</a:t>
            </a:r>
            <a:endParaRPr lang="id-ID" sz="3400" dirty="0">
              <a:latin typeface="Times New Roman" panose="02020603050405020304" pitchFamily="18" charset="0"/>
              <a:cs typeface="Times New Roman" panose="02020603050405020304" pitchFamily="18" charset="0"/>
            </a:endParaRPr>
          </a:p>
          <a:p>
            <a:pPr marL="0" indent="0">
              <a:buNone/>
            </a:pPr>
            <a:r>
              <a:rPr lang="ms-MY" sz="3400" dirty="0" smtClean="0">
                <a:latin typeface="Times New Roman" panose="02020603050405020304" pitchFamily="18" charset="0"/>
                <a:cs typeface="Times New Roman" panose="02020603050405020304" pitchFamily="18" charset="0"/>
              </a:rPr>
              <a:t>Memberikan </a:t>
            </a:r>
            <a:r>
              <a:rPr lang="ms-MY" sz="3400" dirty="0">
                <a:latin typeface="Times New Roman" panose="02020603050405020304" pitchFamily="18" charset="0"/>
                <a:cs typeface="Times New Roman" panose="02020603050405020304" pitchFamily="18" charset="0"/>
              </a:rPr>
              <a:t>Sepotong-sepotong ayat</a:t>
            </a:r>
            <a:endParaRPr lang="id-ID" sz="3400" dirty="0">
              <a:latin typeface="Times New Roman" panose="02020603050405020304" pitchFamily="18" charset="0"/>
              <a:cs typeface="Times New Roman" panose="02020603050405020304" pitchFamily="18" charset="0"/>
            </a:endParaRPr>
          </a:p>
          <a:p>
            <a:pPr marL="0" indent="0">
              <a:buNone/>
            </a:pPr>
            <a:r>
              <a:rPr lang="ms-MY" sz="3400" dirty="0">
                <a:latin typeface="Times New Roman" panose="02020603050405020304" pitchFamily="18" charset="0"/>
                <a:cs typeface="Times New Roman" panose="02020603050405020304" pitchFamily="18" charset="0"/>
              </a:rPr>
              <a:t>Dengan memberikan sepotong-sepotong ayat akan membuat siswa lebih mudah untuk memahaminya walau sedikit tapi bisa dipahami dan dimengerti daripada banyak tapi sulit untuk dipahami oleh </a:t>
            </a:r>
            <a:r>
              <a:rPr lang="ms-MY" sz="3400" dirty="0" smtClean="0">
                <a:latin typeface="Times New Roman" panose="02020603050405020304" pitchFamily="18" charset="0"/>
                <a:cs typeface="Times New Roman" panose="02020603050405020304" pitchFamily="18" charset="0"/>
              </a:rPr>
              <a:t>siswa.</a:t>
            </a:r>
            <a:endParaRPr lang="id-ID" sz="3400" dirty="0">
              <a:latin typeface="Times New Roman" panose="02020603050405020304" pitchFamily="18" charset="0"/>
              <a:cs typeface="Times New Roman" panose="02020603050405020304" pitchFamily="18" charset="0"/>
            </a:endParaRPr>
          </a:p>
          <a:p>
            <a:pPr marL="0" indent="0">
              <a:buNone/>
            </a:pPr>
            <a:r>
              <a:rPr lang="ms-MY" sz="3400" dirty="0" smtClean="0">
                <a:latin typeface="Times New Roman" panose="02020603050405020304" pitchFamily="18" charset="0"/>
                <a:cs typeface="Times New Roman" panose="02020603050405020304" pitchFamily="18" charset="0"/>
              </a:rPr>
              <a:t>Memisahkan </a:t>
            </a:r>
            <a:r>
              <a:rPr lang="ms-MY" sz="3400" dirty="0">
                <a:latin typeface="Times New Roman" panose="02020603050405020304" pitchFamily="18" charset="0"/>
                <a:cs typeface="Times New Roman" panose="02020603050405020304" pitchFamily="18" charset="0"/>
              </a:rPr>
              <a:t>dan Menggabungkan</a:t>
            </a:r>
            <a:endParaRPr lang="id-ID" sz="3400" dirty="0">
              <a:latin typeface="Times New Roman" panose="02020603050405020304" pitchFamily="18" charset="0"/>
              <a:cs typeface="Times New Roman" panose="02020603050405020304" pitchFamily="18" charset="0"/>
            </a:endParaRPr>
          </a:p>
          <a:p>
            <a:pPr marL="0" indent="0">
              <a:buNone/>
            </a:pPr>
            <a:r>
              <a:rPr lang="ms-MY" sz="3400" dirty="0">
                <a:latin typeface="Times New Roman" panose="02020603050405020304" pitchFamily="18" charset="0"/>
                <a:cs typeface="Times New Roman" panose="02020603050405020304" pitchFamily="18" charset="0"/>
              </a:rPr>
              <a:t>Ada 2 cara untuk mengatasi kesulitan belajar siswa yaitu dipisahkan antara yang bisa membaca Al-Qur’an yang benar yang sesuai dengan makhraj dan hukum ilmu tajwidnya dengan siswa yang belum bisa. Kemudian menggabung siswa dari yang belum bisa membaca Al-Qur’an dengan benar sesuai makhroj dan hukum ilmu tajwidnya dengan yang belum bisa agar sesama siswa bisa saling membantu satu dengan yang lainnya. Dan siswa yang belum bisa membaca Al-Qur’an dengan benar yang sesuai dengan makhroj dan hukum ilmu tajwidnya diberikan jam pertemuan lebih banyak.</a:t>
            </a:r>
            <a:endParaRPr lang="id-ID" sz="3400" dirty="0">
              <a:latin typeface="Times New Roman" panose="02020603050405020304" pitchFamily="18" charset="0"/>
              <a:cs typeface="Times New Roman" panose="02020603050405020304" pitchFamily="18" charset="0"/>
            </a:endParaRPr>
          </a:p>
          <a:p>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5160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632"/>
            <a:ext cx="8229600" cy="6624736"/>
          </a:xfrm>
        </p:spPr>
        <p:txBody>
          <a:bodyPr>
            <a:normAutofit fontScale="92500" lnSpcReduction="10000"/>
          </a:bodyPr>
          <a:lstStyle/>
          <a:p>
            <a:pPr marL="0" indent="0" algn="ctr">
              <a:buNone/>
            </a:pPr>
            <a:r>
              <a:rPr lang="ms-MY" sz="2300" b="1" dirty="0" smtClean="0"/>
              <a:t>KESIMPULAN</a:t>
            </a:r>
            <a:endParaRPr lang="id-ID" sz="2300" dirty="0"/>
          </a:p>
          <a:p>
            <a:pPr marL="0" indent="0">
              <a:buNone/>
            </a:pPr>
            <a:r>
              <a:rPr lang="ms-MY" sz="2300" dirty="0">
                <a:latin typeface="Times New Roman" panose="02020603050405020304" pitchFamily="18" charset="0"/>
                <a:cs typeface="Times New Roman" panose="02020603050405020304" pitchFamily="18" charset="0"/>
              </a:rPr>
              <a:t>Berdasarkan pemaparan yang telah disampaikan tentang kualitas baca tulis Al-Qur’an siswa SMP Islam Muhammadiyah 4 Gempol, maka dapat ditarik kesimpulan bahwa upaya-upaya guru BTQ dalam meningkatan baca dan tulis Al-Qur’an siswa sebagai berikut: Guru BTQ  menambah jam pelajaran baca tulis Al-Qur’an Jumlah jam pelajaran BTQ  untuk tahun pelajaran 2015/2016 hanya dua jam pembelajaran tiap minggunya. Jumlah jam yang hanya dua jam saja dirasa sangat kurang untuk meningkatkan kualitas baca dan tulis Al-Qur’an siswa, Guru BTQ menciptakan kondisi dan motivasi yang baik pada waktu pembelajaran baca tulis Al-Qur’an. Dalam memotivasi siswa guru BTQ melakukan pendekatan dan menjalin komunikasi yang baik dengan siswa baik secara berkelompok maupun personal, Guru BTQ menggunakan metode yang tepat sesuai dengan tingkat kemampuan siswa Untuk metode yang digunakan dalam proses pembelajaran baca tulis Al-Qur’an SMPM ini diantaranya adalah metode baghdadi atau metode eja, metode qiraa’ati dan metode imla’ serta metode drill, Guru BTQ menerapkan media yang sesuai pada pembelajaran baca tulis Al-Qur’an Dengan berbagai media yang digunakan, diharapkan dalam proses pembelajaran baca tulis Al-Qur’an akan dapat membangkitkan semangat belajar siswa terhadap apa yang disampaikan oleh guru BTQ.</a:t>
            </a:r>
            <a:endParaRPr lang="id-ID" sz="2300" dirty="0">
              <a:latin typeface="Times New Roman" panose="02020603050405020304" pitchFamily="18" charset="0"/>
              <a:cs typeface="Times New Roman" panose="02020603050405020304" pitchFamily="18" charset="0"/>
            </a:endParaRPr>
          </a:p>
          <a:p>
            <a:pPr marL="0" indent="0">
              <a:buNone/>
            </a:pPr>
            <a:endParaRPr lang="id-ID" sz="2300" dirty="0"/>
          </a:p>
        </p:txBody>
      </p:sp>
    </p:spTree>
    <p:extLst>
      <p:ext uri="{BB962C8B-B14F-4D97-AF65-F5344CB8AC3E}">
        <p14:creationId xmlns:p14="http://schemas.microsoft.com/office/powerpoint/2010/main" val="1069420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33475" y="3024981"/>
            <a:ext cx="6877050" cy="1438275"/>
          </a:xfrm>
        </p:spPr>
      </p:pic>
    </p:spTree>
    <p:extLst>
      <p:ext uri="{BB962C8B-B14F-4D97-AF65-F5344CB8AC3E}">
        <p14:creationId xmlns:p14="http://schemas.microsoft.com/office/powerpoint/2010/main" val="28117062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57</TotalTime>
  <Words>848</Words>
  <Application>Microsoft Office PowerPoint</Application>
  <PresentationFormat>On-screen Show (4:3)</PresentationFormat>
  <Paragraphs>49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Hisam</dc:creator>
  <cp:lastModifiedBy>Hisam</cp:lastModifiedBy>
  <cp:revision>6</cp:revision>
  <dcterms:created xsi:type="dcterms:W3CDTF">2023-08-14T14:57:11Z</dcterms:created>
  <dcterms:modified xsi:type="dcterms:W3CDTF">2023-08-15T02:33:20Z</dcterms:modified>
</cp:coreProperties>
</file>