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6" r:id="rId4"/>
    <p:sldId id="258" r:id="rId5"/>
    <p:sldId id="268" r:id="rId6"/>
    <p:sldId id="269" r:id="rId7"/>
    <p:sldId id="270" r:id="rId8"/>
    <p:sldId id="259" r:id="rId9"/>
    <p:sldId id="267" r:id="rId10"/>
    <p:sldId id="260" r:id="rId11"/>
    <p:sldId id="261" r:id="rId12"/>
    <p:sldId id="262" r:id="rId13"/>
    <p:sldId id="271" r:id="rId14"/>
    <p:sldId id="272" r:id="rId15"/>
    <p:sldId id="273" r:id="rId16"/>
    <p:sldId id="274" r:id="rId17"/>
    <p:sldId id="263" r:id="rId18"/>
    <p:sldId id="264" r:id="rId19"/>
    <p:sldId id="265" r:id="rId20"/>
  </p:sldIdLst>
  <p:sldSz cx="12192000" cy="6858000"/>
  <p:notesSz cx="9144000" cy="6858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Exo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4f7abbb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04f7abbb21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g104f7abbb21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5406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0063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4f7abbb21_0_3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04f7abbb21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2873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4f7abbb21_0_3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04f7abbb21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0842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4f7abbb21_0_3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04f7abbb21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1122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4f7abbb2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04f7abbb21_0_29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g104f7abbb21_0_2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4f7abbb2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04f7abbb21_0_29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g104f7abbb21_0_2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8654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4f7abbb2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04f7abbb21_0_29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g104f7abbb21_0_2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2413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4f7abbb2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04f7abbb21_0_29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g104f7abbb21_0_2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3075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4f7abbb21_0_3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104f7abbb21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4f7abbb21_0_3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104f7abbb21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682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727522" y="1204686"/>
            <a:ext cx="10736956" cy="248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</a:pPr>
            <a:r>
              <a:rPr lang="en-US" dirty="0">
                <a:latin typeface="Exo"/>
                <a:ea typeface="Exo"/>
                <a:cs typeface="Exo"/>
                <a:sym typeface="Exo"/>
              </a:rPr>
              <a:t>The Effect of Gamification in </a:t>
            </a:r>
            <a:r>
              <a:rPr lang="en-US" dirty="0"/>
              <a:t>Board Game to Improve English Vocabulary in Junior High School</a:t>
            </a:r>
            <a:endParaRPr dirty="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714500" y="3693695"/>
            <a:ext cx="8763000" cy="108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Oleh: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Syahfrina Rahmawati,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Vidya </a:t>
            </a:r>
            <a:r>
              <a:rPr lang="en-US" dirty="0" err="1"/>
              <a:t>Mandarani</a:t>
            </a:r>
            <a:r>
              <a:rPr lang="en-US" dirty="0"/>
              <a:t>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Pendidikan Bahasa </a:t>
            </a:r>
            <a:r>
              <a:rPr lang="en-US" dirty="0" err="1"/>
              <a:t>Inggris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Universitas Muhammadiyah </a:t>
            </a: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Sidoarjo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dirty="0">
              <a:solidFill>
                <a:srgbClr val="F2F2F2"/>
              </a:solidFill>
              <a:latin typeface="Exo"/>
              <a:ea typeface="Exo"/>
              <a:cs typeface="Exo"/>
              <a:sym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>
                <a:solidFill>
                  <a:srgbClr val="F2F2F2"/>
                </a:solidFill>
              </a:rPr>
              <a:t>Juli</a:t>
            </a:r>
            <a:r>
              <a:rPr lang="en-US" dirty="0">
                <a:solidFill>
                  <a:srgbClr val="F2F2F2"/>
                </a:solidFill>
              </a:rPr>
              <a:t>, 2023</a:t>
            </a:r>
            <a:endParaRPr dirty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Research Findings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40648B-DCA5-A2C1-3DBF-D6E0D1FCE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638" y="1155459"/>
            <a:ext cx="9113334" cy="51283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Normality Test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74166D-E927-4D37-B435-D8EF89DA5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425" y="1155458"/>
            <a:ext cx="9220832" cy="51490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4f7abbb21_0_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/>
              <a:t>Research Hypothesis Analysis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9BE04D-7049-AD4C-EF70-45634AE4ADC3}"/>
              </a:ext>
            </a:extLst>
          </p:cNvPr>
          <p:cNvSpPr txBox="1"/>
          <p:nvPr/>
        </p:nvSpPr>
        <p:spPr>
          <a:xfrm>
            <a:off x="522514" y="1273628"/>
            <a:ext cx="105972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3600" dirty="0"/>
              <a:t>The null hypothesis (Ho) is a hypothesis that shows </a:t>
            </a:r>
            <a:r>
              <a:rPr lang="en-US" sz="3600" dirty="0">
                <a:solidFill>
                  <a:srgbClr val="FF0000"/>
                </a:solidFill>
              </a:rPr>
              <a:t>there is no </a:t>
            </a:r>
            <a:r>
              <a:rPr lang="en-US" sz="3600" dirty="0"/>
              <a:t>significant difference before (pre-test) and after (post-test) using the Gamification method learning English.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3600" dirty="0"/>
              <a:t>The alternative hypothesis (Ha) is a hypothesis that shows </a:t>
            </a:r>
            <a:r>
              <a:rPr lang="en-US" sz="3600" dirty="0">
                <a:solidFill>
                  <a:srgbClr val="FF0000"/>
                </a:solidFill>
              </a:rPr>
              <a:t>there is a </a:t>
            </a:r>
            <a:r>
              <a:rPr lang="en-US" sz="3600" dirty="0"/>
              <a:t>significant difference before (pre-test) and after (post-test) using the Gamification method in learning English.</a:t>
            </a:r>
            <a:endParaRPr lang="id-ID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Hypothesis Test 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4B0930-52D9-19E7-1A64-E1339BB6A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092" y="1155459"/>
            <a:ext cx="8882986" cy="498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26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Hypothesis Test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9845F8-C247-0ECB-310A-928B677A7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902" y="1155459"/>
            <a:ext cx="8984984" cy="510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16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4f7abbb21_0_315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Discussion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3D15F-85B1-3511-608B-2412CA46E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219" y="1155459"/>
            <a:ext cx="9105181" cy="509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67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4f7abbb21_0_315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Conclusion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5E7A0-8FAD-EB5B-5700-25E7CBF22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345" y="1155459"/>
            <a:ext cx="9041226" cy="511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08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4f7abbb21_0_315"/>
          <p:cNvSpPr txBox="1">
            <a:spLocks noGrp="1"/>
          </p:cNvSpPr>
          <p:nvPr>
            <p:ph type="title"/>
          </p:nvPr>
        </p:nvSpPr>
        <p:spPr>
          <a:xfrm>
            <a:off x="166758" y="48022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Documentations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F2E18D-5A48-EF65-910D-0A10857CD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12" y="1261269"/>
            <a:ext cx="3654742" cy="2742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84527-69D1-E31C-64D0-3DE12768D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854" y="2885371"/>
            <a:ext cx="4166371" cy="3126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17B821-4E6A-98BA-8EF0-D86581B1B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029224" y="1207576"/>
            <a:ext cx="3946402" cy="296165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90" name="Google Shape;90;g104f7abbb21_0_61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indent="-457200">
              <a:buFont typeface="Wingdings" panose="05000000000000000000" pitchFamily="2" charset="2"/>
              <a:buChar char="q"/>
            </a:pP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Sharma, C. (2021). </a:t>
            </a:r>
            <a:r>
              <a:rPr lang="id-ID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id-ID" sz="1800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</a:t>
            </a:r>
            <a:r>
              <a:rPr lang="id-ID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id-ID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</a:t>
            </a:r>
            <a:r>
              <a:rPr lang="id-ID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Basic </a:t>
            </a:r>
            <a:r>
              <a:rPr lang="id-ID" sz="1800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r>
              <a:rPr lang="id-ID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d-ID" sz="1800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id-ID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English</a:t>
            </a:r>
            <a:r>
              <a:rPr lang="id-ID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id-ID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</a:t>
            </a:r>
            <a:r>
              <a:rPr lang="id-ID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View </a:t>
            </a:r>
            <a:r>
              <a:rPr lang="id-ID" sz="1800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id-ID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English</a:t>
            </a:r>
            <a:r>
              <a:rPr lang="id-ID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id-ID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View </a:t>
            </a:r>
            <a:r>
              <a:rPr lang="id-ID" sz="1800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d-ID" sz="1800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February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https://doi.org/10.47211/tg.2020.v07i04.007</a:t>
            </a:r>
            <a:endParaRPr lang="id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buFont typeface="Wingdings" panose="05000000000000000000" pitchFamily="2" charset="2"/>
              <a:buChar char="q"/>
            </a:pPr>
            <a:r>
              <a:rPr lang="id-ID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Merris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D., &amp; Sari, M. (2019). </a:t>
            </a:r>
            <a:r>
              <a:rPr lang="id-ID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EFFECTIVENESS OF CORRECTIVE FEEDBACK TO THE STUDENTS ’ GRAMMATICAL CONSTRUCTION Sari . The </a:t>
            </a:r>
            <a:r>
              <a:rPr lang="id-ID" sz="1800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Effectiveness</a:t>
            </a:r>
            <a:r>
              <a:rPr lang="id-ID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…. Sari . The </a:t>
            </a:r>
            <a:r>
              <a:rPr lang="id-ID" sz="1800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Effectiveness</a:t>
            </a:r>
            <a:r>
              <a:rPr lang="id-ID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….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(2), 122–131.</a:t>
            </a:r>
            <a:endParaRPr lang="id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buFont typeface="Wingdings" panose="05000000000000000000" pitchFamily="2" charset="2"/>
              <a:buChar char="q"/>
            </a:pP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Rohmatillah. (2010). </a:t>
            </a:r>
            <a:r>
              <a:rPr lang="id-ID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Study On </a:t>
            </a:r>
            <a:r>
              <a:rPr lang="id-ID" sz="1800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</a:t>
            </a:r>
            <a:r>
              <a:rPr lang="id-ID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id-ID" sz="1800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Difficulties</a:t>
            </a:r>
            <a:r>
              <a:rPr lang="id-ID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d-ID" sz="1800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id-ID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Vocabulary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d-ID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(c), 89–94.</a:t>
            </a:r>
            <a:endParaRPr lang="id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buFont typeface="Wingdings" panose="05000000000000000000" pitchFamily="2" charset="2"/>
              <a:buChar char="q"/>
            </a:pPr>
            <a:r>
              <a:rPr lang="id-ID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Seaborn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K., &amp; </a:t>
            </a:r>
            <a:r>
              <a:rPr lang="id-ID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Fels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D. I. (2015). </a:t>
            </a:r>
            <a:r>
              <a:rPr lang="id-ID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Gamification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d-ID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theory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id-ID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d-ID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</a:t>
            </a:r>
            <a:r>
              <a:rPr lang="id-ID" sz="1800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id-ID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id-ID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Human </a:t>
            </a:r>
            <a:r>
              <a:rPr lang="id-ID" sz="1800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</a:t>
            </a:r>
            <a:r>
              <a:rPr lang="id-ID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d-ID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74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14–31. </a:t>
            </a:r>
            <a:endParaRPr lang="en-US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buFont typeface="Wingdings" panose="05000000000000000000" pitchFamily="2" charset="2"/>
              <a:buChar char="q"/>
            </a:pP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Kemendikbud. (2016). Jendela Pendidikan dan Kebudayaan. </a:t>
            </a:r>
            <a:r>
              <a:rPr lang="id-ID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Menteri Pendidikan Dan Kebudayaan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33.</a:t>
            </a:r>
            <a:endParaRPr lang="en-US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buFont typeface="Wingdings" panose="05000000000000000000" pitchFamily="2" charset="2"/>
              <a:buChar char="q"/>
            </a:pPr>
            <a:r>
              <a:rPr lang="id-ID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Welbers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K., </a:t>
            </a:r>
            <a:r>
              <a:rPr lang="id-ID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Konijn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E. A., </a:t>
            </a:r>
            <a:r>
              <a:rPr lang="id-ID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Burgers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C., </a:t>
            </a:r>
            <a:r>
              <a:rPr lang="id-ID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Vaate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B., Eden, A., &amp; </a:t>
            </a:r>
            <a:r>
              <a:rPr lang="id-ID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Brugman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B. C. (2019). </a:t>
            </a:r>
            <a:r>
              <a:rPr lang="id-ID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Gamification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a </a:t>
            </a:r>
            <a:r>
              <a:rPr lang="id-ID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engaging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id-ID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id-ID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gamified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d-ID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</a:t>
            </a:r>
            <a:r>
              <a:rPr lang="id-ID" sz="1800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id-ID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id-ID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Digital Media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d-ID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id-ID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(2), 92–109. https://doi.org/10.1177/2042753018818342</a:t>
            </a:r>
            <a:endParaRPr lang="id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0">
              <a:buNone/>
            </a:pPr>
            <a:endParaRPr lang="id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Introduction 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THE IMPROTANT OF VOCABULARY </a:t>
            </a:r>
          </a:p>
          <a:p>
            <a:pPr marL="685800" indent="-457200"/>
            <a:r>
              <a:rPr lang="en-US" dirty="0"/>
              <a:t>English consists of four skills : Productive Skills (Active Skills) &amp; Receptive Skills (Passive Skills) (C. Sharma 2021).</a:t>
            </a:r>
          </a:p>
          <a:p>
            <a:pPr marL="685800" indent="-457200"/>
            <a:r>
              <a:rPr lang="en-US" dirty="0"/>
              <a:t>According to (D. </a:t>
            </a:r>
            <a:r>
              <a:rPr lang="en-US" dirty="0" err="1"/>
              <a:t>Andriani</a:t>
            </a:r>
            <a:r>
              <a:rPr lang="en-US" dirty="0"/>
              <a:t> &amp; V. </a:t>
            </a:r>
            <a:r>
              <a:rPr lang="en-US" dirty="0" err="1"/>
              <a:t>Sriwahyuningsih</a:t>
            </a:r>
            <a:r>
              <a:rPr lang="en-US" dirty="0"/>
              <a:t> 2019). </a:t>
            </a:r>
            <a:r>
              <a:rPr lang="en-US" dirty="0" err="1"/>
              <a:t>Englishconsists</a:t>
            </a:r>
            <a:r>
              <a:rPr lang="en-US" dirty="0"/>
              <a:t> of language components : </a:t>
            </a:r>
            <a:r>
              <a:rPr lang="en-US" dirty="0" err="1"/>
              <a:t>Vocabullary</a:t>
            </a:r>
            <a:r>
              <a:rPr lang="en-US" dirty="0"/>
              <a:t>, Grammar, </a:t>
            </a:r>
            <a:r>
              <a:rPr lang="en-US" dirty="0" err="1"/>
              <a:t>Pronounciation</a:t>
            </a:r>
            <a:r>
              <a:rPr lang="en-US" dirty="0"/>
              <a:t>, and Spelling.</a:t>
            </a:r>
          </a:p>
          <a:p>
            <a:pPr marL="685800" indent="-457200"/>
            <a:r>
              <a:rPr lang="en-US" dirty="0"/>
              <a:t>Vocabulary is the basic of learning a language according to (</a:t>
            </a:r>
            <a:r>
              <a:rPr lang="en-US" dirty="0" err="1"/>
              <a:t>Rohmatilah</a:t>
            </a:r>
            <a:r>
              <a:rPr lang="en-US" dirty="0"/>
              <a:t> 2010).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Introduction 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d-ID" b="1" dirty="0"/>
              <a:t>CHARACTERISTIC OF STUDENTS</a:t>
            </a:r>
            <a:endParaRPr lang="en-US" b="1" dirty="0"/>
          </a:p>
          <a:p>
            <a:pPr marL="685800" indent="-457200"/>
            <a:r>
              <a:rPr lang="en-US" dirty="0"/>
              <a:t>To attract the students’ attention in learning.</a:t>
            </a:r>
            <a:endParaRPr lang="en-US" b="1" dirty="0"/>
          </a:p>
          <a:p>
            <a:pPr marL="685800" indent="-457200"/>
            <a:r>
              <a:rPr lang="id-ID" dirty="0"/>
              <a:t>The "Merdeka Belajar" </a:t>
            </a:r>
            <a:r>
              <a:rPr lang="id-ID" dirty="0" err="1"/>
              <a:t>Curriculum</a:t>
            </a:r>
            <a:endParaRPr lang="en-US" b="1" dirty="0"/>
          </a:p>
          <a:p>
            <a:pPr marL="685800" indent="-457200"/>
            <a:r>
              <a:rPr lang="en-US" dirty="0"/>
              <a:t>Gamification is a game-based learning method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41434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4f7abbb21_0_297"/>
          <p:cNvSpPr txBox="1">
            <a:spLocks noGrp="1"/>
          </p:cNvSpPr>
          <p:nvPr>
            <p:ph type="title"/>
          </p:nvPr>
        </p:nvSpPr>
        <p:spPr>
          <a:xfrm>
            <a:off x="166758" y="6761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/>
              <a:t>Research Objective </a:t>
            </a:r>
            <a:endParaRPr dirty="0"/>
          </a:p>
        </p:txBody>
      </p:sp>
      <p:sp>
        <p:nvSpPr>
          <p:cNvPr id="4" name="Google Shape;47;g104f7abbb21_0_309">
            <a:extLst>
              <a:ext uri="{FF2B5EF4-FFF2-40B4-BE49-F238E27FC236}">
                <a16:creationId xmlns:a16="http://schemas.microsoft.com/office/drawing/2014/main" id="{48A00B9F-A766-135D-3BF4-77122A8565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	to find out whether board game media using gamification method can improve English vocabulary skills contained in descriptive text of seventh grade students of MTS Muhammadiyah 1 Taman.</a:t>
            </a:r>
            <a:endParaRPr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4f7abbb21_0_297"/>
          <p:cNvSpPr txBox="1">
            <a:spLocks noGrp="1"/>
          </p:cNvSpPr>
          <p:nvPr>
            <p:ph type="title"/>
          </p:nvPr>
        </p:nvSpPr>
        <p:spPr>
          <a:xfrm>
            <a:off x="166758" y="6761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/>
              <a:t>Indicator of Gamification </a:t>
            </a:r>
            <a:endParaRPr dirty="0"/>
          </a:p>
        </p:txBody>
      </p:sp>
      <p:sp>
        <p:nvSpPr>
          <p:cNvPr id="4" name="Google Shape;47;g104f7abbb21_0_309">
            <a:extLst>
              <a:ext uri="{FF2B5EF4-FFF2-40B4-BE49-F238E27FC236}">
                <a16:creationId xmlns:a16="http://schemas.microsoft.com/office/drawing/2014/main" id="{48A00B9F-A766-135D-3BF4-77122A8565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	</a:t>
            </a:r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03BDB8-70DF-577D-0961-A13A81FCC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363" y="1109816"/>
            <a:ext cx="9016909" cy="508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70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4f7abbb21_0_297"/>
          <p:cNvSpPr txBox="1">
            <a:spLocks noGrp="1"/>
          </p:cNvSpPr>
          <p:nvPr>
            <p:ph type="title"/>
          </p:nvPr>
        </p:nvSpPr>
        <p:spPr>
          <a:xfrm>
            <a:off x="166758" y="6761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/>
              <a:t>Indicator of Gamification  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C34FAB-98E7-946B-F055-BE501A496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268" y="1109816"/>
            <a:ext cx="8977412" cy="510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16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4f7abbb21_0_297"/>
          <p:cNvSpPr txBox="1">
            <a:spLocks noGrp="1"/>
          </p:cNvSpPr>
          <p:nvPr>
            <p:ph type="title"/>
          </p:nvPr>
        </p:nvSpPr>
        <p:spPr>
          <a:xfrm>
            <a:off x="166758" y="6761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/>
              <a:t>Research Hypothesis 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A59E-5666-4B53-D795-C7920411CB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0800" indent="0" algn="ctr">
              <a:buNone/>
            </a:pPr>
            <a:r>
              <a:rPr lang="en-US" sz="4000" dirty="0"/>
              <a:t>There is an increase in English vocabulary skill given descriptive text learning with Board Game media by using Gamification method.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3726980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f7abbb21_0_303"/>
          <p:cNvSpPr txBox="1">
            <a:spLocks noGrp="1"/>
          </p:cNvSpPr>
          <p:nvPr>
            <p:ph type="title"/>
          </p:nvPr>
        </p:nvSpPr>
        <p:spPr>
          <a:xfrm>
            <a:off x="166758" y="48022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Method</a:t>
            </a:r>
            <a:endParaRPr dirty="0"/>
          </a:p>
        </p:txBody>
      </p:sp>
      <p:sp>
        <p:nvSpPr>
          <p:cNvPr id="59" name="Google Shape;59;g104f7abbb21_0_303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indent="-457200" algn="just"/>
            <a:r>
              <a:rPr lang="id-ID" dirty="0" err="1"/>
              <a:t>Research</a:t>
            </a:r>
            <a:r>
              <a:rPr lang="id-ID" dirty="0"/>
              <a:t> Design</a:t>
            </a:r>
            <a:r>
              <a:rPr lang="en-US" dirty="0"/>
              <a:t> : </a:t>
            </a:r>
            <a:r>
              <a:rPr lang="id-ID" dirty="0" err="1"/>
              <a:t>Quasi</a:t>
            </a:r>
            <a:r>
              <a:rPr lang="id-ID" dirty="0"/>
              <a:t> </a:t>
            </a:r>
            <a:r>
              <a:rPr lang="id-ID" dirty="0" err="1"/>
              <a:t>Experiment</a:t>
            </a:r>
            <a:r>
              <a:rPr lang="id-ID" dirty="0"/>
              <a:t> (</a:t>
            </a:r>
            <a:r>
              <a:rPr lang="id-ID" dirty="0" err="1"/>
              <a:t>one</a:t>
            </a:r>
            <a:r>
              <a:rPr lang="id-ID" dirty="0"/>
              <a:t> </a:t>
            </a:r>
            <a:r>
              <a:rPr lang="id-ID" dirty="0" err="1"/>
              <a:t>class</a:t>
            </a:r>
            <a:r>
              <a:rPr lang="id-ID" dirty="0"/>
              <a:t>).</a:t>
            </a:r>
            <a:endParaRPr lang="en-US" dirty="0"/>
          </a:p>
          <a:p>
            <a:pPr marL="685800" indent="-457200" algn="just"/>
            <a:r>
              <a:rPr lang="id-ID" dirty="0" err="1"/>
              <a:t>Population</a:t>
            </a:r>
            <a:r>
              <a:rPr lang="en-US" dirty="0"/>
              <a:t>		: </a:t>
            </a:r>
            <a:r>
              <a:rPr lang="id-ID" dirty="0"/>
              <a:t>All </a:t>
            </a:r>
            <a:r>
              <a:rPr lang="id-ID" dirty="0" err="1"/>
              <a:t>Students</a:t>
            </a:r>
            <a:r>
              <a:rPr lang="id-ID" dirty="0"/>
              <a:t> in VII </a:t>
            </a:r>
            <a:r>
              <a:rPr lang="id-ID" dirty="0" err="1"/>
              <a:t>grade</a:t>
            </a:r>
            <a:r>
              <a:rPr lang="id-ID" dirty="0"/>
              <a:t> </a:t>
            </a:r>
            <a:r>
              <a:rPr lang="id-ID" dirty="0" err="1"/>
              <a:t>at</a:t>
            </a:r>
            <a:r>
              <a:rPr lang="id-ID" dirty="0"/>
              <a:t> MTS </a:t>
            </a:r>
            <a:r>
              <a:rPr lang="en-US" dirty="0"/>
              <a:t>						</a:t>
            </a:r>
            <a:r>
              <a:rPr lang="id-ID" dirty="0"/>
              <a:t>Muhammadiyah 1 Taman.</a:t>
            </a:r>
            <a:endParaRPr lang="en-US" dirty="0"/>
          </a:p>
          <a:p>
            <a:pPr marL="685800" indent="-457200" algn="just"/>
            <a:r>
              <a:rPr lang="id-ID" dirty="0" err="1"/>
              <a:t>Sample</a:t>
            </a:r>
            <a:r>
              <a:rPr lang="en-US" dirty="0"/>
              <a:t>		: VII Grade in Regular Class (Experiment) with 				41 students.</a:t>
            </a:r>
          </a:p>
          <a:p>
            <a:pPr marL="685800" indent="-457200" algn="just"/>
            <a:r>
              <a:rPr lang="en-US" dirty="0"/>
              <a:t>Data collection	: Pre-test &amp; Post-test </a:t>
            </a:r>
          </a:p>
          <a:p>
            <a:pPr marL="228600" indent="0" algn="just">
              <a:buNone/>
            </a:pPr>
            <a:endParaRPr lang="en-US" dirty="0"/>
          </a:p>
          <a:p>
            <a:pPr marL="228600" indent="0" algn="just"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f7abbb21_0_303"/>
          <p:cNvSpPr txBox="1">
            <a:spLocks noGrp="1"/>
          </p:cNvSpPr>
          <p:nvPr>
            <p:ph type="title"/>
          </p:nvPr>
        </p:nvSpPr>
        <p:spPr>
          <a:xfrm>
            <a:off x="166758" y="48022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Research Process </a:t>
            </a:r>
            <a:endParaRPr dirty="0"/>
          </a:p>
        </p:txBody>
      </p:sp>
      <p:sp>
        <p:nvSpPr>
          <p:cNvPr id="59" name="Google Shape;59;g104f7abbb21_0_303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rmAutofit/>
          </a:bodyPr>
          <a:lstStyle/>
          <a:p>
            <a:pPr marL="228600" indent="0" algn="just">
              <a:buNone/>
            </a:pPr>
            <a:r>
              <a:rPr lang="en-US" dirty="0"/>
              <a:t>						 		</a:t>
            </a:r>
          </a:p>
          <a:p>
            <a:pPr marL="3886200" lvl="8" indent="0" algn="just">
              <a:buNone/>
            </a:pPr>
            <a:endParaRPr lang="en-US" dirty="0"/>
          </a:p>
          <a:p>
            <a:pPr marL="228600" indent="0" algn="just">
              <a:buNone/>
            </a:pPr>
            <a:endParaRPr lang="en-US" dirty="0"/>
          </a:p>
          <a:p>
            <a:pPr marL="228600" indent="0" algn="just">
              <a:buNone/>
            </a:pPr>
            <a:endParaRPr lang="en-US" dirty="0"/>
          </a:p>
          <a:p>
            <a:pPr marL="228600" indent="0" algn="just">
              <a:buNone/>
            </a:pPr>
            <a:endParaRPr lang="en-US" dirty="0"/>
          </a:p>
          <a:p>
            <a:pPr marL="228600" indent="0" algn="just">
              <a:buNone/>
            </a:pPr>
            <a:endParaRPr lang="en-US" dirty="0"/>
          </a:p>
          <a:p>
            <a:pPr marL="228600" indent="0" algn="just">
              <a:buNone/>
            </a:pPr>
            <a:r>
              <a:rPr lang="en-US" dirty="0"/>
              <a:t>  </a:t>
            </a:r>
          </a:p>
          <a:p>
            <a:pPr marL="228600" indent="0" algn="just">
              <a:buNone/>
            </a:pPr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DC2076-A5BD-E6B5-96A3-1437AE5BA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462" y="1090145"/>
            <a:ext cx="8927075" cy="503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33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560</Words>
  <Application>Microsoft Office PowerPoint</Application>
  <PresentationFormat>Widescreen</PresentationFormat>
  <Paragraphs>59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Exo</vt:lpstr>
      <vt:lpstr>Arial</vt:lpstr>
      <vt:lpstr>Century Gothic</vt:lpstr>
      <vt:lpstr>Calibri</vt:lpstr>
      <vt:lpstr>Wingdings</vt:lpstr>
      <vt:lpstr>Office Theme</vt:lpstr>
      <vt:lpstr>The Effect of Gamification in Board Game to Improve English Vocabulary in Junior High School</vt:lpstr>
      <vt:lpstr>Introduction </vt:lpstr>
      <vt:lpstr>Introduction </vt:lpstr>
      <vt:lpstr>Research Objective </vt:lpstr>
      <vt:lpstr>Indicator of Gamification </vt:lpstr>
      <vt:lpstr>Indicator of Gamification  </vt:lpstr>
      <vt:lpstr>Research Hypothesis </vt:lpstr>
      <vt:lpstr>Method</vt:lpstr>
      <vt:lpstr>Research Process </vt:lpstr>
      <vt:lpstr>Research Findings </vt:lpstr>
      <vt:lpstr>Normality Test</vt:lpstr>
      <vt:lpstr>Research Hypothesis Analysis</vt:lpstr>
      <vt:lpstr>Hypothesis Test </vt:lpstr>
      <vt:lpstr>Hypothesis Test</vt:lpstr>
      <vt:lpstr>Discussion </vt:lpstr>
      <vt:lpstr>Conclusion </vt:lpstr>
      <vt:lpstr>Documentations</vt:lpstr>
      <vt:lpstr>Referensi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Gamification in Board Game to Improve English Vocabulary in Junior High School</dc:title>
  <dc:creator>Umsida</dc:creator>
  <cp:lastModifiedBy>syahfrina rahmawati</cp:lastModifiedBy>
  <cp:revision>4</cp:revision>
  <dcterms:created xsi:type="dcterms:W3CDTF">2020-02-15T07:43:00Z</dcterms:created>
  <dcterms:modified xsi:type="dcterms:W3CDTF">2023-07-31T08:30:09Z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