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2" r:id="rId3"/>
    <p:sldId id="273" r:id="rId4"/>
    <p:sldId id="274" r:id="rId5"/>
    <p:sldId id="258" r:id="rId6"/>
    <p:sldId id="275" r:id="rId7"/>
    <p:sldId id="259" r:id="rId8"/>
    <p:sldId id="260" r:id="rId9"/>
    <p:sldId id="261" r:id="rId10"/>
    <p:sldId id="278" r:id="rId11"/>
    <p:sldId id="277" r:id="rId12"/>
    <p:sldId id="269" r:id="rId13"/>
    <p:sldId id="264" r:id="rId14"/>
    <p:sldId id="268" r:id="rId15"/>
    <p:sldId id="276" r:id="rId16"/>
    <p:sldId id="265" r:id="rId17"/>
  </p:sldIdLst>
  <p:sldSz cx="12192000" cy="6858000"/>
  <p:notesSz cx="9144000" cy="6858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Exo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9" roundtripDataSignature="AMtx7mgY2+DM/rwO2HkSTRKEfJ3qJmWL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71" autoAdjust="0"/>
  </p:normalViewPr>
  <p:slideViewPr>
    <p:cSldViewPr snapToGrid="0">
      <p:cViewPr varScale="1">
        <p:scale>
          <a:sx n="66" d="100"/>
          <a:sy n="66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04f7abbb21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g104f7abbb21_0_297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" name="Google Shape;51;g104f7abbb21_0_297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04f7abbb21_0_303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g104f7abbb21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4f7abbb21_0_3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g104f7abbb2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04f7abbb21_0_7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104f7abbb21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4f7abbb21_0_6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104f7abbb21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04f7abbb21_0_9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g104f7abbb21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0A2246"/>
            </a:gs>
            <a:gs pos="100000">
              <a:srgbClr val="1D4886"/>
            </a:gs>
          </a:gsLst>
          <a:lin ang="5400000" scaled="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5"/>
          <p:cNvPicPr preferRelativeResize="0"/>
          <p:nvPr/>
        </p:nvPicPr>
        <p:blipFill rotWithShape="1">
          <a:blip r:embed="rId2">
            <a:alphaModFix amt="60000"/>
          </a:blip>
          <a:srcRect l="46601" t="2654" r="7599"/>
          <a:stretch/>
        </p:blipFill>
        <p:spPr>
          <a:xfrm>
            <a:off x="-1" y="3509963"/>
            <a:ext cx="3146679" cy="3358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5"/>
          <p:cNvPicPr preferRelativeResize="0"/>
          <p:nvPr/>
        </p:nvPicPr>
        <p:blipFill rotWithShape="1">
          <a:blip r:embed="rId3">
            <a:alphaModFix/>
          </a:blip>
          <a:srcRect l="21878" t="94162" r="21683" b="1155"/>
          <a:stretch/>
        </p:blipFill>
        <p:spPr>
          <a:xfrm>
            <a:off x="3510723" y="6456981"/>
            <a:ext cx="5170554" cy="32150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5"/>
          <p:cNvSpPr txBox="1">
            <a:spLocks noGrp="1"/>
          </p:cNvSpPr>
          <p:nvPr>
            <p:ph type="ctrTitle"/>
          </p:nvPr>
        </p:nvSpPr>
        <p:spPr>
          <a:xfrm>
            <a:off x="914400" y="1537252"/>
            <a:ext cx="10363200" cy="197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xo"/>
              <a:buNone/>
              <a:defRPr sz="60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subTitle" idx="1"/>
          </p:nvPr>
        </p:nvSpPr>
        <p:spPr>
          <a:xfrm>
            <a:off x="1524000" y="3750365"/>
            <a:ext cx="9144000" cy="1507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dt" idx="10"/>
          </p:nvPr>
        </p:nvSpPr>
        <p:spPr>
          <a:xfrm>
            <a:off x="767523" y="56530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ftr" idx="11"/>
          </p:nvPr>
        </p:nvSpPr>
        <p:spPr>
          <a:xfrm>
            <a:off x="4038600" y="565301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sldNum" idx="12"/>
          </p:nvPr>
        </p:nvSpPr>
        <p:spPr>
          <a:xfrm>
            <a:off x="8681277" y="56530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25"/>
          <p:cNvSpPr txBox="1"/>
          <p:nvPr/>
        </p:nvSpPr>
        <p:spPr>
          <a:xfrm>
            <a:off x="6852481" y="465853"/>
            <a:ext cx="241962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C000"/>
                </a:solidFill>
                <a:latin typeface="Exo"/>
                <a:ea typeface="Exo"/>
                <a:cs typeface="Exo"/>
                <a:sym typeface="Exo"/>
              </a:rPr>
              <a:t>UNIVERSITAS MUHAMMADIYAH SIDOARJO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5247" y="226794"/>
            <a:ext cx="2187844" cy="10052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5"/>
          <p:cNvCxnSpPr/>
          <p:nvPr/>
        </p:nvCxnSpPr>
        <p:spPr>
          <a:xfrm>
            <a:off x="9372600" y="465853"/>
            <a:ext cx="0" cy="830997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26"/>
          <p:cNvPicPr preferRelativeResize="0"/>
          <p:nvPr/>
        </p:nvPicPr>
        <p:blipFill rotWithShape="1">
          <a:blip r:embed="rId2">
            <a:alphaModFix/>
          </a:blip>
          <a:srcRect t="23661"/>
          <a:stretch/>
        </p:blipFill>
        <p:spPr>
          <a:xfrm>
            <a:off x="144674" y="314231"/>
            <a:ext cx="11830877" cy="646639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dt" idx="10"/>
          </p:nvPr>
        </p:nvSpPr>
        <p:spPr>
          <a:xfrm>
            <a:off x="10323511" y="6341719"/>
            <a:ext cx="1179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ftr" idx="11"/>
          </p:nvPr>
        </p:nvSpPr>
        <p:spPr>
          <a:xfrm>
            <a:off x="4024796" y="596334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/>
          <p:nvPr/>
        </p:nvSpPr>
        <p:spPr>
          <a:xfrm>
            <a:off x="11427239" y="6332228"/>
            <a:ext cx="5223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26"/>
          <p:cNvPicPr preferRelativeResize="0"/>
          <p:nvPr/>
        </p:nvPicPr>
        <p:blipFill rotWithShape="1">
          <a:blip r:embed="rId3">
            <a:alphaModFix/>
          </a:blip>
          <a:srcRect l="47997" t="2654" r="7599"/>
          <a:stretch/>
        </p:blipFill>
        <p:spPr>
          <a:xfrm flipH="1">
            <a:off x="10198953" y="4248292"/>
            <a:ext cx="1993047" cy="2538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solidFill>
          <a:srgbClr val="0A2246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06779" y="2515037"/>
            <a:ext cx="3978442" cy="182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Exo"/>
              <a:buNone/>
              <a:defRPr sz="4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7476/massaro.v1i1.64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A2246"/>
            </a:gs>
            <a:gs pos="31000">
              <a:srgbClr val="0A2246"/>
            </a:gs>
            <a:gs pos="100000">
              <a:srgbClr val="1B4685"/>
            </a:gs>
          </a:gsLst>
          <a:lin ang="540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"/>
          <p:cNvSpPr txBox="1">
            <a:spLocks noGrp="1"/>
          </p:cNvSpPr>
          <p:nvPr>
            <p:ph type="ctrTitle"/>
          </p:nvPr>
        </p:nvSpPr>
        <p:spPr>
          <a:xfrm>
            <a:off x="727522" y="1351129"/>
            <a:ext cx="10736956" cy="242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sz="2800" b="1" dirty="0">
                <a:solidFill>
                  <a:schemeClr val="bg1"/>
                </a:solidFill>
                <a:latin typeface="Exo" panose="020B0604020202020204" charset="0"/>
                <a:ea typeface="SimSun" panose="02010600030101010101" pitchFamily="2" charset="-122"/>
                <a:cs typeface="Times New Roman" panose="02020603050405020304" pitchFamily="18" charset="0"/>
              </a:rPr>
              <a:t>STRATEGI HOME INDUSTRI DALAM MENINGKATKAN PENDAPATAN PADA PENGRAJIN SANDAL DI DESA GRESIKAN KECAMATAN KRIAN</a:t>
            </a:r>
            <a:br>
              <a:rPr lang="en-US" sz="2800" dirty="0">
                <a:solidFill>
                  <a:schemeClr val="bg1"/>
                </a:solidFill>
                <a:effectLst/>
                <a:latin typeface="Exo" panose="020B0604020202020204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endParaRPr lang="en-US" sz="2800" dirty="0">
              <a:solidFill>
                <a:schemeClr val="bg1"/>
              </a:solidFill>
              <a:latin typeface="Exo" panose="020B0604020202020204" charset="0"/>
              <a:cs typeface="Times New Roman" panose="02020603050405020304" pitchFamily="18" charset="0"/>
              <a:sym typeface="Exo"/>
            </a:endParaRPr>
          </a:p>
        </p:txBody>
      </p:sp>
      <p:sp>
        <p:nvSpPr>
          <p:cNvPr id="41" name="Google Shape;41;p1"/>
          <p:cNvSpPr txBox="1">
            <a:spLocks noGrp="1"/>
          </p:cNvSpPr>
          <p:nvPr>
            <p:ph type="subTitle" idx="1"/>
          </p:nvPr>
        </p:nvSpPr>
        <p:spPr>
          <a:xfrm>
            <a:off x="1714500" y="3312826"/>
            <a:ext cx="8763000" cy="146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>
                <a:solidFill>
                  <a:srgbClr val="F2F2F2"/>
                </a:solidFill>
                <a:latin typeface="Exo" panose="020B0604020202020204" charset="0"/>
                <a:cs typeface="Times New Roman" panose="02020603050405020304" pitchFamily="18" charset="0"/>
                <a:sym typeface="Exo"/>
              </a:rPr>
              <a:t>Oleh:</a:t>
            </a:r>
            <a:endParaRPr dirty="0">
              <a:latin typeface="Exo" panose="020B0604020202020204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 err="1">
                <a:latin typeface="Exo" panose="020B0604020202020204" charset="0"/>
                <a:cs typeface="Times New Roman" panose="02020603050405020304" pitchFamily="18" charset="0"/>
              </a:rPr>
              <a:t>Rizka</a:t>
            </a:r>
            <a:r>
              <a:rPr lang="en-US" dirty="0"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Exo" panose="020B0604020202020204" charset="0"/>
                <a:cs typeface="Times New Roman" panose="02020603050405020304" pitchFamily="18" charset="0"/>
              </a:rPr>
              <a:t>Dwi</a:t>
            </a:r>
            <a:r>
              <a:rPr lang="en-US" dirty="0"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Exo" panose="020B0604020202020204" charset="0"/>
                <a:cs typeface="Times New Roman" panose="02020603050405020304" pitchFamily="18" charset="0"/>
              </a:rPr>
              <a:t>Maulidina</a:t>
            </a:r>
            <a:r>
              <a:rPr lang="en-US" dirty="0"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endParaRPr dirty="0">
              <a:latin typeface="Exo" panose="020B0604020202020204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 err="1">
                <a:latin typeface="Exo" panose="020B0604020202020204" charset="0"/>
                <a:cs typeface="Times New Roman" panose="02020603050405020304" pitchFamily="18" charset="0"/>
              </a:rPr>
              <a:t>Dosen</a:t>
            </a:r>
            <a:r>
              <a:rPr lang="en-US" dirty="0"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Exo" panose="020B0604020202020204" charset="0"/>
                <a:cs typeface="Times New Roman" panose="02020603050405020304" pitchFamily="18" charset="0"/>
              </a:rPr>
              <a:t>Pembimbing</a:t>
            </a:r>
            <a:r>
              <a:rPr lang="en-US" dirty="0">
                <a:latin typeface="Exo" panose="020B0604020202020204" charset="0"/>
                <a:cs typeface="Times New Roman" panose="02020603050405020304" pitchFamily="18" charset="0"/>
              </a:rPr>
              <a:t> :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latin typeface="Exo" panose="020B0604020202020204" charset="0"/>
                <a:cs typeface="Times New Roman" panose="02020603050405020304" pitchFamily="18" charset="0"/>
              </a:rPr>
              <a:t>Dr. </a:t>
            </a:r>
            <a:r>
              <a:rPr lang="en-US" dirty="0" err="1">
                <a:latin typeface="Exo" panose="020B0604020202020204" charset="0"/>
                <a:cs typeface="Times New Roman" panose="02020603050405020304" pitchFamily="18" charset="0"/>
              </a:rPr>
              <a:t>Hadiah</a:t>
            </a:r>
            <a:r>
              <a:rPr lang="en-US" dirty="0"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Exo" panose="020B0604020202020204" charset="0"/>
                <a:cs typeface="Times New Roman" panose="02020603050405020304" pitchFamily="18" charset="0"/>
              </a:rPr>
              <a:t>Fitriyah</a:t>
            </a:r>
            <a:r>
              <a:rPr lang="en-US" dirty="0">
                <a:latin typeface="Exo" panose="020B0604020202020204" charset="0"/>
                <a:cs typeface="Times New Roman" panose="02020603050405020304" pitchFamily="18" charset="0"/>
              </a:rPr>
              <a:t>, SE, </a:t>
            </a:r>
            <a:r>
              <a:rPr lang="en-US" dirty="0" err="1">
                <a:latin typeface="Exo" panose="020B0604020202020204" charset="0"/>
                <a:cs typeface="Times New Roman" panose="02020603050405020304" pitchFamily="18" charset="0"/>
              </a:rPr>
              <a:t>M.Si</a:t>
            </a:r>
            <a:endParaRPr dirty="0">
              <a:latin typeface="Exo" panose="020B0604020202020204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latin typeface="Exo" panose="020B0604020202020204" charset="0"/>
                <a:cs typeface="Times New Roman" panose="02020603050405020304" pitchFamily="18" charset="0"/>
              </a:rPr>
              <a:t>Program </a:t>
            </a:r>
            <a:r>
              <a:rPr lang="en-US" dirty="0" err="1">
                <a:latin typeface="Exo" panose="020B0604020202020204" charset="0"/>
                <a:cs typeface="Times New Roman" panose="02020603050405020304" pitchFamily="18" charset="0"/>
              </a:rPr>
              <a:t>Studi</a:t>
            </a:r>
            <a:r>
              <a:rPr lang="en-US" dirty="0"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Exo" panose="020B0604020202020204" charset="0"/>
                <a:cs typeface="Times New Roman" panose="02020603050405020304" pitchFamily="18" charset="0"/>
              </a:rPr>
              <a:t>Akuntansi</a:t>
            </a:r>
            <a:endParaRPr dirty="0">
              <a:latin typeface="Exo" panose="020B0604020202020204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>
                <a:solidFill>
                  <a:srgbClr val="F2F2F2"/>
                </a:solidFill>
                <a:latin typeface="Exo" panose="020B0604020202020204" charset="0"/>
                <a:cs typeface="Times New Roman" panose="02020603050405020304" pitchFamily="18" charset="0"/>
                <a:sym typeface="Exo"/>
              </a:rPr>
              <a:t>Universitas Muhammadiyah </a:t>
            </a:r>
            <a:r>
              <a:rPr lang="en-US" dirty="0" err="1">
                <a:solidFill>
                  <a:srgbClr val="F2F2F2"/>
                </a:solidFill>
                <a:latin typeface="Exo" panose="020B0604020202020204" charset="0"/>
                <a:cs typeface="Times New Roman" panose="02020603050405020304" pitchFamily="18" charset="0"/>
                <a:sym typeface="Exo"/>
              </a:rPr>
              <a:t>Sidoarjo</a:t>
            </a:r>
            <a:r>
              <a:rPr lang="en-US" dirty="0">
                <a:solidFill>
                  <a:srgbClr val="F2F2F2"/>
                </a:solidFill>
                <a:latin typeface="Exo" panose="020B0604020202020204" charset="0"/>
                <a:cs typeface="Times New Roman" panose="02020603050405020304" pitchFamily="18" charset="0"/>
                <a:sym typeface="Exo"/>
              </a:rPr>
              <a:t> 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>
                <a:solidFill>
                  <a:srgbClr val="F2F2F2"/>
                </a:solidFill>
                <a:latin typeface="Exo" panose="020B0604020202020204" charset="0"/>
                <a:cs typeface="Times New Roman" panose="02020603050405020304" pitchFamily="18" charset="0"/>
              </a:rPr>
              <a:t>Juli,2023</a:t>
            </a:r>
            <a:endParaRPr dirty="0">
              <a:solidFill>
                <a:srgbClr val="F2F2F2"/>
              </a:solidFill>
              <a:latin typeface="Exo" panose="020B0604020202020204" charset="0"/>
              <a:cs typeface="Times New Roman" panose="02020603050405020304" pitchFamily="18" charset="0"/>
              <a:sym typeface="Ex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F09FF-F44C-4F60-9B16-1910D8462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Hasil </a:t>
            </a:r>
            <a:r>
              <a:rPr lang="en-US" dirty="0" err="1"/>
              <a:t>Penelitian</a:t>
            </a:r>
            <a:r>
              <a:rPr lang="en-US" dirty="0"/>
              <a:t> dan </a:t>
            </a:r>
            <a:r>
              <a:rPr lang="en-US" dirty="0" err="1"/>
              <a:t>Pembahasan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3E25D-0849-460B-A934-DDE159189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758" y="1202674"/>
            <a:ext cx="11830877" cy="5089734"/>
          </a:xfrm>
        </p:spPr>
        <p:txBody>
          <a:bodyPr/>
          <a:lstStyle/>
          <a:p>
            <a:pPr marL="50800" indent="0">
              <a:buNone/>
            </a:pPr>
            <a:endParaRPr lang="en-US" dirty="0"/>
          </a:p>
          <a:p>
            <a:pPr marL="50800" indent="0">
              <a:buNone/>
            </a:pPr>
            <a:endParaRPr lang="en-ID" dirty="0"/>
          </a:p>
          <a:p>
            <a:pPr marL="50800" indent="0">
              <a:buNone/>
            </a:pPr>
            <a:endParaRPr lang="en-ID" dirty="0"/>
          </a:p>
          <a:p>
            <a:pPr marL="50800" indent="0">
              <a:buNone/>
            </a:pPr>
            <a:r>
              <a:rPr lang="en-ID" dirty="0"/>
              <a:t>                                                         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FC955A5-367B-4B97-BB7F-7AAB34C28F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873208"/>
              </p:ext>
            </p:extLst>
          </p:nvPr>
        </p:nvGraphicFramePr>
        <p:xfrm>
          <a:off x="3120571" y="1367935"/>
          <a:ext cx="5693645" cy="21880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7475">
                  <a:extLst>
                    <a:ext uri="{9D8B030D-6E8A-4147-A177-3AD203B41FA5}">
                      <a16:colId xmlns:a16="http://schemas.microsoft.com/office/drawing/2014/main" val="1074611492"/>
                    </a:ext>
                  </a:extLst>
                </a:gridCol>
                <a:gridCol w="1898085">
                  <a:extLst>
                    <a:ext uri="{9D8B030D-6E8A-4147-A177-3AD203B41FA5}">
                      <a16:colId xmlns:a16="http://schemas.microsoft.com/office/drawing/2014/main" val="3519550762"/>
                    </a:ext>
                  </a:extLst>
                </a:gridCol>
                <a:gridCol w="1898085">
                  <a:extLst>
                    <a:ext uri="{9D8B030D-6E8A-4147-A177-3AD203B41FA5}">
                      <a16:colId xmlns:a16="http://schemas.microsoft.com/office/drawing/2014/main" val="1222519557"/>
                    </a:ext>
                  </a:extLst>
                </a:gridCol>
              </a:tblGrid>
              <a:tr h="4471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                              Internal</a:t>
                      </a:r>
                      <a:endParaRPr lang="en-ID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 err="1">
                          <a:effectLst/>
                        </a:rPr>
                        <a:t>Eksternal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Strengths (kekuatan)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Weakness (</a:t>
                      </a:r>
                      <a:r>
                        <a:rPr lang="en-US" sz="1000" dirty="0" err="1">
                          <a:effectLst/>
                        </a:rPr>
                        <a:t>kelemahan</a:t>
                      </a:r>
                      <a:r>
                        <a:rPr lang="en-US" sz="1000" dirty="0">
                          <a:effectLst/>
                        </a:rPr>
                        <a:t>)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4271991"/>
                  </a:ext>
                </a:extLst>
              </a:tr>
              <a:tr h="7293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Opportunities (</a:t>
                      </a:r>
                      <a:r>
                        <a:rPr lang="en-US" sz="1000" dirty="0" err="1">
                          <a:effectLst/>
                        </a:rPr>
                        <a:t>peluang</a:t>
                      </a:r>
                      <a:r>
                        <a:rPr lang="en-US" sz="1000" dirty="0">
                          <a:effectLst/>
                        </a:rPr>
                        <a:t>)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Strategi SO</a:t>
                      </a:r>
                      <a:endParaRPr lang="en-ID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Total Skor</a:t>
                      </a:r>
                      <a:endParaRPr lang="en-ID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2,00 + 2,12 = 4,12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Strategi WO</a:t>
                      </a:r>
                      <a:endParaRPr lang="en-ID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Total Skor</a:t>
                      </a:r>
                      <a:endParaRPr lang="en-ID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1,02 + 2,12 = 3,14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0346805"/>
                  </a:ext>
                </a:extLst>
              </a:tr>
              <a:tr h="10115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      Threats (</a:t>
                      </a:r>
                      <a:r>
                        <a:rPr lang="en-US" sz="1000" dirty="0" err="1">
                          <a:effectLst/>
                        </a:rPr>
                        <a:t>ancaman</a:t>
                      </a:r>
                      <a:r>
                        <a:rPr lang="en-US" sz="1000" dirty="0">
                          <a:effectLst/>
                        </a:rPr>
                        <a:t>)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Strategi ST</a:t>
                      </a:r>
                      <a:endParaRPr lang="en-ID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Total Skor</a:t>
                      </a:r>
                      <a:endParaRPr lang="en-ID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2,00 + 1,01 = 3,01</a:t>
                      </a:r>
                      <a:endParaRPr lang="en-ID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Strategi WT</a:t>
                      </a:r>
                      <a:endParaRPr lang="en-ID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Total Skor</a:t>
                      </a:r>
                      <a:endParaRPr lang="en-ID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1,02 + 1,01 = 2,03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323346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82A165-0259-4418-9A23-7AC53FD79183}"/>
              </a:ext>
            </a:extLst>
          </p:cNvPr>
          <p:cNvCxnSpPr/>
          <p:nvPr/>
        </p:nvCxnSpPr>
        <p:spPr>
          <a:xfrm>
            <a:off x="4041775" y="9053513"/>
            <a:ext cx="1974850" cy="3111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27C6000-9419-4053-AE56-A547650FCA7A}"/>
              </a:ext>
            </a:extLst>
          </p:cNvPr>
          <p:cNvSpPr txBox="1"/>
          <p:nvPr/>
        </p:nvSpPr>
        <p:spPr>
          <a:xfrm>
            <a:off x="166758" y="3676259"/>
            <a:ext cx="1185848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Tabel</a:t>
            </a:r>
            <a:r>
              <a:rPr lang="en-US" b="1" dirty="0">
                <a:effectLst/>
                <a:latin typeface="Exo" panose="020B0604020202020204" charset="0"/>
                <a:ea typeface="Calibri" panose="020F0502020204030204" pitchFamily="34" charset="0"/>
              </a:rPr>
              <a:t>. </a:t>
            </a:r>
            <a:r>
              <a:rPr lang="en-US" b="1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Bobot</a:t>
            </a:r>
            <a:r>
              <a:rPr lang="en-US" b="1" dirty="0">
                <a:effectLst/>
                <a:latin typeface="Exo" panose="020B0604020202020204" charset="0"/>
                <a:ea typeface="Calibri" panose="020F0502020204030204" pitchFamily="34" charset="0"/>
              </a:rPr>
              <a:t> Skor</a:t>
            </a:r>
          </a:p>
          <a:p>
            <a:pPr algn="ctr"/>
            <a:endParaRPr lang="en-US" sz="1800" dirty="0">
              <a:effectLst/>
              <a:latin typeface="Exo" panose="020B0604020202020204" charset="0"/>
              <a:ea typeface="Calibri" panose="020F0502020204030204" pitchFamily="34" charset="0"/>
            </a:endParaRPr>
          </a:p>
          <a:p>
            <a:pPr algn="just"/>
            <a:r>
              <a:rPr lang="en-US" sz="18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Berdasarkan</a:t>
            </a:r>
            <a:r>
              <a:rPr lang="en-US" sz="18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hasil</a:t>
            </a:r>
            <a:r>
              <a:rPr lang="en-US" sz="18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tabel</a:t>
            </a:r>
            <a:r>
              <a:rPr lang="en-US" sz="18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bobot</a:t>
            </a:r>
            <a:r>
              <a:rPr lang="en-US" sz="18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skor</a:t>
            </a:r>
            <a:r>
              <a:rPr lang="en-US" sz="1800" dirty="0">
                <a:effectLst/>
                <a:latin typeface="Exo" panose="020B0604020202020204" charset="0"/>
                <a:ea typeface="Calibri" panose="020F0502020204030204" pitchFamily="34" charset="0"/>
              </a:rPr>
              <a:t> pada </a:t>
            </a:r>
            <a:r>
              <a:rPr lang="en-US" sz="18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matriks</a:t>
            </a:r>
            <a:r>
              <a:rPr lang="en-US" sz="1800" dirty="0">
                <a:effectLst/>
                <a:latin typeface="Exo" panose="020B0604020202020204" charset="0"/>
                <a:ea typeface="Calibri" panose="020F0502020204030204" pitchFamily="34" charset="0"/>
              </a:rPr>
              <a:t> SWOT </a:t>
            </a:r>
            <a:r>
              <a:rPr lang="en-US" sz="18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dapat</a:t>
            </a:r>
            <a:r>
              <a:rPr lang="en-US" sz="18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terlihat</a:t>
            </a:r>
            <a:r>
              <a:rPr lang="en-US" sz="18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bahwa</a:t>
            </a:r>
            <a:r>
              <a:rPr lang="en-US" sz="1800" dirty="0">
                <a:effectLst/>
                <a:latin typeface="Exo" panose="020B0604020202020204" charset="0"/>
                <a:ea typeface="Calibri" panose="020F0502020204030204" pitchFamily="34" charset="0"/>
              </a:rPr>
              <a:t> strategi SO yang </a:t>
            </a:r>
            <a:r>
              <a:rPr lang="en-US" sz="18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memiliki</a:t>
            </a:r>
            <a:r>
              <a:rPr lang="en-US" sz="18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skor</a:t>
            </a:r>
            <a:r>
              <a:rPr lang="en-US" sz="18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tertinggi</a:t>
            </a:r>
            <a:r>
              <a:rPr lang="en-US" sz="18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yaitu</a:t>
            </a:r>
            <a:r>
              <a:rPr lang="en-US" sz="1800" dirty="0">
                <a:effectLst/>
                <a:latin typeface="Exo" panose="020B0604020202020204" charset="0"/>
                <a:ea typeface="Calibri" panose="020F0502020204030204" pitchFamily="34" charset="0"/>
              </a:rPr>
              <a:t> 4,12 </a:t>
            </a:r>
            <a:r>
              <a:rPr lang="en-US" sz="18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dibandingkan</a:t>
            </a:r>
            <a:r>
              <a:rPr lang="en-US" sz="18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dengan</a:t>
            </a:r>
            <a:r>
              <a:rPr lang="en-US" sz="1800" dirty="0">
                <a:effectLst/>
                <a:latin typeface="Exo" panose="020B0604020202020204" charset="0"/>
                <a:ea typeface="Calibri" panose="020F0502020204030204" pitchFamily="34" charset="0"/>
              </a:rPr>
              <a:t> strategi </a:t>
            </a:r>
            <a:r>
              <a:rPr lang="en-US" sz="18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lainnya</a:t>
            </a:r>
            <a:r>
              <a:rPr lang="en-US" sz="1800" dirty="0">
                <a:effectLst/>
                <a:latin typeface="Exo" panose="020B0604020202020204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maka</a:t>
            </a:r>
            <a:r>
              <a:rPr lang="en-US" sz="1800" dirty="0">
                <a:effectLst/>
                <a:latin typeface="Exo" panose="020B0604020202020204" charset="0"/>
                <a:ea typeface="Calibri" panose="020F0502020204030204" pitchFamily="34" charset="0"/>
              </a:rPr>
              <a:t> home </a:t>
            </a:r>
            <a:r>
              <a:rPr lang="en-US" sz="18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industri</a:t>
            </a:r>
            <a:r>
              <a:rPr lang="en-US" sz="18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Kreatif</a:t>
            </a:r>
            <a:r>
              <a:rPr lang="en-US" sz="1800" dirty="0">
                <a:effectLst/>
                <a:latin typeface="Exo" panose="020B0604020202020204" charset="0"/>
                <a:ea typeface="Calibri" panose="020F0502020204030204" pitchFamily="34" charset="0"/>
              </a:rPr>
              <a:t> Jaya </a:t>
            </a:r>
            <a:r>
              <a:rPr lang="en-US" sz="18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dapat</a:t>
            </a:r>
            <a:r>
              <a:rPr lang="en-US" sz="18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menggunakan</a:t>
            </a:r>
            <a:r>
              <a:rPr lang="en-US" sz="1800" dirty="0">
                <a:effectLst/>
                <a:latin typeface="Exo" panose="020B0604020202020204" charset="0"/>
                <a:ea typeface="Calibri" panose="020F0502020204030204" pitchFamily="34" charset="0"/>
              </a:rPr>
              <a:t> strategi SO </a:t>
            </a:r>
            <a:r>
              <a:rPr lang="en-US" sz="18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untuk</a:t>
            </a:r>
            <a:r>
              <a:rPr lang="en-US" sz="18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membantu</a:t>
            </a:r>
            <a:r>
              <a:rPr lang="en-US" sz="18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meningkatkan</a:t>
            </a:r>
            <a:r>
              <a:rPr lang="en-US" sz="18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pendapatannya</a:t>
            </a:r>
            <a:r>
              <a:rPr lang="en-US" sz="1800" dirty="0">
                <a:effectLst/>
                <a:latin typeface="Exo" panose="020B0604020202020204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latin typeface="Exo" panose="020B0604020202020204" charset="0"/>
                <a:ea typeface="Calibri" panose="020F0502020204030204" pitchFamily="34" charset="0"/>
              </a:rPr>
              <a:t>U</a:t>
            </a:r>
            <a:r>
              <a:rPr lang="en-US" sz="18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ntuk</a:t>
            </a:r>
            <a:r>
              <a:rPr lang="en-US" sz="18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dapat</a:t>
            </a:r>
            <a:r>
              <a:rPr lang="en-US" sz="18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meningkatkan</a:t>
            </a:r>
            <a:r>
              <a:rPr lang="en-US" sz="18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pendapatan</a:t>
            </a:r>
            <a:r>
              <a:rPr lang="en-US" sz="1800" dirty="0">
                <a:effectLst/>
                <a:latin typeface="Exo" panose="020B0604020202020204" charset="0"/>
                <a:ea typeface="Calibri" panose="020F0502020204030204" pitchFamily="34" charset="0"/>
              </a:rPr>
              <a:t> pada Home </a:t>
            </a:r>
            <a:r>
              <a:rPr lang="en-US" sz="18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Industri</a:t>
            </a:r>
            <a:r>
              <a:rPr lang="en-US" sz="18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Kreatif</a:t>
            </a:r>
            <a:r>
              <a:rPr lang="en-US" sz="1800" dirty="0">
                <a:effectLst/>
                <a:latin typeface="Exo" panose="020B0604020202020204" charset="0"/>
                <a:ea typeface="Calibri" panose="020F0502020204030204" pitchFamily="34" charset="0"/>
              </a:rPr>
              <a:t> Jaya yang </a:t>
            </a:r>
            <a:r>
              <a:rPr lang="en-US" sz="18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ada</a:t>
            </a:r>
            <a:r>
              <a:rPr lang="en-US" sz="1800" dirty="0">
                <a:effectLst/>
                <a:latin typeface="Exo" panose="020B0604020202020204" charset="0"/>
                <a:ea typeface="Calibri" panose="020F0502020204030204" pitchFamily="34" charset="0"/>
              </a:rPr>
              <a:t> di </a:t>
            </a:r>
            <a:r>
              <a:rPr lang="en-US" sz="18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Desa</a:t>
            </a:r>
            <a:r>
              <a:rPr lang="en-US" sz="18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Gresikan</a:t>
            </a:r>
            <a:r>
              <a:rPr lang="en-US" sz="18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Kecamatan</a:t>
            </a:r>
            <a:r>
              <a:rPr lang="en-US" sz="18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Krian</a:t>
            </a:r>
            <a:r>
              <a:rPr lang="en-US" sz="18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yaitu</a:t>
            </a:r>
            <a:r>
              <a:rPr lang="en-US" sz="18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dengan</a:t>
            </a:r>
            <a:r>
              <a:rPr lang="en-US" sz="18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memanfaatkan</a:t>
            </a:r>
            <a:r>
              <a:rPr lang="en-US" sz="1800" dirty="0">
                <a:effectLst/>
                <a:latin typeface="Exo" panose="020B0604020202020204" charset="0"/>
                <a:ea typeface="Calibri" panose="020F0502020204030204" pitchFamily="34" charset="0"/>
              </a:rPr>
              <a:t> strategi SO (</a:t>
            </a:r>
            <a:r>
              <a:rPr lang="en-US" sz="1800" i="1" dirty="0">
                <a:effectLst/>
                <a:latin typeface="Exo" panose="020B0604020202020204" charset="0"/>
                <a:ea typeface="Calibri" panose="020F0502020204030204" pitchFamily="34" charset="0"/>
              </a:rPr>
              <a:t>Strengths</a:t>
            </a:r>
            <a:r>
              <a:rPr lang="en-US" sz="1800" dirty="0">
                <a:effectLst/>
                <a:latin typeface="Exo" panose="020B0604020202020204" charset="0"/>
                <a:ea typeface="Calibri" panose="020F0502020204030204" pitchFamily="34" charset="0"/>
              </a:rPr>
              <a:t> dan </a:t>
            </a:r>
            <a:r>
              <a:rPr lang="en-US" sz="1800" i="1" dirty="0">
                <a:effectLst/>
                <a:latin typeface="Exo" panose="020B0604020202020204" charset="0"/>
                <a:ea typeface="Calibri" panose="020F0502020204030204" pitchFamily="34" charset="0"/>
              </a:rPr>
              <a:t>Opportunities</a:t>
            </a:r>
            <a:r>
              <a:rPr lang="en-US" sz="1800" dirty="0">
                <a:effectLst/>
                <a:latin typeface="Exo" panose="020B0604020202020204" charset="0"/>
                <a:ea typeface="Calibri" panose="020F0502020204030204" pitchFamily="34" charset="0"/>
              </a:rPr>
              <a:t>) </a:t>
            </a:r>
            <a:r>
              <a:rPr lang="en-US" sz="18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dimana</a:t>
            </a:r>
            <a:r>
              <a:rPr lang="en-US" sz="1800" dirty="0">
                <a:effectLst/>
                <a:latin typeface="Exo" panose="020B0604020202020204" charset="0"/>
                <a:ea typeface="Calibri" panose="020F0502020204030204" pitchFamily="34" charset="0"/>
              </a:rPr>
              <a:t> strategi SO </a:t>
            </a:r>
            <a:r>
              <a:rPr lang="en-US" sz="18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merupakan</a:t>
            </a:r>
            <a:r>
              <a:rPr lang="en-US" sz="1800" dirty="0">
                <a:effectLst/>
                <a:latin typeface="Exo" panose="020B0604020202020204" charset="0"/>
                <a:ea typeface="Calibri" panose="020F0502020204030204" pitchFamily="34" charset="0"/>
              </a:rPr>
              <a:t> strategi yang </a:t>
            </a:r>
            <a:r>
              <a:rPr lang="en-US" sz="18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bersumber</a:t>
            </a:r>
            <a:r>
              <a:rPr lang="en-US" sz="18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dari</a:t>
            </a:r>
            <a:r>
              <a:rPr lang="en-US" sz="18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faktor</a:t>
            </a:r>
            <a:r>
              <a:rPr lang="en-US" sz="1800" dirty="0">
                <a:effectLst/>
                <a:latin typeface="Exo" panose="020B0604020202020204" charset="0"/>
                <a:ea typeface="Calibri" panose="020F0502020204030204" pitchFamily="34" charset="0"/>
              </a:rPr>
              <a:t> internal </a:t>
            </a:r>
            <a:r>
              <a:rPr lang="en-US" sz="18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untuk</a:t>
            </a:r>
            <a:r>
              <a:rPr lang="en-US" sz="18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memaksimalkan</a:t>
            </a:r>
            <a:r>
              <a:rPr lang="en-US" sz="18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kekuatan</a:t>
            </a:r>
            <a:r>
              <a:rPr lang="en-US" sz="1800" dirty="0">
                <a:effectLst/>
                <a:latin typeface="Exo" panose="020B0604020202020204" charset="0"/>
                <a:ea typeface="Calibri" panose="020F0502020204030204" pitchFamily="34" charset="0"/>
              </a:rPr>
              <a:t> dan </a:t>
            </a:r>
            <a:r>
              <a:rPr lang="en-US" sz="18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memanfaatkan</a:t>
            </a:r>
            <a:r>
              <a:rPr lang="en-US" sz="18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peluang</a:t>
            </a:r>
            <a:r>
              <a:rPr lang="en-US" sz="1800" dirty="0">
                <a:effectLst/>
                <a:latin typeface="Exo" panose="020B0604020202020204" charset="0"/>
                <a:ea typeface="Calibri" panose="020F0502020204030204" pitchFamily="34" charset="0"/>
              </a:rPr>
              <a:t> yang </a:t>
            </a:r>
            <a:r>
              <a:rPr lang="en-US" sz="18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ada</a:t>
            </a:r>
            <a:r>
              <a:rPr lang="en-US" sz="18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dari</a:t>
            </a:r>
            <a:r>
              <a:rPr lang="en-US" sz="18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faktor</a:t>
            </a:r>
            <a:r>
              <a:rPr lang="en-US" sz="18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eksternal</a:t>
            </a:r>
            <a:r>
              <a:rPr lang="en-US" sz="1800" dirty="0">
                <a:effectLst/>
                <a:latin typeface="Exo" panose="020B0604020202020204" charset="0"/>
                <a:ea typeface="Calibri" panose="020F0502020204030204" pitchFamily="34" charset="0"/>
              </a:rPr>
              <a:t>. </a:t>
            </a:r>
            <a:endParaRPr lang="en-ID" sz="1800" dirty="0">
              <a:latin typeface="Ex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135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42C03-6949-412D-A180-11CDA4A5C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Kesimpulan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5A176A-20C2-437E-84C3-9579A6929B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marR="2540" lvl="0" indent="0" algn="just">
              <a:spcBef>
                <a:spcPts val="600"/>
              </a:spcBef>
              <a:buNone/>
            </a:pP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Strategi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pendapatan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dapat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dilakukan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pemilik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home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industri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sandal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ini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berdasarkan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matriks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SWOT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adalah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memanfaatkan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strategi SO (</a:t>
            </a:r>
            <a:r>
              <a:rPr lang="en-ID" sz="1800" i="1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Strengths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dan </a:t>
            </a:r>
            <a:r>
              <a:rPr lang="en-ID" sz="1800" i="1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Opportunities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)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dimana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strategi yang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dapat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dimanfaatkan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oleh Home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Industri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Kreatif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Jaya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ini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sebagai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berikut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:</a:t>
            </a:r>
          </a:p>
          <a:p>
            <a:pPr marL="342900" marR="2540" lvl="0" indent="-342900" algn="just">
              <a:spcBef>
                <a:spcPts val="600"/>
              </a:spcBef>
              <a:buFont typeface="+mj-lt"/>
              <a:buAutoNum type="alphaLcPeriod"/>
            </a:pP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Mempertahankan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kualitas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produk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mengikuti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trend yang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laku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di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pasaran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menarik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perhatian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konsumen</a:t>
            </a:r>
            <a:endParaRPr lang="en-ID" sz="1800" dirty="0">
              <a:effectLst/>
              <a:latin typeface="Exo" panose="020B0604020202020204" charset="0"/>
              <a:ea typeface="Times New Roman" panose="02020603050405020304" pitchFamily="18" charset="0"/>
            </a:endParaRPr>
          </a:p>
          <a:p>
            <a:pPr marL="342900" marR="2540" lvl="0" indent="-342900" algn="just">
              <a:spcBef>
                <a:spcPts val="600"/>
              </a:spcBef>
              <a:buFont typeface="+mj-lt"/>
              <a:buAutoNum type="alphaLcPeriod"/>
            </a:pP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Menjalin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hubungan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kerjasama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baik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konsumen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mempertahankan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segmentasi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pasar yang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besar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agar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dapat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terus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bertahan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dalam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mengembangkan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usaha</a:t>
            </a:r>
            <a:endParaRPr lang="en-ID" sz="1800" dirty="0">
              <a:effectLst/>
              <a:latin typeface="Exo" panose="020B0604020202020204" charset="0"/>
              <a:ea typeface="Times New Roman" panose="02020603050405020304" pitchFamily="18" charset="0"/>
            </a:endParaRPr>
          </a:p>
          <a:p>
            <a:pPr marL="342900" marR="2540" lvl="0" indent="-342900" algn="just">
              <a:spcBef>
                <a:spcPts val="600"/>
              </a:spcBef>
              <a:buFont typeface="+mj-lt"/>
              <a:buAutoNum type="alphaLcPeriod"/>
            </a:pP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Meningkatkan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kualitas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Sumber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Daya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Manusia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terlatih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memberikan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pelatihan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secara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mendalam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guna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menghasilkan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produk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berkualitas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menjadikan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usaha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bisa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berkembang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lebih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maju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</a:p>
          <a:p>
            <a:pPr marL="342900" marR="2540" lvl="0" indent="-342900" algn="just">
              <a:spcBef>
                <a:spcPts val="600"/>
              </a:spcBef>
              <a:buFont typeface="+mj-lt"/>
              <a:buAutoNum type="alphaLcPeriod"/>
            </a:pP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Selalu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melakukan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inovasi-inovasi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produk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baru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agar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konsumen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memiliki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variasi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dalam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memilih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produk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sehingga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dapat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mempertahankan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konsumen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tetap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</a:p>
          <a:p>
            <a:pPr marL="342900" marR="2540" lvl="0" indent="-342900" algn="just">
              <a:spcBef>
                <a:spcPts val="600"/>
              </a:spcBef>
              <a:buFont typeface="+mj-lt"/>
              <a:buAutoNum type="alphaLcPeriod"/>
            </a:pP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Menjalin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kerja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sama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pemasok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bahan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baku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agar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bahan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baku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kita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butuhkan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bisa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mudah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kita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dapat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karena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kedekatan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pemasok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bahan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baku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akan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mempengaruhi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tingkat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persediaan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bahan</a:t>
            </a:r>
            <a: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bakunya</a:t>
            </a:r>
            <a:endParaRPr lang="en-ID" sz="1800" dirty="0">
              <a:effectLst/>
              <a:latin typeface="Exo" panose="020B0604020202020204" charset="0"/>
              <a:ea typeface="Times New Roman" panose="02020603050405020304" pitchFamily="18" charset="0"/>
            </a:endParaRPr>
          </a:p>
          <a:p>
            <a:pPr marL="50800" indent="0">
              <a:buNone/>
            </a:pPr>
            <a:endParaRPr lang="en-ID" sz="1800" dirty="0">
              <a:latin typeface="Ex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026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6E3DB-CC5F-4B41-81B0-7C76214AB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Penelitian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DB283-3928-417F-BCB8-CC06F847C3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endParaRPr lang="en-ID" sz="2800" dirty="0">
              <a:effectLst/>
              <a:latin typeface="Calibri" panose="020F0502020204030204" pitchFamily="34" charset="0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marL="50800" indent="0">
              <a:buNone/>
            </a:pPr>
            <a:endParaRPr lang="en-ID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8D38760-F1E1-4017-809C-84F46AD22A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840058"/>
              </p:ext>
            </p:extLst>
          </p:nvPr>
        </p:nvGraphicFramePr>
        <p:xfrm>
          <a:off x="166758" y="1407886"/>
          <a:ext cx="11830878" cy="4211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5439">
                  <a:extLst>
                    <a:ext uri="{9D8B030D-6E8A-4147-A177-3AD203B41FA5}">
                      <a16:colId xmlns:a16="http://schemas.microsoft.com/office/drawing/2014/main" val="2251691192"/>
                    </a:ext>
                  </a:extLst>
                </a:gridCol>
                <a:gridCol w="5915439">
                  <a:extLst>
                    <a:ext uri="{9D8B030D-6E8A-4147-A177-3AD203B41FA5}">
                      <a16:colId xmlns:a16="http://schemas.microsoft.com/office/drawing/2014/main" val="3366675423"/>
                    </a:ext>
                  </a:extLst>
                </a:gridCol>
              </a:tblGrid>
              <a:tr h="56605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Exo" panose="020B0604020202020204" charset="0"/>
                        </a:rPr>
                        <a:t>Teoritis</a:t>
                      </a:r>
                      <a:endParaRPr lang="en-ID" sz="2800" dirty="0">
                        <a:latin typeface="Exo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Exo" panose="020B0604020202020204" charset="0"/>
                        </a:rPr>
                        <a:t>Praktis</a:t>
                      </a:r>
                      <a:endParaRPr lang="en-ID" sz="2800" dirty="0">
                        <a:latin typeface="Exo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558986"/>
                  </a:ext>
                </a:extLst>
              </a:tr>
              <a:tr h="3645685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Exo" panose="020B0604020202020204" charset="0"/>
                      </a:endParaRPr>
                    </a:p>
                    <a:p>
                      <a:pPr algn="just"/>
                      <a:r>
                        <a:rPr lang="en-US" sz="2000" dirty="0">
                          <a:latin typeface="Exo" panose="020B0604020202020204" charset="0"/>
                        </a:rPr>
                        <a:t>Dari </a:t>
                      </a:r>
                      <a:r>
                        <a:rPr lang="en-US" sz="2000" dirty="0" err="1">
                          <a:latin typeface="Exo" panose="020B0604020202020204" charset="0"/>
                        </a:rPr>
                        <a:t>penelitian</a:t>
                      </a:r>
                      <a:r>
                        <a:rPr lang="en-US" sz="2000" dirty="0">
                          <a:latin typeface="Exo" panose="020B0604020202020204" charset="0"/>
                        </a:rPr>
                        <a:t> </a:t>
                      </a:r>
                      <a:r>
                        <a:rPr lang="en-US" sz="2000" dirty="0" err="1">
                          <a:latin typeface="Exo" panose="020B0604020202020204" charset="0"/>
                        </a:rPr>
                        <a:t>ini</a:t>
                      </a:r>
                      <a:r>
                        <a:rPr lang="en-US" sz="2000" dirty="0">
                          <a:latin typeface="Exo" panose="020B0604020202020204" charset="0"/>
                        </a:rPr>
                        <a:t> </a:t>
                      </a:r>
                      <a:r>
                        <a:rPr lang="en-US" sz="2000" dirty="0" err="1">
                          <a:latin typeface="Exo" panose="020B0604020202020204" charset="0"/>
                        </a:rPr>
                        <a:t>diharapkan</a:t>
                      </a:r>
                      <a:r>
                        <a:rPr lang="en-US" sz="2000" dirty="0">
                          <a:latin typeface="Exo" panose="020B0604020202020204" charset="0"/>
                        </a:rPr>
                        <a:t> </a:t>
                      </a:r>
                      <a:r>
                        <a:rPr lang="en-US" sz="2000" dirty="0" err="1">
                          <a:latin typeface="Exo" panose="020B0604020202020204" charset="0"/>
                        </a:rPr>
                        <a:t>dapat</a:t>
                      </a:r>
                      <a:r>
                        <a:rPr lang="en-US" sz="2000" dirty="0">
                          <a:latin typeface="Exo" panose="020B0604020202020204" charset="0"/>
                        </a:rPr>
                        <a:t> </a:t>
                      </a:r>
                      <a:r>
                        <a:rPr lang="en-US" sz="2000" dirty="0" err="1">
                          <a:latin typeface="Exo" panose="020B0604020202020204" charset="0"/>
                        </a:rPr>
                        <a:t>dijadikan</a:t>
                      </a:r>
                      <a:r>
                        <a:rPr lang="en-US" sz="2000" dirty="0">
                          <a:latin typeface="Exo" panose="020B0604020202020204" charset="0"/>
                        </a:rPr>
                        <a:t> </a:t>
                      </a:r>
                      <a:r>
                        <a:rPr lang="en-US" sz="2000" dirty="0" err="1">
                          <a:latin typeface="Exo" panose="020B0604020202020204" charset="0"/>
                        </a:rPr>
                        <a:t>sebagai</a:t>
                      </a:r>
                      <a:r>
                        <a:rPr lang="en-US" sz="2000" dirty="0">
                          <a:latin typeface="Exo" panose="020B0604020202020204" charset="0"/>
                        </a:rPr>
                        <a:t> </a:t>
                      </a:r>
                      <a:r>
                        <a:rPr lang="en-US" sz="2000" dirty="0" err="1">
                          <a:latin typeface="Exo" panose="020B0604020202020204" charset="0"/>
                        </a:rPr>
                        <a:t>tambahan</a:t>
                      </a:r>
                      <a:r>
                        <a:rPr lang="en-US" sz="2000" dirty="0">
                          <a:latin typeface="Exo" panose="020B0604020202020204" charset="0"/>
                        </a:rPr>
                        <a:t> </a:t>
                      </a:r>
                      <a:r>
                        <a:rPr lang="en-US" sz="2000" dirty="0" err="1">
                          <a:latin typeface="Exo" panose="020B0604020202020204" charset="0"/>
                        </a:rPr>
                        <a:t>referensi</a:t>
                      </a:r>
                      <a:r>
                        <a:rPr lang="en-US" sz="2000" dirty="0">
                          <a:latin typeface="Exo" panose="020B0604020202020204" charset="0"/>
                        </a:rPr>
                        <a:t> </a:t>
                      </a:r>
                      <a:r>
                        <a:rPr lang="en-US" sz="2000" dirty="0" err="1">
                          <a:latin typeface="Exo" panose="020B0604020202020204" charset="0"/>
                        </a:rPr>
                        <a:t>bagi</a:t>
                      </a:r>
                      <a:r>
                        <a:rPr lang="en-US" sz="2000" dirty="0">
                          <a:latin typeface="Exo" panose="020B0604020202020204" charset="0"/>
                        </a:rPr>
                        <a:t> </a:t>
                      </a:r>
                      <a:r>
                        <a:rPr lang="en-US" sz="2000" dirty="0" err="1">
                          <a:latin typeface="Exo" panose="020B0604020202020204" charset="0"/>
                        </a:rPr>
                        <a:t>pihak-pihak</a:t>
                      </a:r>
                      <a:r>
                        <a:rPr lang="en-US" sz="2000" dirty="0">
                          <a:latin typeface="Exo" panose="020B0604020202020204" charset="0"/>
                        </a:rPr>
                        <a:t> </a:t>
                      </a:r>
                      <a:r>
                        <a:rPr lang="en-US" sz="2000" dirty="0" err="1">
                          <a:latin typeface="Exo" panose="020B0604020202020204" charset="0"/>
                        </a:rPr>
                        <a:t>terkait</a:t>
                      </a:r>
                      <a:r>
                        <a:rPr lang="en-US" sz="2000" dirty="0">
                          <a:latin typeface="Exo" panose="020B0604020202020204" charset="0"/>
                        </a:rPr>
                        <a:t> </a:t>
                      </a:r>
                      <a:r>
                        <a:rPr lang="en-US" sz="2000" dirty="0" err="1">
                          <a:latin typeface="Exo" panose="020B0604020202020204" charset="0"/>
                        </a:rPr>
                        <a:t>terutama</a:t>
                      </a:r>
                      <a:r>
                        <a:rPr lang="en-US" sz="2000" dirty="0">
                          <a:latin typeface="Exo" panose="020B0604020202020204" charset="0"/>
                        </a:rPr>
                        <a:t> para </a:t>
                      </a:r>
                      <a:r>
                        <a:rPr lang="en-US" sz="2000" dirty="0" err="1">
                          <a:latin typeface="Exo" panose="020B0604020202020204" charset="0"/>
                        </a:rPr>
                        <a:t>usaha</a:t>
                      </a:r>
                      <a:r>
                        <a:rPr lang="en-US" sz="2000" dirty="0">
                          <a:latin typeface="Exo" panose="020B0604020202020204" charset="0"/>
                        </a:rPr>
                        <a:t> </a:t>
                      </a:r>
                      <a:r>
                        <a:rPr lang="en-US" sz="2000" dirty="0" err="1">
                          <a:latin typeface="Exo" panose="020B0604020202020204" charset="0"/>
                        </a:rPr>
                        <a:t>kecil</a:t>
                      </a:r>
                      <a:r>
                        <a:rPr lang="en-US" sz="2000" dirty="0">
                          <a:latin typeface="Exo" panose="020B0604020202020204" charset="0"/>
                        </a:rPr>
                        <a:t> </a:t>
                      </a:r>
                      <a:r>
                        <a:rPr lang="en-US" sz="2000" dirty="0" err="1">
                          <a:latin typeface="Exo" panose="020B0604020202020204" charset="0"/>
                        </a:rPr>
                        <a:t>guna</a:t>
                      </a:r>
                      <a:r>
                        <a:rPr lang="en-US" sz="2000" dirty="0">
                          <a:latin typeface="Exo" panose="020B0604020202020204" charset="0"/>
                        </a:rPr>
                        <a:t> </a:t>
                      </a:r>
                      <a:r>
                        <a:rPr lang="en-US" sz="2000" dirty="0" err="1">
                          <a:latin typeface="Exo" panose="020B0604020202020204" charset="0"/>
                        </a:rPr>
                        <a:t>untuk</a:t>
                      </a:r>
                      <a:r>
                        <a:rPr lang="en-US" sz="2000" dirty="0">
                          <a:latin typeface="Exo" panose="020B0604020202020204" charset="0"/>
                        </a:rPr>
                        <a:t> </a:t>
                      </a:r>
                      <a:r>
                        <a:rPr lang="en-US" sz="2000" dirty="0" err="1">
                          <a:latin typeface="Exo" panose="020B0604020202020204" charset="0"/>
                        </a:rPr>
                        <a:t>meningkatkan</a:t>
                      </a:r>
                      <a:r>
                        <a:rPr lang="en-US" sz="2000" dirty="0">
                          <a:latin typeface="Exo" panose="020B0604020202020204" charset="0"/>
                        </a:rPr>
                        <a:t> </a:t>
                      </a:r>
                      <a:r>
                        <a:rPr lang="en-US" sz="2000" dirty="0" err="1">
                          <a:latin typeface="Exo" panose="020B0604020202020204" charset="0"/>
                        </a:rPr>
                        <a:t>pendapatan</a:t>
                      </a:r>
                      <a:r>
                        <a:rPr lang="en-US" sz="2000" dirty="0">
                          <a:latin typeface="Exo" panose="020B0604020202020204" charset="0"/>
                        </a:rPr>
                        <a:t> pada </a:t>
                      </a:r>
                      <a:r>
                        <a:rPr lang="en-US" sz="2000" dirty="0" err="1">
                          <a:latin typeface="Exo" panose="020B0604020202020204" charset="0"/>
                        </a:rPr>
                        <a:t>usahanya</a:t>
                      </a:r>
                      <a:r>
                        <a:rPr lang="en-US" sz="2000" dirty="0">
                          <a:latin typeface="Exo" panose="020B0604020202020204" charset="0"/>
                        </a:rPr>
                        <a:t>.</a:t>
                      </a:r>
                      <a:endParaRPr lang="en-ID" sz="2000" dirty="0">
                        <a:latin typeface="Exo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Exo" panose="020B0604020202020204" charset="0"/>
                      </a:endParaRPr>
                    </a:p>
                    <a:p>
                      <a:pPr algn="just"/>
                      <a:r>
                        <a:rPr lang="en-US" sz="2000" dirty="0">
                          <a:latin typeface="Exo" panose="020B0604020202020204" charset="0"/>
                        </a:rPr>
                        <a:t>Dari </a:t>
                      </a:r>
                      <a:r>
                        <a:rPr lang="en-US" sz="2000" dirty="0" err="1">
                          <a:latin typeface="Exo" panose="020B0604020202020204" charset="0"/>
                        </a:rPr>
                        <a:t>penelitian</a:t>
                      </a:r>
                      <a:r>
                        <a:rPr lang="en-US" sz="2000" dirty="0">
                          <a:latin typeface="Exo" panose="020B0604020202020204" charset="0"/>
                        </a:rPr>
                        <a:t> </a:t>
                      </a:r>
                      <a:r>
                        <a:rPr lang="en-US" sz="2000" dirty="0" err="1">
                          <a:latin typeface="Exo" panose="020B0604020202020204" charset="0"/>
                        </a:rPr>
                        <a:t>ini</a:t>
                      </a:r>
                      <a:r>
                        <a:rPr lang="en-US" sz="2000" dirty="0">
                          <a:latin typeface="Exo" panose="020B0604020202020204" charset="0"/>
                        </a:rPr>
                        <a:t> </a:t>
                      </a:r>
                      <a:r>
                        <a:rPr lang="en-US" sz="2000" dirty="0" err="1">
                          <a:latin typeface="Exo" panose="020B0604020202020204" charset="0"/>
                        </a:rPr>
                        <a:t>diharapkan</a:t>
                      </a:r>
                      <a:r>
                        <a:rPr lang="en-US" sz="2000" dirty="0">
                          <a:latin typeface="Exo" panose="020B0604020202020204" charset="0"/>
                        </a:rPr>
                        <a:t> </a:t>
                      </a:r>
                      <a:r>
                        <a:rPr lang="en-US" sz="2000" dirty="0" err="1">
                          <a:latin typeface="Exo" panose="020B0604020202020204" charset="0"/>
                        </a:rPr>
                        <a:t>dapat</a:t>
                      </a:r>
                      <a:r>
                        <a:rPr lang="en-US" sz="2000" dirty="0">
                          <a:latin typeface="Exo" panose="020B0604020202020204" charset="0"/>
                        </a:rPr>
                        <a:t> </a:t>
                      </a:r>
                      <a:r>
                        <a:rPr lang="en-US" sz="2000" dirty="0" err="1">
                          <a:latin typeface="Exo" panose="020B0604020202020204" charset="0"/>
                        </a:rPr>
                        <a:t>memberikan</a:t>
                      </a:r>
                      <a:r>
                        <a:rPr lang="en-US" sz="2000" dirty="0">
                          <a:latin typeface="Exo" panose="020B0604020202020204" charset="0"/>
                        </a:rPr>
                        <a:t> </a:t>
                      </a:r>
                      <a:r>
                        <a:rPr lang="en-US" sz="2000" dirty="0" err="1">
                          <a:latin typeface="Exo" panose="020B0604020202020204" charset="0"/>
                        </a:rPr>
                        <a:t>solusi</a:t>
                      </a:r>
                      <a:r>
                        <a:rPr lang="en-US" sz="2000" dirty="0">
                          <a:latin typeface="Exo" panose="020B0604020202020204" charset="0"/>
                        </a:rPr>
                        <a:t> </a:t>
                      </a:r>
                      <a:r>
                        <a:rPr lang="en-US" sz="2000" dirty="0" err="1">
                          <a:latin typeface="Exo" panose="020B0604020202020204" charset="0"/>
                        </a:rPr>
                        <a:t>alternatif</a:t>
                      </a:r>
                      <a:r>
                        <a:rPr lang="en-US" sz="2000" dirty="0">
                          <a:latin typeface="Exo" panose="020B0604020202020204" charset="0"/>
                        </a:rPr>
                        <a:t> </a:t>
                      </a:r>
                      <a:r>
                        <a:rPr lang="en-US" sz="2000" dirty="0" err="1">
                          <a:latin typeface="Exo" panose="020B0604020202020204" charset="0"/>
                        </a:rPr>
                        <a:t>kepada</a:t>
                      </a:r>
                      <a:r>
                        <a:rPr lang="en-US" sz="2000" dirty="0">
                          <a:latin typeface="Exo" panose="020B0604020202020204" charset="0"/>
                        </a:rPr>
                        <a:t> </a:t>
                      </a:r>
                      <a:r>
                        <a:rPr lang="en-US" sz="2000" dirty="0" err="1">
                          <a:latin typeface="Exo" panose="020B0604020202020204" charset="0"/>
                        </a:rPr>
                        <a:t>pemilik</a:t>
                      </a:r>
                      <a:r>
                        <a:rPr lang="en-US" sz="2000" dirty="0">
                          <a:latin typeface="Exo" panose="020B0604020202020204" charset="0"/>
                        </a:rPr>
                        <a:t> home </a:t>
                      </a:r>
                      <a:r>
                        <a:rPr lang="en-US" sz="2000" dirty="0" err="1">
                          <a:latin typeface="Exo" panose="020B0604020202020204" charset="0"/>
                        </a:rPr>
                        <a:t>industri</a:t>
                      </a:r>
                      <a:r>
                        <a:rPr lang="en-US" sz="2000" dirty="0">
                          <a:latin typeface="Exo" panose="020B0604020202020204" charset="0"/>
                        </a:rPr>
                        <a:t> </a:t>
                      </a:r>
                      <a:r>
                        <a:rPr lang="en-US" sz="2000" dirty="0" err="1">
                          <a:latin typeface="Exo" panose="020B0604020202020204" charset="0"/>
                        </a:rPr>
                        <a:t>dalam</a:t>
                      </a:r>
                      <a:r>
                        <a:rPr lang="en-US" sz="2000" dirty="0">
                          <a:latin typeface="Exo" panose="020B0604020202020204" charset="0"/>
                        </a:rPr>
                        <a:t> </a:t>
                      </a:r>
                      <a:r>
                        <a:rPr lang="en-US" sz="2000" dirty="0" err="1">
                          <a:latin typeface="Exo" panose="020B0604020202020204" charset="0"/>
                        </a:rPr>
                        <a:t>menyusun</a:t>
                      </a:r>
                      <a:r>
                        <a:rPr lang="en-US" sz="2000" dirty="0">
                          <a:latin typeface="Exo" panose="020B0604020202020204" charset="0"/>
                        </a:rPr>
                        <a:t> </a:t>
                      </a:r>
                      <a:r>
                        <a:rPr lang="en-US" sz="2000" dirty="0" err="1">
                          <a:latin typeface="Exo" panose="020B0604020202020204" charset="0"/>
                        </a:rPr>
                        <a:t>rancangan</a:t>
                      </a:r>
                      <a:r>
                        <a:rPr lang="en-US" sz="2000" dirty="0">
                          <a:latin typeface="Exo" panose="020B0604020202020204" charset="0"/>
                        </a:rPr>
                        <a:t> strategi </a:t>
                      </a:r>
                      <a:r>
                        <a:rPr lang="en-US" sz="2000" dirty="0" err="1">
                          <a:latin typeface="Exo" panose="020B0604020202020204" charset="0"/>
                        </a:rPr>
                        <a:t>untuk</a:t>
                      </a:r>
                      <a:r>
                        <a:rPr lang="en-US" sz="2000" dirty="0">
                          <a:latin typeface="Exo" panose="020B0604020202020204" charset="0"/>
                        </a:rPr>
                        <a:t> </a:t>
                      </a:r>
                      <a:r>
                        <a:rPr lang="en-US" sz="2000" dirty="0" err="1">
                          <a:latin typeface="Exo" panose="020B0604020202020204" charset="0"/>
                        </a:rPr>
                        <a:t>meningkatkan</a:t>
                      </a:r>
                      <a:r>
                        <a:rPr lang="en-US" sz="2000" dirty="0">
                          <a:latin typeface="Exo" panose="020B0604020202020204" charset="0"/>
                        </a:rPr>
                        <a:t> </a:t>
                      </a:r>
                      <a:r>
                        <a:rPr lang="en-US" sz="2000" dirty="0" err="1">
                          <a:latin typeface="Exo" panose="020B0604020202020204" charset="0"/>
                        </a:rPr>
                        <a:t>pendapatan</a:t>
                      </a:r>
                      <a:r>
                        <a:rPr lang="en-US" sz="2000" dirty="0">
                          <a:latin typeface="Exo" panose="020B0604020202020204" charset="0"/>
                        </a:rPr>
                        <a:t>. </a:t>
                      </a:r>
                      <a:endParaRPr lang="en-ID" sz="2000" dirty="0">
                        <a:latin typeface="Exo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565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830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4f7abbb21_0_61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Referensi</a:t>
            </a:r>
            <a:endParaRPr/>
          </a:p>
        </p:txBody>
      </p:sp>
      <p:sp>
        <p:nvSpPr>
          <p:cNvPr id="90" name="Google Shape;90;g104f7abbb21_0_61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254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[1]  T.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Afifuddin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A., &amp;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Atmayanti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“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Pengaruh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Pertumbuhan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Ekonomi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Terhadap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Kemiskinan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Provinsi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Nusa Tenggara Barat: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Perspektif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Ekonomi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Islam.,” 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J. </a:t>
            </a:r>
            <a:r>
              <a:rPr lang="en-US" sz="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Kompetitif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Media Inf. </a:t>
            </a:r>
            <a:r>
              <a:rPr lang="en-US" sz="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Ekon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Pembangunan, </a:t>
            </a:r>
            <a:r>
              <a:rPr lang="en-US" sz="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Manaj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Dan </a:t>
            </a:r>
            <a:r>
              <a:rPr lang="en-US" sz="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Akunt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vol. 6, no. 1, pp. 25–42, 2020.</a:t>
            </a:r>
            <a:endParaRPr lang="en-ID" sz="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254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[2] H.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Naninsih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N., &amp;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Hardiyono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“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Pengaruh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Strategi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Pemasaran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Terhadap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Kepuasan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Keputusan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Pembelian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Produk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Usaha Kecil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Menengah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Ukm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310 Di Makassar.,” 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J. </a:t>
            </a:r>
            <a:r>
              <a:rPr lang="en-US" sz="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Apl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Manaj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Kewirausahaan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MASSARO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vol. 1, no. 1, pp. 47–61, 2019, [Online]. Available: 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https://doi.org/10.37476/massaro.v1i1.644</a:t>
            </a:r>
            <a:endParaRPr lang="en-ID" sz="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254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[3] I.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Rohim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A., &amp; Kurniawan, “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Manajemen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Usaha Dan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Produksi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Usaha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Mikro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Kecil Dan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Menengah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(UMKM) Di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Desa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Carang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Wulung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Wonosalam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Comvice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:,” 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J. Community Serv.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vol. 1, no. 1, pp. 23–28, 2017.</a:t>
            </a:r>
            <a:endParaRPr lang="en-ID" sz="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254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[4] R.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Mutiarni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“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Implementasi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Electronic Data Processing Pada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Koperasi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Wanita.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Eksis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:,” 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J. </a:t>
            </a:r>
            <a:r>
              <a:rPr lang="en-US" sz="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Ris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Ekon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dan </a:t>
            </a:r>
            <a:r>
              <a:rPr lang="en-US" sz="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Bisnis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vol. 12, no. 2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Okt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pp. 135–148, 2017.</a:t>
            </a:r>
            <a:endParaRPr lang="en-ID" sz="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254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[5] N.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Inayati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“Peran home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industri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peningkatan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pendapatan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ibu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rumah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tangga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studi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kasus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home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industri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el-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lisa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hijab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desa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pendowosalan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kecamatan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kalinyamatan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kabupaten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jepara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),” </a:t>
            </a:r>
            <a:r>
              <a:rPr lang="en-US" sz="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Skripsi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Jur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Ekon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Univ. Islam Negeri </a:t>
            </a:r>
            <a:r>
              <a:rPr lang="en-US" sz="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Walisongo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Semarang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2019.</a:t>
            </a:r>
            <a:endParaRPr lang="en-ID" sz="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254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[6] A. Y.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Alfi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“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Ekonomi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Kreatif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Sepatu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Bordir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Sidoarjo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1995-2018. AVATARA,” 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e-Journal </a:t>
            </a:r>
            <a:r>
              <a:rPr lang="en-US" sz="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Pendidik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Sej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vol. 7, no. 3, pp. 1–8, 2019.</a:t>
            </a:r>
            <a:endParaRPr lang="en-ID" sz="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254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[7] S.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Puspa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L., &amp;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Siamsa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“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Individualisme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Kemauan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Mengambil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Resiko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Kreatifitas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Kinerja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Karyawan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Perusahaan Daerah Air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Minum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(PDAM)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Kabupaten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Merauke.,” 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J. </a:t>
            </a:r>
            <a:r>
              <a:rPr lang="en-US" sz="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Ilmu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Ekon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Sos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vol. 10, no. 1, pp. 8–18, 2019, [Online]. Available: https://doi.org/10.1134/s0320972519100129</a:t>
            </a:r>
            <a:endParaRPr lang="en-ID" sz="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254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[8] O. V. Nainggolan, “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Analisis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Kelayakan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Usaha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Mikro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Kecil Dan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Menengah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Umkm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Sepatu Dan Sandal Di Bogor.,” 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J. Bina </a:t>
            </a:r>
            <a:r>
              <a:rPr lang="en-US" sz="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Akuntansi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vol. 5, no. 1, pp. 101–149, 2018, [Online]. Available: https://doi.org/10.52859/jba.v5i1.37</a:t>
            </a:r>
            <a:endParaRPr lang="en-ID" sz="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254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[9]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Imsar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M.Si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“‘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Analisis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Strategi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Pengembangan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Usaha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Ucok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Durian Medan,’” </a:t>
            </a:r>
            <a:r>
              <a:rPr lang="en-US" sz="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Lap. </a:t>
            </a:r>
            <a:r>
              <a:rPr lang="en-US" sz="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Penlitian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Fak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Ekon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dan </a:t>
            </a:r>
            <a:r>
              <a:rPr lang="en-US" sz="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Bisnis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Islam UIN Sumatera Utara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 h. 9–10, 2018.</a:t>
            </a:r>
            <a:endParaRPr lang="en-ID" sz="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254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[10] E.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Maulina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“SWOT Analysis for Business Strategies : A Case of Virage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Awi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the Bamboo Craft Industries, Bandung,” </a:t>
            </a:r>
            <a:r>
              <a:rPr lang="en-US" sz="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Indones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Rev. </a:t>
            </a:r>
            <a:r>
              <a:rPr lang="en-US" sz="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Integr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Bus. Econ. Res.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vol. 7, no. 2, pp. 213–225., 2018, [Online]. Available: http://buscompress.com/journal-home.htm</a:t>
            </a:r>
            <a:endParaRPr lang="en-ID" sz="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254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[11] G. (n. d. ).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Agusman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“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Analisisa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SWOT.,” vol. 02, no. 02, pp. 84–100.</a:t>
            </a:r>
            <a:endParaRPr lang="en-ID" sz="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254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[12] J.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Finatri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I.,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Pono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M., &amp;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Jusni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“Effect Covid-19: Loyalty of Prospective Umrah Pilgrims to Umrah and Hajj Travel Companies.,” </a:t>
            </a:r>
            <a:r>
              <a:rPr lang="en-US" sz="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Hasanuddin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J. Bus. </a:t>
            </a:r>
            <a:r>
              <a:rPr lang="en-US" sz="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Strateg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vol. 2, no. 3, pp. 31–37, 2020, [Online]. Available: https://doi.org/10.26487/hjbs.v2i3.353</a:t>
            </a:r>
            <a:endParaRPr lang="en-ID" sz="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ID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28A39-82E9-6526-150C-2826815AD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Referensi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15F254-80FA-FFC6-AAA6-05F7734406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marR="254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[13]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Suhar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Kristina, “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Pemberdayaan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Ekonomi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Bisnis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Muslim Jambi,” 2020.</a:t>
            </a:r>
            <a:endParaRPr lang="en-ID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254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[14] B. D. L.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Ansor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S., &amp;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Andiana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“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Pengaruh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Pemberian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Kredit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Modal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Terhadap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Pendapatan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Pedagang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Kecil (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Studi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Kasus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PD. BPR NTB Lobar Cabang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Gunungsari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2018 ).,” 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J. </a:t>
            </a:r>
            <a:r>
              <a:rPr lang="en-US" sz="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Kompetitif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Media Inf. </a:t>
            </a:r>
            <a:r>
              <a:rPr lang="en-US" sz="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Ekon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Pembangunan, </a:t>
            </a:r>
            <a:r>
              <a:rPr lang="en-US" sz="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Manaj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Dan </a:t>
            </a:r>
            <a:r>
              <a:rPr lang="en-US" sz="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Akun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vol. 6, no. 2, pp. 132–149, 2020, [Online]. Available: https://doi.org/http://dx.doi.org/10.47885/kompetitif.v6i2.294</a:t>
            </a:r>
            <a:endParaRPr lang="en-ID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254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[15] D.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Nuryati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N. G. A. P., “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Faktor-Faktor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Mempengaruhi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Pendapatan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Pedagang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Pasar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Kerambitan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Tabanan.,” 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Maj. </a:t>
            </a:r>
            <a:r>
              <a:rPr lang="en-US" sz="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Ilm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Univ. Tabanan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vol. 15, no. 2, pp. 139–144, 2018.</a:t>
            </a:r>
            <a:endParaRPr lang="en-ID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254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[16] I.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Halik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J.,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Halik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M.,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Nurlia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N.,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Hardiyono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H., &amp;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Alimuddin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“The Effect of Digital Marketing and Brand Awareness on the Performance of SMEs in Makassar City.,” 2021, [Online]. Available: https://doi.org/10.4108/eai.4-11-2020.2304613</a:t>
            </a:r>
            <a:endParaRPr lang="en-ID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254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[17] I. F.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Aswar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N. F., Burhanuddin, M. K., &amp;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Latiep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“Product Quality and Price on the Purchase Decision of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Hawai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Bakery Agents Merauke Products.,” 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Econ. Digit. Bus. Rev.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vol. 1, no. 2, pp. 75–81, 2020, [Online]. Available: https://doi.org/10.37531/ecotal.v1i2.12</a:t>
            </a:r>
            <a:endParaRPr lang="en-ID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254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[18] Y.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Hardiyono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Hardiyono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Irdawati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Misnawati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Bindarto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“Direction of the Cost of Equity Capital in Manufacturing Companies.,” 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J. </a:t>
            </a:r>
            <a:r>
              <a:rPr lang="en-US" sz="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Akunt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vol. 25, no. 2, p. 314, 2021, [Online]. Available: https://doi.org/10.24912/ja.v25i2.812</a:t>
            </a:r>
            <a:endParaRPr lang="en-ID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254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[19] I.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Fakultas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E. Dan, and B. Islam, “Strategi Home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Industri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Konveksi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Meningkatkan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Pendapatan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Rumah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Tangga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Masyarakat Kota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Binjai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Studi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Kasus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Abu Bakar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Konveksi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Mencirim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Binjai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Timur),” 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J. </a:t>
            </a:r>
            <a:r>
              <a:rPr lang="en-US" sz="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Ilmu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Manaj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dan </a:t>
            </a:r>
            <a:r>
              <a:rPr lang="en-US" sz="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Kewirausahaan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vol. 1, no.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Desember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pp. 2774–4795, 2020.</a:t>
            </a:r>
            <a:endParaRPr lang="en-ID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254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[20] T.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Atmayanti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B.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Dewi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Lita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Andiana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“Strategi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Pengembangan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Home Industry Era New Normal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Pandemi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Covid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Meningkatkan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Pendapatan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Studi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Kasus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Kelompok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Usaha Bersama (KUBE)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â€œArjanjangâ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€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Desa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Selebung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Ketangga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Kabupaten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Lombok Timur),” 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JPEK (</a:t>
            </a:r>
            <a:r>
              <a:rPr lang="en-US" sz="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Jurnal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Pendidik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Ekon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dan </a:t>
            </a:r>
            <a:r>
              <a:rPr lang="en-US" sz="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Kewirausahaan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vol. 5, no. 1, pp. 76–89, 2021,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doi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10.29408/jpek.v5i1.3349.</a:t>
            </a:r>
            <a:endParaRPr lang="en-ID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254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[21] R. N.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Sucihati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 S.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Utami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U.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Samawa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S.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Besar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 Info, and A. History, “IKAN AIR TAWAR UNTUK MENINGKATKAN,” no. 31, pp. 169–178, 2021.</a:t>
            </a:r>
            <a:endParaRPr lang="en-ID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254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[22] R. N. S.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Sayekti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B. A.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Mulyadi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Rifa’i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and R. A. D.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Novitawati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“Strategi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Pemasaran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Usaha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Mikro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Kecil dan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Menengah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Sentra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Industri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Kerajinan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Alas Kaki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Toyosima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Toyomarto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Singosari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Malang),” </a:t>
            </a:r>
            <a:r>
              <a:rPr lang="en-US" sz="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Eksis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J. </a:t>
            </a:r>
            <a:r>
              <a:rPr lang="en-US" sz="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Ris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Ekon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dan </a:t>
            </a:r>
            <a:r>
              <a:rPr lang="en-US" sz="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Bisnis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vol. 13, no. 1, pp. 41–50, 2018,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doi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10.26533/eksis.v13i1.156.</a:t>
            </a:r>
            <a:endParaRPr lang="en-ID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254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[23] E. Kurniawan STIE Haji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Salim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Bukittinggi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“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Nurfitriyenny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Eno Kurniawan Strategi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Pemasaran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Meningkatkan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Penjualan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Sepatu pada Home Industry Yap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Yek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Kota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Bukittinggi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Strategi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Pemasaran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Meningkatkan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Penjualan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Sepatu pada Home Industry Yap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Yek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Kota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Bukittinggi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,” vol. VI, pp. 47–55, 2021, [Online]. Available: https://ojs.fkipummy.ac.id/index.php/jusie</a:t>
            </a:r>
            <a:endParaRPr lang="en-ID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254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[24] L. A.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Tengor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N.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Budiharti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and I. B.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Suardika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“Strategi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Pengembangan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Usaha Pada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Industri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Konveksi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Sablon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Kaos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Home Industry 35 Screen Printing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Turen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,” 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J. </a:t>
            </a:r>
            <a:r>
              <a:rPr lang="en-US" sz="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Valtech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Jurnal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Mhs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Tek. Ind.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vol. 4, no. 2, 2021.</a:t>
            </a:r>
            <a:endParaRPr lang="en-ID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1000"/>
              </a:spcAft>
              <a:buNone/>
            </a:pPr>
            <a:endParaRPr lang="en-ID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007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28A39-82E9-6526-150C-2826815AD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Referensi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15F254-80FA-FFC6-AAA6-05F7734406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marR="254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[25]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Sugiyono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“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Metode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Penelitian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Pendidikan: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Pendekatan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Kuantitatif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Kualitatif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R&amp;D.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Alfabeta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.,” 2017.</a:t>
            </a:r>
            <a:endParaRPr lang="en-ID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254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[26] H.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Hasanah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“Teknik-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teknik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observasi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alternatif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metode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pengumpulan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data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kualitatif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ilmu-ilmu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sosial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At-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Taqaddum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,” vol. 8, no. 1, pp. 21–46, 2017.</a:t>
            </a:r>
            <a:endParaRPr lang="en-ID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254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[27] M. R.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Fadli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“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Memahami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desain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metode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penelitian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kualitatif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.,” </a:t>
            </a:r>
            <a:r>
              <a:rPr lang="en-US" sz="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Humanika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Kaji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Ilm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Mata </a:t>
            </a:r>
            <a:r>
              <a:rPr lang="en-US" sz="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Kuliah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Umum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vol. 21, no. 1, pp. 33–54, 2021.</a:t>
            </a:r>
            <a:endParaRPr lang="en-ID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254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[28] A.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Rijali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“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Analisis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data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kualitatif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Alhadharah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:,” 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J. </a:t>
            </a:r>
            <a:r>
              <a:rPr lang="en-US" sz="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Ilmu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Dakwah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vol. 17, no. 33, pp. 81–95, 2019.</a:t>
            </a:r>
            <a:endParaRPr lang="en-ID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254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[29]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Sudaryono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“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Pengertian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Dokumentasi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Alfabeta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.,” 2017.</a:t>
            </a:r>
            <a:endParaRPr lang="en-ID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254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[30] M. A. Milles, M.B. and Huberman, “Qualitative Data Analysis,” 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London Sage Publ.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1984.</a:t>
            </a:r>
            <a:endParaRPr lang="en-ID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254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[31] W. L. H.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Mangundjaya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Pengembangan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Diagnosis dan </a:t>
            </a:r>
            <a:r>
              <a:rPr lang="en-US" sz="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Intervensi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2020.</a:t>
            </a:r>
            <a:endParaRPr lang="en-ID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254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[32] D.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karya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Sri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Hastutik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Strategi </a:t>
            </a:r>
            <a:r>
              <a:rPr lang="en-US" sz="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Akuntansi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Manajemen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2021.</a:t>
            </a:r>
            <a:endParaRPr lang="en-ID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254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[33] F.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Rangkuti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Analisa SWOT Teknik </a:t>
            </a:r>
            <a:r>
              <a:rPr lang="en-US" sz="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Membedah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Kasus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Bisnis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Jakarta: PT. Gramedia Pustaka Utama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2004.</a:t>
            </a:r>
            <a:endParaRPr lang="en-ID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254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[34] R. S.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Oktami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S. Widodo, “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Analisis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Faktor-Faktor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Mempengaruhi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Tingkat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Pendapatan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Pengusaha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Sentra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Industri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Alas Kaki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Wedoro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Waru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Kabupaten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Sidoarjo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,” 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J. Econ.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vol. 1, no. 2, pp. 143–162, 2020.</a:t>
            </a:r>
            <a:endParaRPr lang="en-ID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254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[35]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Wiwiek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Andajani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Nina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Lisanty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Agustia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Dwi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Pamujiati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Eko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Yuliarsha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Sidhi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“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Analisis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Faktor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Mempengaruhi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Pendapatan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Home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Industri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Tempe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Kripik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Kelompok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Usaha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Jajanan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Khas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Kabupaten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Trenggalek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,” 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J. AGRIBIS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vol. 7, no. 1, pp. 16–32, 2021,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doi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10.36563/agribis.v7i1.288.</a:t>
            </a:r>
            <a:endParaRPr lang="en-ID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1000"/>
              </a:spcAft>
              <a:buNone/>
            </a:pPr>
            <a:endParaRPr lang="en-ID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59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2C959-408F-48EC-B461-0F6355B7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Pendahuluan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FAE85C-A276-43D0-8CDE-6F93184387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0800" indent="0" algn="just">
              <a:buNone/>
            </a:pP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	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Dalam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perkembangan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perekonomian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 di Indonesia, home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industri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selalu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diartikan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sebagai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sektor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 yang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berperan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penting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dalam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mensejahterakan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kondisi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perekonomian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masyarakat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khususnya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 yang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menjadi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 para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pengrajin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usaha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terutama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 pada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kalangan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menengah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kebawah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karena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hampir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semua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usaha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penduduk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bangsa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ini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merupakan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usaha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 yang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termasuk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dalam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kategori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 home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industri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.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Perkembangan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 home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industri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 di negeri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ini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memang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sangat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menjanjikan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sehingga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pemilik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industri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kecil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harus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secara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efektif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meningkatkan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visi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bisnis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mereka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karena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persaingan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bisnis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 global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menjadi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semakin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ketat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saat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ini</a:t>
            </a:r>
            <a:r>
              <a:rPr lang="en-US" sz="2200" dirty="0"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yang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akan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mempengaruhi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kinerja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 pada home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industri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. Home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Industri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termasuk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dalam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kategori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 Usaha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Mikro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, Kecil, dan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Menengah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 (UMKM). Usaha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Mikro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, Kecil dan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Menengah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 (UMKM)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merupakan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upaya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alternatif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untuk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meningkatkan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peluang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usaha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 dan juga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meningkatkan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pendapatan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</a:rPr>
              <a:t>masyarakat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</a:rPr>
              <a:t>. </a:t>
            </a:r>
          </a:p>
          <a:p>
            <a:pPr marL="50800" indent="0" algn="just">
              <a:buNone/>
            </a:pPr>
            <a:endParaRPr lang="en-ID" sz="2200" dirty="0">
              <a:latin typeface="Ex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371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46868-C8D9-4125-9787-7DDDDCFA0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Pendahuluan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23666-AFA0-471C-BA34-FE1BD6238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758" y="1470084"/>
            <a:ext cx="11830877" cy="462703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	Salah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home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industri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daya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manusia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produktif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home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industri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terletak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Desa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Gresikan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Kecamatan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Krian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Kabupaten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Sidoarjo</a:t>
            </a:r>
            <a:r>
              <a:rPr lang="en-US" sz="2200" dirty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Home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Industri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bernama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home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industri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Kreatif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Jaya dan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berdiri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2006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sampai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sekarang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berfokus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meningkatkan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pendapatan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serta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memperoleh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keuntungan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proses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produksi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Desantos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nama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merk sandal yang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dibuat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pada home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industri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 Home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industri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bergerak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bidang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pembuatan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sandal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sekaligus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melayani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pemesanan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langsung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bagi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orang yang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ingin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memesannya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Penjualan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sandal yang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dibuat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langsung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home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industri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cara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menempatkan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produknya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toko-toko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juga yang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menjualkannya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online.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00" indent="0" algn="just">
              <a:buNone/>
            </a:pPr>
            <a:endParaRPr lang="en-ID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358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38F09-879B-4E03-8527-5738733B6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Pendahuluan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114B8-7FD0-45BE-9F09-FFEA297AC1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0800" indent="0" algn="just">
              <a:buNone/>
            </a:pP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Penelitian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mendapatkan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gambaran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terkait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apa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saja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hambatan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dihadapi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oleh home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industri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antara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lain pada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keterbatasan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mengakses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pasar dan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keterbatasan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effectLst/>
                <a:latin typeface="Ex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200" dirty="0">
                <a:effectLst/>
                <a:latin typeface="Ex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effectLst/>
                <a:latin typeface="Ex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mempromosikan</a:t>
            </a:r>
            <a:r>
              <a:rPr lang="en-ID" sz="2200" dirty="0">
                <a:effectLst/>
                <a:latin typeface="Ex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effectLst/>
                <a:latin typeface="Ex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produknya</a:t>
            </a:r>
            <a:r>
              <a:rPr lang="en-ID" sz="2200" dirty="0">
                <a:effectLst/>
                <a:latin typeface="Ex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200" dirty="0" err="1">
                <a:effectLst/>
                <a:latin typeface="Ex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kurang</a:t>
            </a:r>
            <a:r>
              <a:rPr lang="en-ID" sz="2200" dirty="0">
                <a:effectLst/>
                <a:latin typeface="Ex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effectLst/>
                <a:latin typeface="Ex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strategis</a:t>
            </a:r>
            <a:r>
              <a:rPr lang="en-ID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sehingga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tingkat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daya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saing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pengrajin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sandal di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Desa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Gresikan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belum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memenuhi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kriteria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terbaik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Menurunnya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minat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beli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konsumen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pesanan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pembelian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sandal pada home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industri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banyaknya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produk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dijual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harga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sangat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murah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beranekaragam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hal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berdampak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pembuatan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sandal yang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menurun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dan juga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penjualannya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Pengrajin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membatasi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produksi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sandal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disesuaikan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permintaan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konsumen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 Hal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tentu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berpengaruh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terhadap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biaya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digunakan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mengingat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home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industri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termasuk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industri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berskala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kecil</a:t>
            </a:r>
            <a:r>
              <a:rPr lang="en-US" sz="2200" dirty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strategi yang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tepat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diharapkan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meningkatkan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pendapatan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sehingga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mampu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mencukupi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juga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membantu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menopang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perekonomian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pemilik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usaha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maupun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pekerjanya</a:t>
            </a:r>
            <a:r>
              <a:rPr lang="en-US" sz="2200" dirty="0">
                <a:effectLst/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2200" dirty="0">
              <a:effectLst/>
              <a:latin typeface="Exo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800" indent="0" algn="just">
              <a:buNone/>
            </a:pPr>
            <a:endParaRPr lang="en-ID" sz="2200" dirty="0">
              <a:latin typeface="Ex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109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4f7abbb21_0_297"/>
          <p:cNvSpPr txBox="1">
            <a:spLocks noGrp="1"/>
          </p:cNvSpPr>
          <p:nvPr>
            <p:ph type="title"/>
          </p:nvPr>
        </p:nvSpPr>
        <p:spPr>
          <a:xfrm>
            <a:off x="166758" y="67616"/>
            <a:ext cx="11830800" cy="947145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endParaRPr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322D70B-FC21-4757-A894-BD30FFA78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846721"/>
              </p:ext>
            </p:extLst>
          </p:nvPr>
        </p:nvGraphicFramePr>
        <p:xfrm>
          <a:off x="2032000" y="1719618"/>
          <a:ext cx="8128000" cy="31253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29560353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089170572"/>
                    </a:ext>
                  </a:extLst>
                </a:gridCol>
              </a:tblGrid>
              <a:tr h="3125336"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633193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4AB2257-3700-45B6-9553-7EF42CF1D4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33340"/>
              </p:ext>
            </p:extLst>
          </p:nvPr>
        </p:nvGraphicFramePr>
        <p:xfrm>
          <a:off x="166758" y="1187355"/>
          <a:ext cx="11830800" cy="3593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915400">
                  <a:extLst>
                    <a:ext uri="{9D8B030D-6E8A-4147-A177-3AD203B41FA5}">
                      <a16:colId xmlns:a16="http://schemas.microsoft.com/office/drawing/2014/main" val="607110503"/>
                    </a:ext>
                  </a:extLst>
                </a:gridCol>
                <a:gridCol w="5915400">
                  <a:extLst>
                    <a:ext uri="{9D8B030D-6E8A-4147-A177-3AD203B41FA5}">
                      <a16:colId xmlns:a16="http://schemas.microsoft.com/office/drawing/2014/main" val="3046045581"/>
                    </a:ext>
                  </a:extLst>
                </a:gridCol>
              </a:tblGrid>
              <a:tr h="58685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Exo" panose="020B0604020202020204" charset="0"/>
                          <a:cs typeface="Times New Roman" panose="02020603050405020304" pitchFamily="18" charset="0"/>
                        </a:rPr>
                        <a:t>Rumusan</a:t>
                      </a:r>
                      <a:r>
                        <a:rPr lang="en-US" sz="2800" dirty="0">
                          <a:latin typeface="Exo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Exo" panose="020B0604020202020204" charset="0"/>
                          <a:cs typeface="Times New Roman" panose="02020603050405020304" pitchFamily="18" charset="0"/>
                        </a:rPr>
                        <a:t>Masalah</a:t>
                      </a:r>
                      <a:endParaRPr lang="en-ID" sz="2800" dirty="0">
                        <a:latin typeface="Ex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Exo" panose="020B0604020202020204" charset="0"/>
                          <a:cs typeface="Times New Roman" panose="02020603050405020304" pitchFamily="18" charset="0"/>
                        </a:rPr>
                        <a:t>Tujuan</a:t>
                      </a:r>
                      <a:r>
                        <a:rPr lang="en-US" sz="2800" dirty="0">
                          <a:latin typeface="Exo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Exo" panose="020B0604020202020204" charset="0"/>
                          <a:cs typeface="Times New Roman" panose="02020603050405020304" pitchFamily="18" charset="0"/>
                        </a:rPr>
                        <a:t>Penelitian</a:t>
                      </a:r>
                      <a:endParaRPr lang="en-ID" sz="2800" dirty="0">
                        <a:latin typeface="Ex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536310"/>
                  </a:ext>
                </a:extLst>
              </a:tr>
              <a:tr h="30070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000" dirty="0">
                        <a:latin typeface="Exo" panose="020B060402020202020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dirty="0" err="1">
                          <a:latin typeface="Exo" panose="020B0604020202020204" charset="0"/>
                        </a:rPr>
                        <a:t>Bagaimana</a:t>
                      </a:r>
                      <a:r>
                        <a:rPr lang="en-US" sz="2000" dirty="0">
                          <a:latin typeface="Exo" panose="020B0604020202020204" charset="0"/>
                        </a:rPr>
                        <a:t> strategi yang </a:t>
                      </a:r>
                      <a:r>
                        <a:rPr lang="en-US" sz="2000" dirty="0" err="1">
                          <a:latin typeface="Exo" panose="020B0604020202020204" charset="0"/>
                        </a:rPr>
                        <a:t>dilakukan</a:t>
                      </a:r>
                      <a:r>
                        <a:rPr lang="en-US" sz="2000" dirty="0">
                          <a:latin typeface="Exo" panose="020B0604020202020204" charset="0"/>
                        </a:rPr>
                        <a:t> pada home </a:t>
                      </a:r>
                      <a:r>
                        <a:rPr lang="en-US" sz="2000" dirty="0" err="1">
                          <a:latin typeface="Exo" panose="020B0604020202020204" charset="0"/>
                        </a:rPr>
                        <a:t>industri</a:t>
                      </a:r>
                      <a:r>
                        <a:rPr lang="en-US" sz="2000" dirty="0">
                          <a:latin typeface="Exo" panose="020B0604020202020204" charset="0"/>
                        </a:rPr>
                        <a:t> </a:t>
                      </a:r>
                      <a:r>
                        <a:rPr lang="en-US" sz="2000" dirty="0" err="1">
                          <a:latin typeface="Exo" panose="020B0604020202020204" charset="0"/>
                        </a:rPr>
                        <a:t>Kreatif</a:t>
                      </a:r>
                      <a:r>
                        <a:rPr lang="en-US" sz="2000" dirty="0">
                          <a:latin typeface="Exo" panose="020B0604020202020204" charset="0"/>
                        </a:rPr>
                        <a:t> Jaya </a:t>
                      </a:r>
                      <a:r>
                        <a:rPr lang="en-US" sz="2000" dirty="0" err="1">
                          <a:latin typeface="Exo" panose="020B0604020202020204" charset="0"/>
                        </a:rPr>
                        <a:t>dalam</a:t>
                      </a:r>
                      <a:r>
                        <a:rPr lang="en-US" sz="2000" dirty="0">
                          <a:latin typeface="Exo" panose="020B0604020202020204" charset="0"/>
                        </a:rPr>
                        <a:t> </a:t>
                      </a:r>
                      <a:r>
                        <a:rPr lang="en-US" sz="2000" dirty="0" err="1">
                          <a:latin typeface="Exo" panose="020B0604020202020204" charset="0"/>
                        </a:rPr>
                        <a:t>meningkatkan</a:t>
                      </a:r>
                      <a:r>
                        <a:rPr lang="en-US" sz="2000" dirty="0">
                          <a:latin typeface="Exo" panose="020B0604020202020204" charset="0"/>
                        </a:rPr>
                        <a:t> </a:t>
                      </a:r>
                      <a:r>
                        <a:rPr lang="en-US" sz="2000" dirty="0" err="1">
                          <a:latin typeface="Exo" panose="020B0604020202020204" charset="0"/>
                        </a:rPr>
                        <a:t>pendapatan</a:t>
                      </a:r>
                      <a:r>
                        <a:rPr lang="en-US" sz="2000" dirty="0">
                          <a:latin typeface="Exo" panose="020B0604020202020204" charset="0"/>
                        </a:rPr>
                        <a:t> pada </a:t>
                      </a:r>
                      <a:r>
                        <a:rPr lang="en-US" sz="2000" dirty="0" err="1">
                          <a:latin typeface="Exo" panose="020B0604020202020204" charset="0"/>
                        </a:rPr>
                        <a:t>pengrajin</a:t>
                      </a:r>
                      <a:r>
                        <a:rPr lang="en-US" sz="2000" dirty="0">
                          <a:latin typeface="Exo" panose="020B0604020202020204" charset="0"/>
                        </a:rPr>
                        <a:t> sandal di </a:t>
                      </a:r>
                      <a:r>
                        <a:rPr lang="en-US" sz="2000" dirty="0" err="1">
                          <a:latin typeface="Exo" panose="020B0604020202020204" charset="0"/>
                        </a:rPr>
                        <a:t>Desa</a:t>
                      </a:r>
                      <a:r>
                        <a:rPr lang="en-US" sz="2000" dirty="0">
                          <a:latin typeface="Exo" panose="020B0604020202020204" charset="0"/>
                        </a:rPr>
                        <a:t> </a:t>
                      </a:r>
                      <a:r>
                        <a:rPr lang="en-US" sz="2000" dirty="0" err="1">
                          <a:latin typeface="Exo" panose="020B0604020202020204" charset="0"/>
                        </a:rPr>
                        <a:t>Gresikan</a:t>
                      </a:r>
                      <a:r>
                        <a:rPr lang="en-US" sz="2000" dirty="0">
                          <a:latin typeface="Exo" panose="020B0604020202020204" charset="0"/>
                        </a:rPr>
                        <a:t> </a:t>
                      </a:r>
                      <a:r>
                        <a:rPr lang="en-US" sz="2000" dirty="0" err="1">
                          <a:latin typeface="Exo" panose="020B0604020202020204" charset="0"/>
                        </a:rPr>
                        <a:t>Kecamatan</a:t>
                      </a:r>
                      <a:r>
                        <a:rPr lang="en-US" sz="2000" dirty="0">
                          <a:latin typeface="Exo" panose="020B0604020202020204" charset="0"/>
                        </a:rPr>
                        <a:t> </a:t>
                      </a:r>
                      <a:r>
                        <a:rPr lang="en-US" sz="2000" dirty="0" err="1">
                          <a:latin typeface="Exo" panose="020B0604020202020204" charset="0"/>
                        </a:rPr>
                        <a:t>Krian</a:t>
                      </a:r>
                      <a:r>
                        <a:rPr lang="en-US" sz="2000" dirty="0">
                          <a:latin typeface="Exo" panose="020B0604020202020204" charset="0"/>
                        </a:rPr>
                        <a:t> ? </a:t>
                      </a:r>
                    </a:p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000" dirty="0">
                        <a:latin typeface="Exo" panose="020B060402020202020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dirty="0" err="1">
                          <a:latin typeface="Exo" panose="020B0604020202020204" charset="0"/>
                        </a:rPr>
                        <a:t>Untuk</a:t>
                      </a:r>
                      <a:r>
                        <a:rPr lang="en-US" sz="2000" dirty="0">
                          <a:latin typeface="Exo" panose="020B0604020202020204" charset="0"/>
                        </a:rPr>
                        <a:t> </a:t>
                      </a:r>
                      <a:r>
                        <a:rPr lang="en-US" sz="2000" dirty="0" err="1">
                          <a:latin typeface="Exo" panose="020B0604020202020204" charset="0"/>
                        </a:rPr>
                        <a:t>mengetahui</a:t>
                      </a:r>
                      <a:r>
                        <a:rPr lang="en-US" sz="2000" dirty="0">
                          <a:latin typeface="Exo" panose="020B0604020202020204" charset="0"/>
                        </a:rPr>
                        <a:t> strategi yang </a:t>
                      </a:r>
                      <a:r>
                        <a:rPr lang="en-US" sz="2000" dirty="0" err="1">
                          <a:latin typeface="Exo" panose="020B0604020202020204" charset="0"/>
                        </a:rPr>
                        <a:t>dilakukan</a:t>
                      </a:r>
                      <a:r>
                        <a:rPr lang="en-US" sz="2000" dirty="0">
                          <a:latin typeface="Exo" panose="020B0604020202020204" charset="0"/>
                        </a:rPr>
                        <a:t> pada home </a:t>
                      </a:r>
                      <a:r>
                        <a:rPr lang="en-US" sz="2000" dirty="0" err="1">
                          <a:latin typeface="Exo" panose="020B0604020202020204" charset="0"/>
                        </a:rPr>
                        <a:t>industri</a:t>
                      </a:r>
                      <a:r>
                        <a:rPr lang="en-US" sz="2000" dirty="0">
                          <a:latin typeface="Exo" panose="020B0604020202020204" charset="0"/>
                        </a:rPr>
                        <a:t> </a:t>
                      </a:r>
                      <a:r>
                        <a:rPr lang="en-US" sz="2000" dirty="0" err="1">
                          <a:latin typeface="Exo" panose="020B0604020202020204" charset="0"/>
                        </a:rPr>
                        <a:t>Kreatif</a:t>
                      </a:r>
                      <a:r>
                        <a:rPr lang="en-US" sz="2000" dirty="0">
                          <a:latin typeface="Exo" panose="020B0604020202020204" charset="0"/>
                        </a:rPr>
                        <a:t> Jaya </a:t>
                      </a:r>
                      <a:r>
                        <a:rPr lang="en-US" sz="2000" dirty="0" err="1">
                          <a:latin typeface="Exo" panose="020B0604020202020204" charset="0"/>
                        </a:rPr>
                        <a:t>dalam</a:t>
                      </a:r>
                      <a:r>
                        <a:rPr lang="en-US" sz="2000" dirty="0">
                          <a:latin typeface="Exo" panose="020B0604020202020204" charset="0"/>
                        </a:rPr>
                        <a:t> </a:t>
                      </a:r>
                      <a:r>
                        <a:rPr lang="en-US" sz="2000" dirty="0" err="1">
                          <a:latin typeface="Exo" panose="020B0604020202020204" charset="0"/>
                        </a:rPr>
                        <a:t>meningkatkan</a:t>
                      </a:r>
                      <a:r>
                        <a:rPr lang="en-US" sz="2000" dirty="0">
                          <a:latin typeface="Exo" panose="020B0604020202020204" charset="0"/>
                        </a:rPr>
                        <a:t> </a:t>
                      </a:r>
                      <a:r>
                        <a:rPr lang="en-US" sz="2000" dirty="0" err="1">
                          <a:latin typeface="Exo" panose="020B0604020202020204" charset="0"/>
                        </a:rPr>
                        <a:t>pendapatan</a:t>
                      </a:r>
                      <a:r>
                        <a:rPr lang="en-US" sz="2000" dirty="0">
                          <a:latin typeface="Exo" panose="020B0604020202020204" charset="0"/>
                        </a:rPr>
                        <a:t> pada </a:t>
                      </a:r>
                      <a:r>
                        <a:rPr lang="en-US" sz="2000" dirty="0" err="1">
                          <a:latin typeface="Exo" panose="020B0604020202020204" charset="0"/>
                        </a:rPr>
                        <a:t>pengrajin</a:t>
                      </a:r>
                      <a:r>
                        <a:rPr lang="en-US" sz="2000" dirty="0">
                          <a:latin typeface="Exo" panose="020B0604020202020204" charset="0"/>
                        </a:rPr>
                        <a:t> sandal di </a:t>
                      </a:r>
                      <a:r>
                        <a:rPr lang="en-US" sz="2000" dirty="0" err="1">
                          <a:latin typeface="Exo" panose="020B0604020202020204" charset="0"/>
                        </a:rPr>
                        <a:t>Desa</a:t>
                      </a:r>
                      <a:r>
                        <a:rPr lang="en-US" sz="2000" dirty="0">
                          <a:latin typeface="Exo" panose="020B0604020202020204" charset="0"/>
                        </a:rPr>
                        <a:t> </a:t>
                      </a:r>
                      <a:r>
                        <a:rPr lang="en-US" sz="2000" dirty="0" err="1">
                          <a:latin typeface="Exo" panose="020B0604020202020204" charset="0"/>
                        </a:rPr>
                        <a:t>Gresikan</a:t>
                      </a:r>
                      <a:r>
                        <a:rPr lang="en-US" sz="2000" dirty="0">
                          <a:latin typeface="Exo" panose="020B0604020202020204" charset="0"/>
                        </a:rPr>
                        <a:t> </a:t>
                      </a:r>
                      <a:r>
                        <a:rPr lang="en-US" sz="2000" dirty="0" err="1">
                          <a:latin typeface="Exo" panose="020B0604020202020204" charset="0"/>
                        </a:rPr>
                        <a:t>Kecamatan</a:t>
                      </a:r>
                      <a:r>
                        <a:rPr lang="en-US" sz="2000" dirty="0">
                          <a:latin typeface="Exo" panose="020B0604020202020204" charset="0"/>
                        </a:rPr>
                        <a:t> </a:t>
                      </a:r>
                      <a:r>
                        <a:rPr lang="en-US" sz="2000" dirty="0" err="1">
                          <a:latin typeface="Exo" panose="020B0604020202020204" charset="0"/>
                        </a:rPr>
                        <a:t>Krian</a:t>
                      </a:r>
                      <a:r>
                        <a:rPr lang="en-US" sz="2000" dirty="0">
                          <a:latin typeface="Exo" panose="020B0604020202020204" charset="0"/>
                        </a:rPr>
                        <a:t>.</a:t>
                      </a:r>
                    </a:p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46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BD67E-B6ED-4E25-9D00-5471E6DC7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Landasan</a:t>
            </a:r>
            <a:r>
              <a:rPr lang="en-US" dirty="0"/>
              <a:t> </a:t>
            </a:r>
            <a:r>
              <a:rPr lang="en-US" dirty="0" err="1"/>
              <a:t>Teori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D5951B-62FE-46A3-91DC-5D218A1714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EEAF35D-C69A-4A6B-8923-C938C63455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45859"/>
              </p:ext>
            </p:extLst>
          </p:nvPr>
        </p:nvGraphicFramePr>
        <p:xfrm>
          <a:off x="166758" y="1238731"/>
          <a:ext cx="11858484" cy="483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2828">
                  <a:extLst>
                    <a:ext uri="{9D8B030D-6E8A-4147-A177-3AD203B41FA5}">
                      <a16:colId xmlns:a16="http://schemas.microsoft.com/office/drawing/2014/main" val="1202669557"/>
                    </a:ext>
                  </a:extLst>
                </a:gridCol>
                <a:gridCol w="3952828">
                  <a:extLst>
                    <a:ext uri="{9D8B030D-6E8A-4147-A177-3AD203B41FA5}">
                      <a16:colId xmlns:a16="http://schemas.microsoft.com/office/drawing/2014/main" val="3487734447"/>
                    </a:ext>
                  </a:extLst>
                </a:gridCol>
                <a:gridCol w="3952828">
                  <a:extLst>
                    <a:ext uri="{9D8B030D-6E8A-4147-A177-3AD203B41FA5}">
                      <a16:colId xmlns:a16="http://schemas.microsoft.com/office/drawing/2014/main" val="2666785262"/>
                    </a:ext>
                  </a:extLst>
                </a:gridCol>
              </a:tblGrid>
              <a:tr h="36978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Exo" panose="020B0604020202020204" charset="0"/>
                        </a:rPr>
                        <a:t>Strategi</a:t>
                      </a:r>
                      <a:endParaRPr lang="en-ID" sz="2000" dirty="0">
                        <a:latin typeface="Exo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Exo" panose="020B0604020202020204" charset="0"/>
                        </a:rPr>
                        <a:t>Home </a:t>
                      </a:r>
                      <a:r>
                        <a:rPr lang="en-US" sz="2000" dirty="0" err="1">
                          <a:latin typeface="Exo" panose="020B0604020202020204" charset="0"/>
                        </a:rPr>
                        <a:t>Industri</a:t>
                      </a:r>
                      <a:endParaRPr lang="en-ID" sz="2000" dirty="0">
                        <a:latin typeface="Exo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Exo" panose="020B0604020202020204" charset="0"/>
                        </a:rPr>
                        <a:t>Pendapatan</a:t>
                      </a:r>
                      <a:endParaRPr lang="en-ID" sz="2000" dirty="0">
                        <a:latin typeface="Exo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806850"/>
                  </a:ext>
                </a:extLst>
              </a:tr>
              <a:tr h="4437440">
                <a:tc>
                  <a:txBody>
                    <a:bodyPr/>
                    <a:lstStyle/>
                    <a:p>
                      <a:pPr marL="107950" indent="0" algn="ctr">
                        <a:buNone/>
                      </a:pPr>
                      <a:endParaRPr lang="en-US" sz="1700" b="1" spc="50" dirty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Exo" panose="020B0604020202020204" charset="0"/>
                        <a:cs typeface="Poppins ExtraBold" panose="00000900000000000000" pitchFamily="2" charset="0"/>
                      </a:endParaRPr>
                    </a:p>
                    <a:p>
                      <a:pPr marL="107950" indent="0" algn="ctr">
                        <a:buNone/>
                      </a:pP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Menurut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Tull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 &amp; Kahle yang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dikutip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 oleh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Fandy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Tjiptono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bahwa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 “Strategi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merupakan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alat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 fundamental yang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direncanakan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untuk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mencapai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tujuan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dengan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mengembangkan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keunggulan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bersaing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 yang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berkesinambungan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melalui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 pasar yang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dimasuki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 dan program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pemasaran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 yang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digunakan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sebagai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sasaran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tersebut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” </a:t>
                      </a:r>
                      <a:endParaRPr lang="en-ID" sz="1700" b="0" spc="50" dirty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Exo" panose="020B0604020202020204" charset="0"/>
                      </a:endParaRPr>
                    </a:p>
                    <a:p>
                      <a:pPr algn="ctr"/>
                      <a:endParaRPr lang="en-ID" sz="1700" dirty="0">
                        <a:latin typeface="Exo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0" algn="ctr"/>
                      <a:endParaRPr lang="en-US" sz="1700" b="1" spc="50" dirty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Exo" panose="020B0604020202020204" charset="0"/>
                        <a:cs typeface="Poppins ExtraBold" panose="00000900000000000000" pitchFamily="2" charset="0"/>
                      </a:endParaRPr>
                    </a:p>
                    <a:p>
                      <a:pPr marL="107950" algn="ctr"/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Menurut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Haymans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 “home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industri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adalah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kegiatan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ekonomi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rakyat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berskala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kecil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 dan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masih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bersifat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tradisional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,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dalam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 arti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belum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terdaftar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,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belum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tercatat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, dan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belum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berbadan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hukum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”</a:t>
                      </a:r>
                    </a:p>
                    <a:p>
                      <a:pPr marL="107950" algn="ctr"/>
                      <a:endParaRPr lang="en-US" sz="1700" b="1" spc="50" dirty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Exo" panose="020B0604020202020204" charset="0"/>
                      </a:endParaRPr>
                    </a:p>
                    <a:p>
                      <a:pPr marL="107950" algn="ctr"/>
                      <a:endParaRPr lang="en-US" sz="1700" b="1" spc="50" dirty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Exo" panose="020B0604020202020204" charset="0"/>
                      </a:endParaRPr>
                    </a:p>
                    <a:p>
                      <a:pPr marL="107950" algn="ctr"/>
                      <a:endParaRPr lang="en-US" sz="1700" b="1" spc="50" dirty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Exo" panose="020B0604020202020204" charset="0"/>
                      </a:endParaRPr>
                    </a:p>
                    <a:p>
                      <a:pPr algn="ctr"/>
                      <a:endParaRPr lang="en-ID" sz="1700" dirty="0">
                        <a:latin typeface="Exo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0" algn="ctr"/>
                      <a:endParaRPr lang="en-ID" sz="1700" b="1" spc="50" dirty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Exo" panose="020B0604020202020204" charset="0"/>
                        <a:cs typeface="Poppins ExtraBold" panose="00000900000000000000" pitchFamily="2" charset="0"/>
                      </a:endParaRPr>
                    </a:p>
                    <a:p>
                      <a:pPr marL="107950" indent="0" algn="ctr">
                        <a:buNone/>
                      </a:pP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Menurut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 Hansen dan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Mowen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 “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pendapatan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merupakan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hasil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 yang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berupa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 uang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atau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hal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materi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lainnya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 yang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dicapai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dari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penggunaan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kekayaan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atau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jasa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manusia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” </a:t>
                      </a:r>
                    </a:p>
                    <a:p>
                      <a:pPr marL="107950" indent="0" algn="ctr">
                        <a:buNone/>
                      </a:pPr>
                      <a:endParaRPr lang="en-US" sz="1700" b="1" spc="50" dirty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Exo" panose="020B0604020202020204" charset="0"/>
                      </a:endParaRPr>
                    </a:p>
                    <a:p>
                      <a:pPr marL="107950" indent="0" algn="ctr">
                        <a:buNone/>
                      </a:pP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Menurut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 Samuelson dan Nordhaus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menyatakan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bahwa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 “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pendapatan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merupakan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suatu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penerimaan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bagi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seseorang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atau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kelompok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dari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hasil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sumbangan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tenaga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kerja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 dan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pikiran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 yang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dicurahkan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sehingga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memperoleh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balas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 </a:t>
                      </a:r>
                      <a:r>
                        <a:rPr lang="en-US" sz="1700" b="0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jasa</a:t>
                      </a:r>
                      <a:r>
                        <a:rPr lang="en-US" sz="1700" b="0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Exo" panose="020B0604020202020204" charset="0"/>
                        </a:rPr>
                        <a:t>”</a:t>
                      </a:r>
                      <a:endParaRPr lang="en-ID" sz="1700" b="0" spc="50" dirty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Exo" panose="020B0604020202020204" charset="0"/>
                      </a:endParaRPr>
                    </a:p>
                    <a:p>
                      <a:pPr algn="ctr"/>
                      <a:endParaRPr lang="en-ID" sz="1700" dirty="0">
                        <a:latin typeface="Exo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947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147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4f7abbb21_0_303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Penelitian</a:t>
            </a:r>
            <a:endParaRPr dirty="0"/>
          </a:p>
        </p:txBody>
      </p:sp>
      <p:sp>
        <p:nvSpPr>
          <p:cNvPr id="59" name="Google Shape;59;g104f7abbb21_0_303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200" dirty="0">
              <a:latin typeface="Exo" panose="020B0604020202020204" charset="0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200" dirty="0">
                <a:latin typeface="Exo" panose="020B0604020202020204" charset="0"/>
              </a:rPr>
              <a:t>   </a:t>
            </a:r>
            <a:r>
              <a:rPr lang="en-US" sz="2200" dirty="0" err="1">
                <a:latin typeface="Exo" panose="020B0604020202020204" charset="0"/>
              </a:rPr>
              <a:t>Metode</a:t>
            </a:r>
            <a:r>
              <a:rPr lang="en-US" sz="2200" dirty="0">
                <a:latin typeface="Exo" panose="020B0604020202020204" charset="0"/>
              </a:rPr>
              <a:t> yang </a:t>
            </a:r>
            <a:r>
              <a:rPr lang="en-US" sz="2200" dirty="0" err="1">
                <a:latin typeface="Exo" panose="020B0604020202020204" charset="0"/>
              </a:rPr>
              <a:t>dilakukan</a:t>
            </a:r>
            <a:r>
              <a:rPr lang="en-US" sz="2200" dirty="0">
                <a:latin typeface="Exo" panose="020B0604020202020204" charset="0"/>
              </a:rPr>
              <a:t> </a:t>
            </a:r>
            <a:r>
              <a:rPr lang="en-US" sz="2200" dirty="0" err="1">
                <a:latin typeface="Exo" panose="020B0604020202020204" charset="0"/>
              </a:rPr>
              <a:t>dalam</a:t>
            </a:r>
            <a:r>
              <a:rPr lang="en-US" sz="2200" dirty="0">
                <a:latin typeface="Exo" panose="020B0604020202020204" charset="0"/>
              </a:rPr>
              <a:t> </a:t>
            </a:r>
            <a:r>
              <a:rPr lang="en-US" sz="2200" dirty="0" err="1">
                <a:latin typeface="Exo" panose="020B0604020202020204" charset="0"/>
              </a:rPr>
              <a:t>penelitian</a:t>
            </a:r>
            <a:r>
              <a:rPr lang="en-US" sz="2200" dirty="0">
                <a:latin typeface="Exo" panose="020B0604020202020204" charset="0"/>
              </a:rPr>
              <a:t> </a:t>
            </a:r>
            <a:r>
              <a:rPr lang="en-US" sz="2200" dirty="0" err="1">
                <a:latin typeface="Exo" panose="020B0604020202020204" charset="0"/>
              </a:rPr>
              <a:t>ini</a:t>
            </a:r>
            <a:r>
              <a:rPr lang="en-US" sz="2200" dirty="0">
                <a:latin typeface="Exo" panose="020B0604020202020204" charset="0"/>
              </a:rPr>
              <a:t> </a:t>
            </a:r>
            <a:r>
              <a:rPr lang="en-US" sz="2200" dirty="0" err="1">
                <a:latin typeface="Exo" panose="020B0604020202020204" charset="0"/>
              </a:rPr>
              <a:t>menggunakan</a:t>
            </a:r>
            <a:r>
              <a:rPr lang="en-US" sz="2200" dirty="0">
                <a:latin typeface="Exo" panose="020B0604020202020204" charset="0"/>
              </a:rPr>
              <a:t> </a:t>
            </a:r>
            <a:r>
              <a:rPr lang="en-US" sz="2200" dirty="0" err="1">
                <a:latin typeface="Exo" panose="020B0604020202020204" charset="0"/>
              </a:rPr>
              <a:t>jenis</a:t>
            </a:r>
            <a:r>
              <a:rPr lang="en-US" sz="2200" dirty="0">
                <a:latin typeface="Exo" panose="020B0604020202020204" charset="0"/>
              </a:rPr>
              <a:t> </a:t>
            </a:r>
            <a:r>
              <a:rPr lang="en-US" sz="2200" dirty="0" err="1">
                <a:latin typeface="Exo" panose="020B0604020202020204" charset="0"/>
              </a:rPr>
              <a:t>penelitian</a:t>
            </a:r>
            <a:r>
              <a:rPr lang="en-US" sz="2200" dirty="0">
                <a:latin typeface="Exo" panose="020B0604020202020204" charset="0"/>
              </a:rPr>
              <a:t> </a:t>
            </a:r>
            <a:r>
              <a:rPr lang="en-US" sz="2200" dirty="0" err="1">
                <a:latin typeface="Exo" panose="020B0604020202020204" charset="0"/>
              </a:rPr>
              <a:t>kualitatif</a:t>
            </a:r>
            <a:r>
              <a:rPr lang="en-US" sz="2200" dirty="0">
                <a:latin typeface="Exo" panose="020B0604020202020204" charset="0"/>
              </a:rPr>
              <a:t>, </a:t>
            </a:r>
            <a:r>
              <a:rPr lang="en-US" sz="2200" dirty="0" err="1">
                <a:latin typeface="Exo" panose="020B0604020202020204" charset="0"/>
              </a:rPr>
              <a:t>dimana</a:t>
            </a:r>
            <a:r>
              <a:rPr lang="en-US" sz="2200" dirty="0">
                <a:latin typeface="Exo" panose="020B0604020202020204" charset="0"/>
              </a:rPr>
              <a:t> </a:t>
            </a:r>
            <a:r>
              <a:rPr lang="en-US" sz="2200" dirty="0" err="1">
                <a:latin typeface="Exo" panose="020B0604020202020204" charset="0"/>
              </a:rPr>
              <a:t>peneliti</a:t>
            </a:r>
            <a:r>
              <a:rPr lang="en-US" sz="2200" dirty="0">
                <a:latin typeface="Exo" panose="020B0604020202020204" charset="0"/>
              </a:rPr>
              <a:t> </a:t>
            </a:r>
            <a:r>
              <a:rPr lang="en-US" sz="2200" dirty="0" err="1">
                <a:latin typeface="Exo" panose="020B0604020202020204" charset="0"/>
              </a:rPr>
              <a:t>sebagai</a:t>
            </a:r>
            <a:r>
              <a:rPr lang="en-US" sz="2200" dirty="0">
                <a:latin typeface="Exo" panose="020B0604020202020204" charset="0"/>
              </a:rPr>
              <a:t> </a:t>
            </a:r>
            <a:r>
              <a:rPr lang="en-US" sz="2200" dirty="0" err="1">
                <a:latin typeface="Exo" panose="020B0604020202020204" charset="0"/>
              </a:rPr>
              <a:t>perangkat</a:t>
            </a:r>
            <a:r>
              <a:rPr lang="en-US" sz="2200" dirty="0">
                <a:latin typeface="Exo" panose="020B0604020202020204" charset="0"/>
              </a:rPr>
              <a:t> </a:t>
            </a:r>
            <a:r>
              <a:rPr lang="en-US" sz="2200" dirty="0" err="1">
                <a:latin typeface="Exo" panose="020B0604020202020204" charset="0"/>
              </a:rPr>
              <a:t>utamanya</a:t>
            </a:r>
            <a:r>
              <a:rPr lang="en-US" sz="2200" dirty="0">
                <a:latin typeface="Exo" panose="020B0604020202020204" charset="0"/>
              </a:rPr>
              <a:t>. </a:t>
            </a: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200" dirty="0">
                <a:latin typeface="Exo" panose="020B0604020202020204" charset="0"/>
              </a:rPr>
              <a:t>   Teknik </a:t>
            </a:r>
            <a:r>
              <a:rPr lang="en-US" sz="2200" dirty="0" err="1">
                <a:latin typeface="Exo" panose="020B0604020202020204" charset="0"/>
              </a:rPr>
              <a:t>pengumpulan</a:t>
            </a:r>
            <a:r>
              <a:rPr lang="en-US" sz="2200" dirty="0">
                <a:latin typeface="Exo" panose="020B0604020202020204" charset="0"/>
              </a:rPr>
              <a:t> </a:t>
            </a:r>
            <a:r>
              <a:rPr lang="en-US" sz="2200" dirty="0" err="1">
                <a:latin typeface="Exo" panose="020B0604020202020204" charset="0"/>
              </a:rPr>
              <a:t>datanya</a:t>
            </a:r>
            <a:r>
              <a:rPr lang="en-US" sz="2200" dirty="0">
                <a:latin typeface="Exo" panose="020B0604020202020204" charset="0"/>
              </a:rPr>
              <a:t> </a:t>
            </a:r>
            <a:r>
              <a:rPr lang="en-US" sz="2200" dirty="0" err="1">
                <a:latin typeface="Exo" panose="020B0604020202020204" charset="0"/>
              </a:rPr>
              <a:t>menggunakan</a:t>
            </a:r>
            <a:r>
              <a:rPr lang="en-US" sz="2200" dirty="0">
                <a:latin typeface="Exo" panose="020B0604020202020204" charset="0"/>
              </a:rPr>
              <a:t> </a:t>
            </a:r>
            <a:r>
              <a:rPr lang="en-US" sz="2200" dirty="0" err="1">
                <a:latin typeface="Exo" panose="020B0604020202020204" charset="0"/>
              </a:rPr>
              <a:t>observasi</a:t>
            </a:r>
            <a:r>
              <a:rPr lang="en-US" sz="2200" dirty="0">
                <a:latin typeface="Exo" panose="020B0604020202020204" charset="0"/>
              </a:rPr>
              <a:t>, </a:t>
            </a:r>
            <a:r>
              <a:rPr lang="en-US" sz="2200" dirty="0" err="1">
                <a:latin typeface="Exo" panose="020B0604020202020204" charset="0"/>
              </a:rPr>
              <a:t>wawancara</a:t>
            </a:r>
            <a:r>
              <a:rPr lang="en-US" sz="2200" dirty="0">
                <a:latin typeface="Exo" panose="020B0604020202020204" charset="0"/>
              </a:rPr>
              <a:t>, dan </a:t>
            </a:r>
            <a:r>
              <a:rPr lang="en-US" sz="2200" dirty="0" err="1">
                <a:latin typeface="Exo" panose="020B0604020202020204" charset="0"/>
              </a:rPr>
              <a:t>dokumentasi</a:t>
            </a:r>
            <a:r>
              <a:rPr lang="en-US" sz="2200" dirty="0">
                <a:latin typeface="Exo" panose="020B0604020202020204" charset="0"/>
              </a:rPr>
              <a:t>.</a:t>
            </a: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200" dirty="0">
                <a:latin typeface="Exo" panose="020B0604020202020204" charset="0"/>
              </a:rPr>
              <a:t>   Teknik </a:t>
            </a:r>
            <a:r>
              <a:rPr lang="en-US" sz="2200" dirty="0" err="1">
                <a:latin typeface="Exo" panose="020B0604020202020204" charset="0"/>
              </a:rPr>
              <a:t>analisis</a:t>
            </a:r>
            <a:r>
              <a:rPr lang="en-US" sz="2200" dirty="0">
                <a:latin typeface="Exo" panose="020B0604020202020204" charset="0"/>
              </a:rPr>
              <a:t> </a:t>
            </a:r>
            <a:r>
              <a:rPr lang="en-US" sz="2200" dirty="0" err="1">
                <a:latin typeface="Exo" panose="020B0604020202020204" charset="0"/>
              </a:rPr>
              <a:t>datanya</a:t>
            </a:r>
            <a:r>
              <a:rPr lang="en-US" sz="2200" dirty="0">
                <a:latin typeface="Exo" panose="020B0604020202020204" charset="0"/>
              </a:rPr>
              <a:t> </a:t>
            </a:r>
            <a:r>
              <a:rPr lang="en-US" sz="2200" dirty="0" err="1">
                <a:latin typeface="Exo" panose="020B0604020202020204" charset="0"/>
              </a:rPr>
              <a:t>menggunakan</a:t>
            </a:r>
            <a:r>
              <a:rPr lang="en-US" sz="2200" dirty="0">
                <a:latin typeface="Exo" panose="020B0604020202020204" charset="0"/>
              </a:rPr>
              <a:t> </a:t>
            </a:r>
            <a:r>
              <a:rPr lang="en-US" sz="2200" dirty="0" err="1">
                <a:latin typeface="Exo" panose="020B0604020202020204" charset="0"/>
              </a:rPr>
              <a:t>Reduksi</a:t>
            </a:r>
            <a:r>
              <a:rPr lang="en-US" sz="2200" dirty="0">
                <a:latin typeface="Exo" panose="020B0604020202020204" charset="0"/>
              </a:rPr>
              <a:t> Data, </a:t>
            </a:r>
            <a:r>
              <a:rPr lang="en-US" sz="2200" dirty="0" err="1">
                <a:latin typeface="Exo" panose="020B0604020202020204" charset="0"/>
              </a:rPr>
              <a:t>Penyajian</a:t>
            </a:r>
            <a:r>
              <a:rPr lang="en-US" sz="2200" dirty="0">
                <a:latin typeface="Exo" panose="020B0604020202020204" charset="0"/>
              </a:rPr>
              <a:t> Data, </a:t>
            </a:r>
            <a:r>
              <a:rPr lang="en-US" sz="2200" dirty="0" err="1">
                <a:latin typeface="Exo" panose="020B0604020202020204" charset="0"/>
              </a:rPr>
              <a:t>Verifikasi</a:t>
            </a:r>
            <a:r>
              <a:rPr lang="en-US" sz="2200" dirty="0">
                <a:latin typeface="Exo" panose="020B0604020202020204" charset="0"/>
              </a:rPr>
              <a:t> / </a:t>
            </a:r>
            <a:r>
              <a:rPr lang="en-US" sz="2200" dirty="0" err="1">
                <a:latin typeface="Exo" panose="020B0604020202020204" charset="0"/>
              </a:rPr>
              <a:t>Menyimpulkan</a:t>
            </a:r>
            <a:r>
              <a:rPr lang="en-US" sz="2200" dirty="0">
                <a:latin typeface="Exo" panose="020B0604020202020204" charset="0"/>
              </a:rPr>
              <a:t> Data dan juga </a:t>
            </a:r>
            <a:r>
              <a:rPr lang="en-US" sz="2200" dirty="0" err="1">
                <a:latin typeface="Exo" panose="020B0604020202020204" charset="0"/>
              </a:rPr>
              <a:t>menggunakan</a:t>
            </a:r>
            <a:r>
              <a:rPr lang="en-US" sz="2200" dirty="0">
                <a:latin typeface="Exo" panose="020B0604020202020204" charset="0"/>
              </a:rPr>
              <a:t> </a:t>
            </a:r>
            <a:r>
              <a:rPr lang="en-US" sz="2200" dirty="0" err="1">
                <a:latin typeface="Exo" panose="020B0604020202020204" charset="0"/>
              </a:rPr>
              <a:t>Analisis</a:t>
            </a:r>
            <a:r>
              <a:rPr lang="en-US" sz="2200" dirty="0">
                <a:latin typeface="Exo" panose="020B0604020202020204" charset="0"/>
              </a:rPr>
              <a:t> SWOT</a:t>
            </a: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200" dirty="0">
              <a:latin typeface="Exo" panose="020B06040202020202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4f7abbb21_0_3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 dirty="0"/>
              <a:t>Hasil </a:t>
            </a:r>
            <a:r>
              <a:rPr lang="en-US" dirty="0" err="1"/>
              <a:t>Penelitian</a:t>
            </a:r>
            <a:r>
              <a:rPr lang="en-US" dirty="0"/>
              <a:t> dan </a:t>
            </a:r>
            <a:r>
              <a:rPr lang="en-US" dirty="0" err="1"/>
              <a:t>Pembahasan</a:t>
            </a:r>
            <a:endParaRPr dirty="0"/>
          </a:p>
        </p:txBody>
      </p:sp>
      <p:sp>
        <p:nvSpPr>
          <p:cNvPr id="65" name="Google Shape;65;g104f7abbb21_0_39"/>
          <p:cNvSpPr txBox="1">
            <a:spLocks noGrp="1"/>
          </p:cNvSpPr>
          <p:nvPr>
            <p:ph type="body" idx="1"/>
          </p:nvPr>
        </p:nvSpPr>
        <p:spPr>
          <a:xfrm>
            <a:off x="166758" y="1155459"/>
            <a:ext cx="11830877" cy="5173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000" dirty="0">
                <a:latin typeface="Exo" panose="020B0604020202020204" charset="0"/>
              </a:rPr>
              <a:t>1) Strategi </a:t>
            </a:r>
            <a:r>
              <a:rPr lang="en-US" sz="2000" dirty="0" err="1">
                <a:latin typeface="Exo" panose="020B0604020202020204" charset="0"/>
              </a:rPr>
              <a:t>produk</a:t>
            </a:r>
            <a:endParaRPr lang="en-US" sz="2000" dirty="0">
              <a:latin typeface="Exo" panose="020B0604020202020204" charset="0"/>
            </a:endParaRPr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000" dirty="0">
                <a:latin typeface="Exo" panose="020B0604020202020204" charset="0"/>
              </a:rPr>
              <a:t>   </a:t>
            </a:r>
            <a:r>
              <a:rPr lang="en-US" sz="2000" dirty="0" err="1">
                <a:latin typeface="Exo" panose="020B0604020202020204" charset="0"/>
              </a:rPr>
              <a:t>Berdasarkan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hasil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wawancara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dengan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informan</a:t>
            </a:r>
            <a:r>
              <a:rPr lang="en-US" sz="2000" dirty="0">
                <a:latin typeface="Exo" panose="020B0604020202020204" charset="0"/>
              </a:rPr>
              <a:t> dan </a:t>
            </a:r>
            <a:r>
              <a:rPr lang="en-US" sz="2000" dirty="0" err="1">
                <a:latin typeface="Exo" panose="020B0604020202020204" charset="0"/>
              </a:rPr>
              <a:t>observasi</a:t>
            </a:r>
            <a:r>
              <a:rPr lang="en-US" sz="2000" dirty="0">
                <a:latin typeface="Exo" panose="020B0604020202020204" charset="0"/>
              </a:rPr>
              <a:t> yang </a:t>
            </a:r>
            <a:r>
              <a:rPr lang="en-US" sz="2000" dirty="0" err="1">
                <a:latin typeface="Exo" panose="020B0604020202020204" charset="0"/>
              </a:rPr>
              <a:t>peneliti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lakukan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ditemukan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bahwa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dalam</a:t>
            </a:r>
            <a:r>
              <a:rPr lang="en-US" sz="2000" dirty="0">
                <a:latin typeface="Exo" panose="020B0604020202020204" charset="0"/>
              </a:rPr>
              <a:t> proses </a:t>
            </a:r>
            <a:r>
              <a:rPr lang="en-US" sz="2000" dirty="0" err="1">
                <a:latin typeface="Exo" panose="020B0604020202020204" charset="0"/>
              </a:rPr>
              <a:t>produksi</a:t>
            </a:r>
            <a:r>
              <a:rPr lang="en-US" sz="2000" dirty="0">
                <a:latin typeface="Exo" panose="020B0604020202020204" charset="0"/>
              </a:rPr>
              <a:t> yang </a:t>
            </a:r>
            <a:r>
              <a:rPr lang="en-US" sz="2000" dirty="0" err="1">
                <a:latin typeface="Exo" panose="020B0604020202020204" charset="0"/>
              </a:rPr>
              <a:t>dilakukan</a:t>
            </a:r>
            <a:r>
              <a:rPr lang="en-US" sz="2000" dirty="0">
                <a:latin typeface="Exo" panose="020B0604020202020204" charset="0"/>
              </a:rPr>
              <a:t> home </a:t>
            </a:r>
            <a:r>
              <a:rPr lang="en-US" sz="2000" dirty="0" err="1">
                <a:latin typeface="Exo" panose="020B0604020202020204" charset="0"/>
              </a:rPr>
              <a:t>industri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ini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memang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dari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segi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bahan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bakunya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pemilik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memilih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kualitas</a:t>
            </a:r>
            <a:r>
              <a:rPr lang="en-US" sz="2000" dirty="0">
                <a:latin typeface="Exo" panose="020B0604020202020204" charset="0"/>
              </a:rPr>
              <a:t> yang </a:t>
            </a:r>
            <a:r>
              <a:rPr lang="en-US" sz="2000" dirty="0" err="1">
                <a:latin typeface="Exo" panose="020B0604020202020204" charset="0"/>
              </a:rPr>
              <a:t>terbaik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bagi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konsumennya</a:t>
            </a:r>
            <a:r>
              <a:rPr lang="en-US" sz="2000" dirty="0">
                <a:latin typeface="Exo" panose="020B0604020202020204" charset="0"/>
              </a:rPr>
              <a:t>. </a:t>
            </a:r>
            <a:r>
              <a:rPr lang="en-US" sz="2000" dirty="0" err="1">
                <a:latin typeface="Exo" panose="020B0604020202020204" charset="0"/>
              </a:rPr>
              <a:t>Dengan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tetap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menjaga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kualitas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produknya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sampai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saat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ini</a:t>
            </a:r>
            <a:r>
              <a:rPr lang="en-US" sz="2000" dirty="0">
                <a:latin typeface="Exo" panose="020B0604020202020204" charset="0"/>
              </a:rPr>
              <a:t> Home </a:t>
            </a:r>
            <a:r>
              <a:rPr lang="en-US" sz="2000" dirty="0" err="1">
                <a:latin typeface="Exo" panose="020B0604020202020204" charset="0"/>
              </a:rPr>
              <a:t>Industri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Kreatif</a:t>
            </a:r>
            <a:r>
              <a:rPr lang="en-US" sz="2000" dirty="0">
                <a:latin typeface="Exo" panose="020B0604020202020204" charset="0"/>
              </a:rPr>
              <a:t> Jaya </a:t>
            </a:r>
            <a:r>
              <a:rPr lang="en-US" sz="2000" dirty="0" err="1">
                <a:latin typeface="Exo" panose="020B0604020202020204" charset="0"/>
              </a:rPr>
              <a:t>memiliki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konsumen</a:t>
            </a:r>
            <a:r>
              <a:rPr lang="en-US" sz="2000" dirty="0">
                <a:latin typeface="Exo" panose="020B0604020202020204" charset="0"/>
              </a:rPr>
              <a:t> yang </a:t>
            </a:r>
            <a:r>
              <a:rPr lang="en-US" sz="2000" dirty="0" err="1">
                <a:latin typeface="Exo" panose="020B0604020202020204" charset="0"/>
              </a:rPr>
              <a:t>tetap</a:t>
            </a:r>
            <a:r>
              <a:rPr lang="en-US" sz="2000" dirty="0">
                <a:latin typeface="Exo" panose="020B0604020202020204" charset="0"/>
              </a:rPr>
              <a:t> dan </a:t>
            </a:r>
            <a:r>
              <a:rPr lang="en-US" sz="2000" dirty="0" err="1">
                <a:latin typeface="Exo" panose="020B0604020202020204" charset="0"/>
              </a:rPr>
              <a:t>banyak</a:t>
            </a:r>
            <a:r>
              <a:rPr lang="en-US" sz="2000" dirty="0">
                <a:latin typeface="Exo" panose="020B0604020202020204" charset="0"/>
              </a:rPr>
              <a:t> yang </a:t>
            </a:r>
            <a:r>
              <a:rPr lang="en-US" sz="2000" dirty="0" err="1">
                <a:latin typeface="Exo" panose="020B0604020202020204" charset="0"/>
              </a:rPr>
              <a:t>merasa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puas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dengan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kualitas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produk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mereka</a:t>
            </a:r>
            <a:r>
              <a:rPr lang="en-US" sz="2000" dirty="0">
                <a:latin typeface="Exo" panose="020B0604020202020204" charset="0"/>
              </a:rPr>
              <a:t>.</a:t>
            </a:r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000" dirty="0">
                <a:latin typeface="Exo" panose="020B0604020202020204" charset="0"/>
              </a:rPr>
              <a:t>2) Strategi Harga</a:t>
            </a:r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000" dirty="0">
                <a:latin typeface="Exo" panose="020B0604020202020204" charset="0"/>
              </a:rPr>
              <a:t>   Dari </a:t>
            </a:r>
            <a:r>
              <a:rPr lang="en-US" sz="2000" dirty="0" err="1">
                <a:latin typeface="Exo" panose="020B0604020202020204" charset="0"/>
              </a:rPr>
              <a:t>hasil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wawancara</a:t>
            </a:r>
            <a:r>
              <a:rPr lang="en-US" sz="2000" dirty="0">
                <a:latin typeface="Exo" panose="020B0604020202020204" charset="0"/>
              </a:rPr>
              <a:t> yang </a:t>
            </a:r>
            <a:r>
              <a:rPr lang="en-US" sz="2000" dirty="0" err="1">
                <a:latin typeface="Exo" panose="020B0604020202020204" charset="0"/>
              </a:rPr>
              <a:t>dilakukan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peneliti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kepada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informan</a:t>
            </a:r>
            <a:r>
              <a:rPr lang="en-US" sz="2000" dirty="0">
                <a:latin typeface="Exo" panose="020B0604020202020204" charset="0"/>
              </a:rPr>
              <a:t> dan juga </a:t>
            </a:r>
            <a:r>
              <a:rPr lang="en-US" sz="2000" dirty="0" err="1">
                <a:latin typeface="Exo" panose="020B0604020202020204" charset="0"/>
              </a:rPr>
              <a:t>observasi</a:t>
            </a:r>
            <a:r>
              <a:rPr lang="en-US" sz="2000" dirty="0">
                <a:latin typeface="Exo" panose="020B0604020202020204" charset="0"/>
              </a:rPr>
              <a:t>, </a:t>
            </a:r>
            <a:r>
              <a:rPr lang="en-US" sz="2000" dirty="0" err="1">
                <a:latin typeface="Exo" panose="020B0604020202020204" charset="0"/>
              </a:rPr>
              <a:t>ditemukan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bahwa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harga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jual</a:t>
            </a:r>
            <a:r>
              <a:rPr lang="en-US" sz="2000" dirty="0">
                <a:latin typeface="Exo" panose="020B0604020202020204" charset="0"/>
              </a:rPr>
              <a:t> sandal pada Home </a:t>
            </a:r>
            <a:r>
              <a:rPr lang="en-US" sz="2000" dirty="0" err="1">
                <a:latin typeface="Exo" panose="020B0604020202020204" charset="0"/>
              </a:rPr>
              <a:t>Industri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Kreatif</a:t>
            </a:r>
            <a:r>
              <a:rPr lang="en-US" sz="2000" dirty="0">
                <a:latin typeface="Exo" panose="020B0604020202020204" charset="0"/>
              </a:rPr>
              <a:t> Jaya </a:t>
            </a:r>
            <a:r>
              <a:rPr lang="en-US" sz="2000" dirty="0" err="1">
                <a:latin typeface="Exo" panose="020B0604020202020204" charset="0"/>
              </a:rPr>
              <a:t>ini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menyesuaikan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dengan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biaya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produksi</a:t>
            </a:r>
            <a:r>
              <a:rPr lang="en-US" sz="2000" dirty="0">
                <a:latin typeface="Exo" panose="020B0604020202020204" charset="0"/>
              </a:rPr>
              <a:t> dan juga </a:t>
            </a:r>
            <a:r>
              <a:rPr lang="en-US" sz="2000" dirty="0" err="1">
                <a:latin typeface="Exo" panose="020B0604020202020204" charset="0"/>
              </a:rPr>
              <a:t>mempertimbangkan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dengan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harga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pesaing</a:t>
            </a:r>
            <a:r>
              <a:rPr lang="en-US" sz="2000" dirty="0">
                <a:latin typeface="Exo" panose="020B0604020202020204" charset="0"/>
              </a:rPr>
              <a:t> yang </a:t>
            </a:r>
            <a:r>
              <a:rPr lang="en-US" sz="2000" dirty="0" err="1">
                <a:latin typeface="Exo" panose="020B0604020202020204" charset="0"/>
              </a:rPr>
              <a:t>ada</a:t>
            </a:r>
            <a:r>
              <a:rPr lang="en-US" sz="2000" dirty="0">
                <a:latin typeface="Exo" panose="020B0604020202020204" charset="0"/>
              </a:rPr>
              <a:t> di </a:t>
            </a:r>
            <a:r>
              <a:rPr lang="en-US" sz="2000" dirty="0" err="1">
                <a:latin typeface="Exo" panose="020B0604020202020204" charset="0"/>
              </a:rPr>
              <a:t>pasaran</a:t>
            </a:r>
            <a:r>
              <a:rPr lang="en-US" sz="2000" dirty="0">
                <a:latin typeface="Exo" panose="020B0604020202020204" charset="0"/>
              </a:rPr>
              <a:t>. Strategi </a:t>
            </a:r>
            <a:r>
              <a:rPr lang="en-US" sz="2000" dirty="0" err="1">
                <a:latin typeface="Exo" panose="020B0604020202020204" charset="0"/>
              </a:rPr>
              <a:t>penetapan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harga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ini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sangatlah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penting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guna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untuk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memperoleh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pencapaian</a:t>
            </a:r>
            <a:r>
              <a:rPr lang="en-US" sz="2000" dirty="0">
                <a:latin typeface="Exo" panose="020B0604020202020204" charset="0"/>
              </a:rPr>
              <a:t> target </a:t>
            </a:r>
            <a:r>
              <a:rPr lang="en-US" sz="2000" dirty="0" err="1">
                <a:latin typeface="Exo" panose="020B0604020202020204" charset="0"/>
              </a:rPr>
              <a:t>pasarnya</a:t>
            </a:r>
            <a:r>
              <a:rPr lang="en-US" sz="2000" dirty="0">
                <a:latin typeface="Exo" panose="020B0604020202020204" charset="0"/>
              </a:rPr>
              <a:t>, agar </a:t>
            </a:r>
            <a:r>
              <a:rPr lang="en-US" sz="2000" dirty="0" err="1">
                <a:latin typeface="Exo" panose="020B0604020202020204" charset="0"/>
              </a:rPr>
              <a:t>dapat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meningkatkan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jumlah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pendapatan</a:t>
            </a:r>
            <a:r>
              <a:rPr lang="en-US" sz="2000" dirty="0">
                <a:latin typeface="Exo" panose="020B0604020202020204" charset="0"/>
              </a:rPr>
              <a:t> pada home </a:t>
            </a:r>
            <a:r>
              <a:rPr lang="en-US" sz="2000" dirty="0" err="1">
                <a:latin typeface="Exo" panose="020B0604020202020204" charset="0"/>
              </a:rPr>
              <a:t>industri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ini</a:t>
            </a:r>
            <a:r>
              <a:rPr lang="en-US" sz="2000" dirty="0">
                <a:latin typeface="Exo" panose="020B0604020202020204" charset="0"/>
              </a:rPr>
              <a:t>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4f7abbb21_0_70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 dirty="0"/>
              <a:t>Hasil </a:t>
            </a:r>
            <a:r>
              <a:rPr lang="en-US" dirty="0" err="1"/>
              <a:t>Penelitian</a:t>
            </a:r>
            <a:r>
              <a:rPr lang="en-US" dirty="0"/>
              <a:t> dan </a:t>
            </a:r>
            <a:r>
              <a:rPr lang="en-US" dirty="0" err="1"/>
              <a:t>Pembahasan</a:t>
            </a:r>
            <a:endParaRPr dirty="0"/>
          </a:p>
        </p:txBody>
      </p:sp>
      <p:sp>
        <p:nvSpPr>
          <p:cNvPr id="71" name="Google Shape;71;g104f7abbb21_0_70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000" dirty="0">
                <a:latin typeface="Exo" panose="020B0604020202020204" charset="0"/>
              </a:rPr>
              <a:t>3) Strategi </a:t>
            </a:r>
            <a:r>
              <a:rPr lang="en-US" sz="2000" dirty="0" err="1">
                <a:latin typeface="Exo" panose="020B0604020202020204" charset="0"/>
              </a:rPr>
              <a:t>Promosi</a:t>
            </a:r>
            <a:endParaRPr lang="en-US" sz="2000" dirty="0">
              <a:latin typeface="Exo" panose="020B0604020202020204" charset="0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000" dirty="0">
                <a:latin typeface="Exo" panose="020B0604020202020204" charset="0"/>
              </a:rPr>
              <a:t>Dari </a:t>
            </a:r>
            <a:r>
              <a:rPr lang="en-US" sz="2000" dirty="0" err="1">
                <a:latin typeface="Exo" panose="020B0604020202020204" charset="0"/>
              </a:rPr>
              <a:t>hasil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wawancara</a:t>
            </a:r>
            <a:r>
              <a:rPr lang="en-US" sz="2000" dirty="0">
                <a:latin typeface="Exo" panose="020B0604020202020204" charset="0"/>
              </a:rPr>
              <a:t> yang </a:t>
            </a:r>
            <a:r>
              <a:rPr lang="en-US" sz="2000" dirty="0" err="1">
                <a:latin typeface="Exo" panose="020B0604020202020204" charset="0"/>
              </a:rPr>
              <a:t>dilakukan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peneliti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kepada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informan</a:t>
            </a:r>
            <a:r>
              <a:rPr lang="en-US" sz="2000" dirty="0">
                <a:latin typeface="Exo" panose="020B0604020202020204" charset="0"/>
              </a:rPr>
              <a:t> dan juga </a:t>
            </a:r>
            <a:r>
              <a:rPr lang="en-US" sz="2000" dirty="0" err="1">
                <a:latin typeface="Exo" panose="020B0604020202020204" charset="0"/>
              </a:rPr>
              <a:t>observasi</a:t>
            </a:r>
            <a:r>
              <a:rPr lang="en-US" sz="2000" dirty="0">
                <a:latin typeface="Exo" panose="020B0604020202020204" charset="0"/>
              </a:rPr>
              <a:t>, </a:t>
            </a:r>
            <a:r>
              <a:rPr lang="en-US" sz="2000" dirty="0" err="1">
                <a:latin typeface="Exo" panose="020B0604020202020204" charset="0"/>
              </a:rPr>
              <a:t>ditemukan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bahwa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promosi</a:t>
            </a:r>
            <a:r>
              <a:rPr lang="en-US" sz="2000" dirty="0">
                <a:latin typeface="Exo" panose="020B0604020202020204" charset="0"/>
              </a:rPr>
              <a:t> yang </a:t>
            </a:r>
            <a:r>
              <a:rPr lang="en-US" sz="2000" dirty="0" err="1">
                <a:latin typeface="Exo" panose="020B0604020202020204" charset="0"/>
              </a:rPr>
              <a:t>dilakukan</a:t>
            </a:r>
            <a:r>
              <a:rPr lang="en-US" sz="2000" dirty="0">
                <a:latin typeface="Exo" panose="020B0604020202020204" charset="0"/>
              </a:rPr>
              <a:t> oleh home </a:t>
            </a:r>
            <a:r>
              <a:rPr lang="en-US" sz="2000" dirty="0" err="1">
                <a:latin typeface="Exo" panose="020B0604020202020204" charset="0"/>
              </a:rPr>
              <a:t>industri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Kreatif</a:t>
            </a:r>
            <a:r>
              <a:rPr lang="en-US" sz="2000" dirty="0">
                <a:latin typeface="Exo" panose="020B0604020202020204" charset="0"/>
              </a:rPr>
              <a:t> Jaya </a:t>
            </a:r>
            <a:r>
              <a:rPr lang="en-US" sz="2000" dirty="0" err="1">
                <a:latin typeface="Exo" panose="020B0604020202020204" charset="0"/>
              </a:rPr>
              <a:t>ini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yaitu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tidak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ada</a:t>
            </a:r>
            <a:r>
              <a:rPr lang="en-US" sz="2000" dirty="0">
                <a:latin typeface="Exo" panose="020B0604020202020204" charset="0"/>
              </a:rPr>
              <a:t> media </a:t>
            </a:r>
            <a:r>
              <a:rPr lang="en-US" sz="2000" dirty="0" err="1">
                <a:latin typeface="Exo" panose="020B0604020202020204" charset="0"/>
              </a:rPr>
              <a:t>khusus</a:t>
            </a:r>
            <a:r>
              <a:rPr lang="en-US" sz="2000" dirty="0">
                <a:latin typeface="Exo" panose="020B0604020202020204" charset="0"/>
              </a:rPr>
              <a:t> yang </a:t>
            </a:r>
            <a:r>
              <a:rPr lang="en-US" sz="2000" dirty="0" err="1">
                <a:latin typeface="Exo" panose="020B0604020202020204" charset="0"/>
              </a:rPr>
              <a:t>digunakan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mereka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memasarkannya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masih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secara</a:t>
            </a:r>
            <a:r>
              <a:rPr lang="en-US" sz="2000" dirty="0">
                <a:latin typeface="Exo" panose="020B0604020202020204" charset="0"/>
              </a:rPr>
              <a:t> offline </a:t>
            </a:r>
            <a:r>
              <a:rPr lang="en-US" sz="2000" dirty="0" err="1">
                <a:latin typeface="Exo" panose="020B0604020202020204" charset="0"/>
              </a:rPr>
              <a:t>saja</a:t>
            </a:r>
            <a:r>
              <a:rPr lang="en-US" sz="2000" dirty="0">
                <a:latin typeface="Exo" panose="020B0604020202020204" charset="0"/>
              </a:rPr>
              <a:t> . Dimana </a:t>
            </a:r>
            <a:r>
              <a:rPr lang="en-US" sz="2000" dirty="0" err="1">
                <a:latin typeface="Exo" panose="020B0604020202020204" charset="0"/>
              </a:rPr>
              <a:t>promosi</a:t>
            </a:r>
            <a:r>
              <a:rPr lang="en-US" sz="2000" dirty="0">
                <a:latin typeface="Exo" panose="020B0604020202020204" charset="0"/>
              </a:rPr>
              <a:t> yang </a:t>
            </a:r>
            <a:r>
              <a:rPr lang="en-US" sz="2000" dirty="0" err="1">
                <a:latin typeface="Exo" panose="020B0604020202020204" charset="0"/>
              </a:rPr>
              <a:t>digunakan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adalah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dilakukan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secara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langsung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kepada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konsumen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baik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mereka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datang</a:t>
            </a:r>
            <a:r>
              <a:rPr lang="en-US" sz="2000" dirty="0">
                <a:latin typeface="Exo" panose="020B0604020202020204" charset="0"/>
              </a:rPr>
              <a:t> di </a:t>
            </a:r>
            <a:r>
              <a:rPr lang="en-US" sz="2000" dirty="0" err="1">
                <a:latin typeface="Exo" panose="020B0604020202020204" charset="0"/>
              </a:rPr>
              <a:t>tempat</a:t>
            </a:r>
            <a:r>
              <a:rPr lang="en-US" sz="2000" dirty="0">
                <a:latin typeface="Exo" panose="020B0604020202020204" charset="0"/>
              </a:rPr>
              <a:t> home </a:t>
            </a:r>
            <a:r>
              <a:rPr lang="en-US" sz="2000" dirty="0" err="1">
                <a:latin typeface="Exo" panose="020B0604020202020204" charset="0"/>
              </a:rPr>
              <a:t>industri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maupun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dipromosikan</a:t>
            </a:r>
            <a:r>
              <a:rPr lang="en-US" sz="2000" dirty="0">
                <a:latin typeface="Exo" panose="020B0604020202020204" charset="0"/>
              </a:rPr>
              <a:t> pada </a:t>
            </a:r>
            <a:r>
              <a:rPr lang="en-US" sz="2000" dirty="0" err="1">
                <a:latin typeface="Exo" panose="020B0604020202020204" charset="0"/>
              </a:rPr>
              <a:t>toko-toko</a:t>
            </a:r>
            <a:r>
              <a:rPr lang="en-US" sz="2000" dirty="0">
                <a:latin typeface="Exo" panose="020B0604020202020204" charset="0"/>
              </a:rPr>
              <a:t> yang </a:t>
            </a:r>
            <a:r>
              <a:rPr lang="en-US" sz="2000" dirty="0" err="1">
                <a:latin typeface="Exo" panose="020B0604020202020204" charset="0"/>
              </a:rPr>
              <a:t>mau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menjualkannya</a:t>
            </a:r>
            <a:r>
              <a:rPr lang="en-US" sz="2000" dirty="0">
                <a:latin typeface="Exo" panose="020B0604020202020204" charset="0"/>
              </a:rPr>
              <a:t>. </a:t>
            </a:r>
            <a:r>
              <a:rPr lang="en-US" sz="2000" dirty="0" err="1">
                <a:latin typeface="Exo" panose="020B0604020202020204" charset="0"/>
              </a:rPr>
              <a:t>Kemudian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pemilik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toko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tersebut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ada</a:t>
            </a:r>
            <a:r>
              <a:rPr lang="en-US" sz="2000" dirty="0">
                <a:latin typeface="Exo" panose="020B0604020202020204" charset="0"/>
              </a:rPr>
              <a:t> yang </a:t>
            </a:r>
            <a:r>
              <a:rPr lang="en-US" sz="2000" dirty="0" err="1">
                <a:latin typeface="Exo" panose="020B0604020202020204" charset="0"/>
              </a:rPr>
              <a:t>menjualkannya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melalui</a:t>
            </a:r>
            <a:r>
              <a:rPr lang="en-US" sz="2000" dirty="0">
                <a:latin typeface="Exo" panose="020B0604020202020204" charset="0"/>
              </a:rPr>
              <a:t> online.</a:t>
            </a: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000" dirty="0">
                <a:latin typeface="Exo" panose="020B0604020202020204" charset="0"/>
              </a:rPr>
              <a:t>4) Strategi </a:t>
            </a:r>
            <a:r>
              <a:rPr lang="en-US" sz="2000" dirty="0" err="1">
                <a:latin typeface="Exo" panose="020B0604020202020204" charset="0"/>
              </a:rPr>
              <a:t>Tempat</a:t>
            </a:r>
            <a:endParaRPr lang="en-US" sz="2000" dirty="0">
              <a:latin typeface="Exo" panose="020B0604020202020204" charset="0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000" dirty="0" err="1">
                <a:latin typeface="Exo" panose="020B0604020202020204" charset="0"/>
              </a:rPr>
              <a:t>Berdasarkan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hasil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wawancara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dengan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informan</a:t>
            </a:r>
            <a:r>
              <a:rPr lang="en-US" sz="2000" dirty="0">
                <a:latin typeface="Exo" panose="020B0604020202020204" charset="0"/>
              </a:rPr>
              <a:t> dan </a:t>
            </a:r>
            <a:r>
              <a:rPr lang="en-US" sz="2000" dirty="0" err="1">
                <a:latin typeface="Exo" panose="020B0604020202020204" charset="0"/>
              </a:rPr>
              <a:t>observasi</a:t>
            </a:r>
            <a:r>
              <a:rPr lang="en-US" sz="2000" dirty="0">
                <a:latin typeface="Exo" panose="020B0604020202020204" charset="0"/>
              </a:rPr>
              <a:t> yang </a:t>
            </a:r>
            <a:r>
              <a:rPr lang="en-US" sz="2000" dirty="0" err="1">
                <a:latin typeface="Exo" panose="020B0604020202020204" charset="0"/>
              </a:rPr>
              <a:t>peneliti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lakukan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ditemukan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bahwa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tempat</a:t>
            </a:r>
            <a:r>
              <a:rPr lang="en-US" sz="2000" dirty="0">
                <a:latin typeface="Exo" panose="020B0604020202020204" charset="0"/>
              </a:rPr>
              <a:t>/</a:t>
            </a:r>
            <a:r>
              <a:rPr lang="en-US" sz="2000" dirty="0" err="1">
                <a:latin typeface="Exo" panose="020B0604020202020204" charset="0"/>
              </a:rPr>
              <a:t>saluran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distribusi</a:t>
            </a:r>
            <a:r>
              <a:rPr lang="en-US" sz="2000" dirty="0">
                <a:latin typeface="Exo" panose="020B0604020202020204" charset="0"/>
              </a:rPr>
              <a:t> yang </a:t>
            </a:r>
            <a:r>
              <a:rPr lang="en-US" sz="2000" dirty="0" err="1">
                <a:latin typeface="Exo" panose="020B0604020202020204" charset="0"/>
              </a:rPr>
              <a:t>dilakukan</a:t>
            </a:r>
            <a:r>
              <a:rPr lang="en-US" sz="2000" dirty="0">
                <a:latin typeface="Exo" panose="020B0604020202020204" charset="0"/>
              </a:rPr>
              <a:t> oleh home </a:t>
            </a:r>
            <a:r>
              <a:rPr lang="en-US" sz="2000" dirty="0" err="1">
                <a:latin typeface="Exo" panose="020B0604020202020204" charset="0"/>
              </a:rPr>
              <a:t>industri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ini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yaitu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untuk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masalah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lokasi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pemilik</a:t>
            </a:r>
            <a:r>
              <a:rPr lang="en-US" sz="2000" dirty="0">
                <a:latin typeface="Exo" panose="020B0604020202020204" charset="0"/>
              </a:rPr>
              <a:t> home </a:t>
            </a:r>
            <a:r>
              <a:rPr lang="en-US" sz="2000" dirty="0" err="1">
                <a:latin typeface="Exo" panose="020B0604020202020204" charset="0"/>
              </a:rPr>
              <a:t>industri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ini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menempatkan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produknya</a:t>
            </a:r>
            <a:r>
              <a:rPr lang="en-US" sz="2000" dirty="0">
                <a:latin typeface="Exo" panose="020B0604020202020204" charset="0"/>
              </a:rPr>
              <a:t> di </a:t>
            </a:r>
            <a:r>
              <a:rPr lang="en-US" sz="2000" dirty="0" err="1">
                <a:latin typeface="Exo" panose="020B0604020202020204" charset="0"/>
              </a:rPr>
              <a:t>toko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toko</a:t>
            </a:r>
            <a:r>
              <a:rPr lang="en-US" sz="2000" dirty="0">
                <a:latin typeface="Exo" panose="020B0604020202020204" charset="0"/>
              </a:rPr>
              <a:t> yang </a:t>
            </a:r>
            <a:r>
              <a:rPr lang="en-US" sz="2000" dirty="0" err="1">
                <a:latin typeface="Exo" panose="020B0604020202020204" charset="0"/>
              </a:rPr>
              <a:t>ramai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pembeli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tidak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mempermasalahkan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mau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toko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kecil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ataupun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toko</a:t>
            </a:r>
            <a:r>
              <a:rPr lang="en-US" sz="2000" dirty="0">
                <a:latin typeface="Exo" panose="020B0604020202020204" charset="0"/>
              </a:rPr>
              <a:t> yang </a:t>
            </a:r>
            <a:r>
              <a:rPr lang="en-US" sz="2000" dirty="0" err="1">
                <a:latin typeface="Exo" panose="020B0604020202020204" charset="0"/>
              </a:rPr>
              <a:t>besar</a:t>
            </a:r>
            <a:r>
              <a:rPr lang="en-US" sz="2000" dirty="0">
                <a:latin typeface="Exo" panose="020B0604020202020204" charset="0"/>
              </a:rPr>
              <a:t>. Dan </a:t>
            </a:r>
            <a:r>
              <a:rPr lang="en-US" sz="2000" dirty="0" err="1">
                <a:latin typeface="Exo" panose="020B0604020202020204" charset="0"/>
              </a:rPr>
              <a:t>ada</a:t>
            </a:r>
            <a:r>
              <a:rPr lang="en-US" sz="2000" dirty="0">
                <a:latin typeface="Exo" panose="020B0604020202020204" charset="0"/>
              </a:rPr>
              <a:t> juga yang </a:t>
            </a:r>
            <a:r>
              <a:rPr lang="en-US" sz="2000" dirty="0" err="1">
                <a:latin typeface="Exo" panose="020B0604020202020204" charset="0"/>
              </a:rPr>
              <a:t>diluar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kota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tetapi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melalui</a:t>
            </a:r>
            <a:r>
              <a:rPr lang="en-US" sz="2000" dirty="0">
                <a:latin typeface="Exo" panose="020B0604020202020204" charset="0"/>
              </a:rPr>
              <a:t> sales </a:t>
            </a:r>
            <a:r>
              <a:rPr lang="en-US" sz="2000" dirty="0" err="1">
                <a:latin typeface="Exo" panose="020B0604020202020204" charset="0"/>
              </a:rPr>
              <a:t>bahkan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ada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konsumen</a:t>
            </a:r>
            <a:r>
              <a:rPr lang="en-US" sz="2000" dirty="0">
                <a:latin typeface="Exo" panose="020B0604020202020204" charset="0"/>
              </a:rPr>
              <a:t> yang </a:t>
            </a:r>
            <a:r>
              <a:rPr lang="en-US" sz="2000" dirty="0" err="1">
                <a:latin typeface="Exo" panose="020B0604020202020204" charset="0"/>
              </a:rPr>
              <a:t>membeli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produk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mereka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lalu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dijual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lagi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melalui</a:t>
            </a:r>
            <a:r>
              <a:rPr lang="en-US" sz="2000" dirty="0">
                <a:latin typeface="Exo" panose="020B0604020202020204" charset="0"/>
              </a:rPr>
              <a:t> online yang </a:t>
            </a:r>
            <a:r>
              <a:rPr lang="en-US" sz="2000" dirty="0" err="1">
                <a:latin typeface="Exo" panose="020B0604020202020204" charset="0"/>
              </a:rPr>
              <a:t>tentuntya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bisa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menjangkau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ke</a:t>
            </a:r>
            <a:r>
              <a:rPr lang="en-US" sz="2000" dirty="0">
                <a:latin typeface="Exo" panose="020B0604020202020204" charset="0"/>
              </a:rPr>
              <a:t> </a:t>
            </a:r>
            <a:r>
              <a:rPr lang="en-US" sz="2000" dirty="0" err="1">
                <a:latin typeface="Exo" panose="020B0604020202020204" charset="0"/>
              </a:rPr>
              <a:t>seluruh</a:t>
            </a:r>
            <a:r>
              <a:rPr lang="en-US" sz="2000" dirty="0">
                <a:latin typeface="Exo" panose="020B0604020202020204" charset="0"/>
              </a:rPr>
              <a:t> Indonesia. </a:t>
            </a:r>
            <a:endParaRPr sz="2000" dirty="0">
              <a:latin typeface="Exo" panose="020B06040202020202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3030</Words>
  <Application>Microsoft Office PowerPoint</Application>
  <PresentationFormat>Widescreen</PresentationFormat>
  <Paragraphs>129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Exo</vt:lpstr>
      <vt:lpstr>Calibri</vt:lpstr>
      <vt:lpstr>Times New Roman</vt:lpstr>
      <vt:lpstr>Arial</vt:lpstr>
      <vt:lpstr>Century Gothic</vt:lpstr>
      <vt:lpstr>Office Theme</vt:lpstr>
      <vt:lpstr>STRATEGI HOME INDUSTRI DALAM MENINGKATKAN PENDAPATAN PADA PENGRAJIN SANDAL DI DESA GRESIKAN KECAMATAN KRIAN </vt:lpstr>
      <vt:lpstr>Pendahuluan </vt:lpstr>
      <vt:lpstr>Pendahuluan</vt:lpstr>
      <vt:lpstr>Pendahuluan</vt:lpstr>
      <vt:lpstr>PowerPoint Presentation</vt:lpstr>
      <vt:lpstr>Landasan Teori</vt:lpstr>
      <vt:lpstr>Metode Penelitian</vt:lpstr>
      <vt:lpstr>Hasil Penelitian dan Pembahasan</vt:lpstr>
      <vt:lpstr>Hasil Penelitian dan Pembahasan</vt:lpstr>
      <vt:lpstr>Hasil Penelitian dan Pembahasan</vt:lpstr>
      <vt:lpstr>Kesimpulan</vt:lpstr>
      <vt:lpstr>Manfaat Penelitian</vt:lpstr>
      <vt:lpstr>Referensi</vt:lpstr>
      <vt:lpstr>Referensi</vt:lpstr>
      <vt:lpstr>Referensi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PROFITABILITAS, CAPITAL INTENSITY DAN KOMISARIS INDEPENDEN TERHADAP PENGHINDARAN PAJAK DENGAN UKURAN PERUSAHAAN SEBAGAI VARIABEL MODERASI (Studi Empiris Pada Perusahaan Sektor Barang dan Konsumsi BEI 2018-2020)</dc:title>
  <dc:creator>Umsida</dc:creator>
  <cp:lastModifiedBy>4LD72PA</cp:lastModifiedBy>
  <cp:revision>43</cp:revision>
  <dcterms:created xsi:type="dcterms:W3CDTF">2020-02-15T07:43:00Z</dcterms:created>
  <dcterms:modified xsi:type="dcterms:W3CDTF">2023-07-21T00:53:51Z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1033-11.2.0.9031</vt:lpwstr>
  </property>
</Properties>
</file>