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66" r:id="rId4"/>
    <p:sldId id="259" r:id="rId5"/>
    <p:sldId id="260" r:id="rId6"/>
    <p:sldId id="267" r:id="rId7"/>
    <p:sldId id="268" r:id="rId8"/>
    <p:sldId id="269" r:id="rId9"/>
    <p:sldId id="261" r:id="rId10"/>
    <p:sldId id="262" r:id="rId11"/>
    <p:sldId id="263" r:id="rId12"/>
    <p:sldId id="264" r:id="rId13"/>
    <p:sldId id="265" r:id="rId14"/>
  </p:sldIdLst>
  <p:sldSz cx="12192000" cy="6858000"/>
  <p:notesSz cx="9144000" cy="6858000"/>
  <p:embeddedFontLst>
    <p:embeddedFont>
      <p:font typeface="Exo" charset="0"/>
      <p:regular r:id="rId16"/>
      <p:bold r:id="rId17"/>
      <p:italic r:id="rId18"/>
      <p:boldItalic r:id="rId19"/>
    </p:embeddedFont>
    <p:embeddedFont>
      <p:font typeface="Calibri" pitchFamily="34" charset="0"/>
      <p:regular r:id="rId20"/>
      <p:bold r:id="rId21"/>
      <p:italic r:id="rId22"/>
      <p:boldItalic r:id="rId23"/>
    </p:embeddedFont>
    <p:embeddedFont>
      <p:font typeface="Century Gothic"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10645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204686"/>
            <a:ext cx="10736956" cy="2489009"/>
          </a:xfrm>
          <a:prstGeom prst="rect">
            <a:avLst/>
          </a:prstGeom>
          <a:noFill/>
          <a:ln>
            <a:noFill/>
          </a:ln>
        </p:spPr>
        <p:txBody>
          <a:bodyPr spcFirstLastPara="1" wrap="square" lIns="91425" tIns="45700" rIns="91425" bIns="45700" anchor="b" anchorCtr="0">
            <a:normAutofit/>
          </a:bodyPr>
          <a:lstStyle/>
          <a:p>
            <a:pPr lvl="0"/>
            <a:r>
              <a:rPr lang="id-ID" sz="3200" b="1" dirty="0"/>
              <a:t>PENGARUH PENGGUNAAN MEDIA AUDIO VISUAL FLASH PLAYER TERHADAP HASIL BELAJAR MATA PELAJARAN PKN KELAS 4 SD MUHAMMADIYAH 2 KRIAN</a:t>
            </a:r>
            <a:endParaRPr sz="3200" dirty="0">
              <a:sym typeface="Exo"/>
            </a:endParaRPr>
          </a:p>
        </p:txBody>
      </p:sp>
      <p:sp>
        <p:nvSpPr>
          <p:cNvPr id="41" name="Google Shape;41;p1"/>
          <p:cNvSpPr txBox="1">
            <a:spLocks noGrp="1"/>
          </p:cNvSpPr>
          <p:nvPr>
            <p:ph type="subTitle" idx="1"/>
          </p:nvPr>
        </p:nvSpPr>
        <p:spPr>
          <a:xfrm>
            <a:off x="1714500" y="3693694"/>
            <a:ext cx="8763000" cy="275964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err="1">
                <a:solidFill>
                  <a:srgbClr val="F2F2F2"/>
                </a:solidFill>
                <a:latin typeface="Exo"/>
                <a:ea typeface="Exo"/>
                <a:cs typeface="Exo"/>
                <a:sym typeface="Exo"/>
              </a:rPr>
              <a:t>Oleh</a:t>
            </a:r>
            <a:r>
              <a:rPr lang="en-US" dirty="0">
                <a:solidFill>
                  <a:srgbClr val="F2F2F2"/>
                </a:solidFill>
                <a:latin typeface="Exo"/>
                <a:ea typeface="Exo"/>
                <a:cs typeface="Exo"/>
                <a:sym typeface="Exo"/>
              </a:rPr>
              <a:t>:</a:t>
            </a:r>
            <a:endParaRPr dirty="0"/>
          </a:p>
          <a:p>
            <a:pPr marL="0" lvl="0" indent="0" algn="ctr" rtl="0">
              <a:lnSpc>
                <a:spcPct val="90000"/>
              </a:lnSpc>
              <a:spcBef>
                <a:spcPts val="1000"/>
              </a:spcBef>
              <a:spcAft>
                <a:spcPts val="0"/>
              </a:spcAft>
              <a:buClr>
                <a:schemeClr val="lt1"/>
              </a:buClr>
              <a:buSzPts val="2400"/>
              <a:buNone/>
            </a:pPr>
            <a:r>
              <a:rPr lang="en-US" dirty="0" err="1" smtClean="0"/>
              <a:t>Shellyn</a:t>
            </a:r>
            <a:r>
              <a:rPr lang="en-US" dirty="0" smtClean="0"/>
              <a:t> </a:t>
            </a:r>
            <a:r>
              <a:rPr lang="en-US" dirty="0" err="1" smtClean="0"/>
              <a:t>Roudhotul</a:t>
            </a:r>
            <a:r>
              <a:rPr lang="en-US" dirty="0" smtClean="0"/>
              <a:t> </a:t>
            </a:r>
            <a:r>
              <a:rPr lang="en-US" dirty="0" err="1" smtClean="0"/>
              <a:t>Apriana</a:t>
            </a:r>
            <a:endParaRPr lang="en-US" dirty="0" smtClean="0"/>
          </a:p>
          <a:p>
            <a:pPr marL="0" lvl="0" indent="0" algn="ctr" rtl="0">
              <a:lnSpc>
                <a:spcPct val="90000"/>
              </a:lnSpc>
              <a:spcBef>
                <a:spcPts val="1000"/>
              </a:spcBef>
              <a:spcAft>
                <a:spcPts val="0"/>
              </a:spcAft>
              <a:buClr>
                <a:schemeClr val="lt1"/>
              </a:buClr>
              <a:buSzPts val="2400"/>
              <a:buNone/>
            </a:pPr>
            <a:r>
              <a:rPr lang="en-US" dirty="0" err="1" smtClean="0"/>
              <a:t>Feri</a:t>
            </a:r>
            <a:r>
              <a:rPr lang="en-US" dirty="0" smtClean="0"/>
              <a:t> </a:t>
            </a:r>
            <a:r>
              <a:rPr lang="en-US" dirty="0" err="1" smtClean="0"/>
              <a:t>Tirtoni</a:t>
            </a:r>
            <a:endParaRPr dirty="0"/>
          </a:p>
          <a:p>
            <a:pPr marL="0" lvl="0" indent="0" algn="ctr" rtl="0">
              <a:lnSpc>
                <a:spcPct val="90000"/>
              </a:lnSpc>
              <a:spcBef>
                <a:spcPts val="1000"/>
              </a:spcBef>
              <a:spcAft>
                <a:spcPts val="0"/>
              </a:spcAft>
              <a:buClr>
                <a:schemeClr val="lt1"/>
              </a:buClr>
              <a:buSzPts val="2400"/>
              <a:buNone/>
            </a:pPr>
            <a:r>
              <a:rPr lang="en-US" dirty="0" err="1" smtClean="0"/>
              <a:t>Pendidikan</a:t>
            </a:r>
            <a:r>
              <a:rPr lang="en-US" dirty="0" smtClean="0"/>
              <a:t> Guru </a:t>
            </a:r>
            <a:r>
              <a:rPr lang="en-US" dirty="0" err="1" smtClean="0"/>
              <a:t>Sekolah</a:t>
            </a:r>
            <a:r>
              <a:rPr lang="en-US" dirty="0" smtClean="0"/>
              <a:t> </a:t>
            </a:r>
            <a:r>
              <a:rPr lang="en-US" dirty="0" err="1" smtClean="0"/>
              <a:t>Dasar</a:t>
            </a:r>
            <a:endParaRPr dirty="0"/>
          </a:p>
          <a:p>
            <a:pPr marL="0" lvl="0" indent="0" algn="ctr" rtl="0">
              <a:lnSpc>
                <a:spcPct val="90000"/>
              </a:lnSpc>
              <a:spcBef>
                <a:spcPts val="1000"/>
              </a:spcBef>
              <a:spcAft>
                <a:spcPts val="0"/>
              </a:spcAft>
              <a:buClr>
                <a:srgbClr val="F2F2F2"/>
              </a:buClr>
              <a:buSzPts val="2400"/>
              <a:buNone/>
            </a:pPr>
            <a:r>
              <a:rPr lang="en-US" dirty="0" err="1">
                <a:solidFill>
                  <a:srgbClr val="F2F2F2"/>
                </a:solidFill>
                <a:latin typeface="Exo"/>
                <a:ea typeface="Exo"/>
                <a:cs typeface="Exo"/>
                <a:sym typeface="Exo"/>
              </a:rPr>
              <a:t>Universitas</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Muhammadiyah</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dirty="0">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en-US" dirty="0" err="1" smtClean="0">
                <a:solidFill>
                  <a:srgbClr val="F2F2F2"/>
                </a:solidFill>
              </a:rPr>
              <a:t>Juli</a:t>
            </a:r>
            <a:r>
              <a:rPr lang="en-US" dirty="0" smtClean="0">
                <a:solidFill>
                  <a:srgbClr val="F2F2F2"/>
                </a:solidFill>
              </a:rPr>
              <a:t>, 2023</a:t>
            </a:r>
            <a:endParaRPr dirty="0">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Temuan Penting Penelitian</a:t>
            </a:r>
            <a:endParaRPr/>
          </a:p>
        </p:txBody>
      </p:sp>
      <p:sp>
        <p:nvSpPr>
          <p:cNvPr id="78" name="Google Shape;78;g104f7abbb21_0_0"/>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dirty="0" err="1" smtClean="0"/>
              <a:t>Teamuan</a:t>
            </a:r>
            <a:r>
              <a:rPr lang="en-US" dirty="0" smtClean="0"/>
              <a:t> </a:t>
            </a:r>
            <a:r>
              <a:rPr lang="en-US" dirty="0" err="1" smtClean="0"/>
              <a:t>penting</a:t>
            </a:r>
            <a:r>
              <a:rPr lang="en-US" dirty="0" smtClean="0"/>
              <a:t> </a:t>
            </a:r>
            <a:r>
              <a:rPr lang="en-US" dirty="0" err="1" smtClean="0"/>
              <a:t>penelitian</a:t>
            </a:r>
            <a:r>
              <a:rPr lang="en-US" dirty="0" smtClean="0"/>
              <a:t> </a:t>
            </a:r>
            <a:r>
              <a:rPr lang="en-US" dirty="0" err="1" smtClean="0"/>
              <a:t>yakni</a:t>
            </a:r>
            <a:r>
              <a:rPr lang="en-US" dirty="0" smtClean="0"/>
              <a:t>, </a:t>
            </a:r>
            <a:r>
              <a:rPr lang="en-US" dirty="0" err="1" smtClean="0"/>
              <a:t>bahwasanya</a:t>
            </a:r>
            <a:r>
              <a:rPr lang="en-US" dirty="0" smtClean="0"/>
              <a:t> </a:t>
            </a:r>
            <a:r>
              <a:rPr lang="en-US" dirty="0" err="1" smtClean="0"/>
              <a:t>dengan</a:t>
            </a:r>
            <a:r>
              <a:rPr lang="en-US" dirty="0" smtClean="0"/>
              <a:t> </a:t>
            </a:r>
            <a:r>
              <a:rPr lang="en-US" dirty="0" err="1" smtClean="0"/>
              <a:t>adanya</a:t>
            </a:r>
            <a:r>
              <a:rPr lang="en-US" dirty="0" smtClean="0"/>
              <a:t> </a:t>
            </a:r>
            <a:r>
              <a:rPr lang="en-US" dirty="0" err="1" smtClean="0"/>
              <a:t>penelitian</a:t>
            </a:r>
            <a:r>
              <a:rPr lang="en-US" dirty="0" smtClean="0"/>
              <a:t> </a:t>
            </a:r>
            <a:r>
              <a:rPr lang="en-US" dirty="0" err="1" smtClean="0"/>
              <a:t>ini</a:t>
            </a:r>
            <a:r>
              <a:rPr lang="en-US" dirty="0" smtClean="0"/>
              <a:t> </a:t>
            </a:r>
            <a:r>
              <a:rPr lang="en-US" dirty="0" err="1" smtClean="0"/>
              <a:t>minat</a:t>
            </a:r>
            <a:r>
              <a:rPr lang="en-US" dirty="0" smtClean="0"/>
              <a:t> </a:t>
            </a:r>
            <a:r>
              <a:rPr lang="en-US" dirty="0" err="1" smtClean="0"/>
              <a:t>belajar</a:t>
            </a:r>
            <a:r>
              <a:rPr lang="en-US" dirty="0" smtClean="0"/>
              <a:t> </a:t>
            </a:r>
            <a:r>
              <a:rPr lang="en-US" dirty="0" err="1" smtClean="0"/>
              <a:t>siswa</a:t>
            </a:r>
            <a:r>
              <a:rPr lang="en-US" dirty="0" smtClean="0"/>
              <a:t> </a:t>
            </a:r>
            <a:r>
              <a:rPr lang="en-US" dirty="0" err="1" smtClean="0"/>
              <a:t>semakin</a:t>
            </a:r>
            <a:r>
              <a:rPr lang="en-US" dirty="0" smtClean="0"/>
              <a:t> </a:t>
            </a:r>
            <a:r>
              <a:rPr lang="en-US" dirty="0" err="1" smtClean="0"/>
              <a:t>tinggi</a:t>
            </a:r>
            <a:r>
              <a:rPr lang="en-US" dirty="0" smtClean="0"/>
              <a:t>, </a:t>
            </a:r>
            <a:r>
              <a:rPr lang="en-US" dirty="0" err="1" smtClean="0"/>
              <a:t>siswa</a:t>
            </a:r>
            <a:r>
              <a:rPr lang="en-US" dirty="0" smtClean="0"/>
              <a:t> </a:t>
            </a:r>
            <a:r>
              <a:rPr lang="en-US" dirty="0" err="1" smtClean="0"/>
              <a:t>juga</a:t>
            </a:r>
            <a:r>
              <a:rPr lang="en-US" dirty="0" smtClean="0"/>
              <a:t> </a:t>
            </a:r>
            <a:r>
              <a:rPr lang="en-US" dirty="0" err="1" smtClean="0"/>
              <a:t>tidak</a:t>
            </a:r>
            <a:r>
              <a:rPr lang="en-US" dirty="0" smtClean="0"/>
              <a:t> </a:t>
            </a:r>
            <a:r>
              <a:rPr lang="en-US" dirty="0" err="1" smtClean="0"/>
              <a:t>akan</a:t>
            </a:r>
            <a:r>
              <a:rPr lang="en-US" dirty="0" smtClean="0"/>
              <a:t> </a:t>
            </a:r>
            <a:r>
              <a:rPr lang="en-US" dirty="0" err="1" smtClean="0"/>
              <a:t>bosan</a:t>
            </a:r>
            <a:r>
              <a:rPr lang="en-US" dirty="0" smtClean="0"/>
              <a:t> </a:t>
            </a:r>
            <a:r>
              <a:rPr lang="en-US" dirty="0" err="1" smtClean="0"/>
              <a:t>dalam</a:t>
            </a:r>
            <a:r>
              <a:rPr lang="en-US" dirty="0" smtClean="0"/>
              <a:t> proses </a:t>
            </a:r>
            <a:r>
              <a:rPr lang="en-US" dirty="0" err="1" smtClean="0"/>
              <a:t>belajar</a:t>
            </a:r>
            <a:r>
              <a:rPr lang="en-US" dirty="0" smtClean="0"/>
              <a:t> </a:t>
            </a:r>
            <a:r>
              <a:rPr lang="en-US" dirty="0" err="1" smtClean="0"/>
              <a:t>mengajar</a:t>
            </a:r>
            <a:r>
              <a:rPr lang="en-US" dirty="0" smtClean="0"/>
              <a:t> </a:t>
            </a:r>
            <a:r>
              <a:rPr lang="en-US" dirty="0" err="1" smtClean="0"/>
              <a:t>dikelas</a:t>
            </a:r>
            <a:r>
              <a:rPr lang="en-US" dirty="0" smtClean="0"/>
              <a:t>, </a:t>
            </a:r>
            <a:r>
              <a:rPr lang="en-US" dirty="0" err="1" smtClean="0"/>
              <a:t>sehingga</a:t>
            </a:r>
            <a:r>
              <a:rPr lang="en-US" dirty="0" smtClean="0"/>
              <a:t> </a:t>
            </a:r>
            <a:r>
              <a:rPr lang="en-US" dirty="0" err="1" smtClean="0"/>
              <a:t>dapat</a:t>
            </a:r>
            <a:r>
              <a:rPr lang="en-US" dirty="0" smtClean="0"/>
              <a:t> </a:t>
            </a:r>
            <a:r>
              <a:rPr lang="en-US" dirty="0" err="1" smtClean="0"/>
              <a:t>dipastikan</a:t>
            </a:r>
            <a:r>
              <a:rPr lang="en-US" dirty="0" smtClean="0"/>
              <a:t> </a:t>
            </a:r>
            <a:r>
              <a:rPr lang="en-US" dirty="0" err="1" smtClean="0"/>
              <a:t>kedepannya</a:t>
            </a:r>
            <a:r>
              <a:rPr lang="en-US" dirty="0" smtClean="0"/>
              <a:t> </a:t>
            </a:r>
            <a:r>
              <a:rPr lang="en-US" dirty="0" err="1" smtClean="0"/>
              <a:t>siswa</a:t>
            </a:r>
            <a:r>
              <a:rPr lang="en-US" dirty="0" smtClean="0"/>
              <a:t> </a:t>
            </a:r>
            <a:r>
              <a:rPr lang="en-US" dirty="0" err="1" smtClean="0"/>
              <a:t>akan</a:t>
            </a:r>
            <a:r>
              <a:rPr lang="en-US" dirty="0" smtClean="0"/>
              <a:t> </a:t>
            </a:r>
            <a:r>
              <a:rPr lang="en-US" dirty="0" err="1" smtClean="0"/>
              <a:t>lebih</a:t>
            </a:r>
            <a:r>
              <a:rPr lang="en-US" dirty="0" smtClean="0"/>
              <a:t> </a:t>
            </a:r>
            <a:r>
              <a:rPr lang="en-US" dirty="0" err="1" smtClean="0"/>
              <a:t>tertarik</a:t>
            </a:r>
            <a:r>
              <a:rPr lang="en-US" dirty="0" smtClean="0"/>
              <a:t> </a:t>
            </a:r>
            <a:r>
              <a:rPr lang="en-US" dirty="0" err="1" smtClean="0"/>
              <a:t>dan</a:t>
            </a:r>
            <a:r>
              <a:rPr lang="en-US" dirty="0" smtClean="0"/>
              <a:t> </a:t>
            </a:r>
            <a:r>
              <a:rPr lang="en-US" dirty="0" err="1" smtClean="0"/>
              <a:t>lebih</a:t>
            </a:r>
            <a:r>
              <a:rPr lang="en-US" dirty="0" smtClean="0"/>
              <a:t> </a:t>
            </a:r>
            <a:r>
              <a:rPr lang="en-US" dirty="0" err="1" smtClean="0"/>
              <a:t>memahami</a:t>
            </a:r>
            <a:r>
              <a:rPr lang="en-US" dirty="0" smtClean="0"/>
              <a:t> </a:t>
            </a:r>
            <a:r>
              <a:rPr lang="en-US" dirty="0" err="1" smtClean="0"/>
              <a:t>tentanh</a:t>
            </a:r>
            <a:r>
              <a:rPr lang="en-US" dirty="0" smtClean="0"/>
              <a:t> </a:t>
            </a:r>
            <a:r>
              <a:rPr lang="en-US" dirty="0" err="1" smtClean="0"/>
              <a:t>pembelajaran</a:t>
            </a:r>
            <a:r>
              <a:rPr lang="en-US" dirty="0" smtClean="0"/>
              <a:t> PKN.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Manfaat Penelitian</a:t>
            </a:r>
            <a:endParaRPr/>
          </a:p>
        </p:txBody>
      </p:sp>
      <p:sp>
        <p:nvSpPr>
          <p:cNvPr id="84" name="Google Shape;84;g104f7abbb21_0_315"/>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742950" lvl="0" indent="-514350" algn="l" rtl="0">
              <a:lnSpc>
                <a:spcPct val="90000"/>
              </a:lnSpc>
              <a:spcBef>
                <a:spcPts val="1000"/>
              </a:spcBef>
              <a:spcAft>
                <a:spcPts val="0"/>
              </a:spcAft>
              <a:buClr>
                <a:schemeClr val="dk1"/>
              </a:buClr>
              <a:buSzPts val="2800"/>
              <a:buAutoNum type="arabicPeriod"/>
            </a:pPr>
            <a:r>
              <a:rPr lang="en-US" dirty="0" err="1" smtClean="0"/>
              <a:t>Siswa</a:t>
            </a:r>
            <a:r>
              <a:rPr lang="en-US" dirty="0" smtClean="0"/>
              <a:t> </a:t>
            </a:r>
            <a:r>
              <a:rPr lang="en-US" dirty="0" err="1" smtClean="0"/>
              <a:t>dapat</a:t>
            </a:r>
            <a:r>
              <a:rPr lang="en-US" dirty="0" smtClean="0"/>
              <a:t> </a:t>
            </a:r>
            <a:r>
              <a:rPr lang="en-US" dirty="0" err="1" smtClean="0"/>
              <a:t>lebih</a:t>
            </a:r>
            <a:r>
              <a:rPr lang="en-US" dirty="0" smtClean="0"/>
              <a:t> </a:t>
            </a:r>
            <a:r>
              <a:rPr lang="en-US" dirty="0" err="1" smtClean="0"/>
              <a:t>memahami</a:t>
            </a:r>
            <a:r>
              <a:rPr lang="en-US" dirty="0" smtClean="0"/>
              <a:t> </a:t>
            </a:r>
            <a:r>
              <a:rPr lang="en-US" dirty="0" err="1" smtClean="0"/>
              <a:t>materi</a:t>
            </a:r>
            <a:r>
              <a:rPr lang="en-US" dirty="0" smtClean="0"/>
              <a:t> yang </a:t>
            </a:r>
            <a:r>
              <a:rPr lang="en-US" dirty="0" err="1" smtClean="0"/>
              <a:t>disampaikan</a:t>
            </a:r>
            <a:r>
              <a:rPr lang="en-US" dirty="0" smtClean="0"/>
              <a:t> </a:t>
            </a:r>
            <a:r>
              <a:rPr lang="en-US" dirty="0" err="1" smtClean="0"/>
              <a:t>dengan</a:t>
            </a:r>
            <a:r>
              <a:rPr lang="en-US" dirty="0" smtClean="0"/>
              <a:t> </a:t>
            </a:r>
            <a:r>
              <a:rPr lang="en-US" dirty="0" err="1" smtClean="0"/>
              <a:t>adanya</a:t>
            </a:r>
            <a:r>
              <a:rPr lang="en-US" dirty="0" smtClean="0"/>
              <a:t> media audio visual flash player</a:t>
            </a:r>
          </a:p>
          <a:p>
            <a:pPr marL="742950" lvl="0" indent="-514350" algn="l" rtl="0">
              <a:lnSpc>
                <a:spcPct val="90000"/>
              </a:lnSpc>
              <a:spcBef>
                <a:spcPts val="1000"/>
              </a:spcBef>
              <a:spcAft>
                <a:spcPts val="0"/>
              </a:spcAft>
              <a:buClr>
                <a:schemeClr val="dk1"/>
              </a:buClr>
              <a:buSzPts val="2800"/>
              <a:buAutoNum type="arabicPeriod"/>
            </a:pPr>
            <a:r>
              <a:rPr lang="en-US" dirty="0" smtClean="0"/>
              <a:t>Guru </a:t>
            </a:r>
            <a:r>
              <a:rPr lang="en-US" dirty="0" err="1" smtClean="0"/>
              <a:t>dapat</a:t>
            </a:r>
            <a:r>
              <a:rPr lang="en-US" dirty="0" smtClean="0"/>
              <a:t> </a:t>
            </a:r>
            <a:r>
              <a:rPr lang="en-US" dirty="0" err="1" smtClean="0"/>
              <a:t>lebih</a:t>
            </a:r>
            <a:r>
              <a:rPr lang="en-US" dirty="0" smtClean="0"/>
              <a:t> </a:t>
            </a:r>
            <a:r>
              <a:rPr lang="en-US" dirty="0" err="1" smtClean="0"/>
              <a:t>kreatif</a:t>
            </a:r>
            <a:r>
              <a:rPr lang="en-US" dirty="0" smtClean="0"/>
              <a:t> </a:t>
            </a:r>
            <a:r>
              <a:rPr lang="en-US" dirty="0" err="1" smtClean="0"/>
              <a:t>lagi</a:t>
            </a:r>
            <a:r>
              <a:rPr lang="en-US" dirty="0" smtClean="0"/>
              <a:t> </a:t>
            </a:r>
            <a:r>
              <a:rPr lang="en-US" dirty="0" err="1" smtClean="0"/>
              <a:t>dalam</a:t>
            </a:r>
            <a:r>
              <a:rPr lang="en-US" dirty="0" smtClean="0"/>
              <a:t> </a:t>
            </a:r>
            <a:r>
              <a:rPr lang="en-US" dirty="0" err="1" smtClean="0"/>
              <a:t>mengembangkan</a:t>
            </a:r>
            <a:r>
              <a:rPr lang="en-US" dirty="0" smtClean="0"/>
              <a:t> media </a:t>
            </a:r>
            <a:r>
              <a:rPr lang="en-US" dirty="0" err="1" smtClean="0"/>
              <a:t>pembelajaran</a:t>
            </a:r>
            <a:endParaRPr lang="en-US" dirty="0" smtClean="0"/>
          </a:p>
          <a:p>
            <a:pPr marL="742950" lvl="0" indent="-514350" algn="l" rtl="0">
              <a:lnSpc>
                <a:spcPct val="90000"/>
              </a:lnSpc>
              <a:spcBef>
                <a:spcPts val="1000"/>
              </a:spcBef>
              <a:spcAft>
                <a:spcPts val="0"/>
              </a:spcAft>
              <a:buClr>
                <a:schemeClr val="dk1"/>
              </a:buClr>
              <a:buSzPts val="2800"/>
              <a:buAutoNum type="arabicPeriod"/>
            </a:pPr>
            <a:r>
              <a:rPr lang="en-US" dirty="0" smtClean="0"/>
              <a:t>Media digital </a:t>
            </a:r>
            <a:r>
              <a:rPr lang="en-US" dirty="0" err="1" smtClean="0"/>
              <a:t>sangatlah</a:t>
            </a:r>
            <a:r>
              <a:rPr lang="en-US" dirty="0" smtClean="0"/>
              <a:t> </a:t>
            </a:r>
            <a:r>
              <a:rPr lang="en-US" dirty="0" err="1" smtClean="0"/>
              <a:t>penting</a:t>
            </a:r>
            <a:r>
              <a:rPr lang="en-US" dirty="0" smtClean="0"/>
              <a:t> </a:t>
            </a:r>
            <a:r>
              <a:rPr lang="en-US" dirty="0" err="1" smtClean="0"/>
              <a:t>untuk</a:t>
            </a:r>
            <a:r>
              <a:rPr lang="en-US" dirty="0" smtClean="0"/>
              <a:t> </a:t>
            </a:r>
            <a:r>
              <a:rPr lang="en-US" dirty="0" err="1" smtClean="0"/>
              <a:t>menunjang</a:t>
            </a:r>
            <a:r>
              <a:rPr lang="en-US" dirty="0" smtClean="0"/>
              <a:t> </a:t>
            </a:r>
            <a:r>
              <a:rPr lang="en-US" dirty="0" err="1" smtClean="0"/>
              <a:t>kesuksesan</a:t>
            </a:r>
            <a:r>
              <a:rPr lang="en-US" dirty="0" smtClean="0"/>
              <a:t> </a:t>
            </a:r>
            <a:r>
              <a:rPr lang="en-US" dirty="0" err="1" smtClean="0"/>
              <a:t>belajar</a:t>
            </a:r>
            <a:r>
              <a:rPr lang="en-US" dirty="0" smtClean="0"/>
              <a:t> </a:t>
            </a:r>
            <a:r>
              <a:rPr lang="en-US" dirty="0" err="1" smtClean="0"/>
              <a:t>siswa</a:t>
            </a:r>
            <a:r>
              <a:rPr lang="en-US" dirty="0" smtClean="0"/>
              <a:t> di era </a:t>
            </a:r>
            <a:r>
              <a:rPr lang="en-US" dirty="0" err="1" smtClean="0"/>
              <a:t>globalisasi</a:t>
            </a:r>
            <a:r>
              <a:rPr lang="en-US" dirty="0" smtClean="0"/>
              <a:t> </a:t>
            </a:r>
            <a:r>
              <a:rPr lang="en-US" dirty="0" err="1" smtClean="0"/>
              <a:t>ini</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62500" lnSpcReduction="20000"/>
          </a:bodyPr>
          <a:lstStyle/>
          <a:p>
            <a:pPr lvl="0"/>
            <a:r>
              <a:rPr lang="id-ID" dirty="0"/>
              <a:t>Arif S. Sadiman. (2012). Media Pendidikan “ </a:t>
            </a:r>
            <a:r>
              <a:rPr lang="id-ID" i="1" dirty="0"/>
              <a:t>Pengertian, Pengembangan, dan Pemanfaatannya</a:t>
            </a:r>
            <a:r>
              <a:rPr lang="id-ID" dirty="0"/>
              <a:t>” Depok: Rajawali Pers.</a:t>
            </a:r>
            <a:endParaRPr lang="en-US" dirty="0"/>
          </a:p>
          <a:p>
            <a:pPr lvl="0"/>
            <a:r>
              <a:rPr lang="id-ID" dirty="0"/>
              <a:t>Azhar Arsyad. (2016). </a:t>
            </a:r>
            <a:r>
              <a:rPr lang="id-ID" i="1" dirty="0"/>
              <a:t>Media Pembelajaran.</a:t>
            </a:r>
            <a:r>
              <a:rPr lang="id-ID" dirty="0"/>
              <a:t>Jakarta: Rajawali Pers.</a:t>
            </a:r>
            <a:endParaRPr lang="en-US" dirty="0"/>
          </a:p>
          <a:p>
            <a:pPr lvl="0"/>
            <a:r>
              <a:rPr lang="id-ID" dirty="0"/>
              <a:t>Bakry  Ms  Noor.  2002. “</a:t>
            </a:r>
            <a:r>
              <a:rPr lang="id-ID" i="1" dirty="0"/>
              <a:t>Pendidikan  Kewarganegaraan  (Kewiraan)”</a:t>
            </a:r>
            <a:r>
              <a:rPr lang="id-ID" dirty="0"/>
              <a:t>Jogyakarta: Liberty</a:t>
            </a:r>
            <a:endParaRPr lang="en-US" dirty="0"/>
          </a:p>
          <a:p>
            <a:pPr lvl="0"/>
            <a:r>
              <a:rPr lang="id-ID" dirty="0"/>
              <a:t>Hadari Nawawi. (2015). </a:t>
            </a:r>
            <a:r>
              <a:rPr lang="id-ID" i="1" dirty="0"/>
              <a:t>Metode Penelitian Bidang Sosial</a:t>
            </a:r>
            <a:r>
              <a:rPr lang="id-ID" dirty="0"/>
              <a:t>. Yogyakarta: Universitas Gadjah Mada</a:t>
            </a:r>
            <a:endParaRPr lang="en-US" dirty="0"/>
          </a:p>
          <a:p>
            <a:pPr lvl="0"/>
            <a:r>
              <a:rPr lang="id-ID" dirty="0"/>
              <a:t>Hamid Darmadi. (2013</a:t>
            </a:r>
            <a:r>
              <a:rPr lang="id-ID" i="1" dirty="0"/>
              <a:t>). Metode Penelitian Pendidikan dan Sosial</a:t>
            </a:r>
            <a:r>
              <a:rPr lang="id-ID" dirty="0"/>
              <a:t>. Bandung: Alfabeta</a:t>
            </a:r>
            <a:endParaRPr lang="en-US" dirty="0"/>
          </a:p>
          <a:p>
            <a:pPr lvl="0"/>
            <a:r>
              <a:rPr lang="id-ID" dirty="0"/>
              <a:t>Huda, M. (2016). </a:t>
            </a:r>
            <a:r>
              <a:rPr lang="id-ID" i="1" dirty="0"/>
              <a:t>Model-model Pengajaran dan Pembelajaran</a:t>
            </a:r>
            <a:r>
              <a:rPr lang="id-ID" dirty="0"/>
              <a:t>. Yogyakarta: Pustaka Pelajar</a:t>
            </a:r>
            <a:endParaRPr lang="en-US" dirty="0"/>
          </a:p>
          <a:p>
            <a:pPr lvl="0"/>
            <a:r>
              <a:rPr lang="id-ID" dirty="0"/>
              <a:t>Jakni.(2014). </a:t>
            </a:r>
            <a:r>
              <a:rPr lang="id-ID" i="1" dirty="0"/>
              <a:t>Pendidikan Kewarganegaraan Di Perguruan Tinggi.Bandung</a:t>
            </a:r>
            <a:r>
              <a:rPr lang="id-ID" dirty="0"/>
              <a:t>: CV. Alfabeta.</a:t>
            </a:r>
            <a:endParaRPr lang="en-US" dirty="0"/>
          </a:p>
          <a:p>
            <a:pPr lvl="0"/>
            <a:r>
              <a:rPr lang="id-ID" dirty="0"/>
              <a:t>Kurniasih, I. (2017). </a:t>
            </a:r>
            <a:r>
              <a:rPr lang="id-ID" i="1" dirty="0"/>
              <a:t>Ragam Pengembangan Model Pembelajaran</a:t>
            </a:r>
            <a:r>
              <a:rPr lang="id-ID" dirty="0"/>
              <a:t>: Kata Pena.</a:t>
            </a:r>
            <a:endParaRPr lang="en-US" dirty="0"/>
          </a:p>
          <a:p>
            <a:pPr lvl="0"/>
            <a:r>
              <a:rPr lang="id-ID" dirty="0"/>
              <a:t>Rachmadtullah, R., Ms, Z., &amp; Sumantri, M. S. (2018</a:t>
            </a:r>
            <a:r>
              <a:rPr lang="id-ID" i="1" dirty="0"/>
              <a:t>). Development of computerbased interactive multimedia: study on learning in elementary education. Int. J. Eng. Technol, 7(4), 2035-2038.</a:t>
            </a:r>
            <a:endParaRPr lang="en-US" dirty="0"/>
          </a:p>
          <a:p>
            <a:pPr lvl="0"/>
            <a:r>
              <a:rPr lang="id-ID" dirty="0"/>
              <a:t>Sri Anitah W, dkk. (2008). Strategi Pembelajaran di SD. Jakarta: Universitas Terbuka.</a:t>
            </a:r>
            <a:endParaRPr lang="en-US" dirty="0"/>
          </a:p>
          <a:p>
            <a:pPr lvl="0"/>
            <a:r>
              <a:rPr lang="id-ID" dirty="0"/>
              <a:t>Sugiyono. (2016). </a:t>
            </a:r>
            <a:r>
              <a:rPr lang="id-ID" i="1" dirty="0"/>
              <a:t>Metode Penelitian Pendidikan Pendekatan Kuantitatif, Kualitatif, dan R&amp;D. Bandung</a:t>
            </a:r>
            <a:r>
              <a:rPr lang="id-ID" dirty="0"/>
              <a:t>: CV. Alfabeta.</a:t>
            </a:r>
            <a:endParaRPr lang="en-US" dirty="0"/>
          </a:p>
          <a:p>
            <a:pPr marL="457200" lvl="0" indent="-2286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77500" lnSpcReduction="20000"/>
          </a:bodyPr>
          <a:lstStyle/>
          <a:p>
            <a:pPr lvl="0" indent="-228600" algn="just">
              <a:buNone/>
            </a:pPr>
            <a:r>
              <a:rPr lang="en-US" dirty="0" smtClean="0"/>
              <a:t>          </a:t>
            </a:r>
            <a:r>
              <a:rPr lang="id-ID" dirty="0" smtClean="0"/>
              <a:t>Pendidikan </a:t>
            </a:r>
            <a:r>
              <a:rPr lang="id-ID" dirty="0"/>
              <a:t>Kewarganegaraan (PKN) merupakan mata pelajaran yang sangat penting yang harus diajarakan oleh peserta didik sebagai generasi penerus bangsa. Pendidikan Kewarganegaraan (PKn) adalah membawa misi pendidikan moral bangsa, membentuk warga negara yang cerdas, demokratis, dan berakhlak mulia, yang secara konsisten melestarikan dan mengembangkan cita-cita demokrasi dan membangun karakter bangsa.</a:t>
            </a:r>
            <a:r>
              <a:rPr lang="en-US" dirty="0"/>
              <a:t/>
            </a:r>
            <a:br>
              <a:rPr lang="en-US" dirty="0"/>
            </a:br>
            <a:r>
              <a:rPr lang="en-US" dirty="0"/>
              <a:t/>
            </a:r>
            <a:br>
              <a:rPr lang="en-US" dirty="0"/>
            </a:br>
            <a:r>
              <a:rPr lang="en-US" dirty="0" smtClean="0"/>
              <a:t>           </a:t>
            </a:r>
            <a:r>
              <a:rPr lang="id-ID" dirty="0" smtClean="0"/>
              <a:t>Menurut </a:t>
            </a:r>
            <a:r>
              <a:rPr lang="id-ID" dirty="0"/>
              <a:t>Undang-undang Republik Indonesia Nomor 20 Tahun 2003 tentang sistem Pendidikan Nasioal (dalam Arif Rohman.2011:10) menyebutkan Menurut Undang-undang Republik Indonesia Nomor 20 Tahun 2003 tentang sistem Pendidikan Nasioal (dalam Arif Rohman.2011:10) menyebutkan. “Pendidikan adalah usaha sadar dan terencana untuk mewujudkan suasana belajar dan proses pembelajaran agar peserta didik secara aktif mengembangkan potensi dirinya untuk memiliki kekuatan spiritual keagamaan, pengendalian diri, kepribadian, kecerdasan, akhlak mulia, serta keterampilan yang dibutuhkan bagi masyarakat dan bangsa”. Sehingga proses pembelajaran dikelas juga merupakan acuan keberhasilan peserta didik dalam memahami materi dan dalam pengembangan pengetahuan kognitifnya.</a:t>
            </a:r>
            <a:r>
              <a:rPr lang="en-US" dirty="0"/>
              <a:t/>
            </a:r>
            <a:br>
              <a:rPr lang="en-US" dirty="0"/>
            </a:br>
            <a:r>
              <a:rPr lang="en-US" dirty="0"/>
              <a:t/>
            </a:r>
            <a:br>
              <a:rPr lang="en-US" dirty="0"/>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Pertanyaan</a:t>
            </a:r>
            <a:r>
              <a:rPr lang="en-US" dirty="0"/>
              <a:t> </a:t>
            </a:r>
            <a:r>
              <a:rPr lang="en-US" dirty="0" err="1"/>
              <a:t>Penelitian</a:t>
            </a:r>
            <a:r>
              <a:rPr lang="en-US" dirty="0"/>
              <a:t> (</a:t>
            </a:r>
            <a:r>
              <a:rPr lang="en-US" dirty="0" err="1"/>
              <a:t>Rumusan</a:t>
            </a:r>
            <a:r>
              <a:rPr lang="en-US" dirty="0"/>
              <a:t> </a:t>
            </a:r>
            <a:r>
              <a:rPr lang="en-US" dirty="0" err="1"/>
              <a:t>Masalah</a:t>
            </a:r>
            <a:r>
              <a:rPr lang="en-US" dirty="0"/>
              <a:t>)</a:t>
            </a:r>
          </a:p>
        </p:txBody>
      </p:sp>
      <p:sp>
        <p:nvSpPr>
          <p:cNvPr id="3" name="Text Placeholder 2"/>
          <p:cNvSpPr>
            <a:spLocks noGrp="1"/>
          </p:cNvSpPr>
          <p:nvPr>
            <p:ph type="body" idx="1"/>
          </p:nvPr>
        </p:nvSpPr>
        <p:spPr/>
        <p:txBody>
          <a:bodyPr/>
          <a:lstStyle/>
          <a:p>
            <a:pPr marL="50800" indent="0">
              <a:buNone/>
            </a:pPr>
            <a:r>
              <a:rPr lang="en-US" dirty="0" err="1"/>
              <a:t>Apa</a:t>
            </a:r>
            <a:r>
              <a:rPr lang="en-US" dirty="0"/>
              <a:t> </a:t>
            </a:r>
            <a:r>
              <a:rPr lang="en-US" dirty="0" err="1"/>
              <a:t>pengaruh</a:t>
            </a:r>
            <a:r>
              <a:rPr lang="en-US" dirty="0"/>
              <a:t> media audio visual flash player </a:t>
            </a:r>
            <a:r>
              <a:rPr lang="en-US" dirty="0" err="1"/>
              <a:t>terhadap</a:t>
            </a:r>
            <a:r>
              <a:rPr lang="en-US" dirty="0"/>
              <a:t> </a:t>
            </a:r>
            <a:r>
              <a:rPr lang="en-US" dirty="0" err="1"/>
              <a:t>hasil</a:t>
            </a:r>
            <a:r>
              <a:rPr lang="en-US" dirty="0"/>
              <a:t> </a:t>
            </a:r>
            <a:r>
              <a:rPr lang="en-US" dirty="0" err="1"/>
              <a:t>belajar</a:t>
            </a:r>
            <a:r>
              <a:rPr lang="en-US" dirty="0"/>
              <a:t> </a:t>
            </a:r>
            <a:r>
              <a:rPr lang="en-US" dirty="0" err="1"/>
              <a:t>pada</a:t>
            </a:r>
            <a:r>
              <a:rPr lang="en-US" dirty="0"/>
              <a:t> </a:t>
            </a:r>
            <a:r>
              <a:rPr lang="en-US" dirty="0" err="1"/>
              <a:t>mata</a:t>
            </a:r>
            <a:r>
              <a:rPr lang="en-US" dirty="0"/>
              <a:t> </a:t>
            </a:r>
            <a:r>
              <a:rPr lang="en-US" dirty="0" err="1"/>
              <a:t>pelajaran</a:t>
            </a:r>
            <a:r>
              <a:rPr lang="en-US" dirty="0"/>
              <a:t> </a:t>
            </a:r>
            <a:r>
              <a:rPr lang="en-US" dirty="0" err="1"/>
              <a:t>Pkn</a:t>
            </a:r>
            <a:r>
              <a:rPr lang="en-US" dirty="0"/>
              <a:t> </a:t>
            </a:r>
            <a:r>
              <a:rPr lang="en-US" dirty="0" err="1"/>
              <a:t>Kelas</a:t>
            </a:r>
            <a:r>
              <a:rPr lang="en-US" dirty="0"/>
              <a:t> 4 SD </a:t>
            </a:r>
            <a:r>
              <a:rPr lang="en-US" dirty="0" err="1"/>
              <a:t>Muhammadiyah</a:t>
            </a:r>
            <a:r>
              <a:rPr lang="en-US" dirty="0"/>
              <a:t> 2 </a:t>
            </a:r>
            <a:r>
              <a:rPr lang="en-US" dirty="0" err="1"/>
              <a:t>Krian</a:t>
            </a:r>
            <a:r>
              <a:rPr lang="en-US" dirty="0"/>
              <a:t>?</a:t>
            </a:r>
            <a:endParaRPr lang="en-US" dirty="0"/>
          </a:p>
        </p:txBody>
      </p:sp>
    </p:spTree>
    <p:extLst>
      <p:ext uri="{BB962C8B-B14F-4D97-AF65-F5344CB8AC3E}">
        <p14:creationId xmlns:p14="http://schemas.microsoft.com/office/powerpoint/2010/main" val="142426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92500" lnSpcReduction="20000"/>
          </a:bodyPr>
          <a:lstStyle/>
          <a:p>
            <a:pPr indent="-228600" algn="ctr">
              <a:buNone/>
            </a:pPr>
            <a:r>
              <a:rPr lang="en-US" dirty="0" smtClean="0"/>
              <a:t>      </a:t>
            </a:r>
            <a:r>
              <a:rPr lang="id-ID" dirty="0" smtClean="0"/>
              <a:t>Jenis </a:t>
            </a:r>
            <a:r>
              <a:rPr lang="id-ID" dirty="0"/>
              <a:t>penelitian yang digunakan yakni kuantitatif eksperimen . Dikatakan penelitian kuantitatif Menurut Hadari Nawawi (2015: 101) menyatakan, “Teknik pengukuran adalah cara mengumpulkan data yang bersifat kuantitatif untuk mengetahui tingkat atau derajat kebebasan aspek tertentu dibandingkan dengan norma tertentu pula sebagai satuan ukur yang relevan.”Alasan menggunakan teknik pengukuran karena data yang dikumpulkan bersifat kuantitatif yaitu nilai rata-rata hasil belajar siswa yang diperoleh dari hasil tes dilakukan sebelum (pre-test) dan sesudah (pos-test) diberikan perlakuan, kemudian akan diolah secara statistik untuk mengetahui pengaruh penerapan media audio visual. Maka metode yang digunakan dalam penelitian ini adalah metode eksperimen, karena dilakukan percobaan di suatu kelas dengan cara memberikan perlakuan tertentu berupa penggunaan media audio visual dalam pendidikan kewarganegaraan (PKn) serta melihat perolehan belajar peserta didik setelah diberikan perlakuan. </a:t>
            </a:r>
            <a:endParaRPr lang="en-US" dirty="0"/>
          </a:p>
          <a:p>
            <a:pPr marL="457200" lvl="0" indent="-2286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70000" lnSpcReduction="20000"/>
          </a:bodyPr>
          <a:lstStyle/>
          <a:p>
            <a:pPr lvl="0" indent="-228600">
              <a:buNone/>
            </a:pPr>
            <a:r>
              <a:rPr lang="en-US" b="1" dirty="0"/>
              <a:t>1. </a:t>
            </a:r>
            <a:r>
              <a:rPr lang="id-ID" b="1" i="1" dirty="0"/>
              <a:t>Deskripsi Pelaksanaan Penelitian</a:t>
            </a:r>
            <a:r>
              <a:rPr lang="en-US" b="1" i="1" dirty="0"/>
              <a:t/>
            </a:r>
            <a:br>
              <a:rPr lang="en-US" b="1" i="1" dirty="0"/>
            </a:br>
            <a:r>
              <a:rPr lang="id-ID" dirty="0"/>
              <a:t>Dalam penelitian ini hanya dilakukan dalam satu kali pertemuan. Pada pertemuan tersebut peneliti melakukan penelitian dengan cara melakukan pembelajaran PKN SD di kelas IV Al-Aziz dengan menerapkan media pembelajaran “Audio Visual Flash Player” dengan materi PKN “BPUPKI, PPKI, dan Cara Meneledani Sikap Tokoh”. Pertemuan atau pelaksanaan penelitian ini dilakukan pada hari Senin, 19 September 202. Terlihat bahwa minat dan respon siswa dalam pembelajaran PKN masih kurang, hal ini dapat diketehui oleh peneliti saat melakukan observasi langsung pada siswa kelas IV Al-Jabbar SD Muhammadiyah 2 Krian dan juga saat peniliti melakukan wawancara dengan wali kelasnya. Kegiatan dilakukan dengan dimulainya guru dalam menjelaskan materi dengan media Audio Visual Flash Player, kemudian setelah guru menjelaskan kepada siswa dan melakukan Tanya</a:t>
            </a:r>
            <a:r>
              <a:rPr lang="en-US" dirty="0"/>
              <a:t/>
            </a:r>
            <a:br>
              <a:rPr lang="en-US" dirty="0"/>
            </a:br>
            <a:r>
              <a:rPr lang="id-ID" dirty="0"/>
              <a:t/>
            </a:r>
            <a:br>
              <a:rPr lang="id-ID" dirty="0"/>
            </a:br>
            <a:r>
              <a:rPr lang="id-ID" dirty="0"/>
              <a:t>jawab tentang materi yang sudah disampaikan, peneliti melakukan eksperimen dengan cara memberikan angket terhadap hasil belajar yang sudah dilakukan oleh siswa kelas IV Al-Aziz dengan menggunakan media audio visual flash player. Penggunaan angket untuk mengukur media audio visual, skor yang diperoleh menggunakan skala Likert yang terdiri dari empat opsi jawaban yaitu, P, SP, KP, TP. Soal digunakan untuk mengukur hasil belajar siswa, skor yang diperoleh menggunakan skala Guttman.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758" y="0"/>
            <a:ext cx="11830877" cy="6328466"/>
          </a:xfrm>
        </p:spPr>
        <p:txBody>
          <a:bodyPr>
            <a:normAutofit fontScale="85000" lnSpcReduction="20000"/>
          </a:bodyPr>
          <a:lstStyle/>
          <a:p>
            <a:pPr marL="50800" indent="0">
              <a:buNone/>
            </a:pPr>
            <a:r>
              <a:rPr lang="en-US" b="1" i="1" dirty="0" smtClean="0"/>
              <a:t>2. </a:t>
            </a:r>
            <a:r>
              <a:rPr lang="id-ID" b="1" i="1" dirty="0" smtClean="0"/>
              <a:t>Variabel Penggunaan Media Audio Visual</a:t>
            </a:r>
            <a:r>
              <a:rPr lang="en-US" b="1" i="1" dirty="0" smtClean="0"/>
              <a:t/>
            </a:r>
            <a:br>
              <a:rPr lang="en-US" b="1" i="1" dirty="0" smtClean="0"/>
            </a:br>
            <a:r>
              <a:rPr lang="id-ID" dirty="0" smtClean="0"/>
              <a:t>Jumlah angket penggunaan media audio visual terdiri dari 20 butir pernyataan dengan empat opsi jawaban, yaitu Paham (P), Sangat Paham (SP), Kurang Paham (KP), dan Tidak Paham (TP). Skor yang diberikan adalah untuk TP, 2 untuk KP, 3 untuk SP dan 4 untuk P. Data penelitian variabel media audio visual dapat dilihat dari tabel berikut ini:</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5932171"/>
              </p:ext>
            </p:extLst>
          </p:nvPr>
        </p:nvGraphicFramePr>
        <p:xfrm>
          <a:off x="2999656" y="2564904"/>
          <a:ext cx="6552728" cy="3566160"/>
        </p:xfrm>
        <a:graphic>
          <a:graphicData uri="http://schemas.openxmlformats.org/drawingml/2006/table">
            <a:tbl>
              <a:tblPr firstRow="1" firstCol="1" bandRow="1">
                <a:tableStyleId>{5C22544A-7EE6-4342-B048-85BDC9FD1C3A}</a:tableStyleId>
              </a:tblPr>
              <a:tblGrid>
                <a:gridCol w="1562375"/>
                <a:gridCol w="2910183"/>
                <a:gridCol w="2080170"/>
              </a:tblGrid>
              <a:tr h="260154">
                <a:tc>
                  <a:txBody>
                    <a:bodyPr/>
                    <a:lstStyle/>
                    <a:p>
                      <a:pPr marL="457200" algn="ctr">
                        <a:spcAft>
                          <a:spcPts val="0"/>
                        </a:spcAft>
                      </a:pPr>
                      <a:r>
                        <a:rPr lang="en-US" sz="1800" dirty="0">
                          <a:effectLst/>
                        </a:rPr>
                        <a:t>N</a:t>
                      </a:r>
                      <a:endParaRPr lang="en-US" sz="1800" dirty="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dirty="0">
                          <a:effectLst/>
                        </a:rPr>
                        <a:t>Valid</a:t>
                      </a:r>
                      <a:endParaRPr lang="en-US" sz="1800" dirty="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a:effectLst/>
                        </a:rPr>
                        <a:t>22</a:t>
                      </a:r>
                      <a:endParaRPr lang="en-US" sz="1800">
                        <a:effectLst/>
                        <a:latin typeface="Times New Roman"/>
                        <a:ea typeface="Times New Roman"/>
                        <a:cs typeface="Times New Roman"/>
                      </a:endParaRPr>
                    </a:p>
                  </a:txBody>
                  <a:tcPr marL="68580" marR="68580" marT="0" marB="0"/>
                </a:tc>
              </a:tr>
              <a:tr h="260154">
                <a:tc>
                  <a:txBody>
                    <a:bodyPr/>
                    <a:lstStyle/>
                    <a:p>
                      <a:pPr marL="457200" algn="ctr">
                        <a:spcAft>
                          <a:spcPts val="0"/>
                        </a:spcAft>
                      </a:pPr>
                      <a:r>
                        <a:rPr lang="en-US" sz="1800">
                          <a:effectLst/>
                        </a:rPr>
                        <a:t> </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dirty="0">
                          <a:effectLst/>
                        </a:rPr>
                        <a:t>Missing</a:t>
                      </a:r>
                      <a:endParaRPr lang="en-US" sz="1800" dirty="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a:effectLst/>
                        </a:rPr>
                        <a:t>0</a:t>
                      </a:r>
                      <a:endParaRPr lang="en-US" sz="1800">
                        <a:effectLst/>
                        <a:latin typeface="Times New Roman"/>
                        <a:ea typeface="Times New Roman"/>
                        <a:cs typeface="Times New Roman"/>
                      </a:endParaRPr>
                    </a:p>
                  </a:txBody>
                  <a:tcPr marL="68580" marR="68580" marT="0" marB="0"/>
                </a:tc>
              </a:tr>
              <a:tr h="260154">
                <a:tc>
                  <a:txBody>
                    <a:bodyPr/>
                    <a:lstStyle/>
                    <a:p>
                      <a:pPr marL="457200" algn="ctr">
                        <a:spcAft>
                          <a:spcPts val="0"/>
                        </a:spcAft>
                      </a:pPr>
                      <a:r>
                        <a:rPr lang="en-US" sz="1800">
                          <a:effectLst/>
                        </a:rPr>
                        <a:t>Mean</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dirty="0">
                          <a:effectLst/>
                        </a:rPr>
                        <a:t> </a:t>
                      </a:r>
                      <a:endParaRPr lang="en-US" sz="1800" dirty="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a:effectLst/>
                        </a:rPr>
                        <a:t>45.00</a:t>
                      </a:r>
                      <a:endParaRPr lang="en-US" sz="1800">
                        <a:effectLst/>
                        <a:latin typeface="Times New Roman"/>
                        <a:ea typeface="Times New Roman"/>
                        <a:cs typeface="Times New Roman"/>
                      </a:endParaRPr>
                    </a:p>
                  </a:txBody>
                  <a:tcPr marL="68580" marR="68580" marT="0" marB="0"/>
                </a:tc>
              </a:tr>
              <a:tr h="260154">
                <a:tc>
                  <a:txBody>
                    <a:bodyPr/>
                    <a:lstStyle/>
                    <a:p>
                      <a:pPr marL="457200" algn="ctr">
                        <a:spcAft>
                          <a:spcPts val="0"/>
                        </a:spcAft>
                      </a:pPr>
                      <a:r>
                        <a:rPr lang="en-US" sz="1800">
                          <a:effectLst/>
                        </a:rPr>
                        <a:t>Median</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a:effectLst/>
                        </a:rPr>
                        <a:t> </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dirty="0">
                          <a:effectLst/>
                        </a:rPr>
                        <a:t>47.25</a:t>
                      </a:r>
                      <a:endParaRPr lang="en-US" sz="1800" dirty="0">
                        <a:effectLst/>
                        <a:latin typeface="Times New Roman"/>
                        <a:ea typeface="Times New Roman"/>
                        <a:cs typeface="Times New Roman"/>
                      </a:endParaRPr>
                    </a:p>
                  </a:txBody>
                  <a:tcPr marL="68580" marR="68580" marT="0" marB="0"/>
                </a:tc>
              </a:tr>
              <a:tr h="260154">
                <a:tc>
                  <a:txBody>
                    <a:bodyPr/>
                    <a:lstStyle/>
                    <a:p>
                      <a:pPr marL="457200" algn="ctr">
                        <a:spcAft>
                          <a:spcPts val="0"/>
                        </a:spcAft>
                      </a:pPr>
                      <a:r>
                        <a:rPr lang="en-US" sz="1800">
                          <a:effectLst/>
                        </a:rPr>
                        <a:t>Modus</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a:effectLst/>
                        </a:rPr>
                        <a:t> </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dirty="0">
                          <a:effectLst/>
                        </a:rPr>
                        <a:t>44</a:t>
                      </a:r>
                      <a:endParaRPr lang="en-US" sz="1800" dirty="0">
                        <a:effectLst/>
                        <a:latin typeface="Times New Roman"/>
                        <a:ea typeface="Times New Roman"/>
                        <a:cs typeface="Times New Roman"/>
                      </a:endParaRPr>
                    </a:p>
                  </a:txBody>
                  <a:tcPr marL="68580" marR="68580" marT="0" marB="0"/>
                </a:tc>
              </a:tr>
              <a:tr h="260154">
                <a:tc>
                  <a:txBody>
                    <a:bodyPr/>
                    <a:lstStyle/>
                    <a:p>
                      <a:pPr marL="457200" algn="ctr">
                        <a:spcAft>
                          <a:spcPts val="0"/>
                        </a:spcAft>
                      </a:pPr>
                      <a:r>
                        <a:rPr lang="en-US" sz="1800">
                          <a:effectLst/>
                        </a:rPr>
                        <a:t>Variance</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a:effectLst/>
                        </a:rPr>
                        <a:t> </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dirty="0">
                          <a:effectLst/>
                        </a:rPr>
                        <a:t>42.602</a:t>
                      </a:r>
                      <a:endParaRPr lang="en-US" sz="1800" dirty="0">
                        <a:effectLst/>
                        <a:latin typeface="Times New Roman"/>
                        <a:ea typeface="Times New Roman"/>
                        <a:cs typeface="Times New Roman"/>
                      </a:endParaRPr>
                    </a:p>
                  </a:txBody>
                  <a:tcPr marL="68580" marR="68580" marT="0" marB="0"/>
                </a:tc>
              </a:tr>
              <a:tr h="260154">
                <a:tc>
                  <a:txBody>
                    <a:bodyPr/>
                    <a:lstStyle/>
                    <a:p>
                      <a:pPr marL="457200" algn="ctr">
                        <a:spcAft>
                          <a:spcPts val="0"/>
                        </a:spcAft>
                      </a:pPr>
                      <a:r>
                        <a:rPr lang="en-US" sz="1800">
                          <a:effectLst/>
                        </a:rPr>
                        <a:t>Range</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a:effectLst/>
                        </a:rPr>
                        <a:t> </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dirty="0">
                          <a:effectLst/>
                        </a:rPr>
                        <a:t>24</a:t>
                      </a:r>
                      <a:endParaRPr lang="en-US" sz="1800" dirty="0">
                        <a:effectLst/>
                        <a:latin typeface="Times New Roman"/>
                        <a:ea typeface="Times New Roman"/>
                        <a:cs typeface="Times New Roman"/>
                      </a:endParaRPr>
                    </a:p>
                  </a:txBody>
                  <a:tcPr marL="68580" marR="68580" marT="0" marB="0"/>
                </a:tc>
              </a:tr>
              <a:tr h="449488">
                <a:tc>
                  <a:txBody>
                    <a:bodyPr/>
                    <a:lstStyle/>
                    <a:p>
                      <a:pPr marL="457200" algn="ctr">
                        <a:spcAft>
                          <a:spcPts val="0"/>
                        </a:spcAft>
                      </a:pPr>
                      <a:r>
                        <a:rPr lang="en-US" sz="1800">
                          <a:effectLst/>
                        </a:rPr>
                        <a:t>Minimum</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a:effectLst/>
                        </a:rPr>
                        <a:t> </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dirty="0">
                          <a:effectLst/>
                        </a:rPr>
                        <a:t>35</a:t>
                      </a:r>
                      <a:endParaRPr lang="en-US" sz="1800" dirty="0">
                        <a:effectLst/>
                        <a:latin typeface="Times New Roman"/>
                        <a:ea typeface="Times New Roman"/>
                        <a:cs typeface="Times New Roman"/>
                      </a:endParaRPr>
                    </a:p>
                  </a:txBody>
                  <a:tcPr marL="68580" marR="68580" marT="0" marB="0"/>
                </a:tc>
              </a:tr>
              <a:tr h="449488">
                <a:tc>
                  <a:txBody>
                    <a:bodyPr/>
                    <a:lstStyle/>
                    <a:p>
                      <a:pPr marL="457200" algn="ctr">
                        <a:spcAft>
                          <a:spcPts val="0"/>
                        </a:spcAft>
                      </a:pPr>
                      <a:r>
                        <a:rPr lang="en-US" sz="1800">
                          <a:effectLst/>
                        </a:rPr>
                        <a:t>Maximum</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a:effectLst/>
                        </a:rPr>
                        <a:t> </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dirty="0">
                          <a:effectLst/>
                        </a:rPr>
                        <a:t>53</a:t>
                      </a:r>
                      <a:endParaRPr lang="en-US" sz="1800" dirty="0">
                        <a:effectLst/>
                        <a:latin typeface="Times New Roman"/>
                        <a:ea typeface="Times New Roman"/>
                        <a:cs typeface="Times New Roman"/>
                      </a:endParaRPr>
                    </a:p>
                  </a:txBody>
                  <a:tcPr marL="68580" marR="68580" marT="0" marB="0"/>
                </a:tc>
              </a:tr>
              <a:tr h="520307">
                <a:tc>
                  <a:txBody>
                    <a:bodyPr/>
                    <a:lstStyle/>
                    <a:p>
                      <a:pPr marL="457200" algn="ctr">
                        <a:spcAft>
                          <a:spcPts val="0"/>
                        </a:spcAft>
                      </a:pPr>
                      <a:r>
                        <a:rPr lang="en-US" sz="1800">
                          <a:effectLst/>
                        </a:rPr>
                        <a:t>Sum</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a:effectLst/>
                        </a:rPr>
                        <a:t> </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dirty="0">
                          <a:effectLst/>
                        </a:rPr>
                        <a:t>1489</a:t>
                      </a:r>
                    </a:p>
                    <a:p>
                      <a:pPr marL="457200" algn="ctr">
                        <a:spcAft>
                          <a:spcPts val="0"/>
                        </a:spcAft>
                      </a:pPr>
                      <a:r>
                        <a:rPr lang="en-US" sz="1800" dirty="0">
                          <a:effectLst/>
                        </a:rPr>
                        <a:t> </a:t>
                      </a:r>
                      <a:endParaRPr lang="en-US" sz="1800" dirty="0">
                        <a:effectLst/>
                        <a:latin typeface="Times New Roman"/>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4358798" y="1772816"/>
            <a:ext cx="42835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altLang="zh-CN"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Tabel 1 Statistik Deskriptif Data Penelitian</a:t>
            </a:r>
            <a:endParaRPr kumimoji="0" lang="en-US" altLang="zh-CN"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zh-CN"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Variabel Penggunaan Media Audio Visual</a:t>
            </a:r>
            <a:endParaRPr kumimoji="0" lang="id-ID" altLang="zh-CN"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7402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758" y="116632"/>
            <a:ext cx="11830877" cy="6211834"/>
          </a:xfrm>
        </p:spPr>
        <p:txBody>
          <a:bodyPr>
            <a:normAutofit/>
          </a:bodyPr>
          <a:lstStyle/>
          <a:p>
            <a:pPr marL="50800" indent="0">
              <a:buNone/>
            </a:pPr>
            <a:r>
              <a:rPr lang="en-US" sz="2000" dirty="0"/>
              <a:t>D</a:t>
            </a:r>
            <a:r>
              <a:rPr lang="id-ID" sz="2000" dirty="0"/>
              <a:t>ari tabel diatas dapat dideskripsikan bahwa dengan responden sebanyak 22 diperoleh: nilai rata- rata sebesar 45.00 , dengan median 47.25 , dan modus 44, variance pada data tersbut adalah 42,602, dengan range sebesar 24, nilai minimum 35 dan nilai maksimum 53, dengan jumlah skor sebesar 1489. </a:t>
            </a:r>
            <a:r>
              <a:rPr lang="en-US" sz="2000" dirty="0"/>
              <a:t/>
            </a:r>
            <a:br>
              <a:rPr lang="en-US" sz="2000" dirty="0"/>
            </a:br>
            <a:r>
              <a:rPr lang="id-ID" sz="2000" dirty="0"/>
              <a:t>Distribusi frekunsi media audio visual dapat dilihat pada tabel berikut ini:</a:t>
            </a:r>
            <a:r>
              <a:rPr lang="en-US" sz="2000" dirty="0"/>
              <a:t/>
            </a:r>
            <a:br>
              <a:rPr lang="en-US" sz="2000" dirty="0"/>
            </a:b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524707452"/>
              </p:ext>
            </p:extLst>
          </p:nvPr>
        </p:nvGraphicFramePr>
        <p:xfrm>
          <a:off x="2711624" y="2492896"/>
          <a:ext cx="6768752" cy="3451787"/>
        </p:xfrm>
        <a:graphic>
          <a:graphicData uri="http://schemas.openxmlformats.org/drawingml/2006/table">
            <a:tbl>
              <a:tblPr firstRow="1" firstCol="1" bandRow="1">
                <a:tableStyleId>{5C22544A-7EE6-4342-B048-85BDC9FD1C3A}</a:tableStyleId>
              </a:tblPr>
              <a:tblGrid>
                <a:gridCol w="1715751"/>
                <a:gridCol w="1815494"/>
                <a:gridCol w="1686468"/>
                <a:gridCol w="1551039"/>
              </a:tblGrid>
              <a:tr h="924527">
                <a:tc>
                  <a:txBody>
                    <a:bodyPr/>
                    <a:lstStyle/>
                    <a:p>
                      <a:pPr marL="457200" algn="ctr">
                        <a:spcAft>
                          <a:spcPts val="0"/>
                        </a:spcAft>
                      </a:pPr>
                      <a:r>
                        <a:rPr lang="en-US" sz="1800" dirty="0">
                          <a:effectLst/>
                        </a:rPr>
                        <a:t>Interval</a:t>
                      </a:r>
                      <a:endParaRPr lang="en-US" sz="1800" dirty="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dirty="0" err="1">
                          <a:effectLst/>
                        </a:rPr>
                        <a:t>Frekuensi</a:t>
                      </a:r>
                      <a:endParaRPr lang="en-US" sz="1800" dirty="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a:effectLst/>
                        </a:rPr>
                        <a:t>Frekuensi Relatif (%)</a:t>
                      </a:r>
                      <a:endParaRPr lang="en-US" sz="1800">
                        <a:effectLst/>
                        <a:latin typeface="Times New Roman"/>
                        <a:ea typeface="Times New Roman"/>
                        <a:cs typeface="Times New Roman"/>
                      </a:endParaRPr>
                    </a:p>
                  </a:txBody>
                  <a:tcPr marL="68580" marR="68580" marT="0" marB="0"/>
                </a:tc>
                <a:tc>
                  <a:txBody>
                    <a:bodyPr/>
                    <a:lstStyle/>
                    <a:p>
                      <a:pPr marL="457200" algn="ctr">
                        <a:spcAft>
                          <a:spcPts val="0"/>
                        </a:spcAft>
                      </a:pPr>
                      <a:r>
                        <a:rPr lang="en-US" sz="1800">
                          <a:effectLst/>
                        </a:rPr>
                        <a:t>Frekuensi Komulatif (%)</a:t>
                      </a:r>
                      <a:endParaRPr lang="en-US" sz="1800">
                        <a:effectLst/>
                        <a:latin typeface="Times New Roman"/>
                        <a:ea typeface="Times New Roman"/>
                        <a:cs typeface="Times New Roman"/>
                      </a:endParaRPr>
                    </a:p>
                  </a:txBody>
                  <a:tcPr marL="68580" marR="68580" marT="0" marB="0"/>
                </a:tc>
              </a:tr>
              <a:tr h="462264">
                <a:tc>
                  <a:txBody>
                    <a:bodyPr/>
                    <a:lstStyle/>
                    <a:p>
                      <a:pPr marL="457200">
                        <a:spcAft>
                          <a:spcPts val="0"/>
                        </a:spcAft>
                      </a:pPr>
                      <a:r>
                        <a:rPr lang="en-US" sz="1800">
                          <a:effectLst/>
                        </a:rPr>
                        <a:t>  35-39</a:t>
                      </a:r>
                      <a:endParaRPr lang="en-US" sz="1800">
                        <a:effectLst/>
                        <a:latin typeface="Times New Roman"/>
                        <a:ea typeface="Times New Roman"/>
                        <a:cs typeface="Times New Roman"/>
                      </a:endParaRPr>
                    </a:p>
                  </a:txBody>
                  <a:tcPr marL="68580" marR="68580" marT="0" marB="0"/>
                </a:tc>
                <a:tc>
                  <a:txBody>
                    <a:bodyPr/>
                    <a:lstStyle/>
                    <a:p>
                      <a:pPr marL="457200">
                        <a:spcAft>
                          <a:spcPts val="0"/>
                        </a:spcAft>
                      </a:pPr>
                      <a:r>
                        <a:rPr lang="en-US" sz="1800" dirty="0">
                          <a:effectLst/>
                        </a:rPr>
                        <a:t>        4</a:t>
                      </a:r>
                      <a:endParaRPr lang="en-US" sz="1800" dirty="0">
                        <a:effectLst/>
                        <a:latin typeface="Times New Roman"/>
                        <a:ea typeface="Times New Roman"/>
                        <a:cs typeface="Times New Roman"/>
                      </a:endParaRPr>
                    </a:p>
                  </a:txBody>
                  <a:tcPr marL="68580" marR="68580" marT="0" marB="0"/>
                </a:tc>
                <a:tc>
                  <a:txBody>
                    <a:bodyPr/>
                    <a:lstStyle/>
                    <a:p>
                      <a:pPr marL="457200">
                        <a:spcAft>
                          <a:spcPts val="0"/>
                        </a:spcAft>
                      </a:pPr>
                      <a:r>
                        <a:rPr lang="en-US" sz="1800" dirty="0">
                          <a:effectLst/>
                        </a:rPr>
                        <a:t>         16,3</a:t>
                      </a:r>
                      <a:endParaRPr lang="en-US" sz="1800" dirty="0">
                        <a:effectLst/>
                        <a:latin typeface="Times New Roman"/>
                        <a:ea typeface="Times New Roman"/>
                        <a:cs typeface="Times New Roman"/>
                      </a:endParaRPr>
                    </a:p>
                  </a:txBody>
                  <a:tcPr marL="68580" marR="68580" marT="0" marB="0"/>
                </a:tc>
                <a:tc>
                  <a:txBody>
                    <a:bodyPr/>
                    <a:lstStyle/>
                    <a:p>
                      <a:pPr marL="457200">
                        <a:spcAft>
                          <a:spcPts val="0"/>
                        </a:spcAft>
                      </a:pPr>
                      <a:r>
                        <a:rPr lang="en-US" sz="1800">
                          <a:effectLst/>
                        </a:rPr>
                        <a:t>       16,3</a:t>
                      </a:r>
                      <a:endParaRPr lang="en-US" sz="1800">
                        <a:effectLst/>
                        <a:latin typeface="Times New Roman"/>
                        <a:ea typeface="Times New Roman"/>
                        <a:cs typeface="Times New Roman"/>
                      </a:endParaRPr>
                    </a:p>
                  </a:txBody>
                  <a:tcPr marL="68580" marR="68580" marT="0" marB="0"/>
                </a:tc>
              </a:tr>
              <a:tr h="693396">
                <a:tc>
                  <a:txBody>
                    <a:bodyPr/>
                    <a:lstStyle/>
                    <a:p>
                      <a:pPr marL="457200">
                        <a:spcAft>
                          <a:spcPts val="0"/>
                        </a:spcAft>
                      </a:pPr>
                      <a:r>
                        <a:rPr lang="en-US" sz="1800" dirty="0">
                          <a:effectLst/>
                        </a:rPr>
                        <a:t>  40-44</a:t>
                      </a:r>
                    </a:p>
                    <a:p>
                      <a:pPr marL="457200">
                        <a:spcAft>
                          <a:spcPts val="0"/>
                        </a:spcAft>
                      </a:pPr>
                      <a:r>
                        <a:rPr lang="en-US" sz="1800" dirty="0">
                          <a:effectLst/>
                        </a:rPr>
                        <a:t>  45-48</a:t>
                      </a:r>
                      <a:endParaRPr lang="en-US" sz="1800" dirty="0">
                        <a:effectLst/>
                        <a:latin typeface="Times New Roman"/>
                        <a:ea typeface="Times New Roman"/>
                        <a:cs typeface="Times New Roman"/>
                      </a:endParaRPr>
                    </a:p>
                  </a:txBody>
                  <a:tcPr marL="68580" marR="68580" marT="0" marB="0"/>
                </a:tc>
                <a:tc>
                  <a:txBody>
                    <a:bodyPr/>
                    <a:lstStyle/>
                    <a:p>
                      <a:pPr marL="457200">
                        <a:spcAft>
                          <a:spcPts val="0"/>
                        </a:spcAft>
                      </a:pPr>
                      <a:r>
                        <a:rPr lang="en-US" sz="1800">
                          <a:effectLst/>
                        </a:rPr>
                        <a:t>        3</a:t>
                      </a:r>
                    </a:p>
                    <a:p>
                      <a:pPr marL="457200">
                        <a:spcAft>
                          <a:spcPts val="0"/>
                        </a:spcAft>
                      </a:pPr>
                      <a:r>
                        <a:rPr lang="en-US" sz="1800">
                          <a:effectLst/>
                        </a:rPr>
                        <a:t>       10</a:t>
                      </a:r>
                      <a:endParaRPr lang="en-US" sz="1800">
                        <a:effectLst/>
                        <a:latin typeface="Times New Roman"/>
                        <a:ea typeface="Times New Roman"/>
                        <a:cs typeface="Times New Roman"/>
                      </a:endParaRPr>
                    </a:p>
                  </a:txBody>
                  <a:tcPr marL="68580" marR="68580" marT="0" marB="0"/>
                </a:tc>
                <a:tc>
                  <a:txBody>
                    <a:bodyPr/>
                    <a:lstStyle/>
                    <a:p>
                      <a:pPr marL="457200">
                        <a:spcAft>
                          <a:spcPts val="0"/>
                        </a:spcAft>
                      </a:pPr>
                      <a:r>
                        <a:rPr lang="en-US" sz="1800" dirty="0">
                          <a:effectLst/>
                        </a:rPr>
                        <a:t>         10.7 </a:t>
                      </a:r>
                    </a:p>
                    <a:p>
                      <a:pPr marL="457200">
                        <a:spcAft>
                          <a:spcPts val="0"/>
                        </a:spcAft>
                      </a:pPr>
                      <a:r>
                        <a:rPr lang="en-US" sz="1800" dirty="0">
                          <a:effectLst/>
                        </a:rPr>
                        <a:t>         45,7</a:t>
                      </a:r>
                      <a:endParaRPr lang="en-US" sz="1800" dirty="0">
                        <a:effectLst/>
                        <a:latin typeface="Times New Roman"/>
                        <a:ea typeface="Times New Roman"/>
                        <a:cs typeface="Times New Roman"/>
                      </a:endParaRPr>
                    </a:p>
                  </a:txBody>
                  <a:tcPr marL="68580" marR="68580" marT="0" marB="0"/>
                </a:tc>
                <a:tc>
                  <a:txBody>
                    <a:bodyPr/>
                    <a:lstStyle/>
                    <a:p>
                      <a:pPr marL="457200">
                        <a:spcAft>
                          <a:spcPts val="0"/>
                        </a:spcAft>
                      </a:pPr>
                      <a:r>
                        <a:rPr lang="en-US" sz="1800" dirty="0">
                          <a:effectLst/>
                        </a:rPr>
                        <a:t>        25</a:t>
                      </a:r>
                    </a:p>
                    <a:p>
                      <a:pPr marL="457200">
                        <a:spcAft>
                          <a:spcPts val="0"/>
                        </a:spcAft>
                      </a:pPr>
                      <a:r>
                        <a:rPr lang="en-US" sz="1800" dirty="0">
                          <a:effectLst/>
                        </a:rPr>
                        <a:t>        77,4</a:t>
                      </a:r>
                      <a:endParaRPr lang="en-US" sz="1800" dirty="0">
                        <a:effectLst/>
                        <a:latin typeface="Times New Roman"/>
                        <a:ea typeface="Times New Roman"/>
                        <a:cs typeface="Times New Roman"/>
                      </a:endParaRPr>
                    </a:p>
                  </a:txBody>
                  <a:tcPr marL="68580" marR="68580" marT="0" marB="0"/>
                </a:tc>
              </a:tr>
              <a:tr h="924527">
                <a:tc>
                  <a:txBody>
                    <a:bodyPr/>
                    <a:lstStyle/>
                    <a:p>
                      <a:pPr marL="457200">
                        <a:spcAft>
                          <a:spcPts val="0"/>
                        </a:spcAft>
                      </a:pPr>
                      <a:r>
                        <a:rPr lang="en-US" sz="1800">
                          <a:effectLst/>
                        </a:rPr>
                        <a:t>  49-53</a:t>
                      </a:r>
                    </a:p>
                    <a:p>
                      <a:pPr marL="457200">
                        <a:spcAft>
                          <a:spcPts val="0"/>
                        </a:spcAft>
                      </a:pPr>
                      <a:r>
                        <a:rPr lang="en-US" sz="1800">
                          <a:effectLst/>
                        </a:rPr>
                        <a:t>  54-57</a:t>
                      </a:r>
                      <a:endParaRPr lang="en-US" sz="1800">
                        <a:effectLst/>
                        <a:latin typeface="Times New Roman"/>
                        <a:ea typeface="Times New Roman"/>
                        <a:cs typeface="Times New Roman"/>
                      </a:endParaRPr>
                    </a:p>
                  </a:txBody>
                  <a:tcPr marL="68580" marR="68580" marT="0" marB="0"/>
                </a:tc>
                <a:tc>
                  <a:txBody>
                    <a:bodyPr/>
                    <a:lstStyle/>
                    <a:p>
                      <a:pPr marL="457200">
                        <a:spcAft>
                          <a:spcPts val="0"/>
                        </a:spcAft>
                      </a:pPr>
                      <a:r>
                        <a:rPr lang="en-US" sz="1800">
                          <a:effectLst/>
                        </a:rPr>
                        <a:t>        3</a:t>
                      </a:r>
                    </a:p>
                    <a:p>
                      <a:pPr marL="457200">
                        <a:spcAft>
                          <a:spcPts val="0"/>
                        </a:spcAft>
                      </a:pPr>
                      <a:r>
                        <a:rPr lang="en-US" sz="1800">
                          <a:effectLst/>
                        </a:rPr>
                        <a:t>        2</a:t>
                      </a:r>
                      <a:endParaRPr lang="en-US" sz="1800">
                        <a:effectLst/>
                        <a:latin typeface="Times New Roman"/>
                        <a:ea typeface="Times New Roman"/>
                        <a:cs typeface="Times New Roman"/>
                      </a:endParaRPr>
                    </a:p>
                  </a:txBody>
                  <a:tcPr marL="68580" marR="68580" marT="0" marB="0"/>
                </a:tc>
                <a:tc>
                  <a:txBody>
                    <a:bodyPr/>
                    <a:lstStyle/>
                    <a:p>
                      <a:pPr marL="457200">
                        <a:spcAft>
                          <a:spcPts val="0"/>
                        </a:spcAft>
                      </a:pPr>
                      <a:r>
                        <a:rPr lang="en-US" sz="1800" dirty="0">
                          <a:effectLst/>
                        </a:rPr>
                        <a:t>         10,1</a:t>
                      </a:r>
                    </a:p>
                    <a:p>
                      <a:pPr marL="457200">
                        <a:spcAft>
                          <a:spcPts val="0"/>
                        </a:spcAft>
                      </a:pPr>
                      <a:r>
                        <a:rPr lang="en-US" sz="1800" dirty="0">
                          <a:effectLst/>
                        </a:rPr>
                        <a:t>           7</a:t>
                      </a:r>
                      <a:endParaRPr lang="en-US" sz="1800" dirty="0">
                        <a:effectLst/>
                        <a:latin typeface="Times New Roman"/>
                        <a:ea typeface="Times New Roman"/>
                        <a:cs typeface="Times New Roman"/>
                      </a:endParaRPr>
                    </a:p>
                  </a:txBody>
                  <a:tcPr marL="68580" marR="68580" marT="0" marB="0"/>
                </a:tc>
                <a:tc>
                  <a:txBody>
                    <a:bodyPr/>
                    <a:lstStyle/>
                    <a:p>
                      <a:pPr marL="457200">
                        <a:spcAft>
                          <a:spcPts val="0"/>
                        </a:spcAft>
                      </a:pPr>
                      <a:r>
                        <a:rPr lang="en-US" sz="1800" dirty="0">
                          <a:effectLst/>
                        </a:rPr>
                        <a:t>      </a:t>
                      </a:r>
                      <a:r>
                        <a:rPr lang="en-US" sz="1800" dirty="0" smtClean="0">
                          <a:effectLst/>
                        </a:rPr>
                        <a:t>93,07</a:t>
                      </a:r>
                      <a:endParaRPr lang="en-US" sz="1800" dirty="0">
                        <a:effectLst/>
                      </a:endParaRPr>
                    </a:p>
                    <a:p>
                      <a:pPr marL="457200">
                        <a:spcAft>
                          <a:spcPts val="0"/>
                        </a:spcAft>
                      </a:pPr>
                      <a:r>
                        <a:rPr lang="en-US" sz="1800" dirty="0">
                          <a:effectLst/>
                        </a:rPr>
                        <a:t>        100</a:t>
                      </a:r>
                      <a:endParaRPr lang="en-US" sz="1800" dirty="0">
                        <a:effectLst/>
                        <a:latin typeface="Times New Roman"/>
                        <a:ea typeface="Times New Roman"/>
                        <a:cs typeface="Times New Roman"/>
                      </a:endParaRPr>
                    </a:p>
                  </a:txBody>
                  <a:tcPr marL="68580" marR="68580" marT="0" marB="0"/>
                </a:tc>
              </a:tr>
              <a:tr h="231132">
                <a:tc>
                  <a:txBody>
                    <a:bodyPr/>
                    <a:lstStyle/>
                    <a:p>
                      <a:pPr marL="457200">
                        <a:spcAft>
                          <a:spcPts val="0"/>
                        </a:spcAft>
                      </a:pPr>
                      <a:r>
                        <a:rPr lang="en-US" sz="1800" dirty="0">
                          <a:effectLst/>
                        </a:rPr>
                        <a:t> </a:t>
                      </a:r>
                      <a:r>
                        <a:rPr lang="en-US" sz="1800" dirty="0" smtClean="0">
                          <a:effectLst/>
                        </a:rPr>
                        <a:t>Total</a:t>
                      </a:r>
                      <a:endParaRPr lang="en-US" sz="1800" dirty="0">
                        <a:effectLst/>
                        <a:latin typeface="Times New Roman"/>
                        <a:ea typeface="Times New Roman"/>
                        <a:cs typeface="Times New Roman"/>
                      </a:endParaRPr>
                    </a:p>
                  </a:txBody>
                  <a:tcPr marL="68580" marR="68580" marT="0" marB="0"/>
                </a:tc>
                <a:tc>
                  <a:txBody>
                    <a:bodyPr/>
                    <a:lstStyle/>
                    <a:p>
                      <a:pPr marL="457200">
                        <a:spcAft>
                          <a:spcPts val="0"/>
                        </a:spcAft>
                      </a:pPr>
                      <a:r>
                        <a:rPr lang="en-US" sz="1800">
                          <a:effectLst/>
                        </a:rPr>
                        <a:t>       22</a:t>
                      </a:r>
                      <a:endParaRPr lang="en-US" sz="1800">
                        <a:effectLst/>
                        <a:latin typeface="Times New Roman"/>
                        <a:ea typeface="Times New Roman"/>
                        <a:cs typeface="Times New Roman"/>
                      </a:endParaRPr>
                    </a:p>
                  </a:txBody>
                  <a:tcPr marL="68580" marR="68580" marT="0" marB="0"/>
                </a:tc>
                <a:tc>
                  <a:txBody>
                    <a:bodyPr/>
                    <a:lstStyle/>
                    <a:p>
                      <a:pPr marL="457200">
                        <a:spcAft>
                          <a:spcPts val="0"/>
                        </a:spcAft>
                      </a:pPr>
                      <a:r>
                        <a:rPr lang="en-US" sz="1800" dirty="0">
                          <a:effectLst/>
                        </a:rPr>
                        <a:t>         100</a:t>
                      </a:r>
                      <a:endParaRPr lang="en-US" sz="1800" dirty="0">
                        <a:effectLst/>
                        <a:latin typeface="Times New Roman"/>
                        <a:ea typeface="Times New Roman"/>
                        <a:cs typeface="Times New Roman"/>
                      </a:endParaRPr>
                    </a:p>
                  </a:txBody>
                  <a:tcPr marL="68580" marR="68580" marT="0" marB="0"/>
                </a:tc>
                <a:tc>
                  <a:txBody>
                    <a:bodyPr/>
                    <a:lstStyle/>
                    <a:p>
                      <a:pPr marL="457200">
                        <a:spcAft>
                          <a:spcPts val="0"/>
                        </a:spcAft>
                      </a:pPr>
                      <a:r>
                        <a:rPr lang="en-US" sz="1800" dirty="0">
                          <a:effectLst/>
                        </a:rPr>
                        <a:t>      -</a:t>
                      </a:r>
                      <a:endParaRPr lang="en-US" sz="1800" dirty="0">
                        <a:effectLst/>
                        <a:latin typeface="Times New Roman"/>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3988477" y="1637601"/>
            <a:ext cx="459773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altLang="zh-CN"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Tabel 2 Distribusi Frekunsi Variabel </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zh-CN"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Penggunaan Media Audio Visual</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3357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758" y="116632"/>
            <a:ext cx="11830877" cy="6211834"/>
          </a:xfrm>
        </p:spPr>
        <p:txBody>
          <a:bodyPr/>
          <a:lstStyle/>
          <a:p>
            <a:pPr marL="50800" indent="0">
              <a:buNone/>
            </a:pPr>
            <a:r>
              <a:rPr lang="en-US" b="1" i="1" dirty="0"/>
              <a:t>. </a:t>
            </a:r>
            <a:r>
              <a:rPr lang="id-ID" sz="1800" b="1" i="1" dirty="0"/>
              <a:t>Variabel Hasil Belajar Siswa</a:t>
            </a:r>
            <a:r>
              <a:rPr lang="en-US" sz="1800" b="1" i="1" dirty="0"/>
              <a:t/>
            </a:r>
            <a:br>
              <a:rPr lang="en-US" sz="1800" b="1" i="1" dirty="0"/>
            </a:br>
            <a:r>
              <a:rPr lang="id-ID" sz="1800" dirty="0"/>
              <a:t>Jumlah soal yang diberikan pada siswa dalam tes ini sebanyak 25 butir soal dalam bentuk pilihan ganda dengan skor 1 untuk jawaban benar dan 0 untuk jawaban salah. Data penelitian variabel media audio visual dapat dilihat dari tabel berikut ini:</a:t>
            </a:r>
            <a:r>
              <a:rPr lang="en-US" dirty="0"/>
              <a:t/>
            </a:r>
            <a:br>
              <a:rPr lang="en-US" dirty="0"/>
            </a:br>
            <a:r>
              <a:rPr lang="en-US" dirty="0"/>
              <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70418464"/>
              </p:ext>
            </p:extLst>
          </p:nvPr>
        </p:nvGraphicFramePr>
        <p:xfrm>
          <a:off x="2999656" y="2276872"/>
          <a:ext cx="6336704" cy="2952328"/>
        </p:xfrm>
        <a:graphic>
          <a:graphicData uri="http://schemas.openxmlformats.org/drawingml/2006/table">
            <a:tbl>
              <a:tblPr firstRow="1" firstCol="1" bandRow="1">
                <a:tableStyleId>{5C22544A-7EE6-4342-B048-85BDC9FD1C3A}</a:tableStyleId>
              </a:tblPr>
              <a:tblGrid>
                <a:gridCol w="1574728"/>
                <a:gridCol w="1593624"/>
                <a:gridCol w="1620500"/>
                <a:gridCol w="1547852"/>
              </a:tblGrid>
              <a:tr h="240027">
                <a:tc>
                  <a:txBody>
                    <a:bodyPr/>
                    <a:lstStyle/>
                    <a:p>
                      <a:pPr marL="457200" algn="ctr">
                        <a:spcAft>
                          <a:spcPts val="0"/>
                        </a:spcAft>
                      </a:pPr>
                      <a:r>
                        <a:rPr lang="en-US" sz="1000" dirty="0">
                          <a:effectLst/>
                        </a:rPr>
                        <a:t> </a:t>
                      </a:r>
                      <a:endParaRPr lang="en-US" sz="1200" dirty="0">
                        <a:effectLst/>
                        <a:latin typeface="Times New Roman"/>
                        <a:ea typeface="Times New Roman"/>
                        <a:cs typeface="Times New Roman"/>
                      </a:endParaRPr>
                    </a:p>
                  </a:txBody>
                  <a:tcPr marL="68580" marR="68580" marT="0" marB="0"/>
                </a:tc>
                <a:tc>
                  <a:txBody>
                    <a:bodyPr/>
                    <a:lstStyle/>
                    <a:p>
                      <a:pPr marL="457200" algn="ctr">
                        <a:spcAft>
                          <a:spcPts val="0"/>
                        </a:spcAft>
                      </a:pPr>
                      <a:r>
                        <a:rPr lang="en-US" sz="1000">
                          <a:effectLst/>
                        </a:rPr>
                        <a:t> </a:t>
                      </a:r>
                      <a:endParaRPr lang="en-US" sz="1200">
                        <a:effectLst/>
                        <a:latin typeface="Times New Roman"/>
                        <a:ea typeface="Times New Roman"/>
                        <a:cs typeface="Times New Roman"/>
                      </a:endParaRPr>
                    </a:p>
                  </a:txBody>
                  <a:tcPr marL="68580" marR="68580" marT="0" marB="0"/>
                </a:tc>
                <a:tc>
                  <a:txBody>
                    <a:bodyPr/>
                    <a:lstStyle/>
                    <a:p>
                      <a:pPr marL="457200" algn="ctr">
                        <a:spcAft>
                          <a:spcPts val="0"/>
                        </a:spcAft>
                      </a:pPr>
                      <a:r>
                        <a:rPr lang="en-US" sz="1000">
                          <a:effectLst/>
                        </a:rPr>
                        <a:t>Pretest </a:t>
                      </a:r>
                      <a:endParaRPr lang="en-US" sz="1200">
                        <a:effectLst/>
                        <a:latin typeface="Times New Roman"/>
                        <a:ea typeface="Times New Roman"/>
                        <a:cs typeface="Times New Roman"/>
                      </a:endParaRPr>
                    </a:p>
                  </a:txBody>
                  <a:tcPr marL="68580" marR="68580" marT="0" marB="0"/>
                </a:tc>
                <a:tc>
                  <a:txBody>
                    <a:bodyPr/>
                    <a:lstStyle/>
                    <a:p>
                      <a:pPr marL="457200" algn="ctr">
                        <a:spcAft>
                          <a:spcPts val="0"/>
                        </a:spcAft>
                      </a:pPr>
                      <a:r>
                        <a:rPr lang="en-US" sz="1000">
                          <a:effectLst/>
                        </a:rPr>
                        <a:t>Postest</a:t>
                      </a:r>
                      <a:endParaRPr lang="en-US" sz="1200">
                        <a:effectLst/>
                        <a:latin typeface="Times New Roman"/>
                        <a:ea typeface="Times New Roman"/>
                        <a:cs typeface="Times New Roman"/>
                      </a:endParaRPr>
                    </a:p>
                  </a:txBody>
                  <a:tcPr marL="68580" marR="68580" marT="0" marB="0"/>
                </a:tc>
              </a:tr>
              <a:tr h="756084">
                <a:tc>
                  <a:txBody>
                    <a:bodyPr/>
                    <a:lstStyle/>
                    <a:p>
                      <a:pPr marL="457200">
                        <a:spcAft>
                          <a:spcPts val="0"/>
                        </a:spcAft>
                      </a:pPr>
                      <a:r>
                        <a:rPr lang="en-US" sz="1600" dirty="0">
                          <a:effectLst/>
                        </a:rPr>
                        <a:t>  N</a:t>
                      </a:r>
                    </a:p>
                    <a:p>
                      <a:pPr marL="457200">
                        <a:spcAft>
                          <a:spcPts val="0"/>
                        </a:spcAft>
                      </a:pPr>
                      <a:r>
                        <a:rPr lang="en-US" sz="1600" dirty="0">
                          <a:effectLst/>
                        </a:rPr>
                        <a:t>                              </a:t>
                      </a:r>
                    </a:p>
                    <a:p>
                      <a:pPr marL="457200">
                        <a:spcAft>
                          <a:spcPts val="0"/>
                        </a:spcAft>
                      </a:pPr>
                      <a:r>
                        <a:rPr lang="en-US" sz="1600" dirty="0">
                          <a:effectLst/>
                        </a:rPr>
                        <a:t>  Mean </a:t>
                      </a:r>
                      <a:endParaRPr lang="en-US" sz="1600" dirty="0">
                        <a:effectLst/>
                        <a:latin typeface="Times New Roman"/>
                        <a:ea typeface="Times New Roman"/>
                        <a:cs typeface="Times New Roman"/>
                      </a:endParaRPr>
                    </a:p>
                  </a:txBody>
                  <a:tcPr marL="68580" marR="68580" marT="0" marB="0"/>
                </a:tc>
                <a:tc>
                  <a:txBody>
                    <a:bodyPr/>
                    <a:lstStyle/>
                    <a:p>
                      <a:pPr marL="457200">
                        <a:spcAft>
                          <a:spcPts val="0"/>
                        </a:spcAft>
                      </a:pPr>
                      <a:r>
                        <a:rPr lang="en-US" sz="1600" dirty="0">
                          <a:effectLst/>
                        </a:rPr>
                        <a:t>Valid</a:t>
                      </a:r>
                    </a:p>
                    <a:p>
                      <a:pPr marL="457200">
                        <a:spcAft>
                          <a:spcPts val="0"/>
                        </a:spcAft>
                      </a:pPr>
                      <a:r>
                        <a:rPr lang="en-US" sz="1600" dirty="0">
                          <a:effectLst/>
                        </a:rPr>
                        <a:t>Missing        </a:t>
                      </a:r>
                      <a:endParaRPr lang="en-US" sz="1600" dirty="0">
                        <a:effectLst/>
                        <a:latin typeface="Times New Roman"/>
                        <a:ea typeface="Times New Roman"/>
                        <a:cs typeface="Times New Roman"/>
                      </a:endParaRPr>
                    </a:p>
                  </a:txBody>
                  <a:tcPr marL="68580" marR="68580" marT="0" marB="0"/>
                </a:tc>
                <a:tc>
                  <a:txBody>
                    <a:bodyPr/>
                    <a:lstStyle/>
                    <a:p>
                      <a:pPr marL="457200">
                        <a:spcAft>
                          <a:spcPts val="0"/>
                        </a:spcAft>
                      </a:pPr>
                      <a:r>
                        <a:rPr lang="en-US" sz="1600" dirty="0">
                          <a:effectLst/>
                        </a:rPr>
                        <a:t>         22</a:t>
                      </a:r>
                    </a:p>
                    <a:p>
                      <a:pPr marL="457200">
                        <a:spcAft>
                          <a:spcPts val="0"/>
                        </a:spcAft>
                      </a:pPr>
                      <a:r>
                        <a:rPr lang="en-US" sz="1600" dirty="0">
                          <a:effectLst/>
                        </a:rPr>
                        <a:t>          0</a:t>
                      </a:r>
                    </a:p>
                    <a:p>
                      <a:pPr marL="457200">
                        <a:spcAft>
                          <a:spcPts val="0"/>
                        </a:spcAft>
                      </a:pPr>
                      <a:r>
                        <a:rPr lang="en-US" sz="1600" dirty="0">
                          <a:effectLst/>
                        </a:rPr>
                        <a:t>         58.00                 </a:t>
                      </a:r>
                      <a:endParaRPr lang="en-US" sz="1600" dirty="0">
                        <a:effectLst/>
                        <a:latin typeface="Times New Roman"/>
                        <a:ea typeface="Times New Roman"/>
                        <a:cs typeface="Times New Roman"/>
                      </a:endParaRPr>
                    </a:p>
                  </a:txBody>
                  <a:tcPr marL="68580" marR="68580" marT="0" marB="0"/>
                </a:tc>
                <a:tc>
                  <a:txBody>
                    <a:bodyPr/>
                    <a:lstStyle/>
                    <a:p>
                      <a:pPr marL="457200">
                        <a:spcAft>
                          <a:spcPts val="0"/>
                        </a:spcAft>
                      </a:pPr>
                      <a:r>
                        <a:rPr lang="en-US" sz="1600" dirty="0">
                          <a:effectLst/>
                        </a:rPr>
                        <a:t>          22</a:t>
                      </a:r>
                    </a:p>
                    <a:p>
                      <a:pPr marL="457200">
                        <a:spcAft>
                          <a:spcPts val="0"/>
                        </a:spcAft>
                      </a:pPr>
                      <a:r>
                        <a:rPr lang="en-US" sz="1600" dirty="0">
                          <a:effectLst/>
                        </a:rPr>
                        <a:t>           0</a:t>
                      </a:r>
                    </a:p>
                    <a:p>
                      <a:pPr marL="457200">
                        <a:spcAft>
                          <a:spcPts val="0"/>
                        </a:spcAft>
                      </a:pPr>
                      <a:r>
                        <a:rPr lang="en-US" sz="1600" dirty="0">
                          <a:effectLst/>
                        </a:rPr>
                        <a:t>       </a:t>
                      </a:r>
                      <a:r>
                        <a:rPr lang="en-US" sz="1600" dirty="0" smtClean="0">
                          <a:effectLst/>
                        </a:rPr>
                        <a:t>75,05</a:t>
                      </a:r>
                      <a:endParaRPr lang="en-US" sz="1600" dirty="0">
                        <a:effectLst/>
                        <a:latin typeface="Times New Roman"/>
                        <a:ea typeface="Times New Roman"/>
                        <a:cs typeface="Times New Roman"/>
                      </a:endParaRPr>
                    </a:p>
                  </a:txBody>
                  <a:tcPr marL="68580" marR="68580" marT="0" marB="0"/>
                </a:tc>
              </a:tr>
              <a:tr h="696077">
                <a:tc>
                  <a:txBody>
                    <a:bodyPr/>
                    <a:lstStyle/>
                    <a:p>
                      <a:pPr marL="457200">
                        <a:spcAft>
                          <a:spcPts val="0"/>
                        </a:spcAft>
                      </a:pPr>
                      <a:r>
                        <a:rPr lang="en-US" sz="1600">
                          <a:effectLst/>
                        </a:rPr>
                        <a:t>  Median </a:t>
                      </a:r>
                    </a:p>
                    <a:p>
                      <a:pPr marL="457200">
                        <a:spcAft>
                          <a:spcPts val="0"/>
                        </a:spcAft>
                      </a:pPr>
                      <a:r>
                        <a:rPr lang="en-US" sz="1600">
                          <a:effectLst/>
                        </a:rPr>
                        <a:t>  Modus</a:t>
                      </a:r>
                      <a:endParaRPr lang="en-US" sz="1600">
                        <a:effectLst/>
                        <a:latin typeface="Times New Roman"/>
                        <a:ea typeface="Times New Roman"/>
                        <a:cs typeface="Times New Roman"/>
                      </a:endParaRPr>
                    </a:p>
                  </a:txBody>
                  <a:tcPr marL="68580" marR="68580" marT="0" marB="0"/>
                </a:tc>
                <a:tc>
                  <a:txBody>
                    <a:bodyPr/>
                    <a:lstStyle/>
                    <a:p>
                      <a:pPr marL="457200">
                        <a:spcAft>
                          <a:spcPts val="0"/>
                        </a:spcAft>
                      </a:pPr>
                      <a:r>
                        <a:rPr lang="en-US" sz="1600">
                          <a:effectLst/>
                        </a:rPr>
                        <a:t>        </a:t>
                      </a:r>
                    </a:p>
                    <a:p>
                      <a:pPr marL="457200">
                        <a:spcAft>
                          <a:spcPts val="0"/>
                        </a:spcAft>
                      </a:pPr>
                      <a:r>
                        <a:rPr lang="en-US" sz="1600">
                          <a:effectLst/>
                        </a:rPr>
                        <a:t> </a:t>
                      </a:r>
                      <a:endParaRPr lang="en-US" sz="1600">
                        <a:effectLst/>
                        <a:latin typeface="Times New Roman"/>
                        <a:ea typeface="Times New Roman"/>
                        <a:cs typeface="Times New Roman"/>
                      </a:endParaRPr>
                    </a:p>
                  </a:txBody>
                  <a:tcPr marL="68580" marR="68580" marT="0" marB="0"/>
                </a:tc>
                <a:tc>
                  <a:txBody>
                    <a:bodyPr/>
                    <a:lstStyle/>
                    <a:p>
                      <a:pPr marL="457200">
                        <a:spcAft>
                          <a:spcPts val="0"/>
                        </a:spcAft>
                      </a:pPr>
                      <a:r>
                        <a:rPr lang="en-US" sz="1600" dirty="0">
                          <a:effectLst/>
                        </a:rPr>
                        <a:t>         59.07</a:t>
                      </a:r>
                    </a:p>
                    <a:p>
                      <a:pPr marL="457200">
                        <a:spcAft>
                          <a:spcPts val="0"/>
                        </a:spcAft>
                      </a:pPr>
                      <a:r>
                        <a:rPr lang="en-US" sz="1600" dirty="0">
                          <a:effectLst/>
                        </a:rPr>
                        <a:t>         53</a:t>
                      </a:r>
                      <a:endParaRPr lang="en-US" sz="1600" dirty="0">
                        <a:effectLst/>
                        <a:latin typeface="Times New Roman"/>
                        <a:ea typeface="Times New Roman"/>
                        <a:cs typeface="Times New Roman"/>
                      </a:endParaRPr>
                    </a:p>
                  </a:txBody>
                  <a:tcPr marL="68580" marR="68580" marT="0" marB="0"/>
                </a:tc>
                <a:tc>
                  <a:txBody>
                    <a:bodyPr/>
                    <a:lstStyle/>
                    <a:p>
                      <a:pPr marL="457200">
                        <a:spcAft>
                          <a:spcPts val="0"/>
                        </a:spcAft>
                      </a:pPr>
                      <a:r>
                        <a:rPr lang="en-US" sz="1600" dirty="0">
                          <a:effectLst/>
                        </a:rPr>
                        <a:t>       </a:t>
                      </a:r>
                      <a:r>
                        <a:rPr lang="en-US" sz="1600" dirty="0" smtClean="0">
                          <a:effectLst/>
                        </a:rPr>
                        <a:t>77.00</a:t>
                      </a:r>
                      <a:endParaRPr lang="en-US" sz="1600" dirty="0">
                        <a:effectLst/>
                      </a:endParaRPr>
                    </a:p>
                    <a:p>
                      <a:pPr marL="457200">
                        <a:spcAft>
                          <a:spcPts val="0"/>
                        </a:spcAft>
                      </a:pPr>
                      <a:r>
                        <a:rPr lang="en-US" sz="1600" dirty="0">
                          <a:effectLst/>
                        </a:rPr>
                        <a:t>          73</a:t>
                      </a:r>
                      <a:endParaRPr lang="en-US" sz="1600" dirty="0">
                        <a:effectLst/>
                        <a:latin typeface="Times New Roman"/>
                        <a:ea typeface="Times New Roman"/>
                        <a:cs typeface="Times New Roman"/>
                      </a:endParaRPr>
                    </a:p>
                  </a:txBody>
                  <a:tcPr marL="68580" marR="68580" marT="0" marB="0"/>
                </a:tc>
              </a:tr>
              <a:tr h="504056">
                <a:tc>
                  <a:txBody>
                    <a:bodyPr/>
                    <a:lstStyle/>
                    <a:p>
                      <a:pPr marL="457200">
                        <a:spcAft>
                          <a:spcPts val="0"/>
                        </a:spcAft>
                      </a:pPr>
                      <a:r>
                        <a:rPr lang="en-US" sz="1600">
                          <a:effectLst/>
                        </a:rPr>
                        <a:t>  Variance</a:t>
                      </a:r>
                    </a:p>
                    <a:p>
                      <a:pPr marL="457200">
                        <a:spcAft>
                          <a:spcPts val="0"/>
                        </a:spcAft>
                      </a:pPr>
                      <a:r>
                        <a:rPr lang="en-US" sz="1600">
                          <a:effectLst/>
                        </a:rPr>
                        <a:t>  Range </a:t>
                      </a:r>
                      <a:endParaRPr lang="en-US" sz="1600">
                        <a:effectLst/>
                        <a:latin typeface="Times New Roman"/>
                        <a:ea typeface="Times New Roman"/>
                        <a:cs typeface="Times New Roman"/>
                      </a:endParaRPr>
                    </a:p>
                  </a:txBody>
                  <a:tcPr marL="68580" marR="68580" marT="0" marB="0"/>
                </a:tc>
                <a:tc>
                  <a:txBody>
                    <a:bodyPr/>
                    <a:lstStyle/>
                    <a:p>
                      <a:pPr marL="457200">
                        <a:spcAft>
                          <a:spcPts val="0"/>
                        </a:spcAft>
                      </a:pPr>
                      <a:r>
                        <a:rPr lang="en-US" sz="1600">
                          <a:effectLst/>
                        </a:rPr>
                        <a:t> </a:t>
                      </a:r>
                      <a:endParaRPr lang="en-US" sz="1600">
                        <a:effectLst/>
                        <a:latin typeface="Times New Roman"/>
                        <a:ea typeface="Times New Roman"/>
                        <a:cs typeface="Times New Roman"/>
                      </a:endParaRPr>
                    </a:p>
                  </a:txBody>
                  <a:tcPr marL="68580" marR="68580" marT="0" marB="0"/>
                </a:tc>
                <a:tc>
                  <a:txBody>
                    <a:bodyPr/>
                    <a:lstStyle/>
                    <a:p>
                      <a:pPr marL="457200">
                        <a:spcAft>
                          <a:spcPts val="0"/>
                        </a:spcAft>
                      </a:pPr>
                      <a:r>
                        <a:rPr lang="en-US" sz="1600" dirty="0">
                          <a:effectLst/>
                        </a:rPr>
                        <a:t>       </a:t>
                      </a:r>
                      <a:r>
                        <a:rPr lang="en-US" sz="1600" dirty="0" smtClean="0">
                          <a:effectLst/>
                        </a:rPr>
                        <a:t>80.656</a:t>
                      </a:r>
                      <a:endParaRPr lang="en-US" sz="1600" dirty="0">
                        <a:effectLst/>
                      </a:endParaRPr>
                    </a:p>
                    <a:p>
                      <a:pPr marL="457200">
                        <a:spcAft>
                          <a:spcPts val="0"/>
                        </a:spcAft>
                      </a:pPr>
                      <a:r>
                        <a:rPr lang="en-US" sz="1600" dirty="0">
                          <a:effectLst/>
                        </a:rPr>
                        <a:t>         32</a:t>
                      </a:r>
                      <a:endParaRPr lang="en-US" sz="1600" dirty="0">
                        <a:effectLst/>
                        <a:latin typeface="Times New Roman"/>
                        <a:ea typeface="Times New Roman"/>
                        <a:cs typeface="Times New Roman"/>
                      </a:endParaRPr>
                    </a:p>
                  </a:txBody>
                  <a:tcPr marL="68580" marR="68580" marT="0" marB="0"/>
                </a:tc>
                <a:tc>
                  <a:txBody>
                    <a:bodyPr/>
                    <a:lstStyle/>
                    <a:p>
                      <a:pPr marL="457200">
                        <a:spcAft>
                          <a:spcPts val="0"/>
                        </a:spcAft>
                      </a:pPr>
                      <a:r>
                        <a:rPr lang="en-US" sz="1600" dirty="0">
                          <a:effectLst/>
                        </a:rPr>
                        <a:t>     </a:t>
                      </a:r>
                      <a:r>
                        <a:rPr lang="en-US" sz="1600" dirty="0" smtClean="0">
                          <a:effectLst/>
                        </a:rPr>
                        <a:t>38.758</a:t>
                      </a:r>
                      <a:endParaRPr lang="en-US" sz="1600" dirty="0">
                        <a:effectLst/>
                      </a:endParaRPr>
                    </a:p>
                    <a:p>
                      <a:pPr marL="457200">
                        <a:spcAft>
                          <a:spcPts val="0"/>
                        </a:spcAft>
                      </a:pPr>
                      <a:r>
                        <a:rPr lang="en-US" sz="1600" dirty="0">
                          <a:effectLst/>
                        </a:rPr>
                        <a:t>          28</a:t>
                      </a:r>
                      <a:endParaRPr lang="en-US" sz="1600" dirty="0">
                        <a:effectLst/>
                        <a:latin typeface="Times New Roman"/>
                        <a:ea typeface="Times New Roman"/>
                        <a:cs typeface="Times New Roman"/>
                      </a:endParaRPr>
                    </a:p>
                  </a:txBody>
                  <a:tcPr marL="68580" marR="68580" marT="0" marB="0"/>
                </a:tc>
              </a:tr>
              <a:tr h="756084">
                <a:tc>
                  <a:txBody>
                    <a:bodyPr/>
                    <a:lstStyle/>
                    <a:p>
                      <a:pPr marL="457200">
                        <a:spcAft>
                          <a:spcPts val="0"/>
                        </a:spcAft>
                      </a:pPr>
                      <a:r>
                        <a:rPr lang="en-US" sz="1600" dirty="0">
                          <a:effectLst/>
                        </a:rPr>
                        <a:t> </a:t>
                      </a:r>
                      <a:r>
                        <a:rPr lang="en-US" sz="1600" dirty="0" smtClean="0">
                          <a:effectLst/>
                        </a:rPr>
                        <a:t>Minimum </a:t>
                      </a:r>
                      <a:endParaRPr lang="en-US" sz="1600" dirty="0">
                        <a:effectLst/>
                      </a:endParaRPr>
                    </a:p>
                    <a:p>
                      <a:pPr marL="457200">
                        <a:spcAft>
                          <a:spcPts val="0"/>
                        </a:spcAft>
                      </a:pPr>
                      <a:r>
                        <a:rPr lang="en-US" sz="1600" dirty="0" smtClean="0">
                          <a:effectLst/>
                        </a:rPr>
                        <a:t>Maximum</a:t>
                      </a:r>
                      <a:endParaRPr lang="en-US" sz="1600" dirty="0">
                        <a:effectLst/>
                      </a:endParaRPr>
                    </a:p>
                    <a:p>
                      <a:pPr marL="457200">
                        <a:spcAft>
                          <a:spcPts val="0"/>
                        </a:spcAft>
                      </a:pPr>
                      <a:r>
                        <a:rPr lang="en-US" sz="1600" dirty="0">
                          <a:effectLst/>
                        </a:rPr>
                        <a:t>  Sum</a:t>
                      </a:r>
                      <a:endParaRPr lang="en-US" sz="1600" dirty="0">
                        <a:effectLst/>
                        <a:latin typeface="Times New Roman"/>
                        <a:ea typeface="Times New Roman"/>
                        <a:cs typeface="Times New Roman"/>
                      </a:endParaRPr>
                    </a:p>
                  </a:txBody>
                  <a:tcPr marL="68580" marR="68580" marT="0" marB="0"/>
                </a:tc>
                <a:tc>
                  <a:txBody>
                    <a:bodyPr/>
                    <a:lstStyle/>
                    <a:p>
                      <a:pPr marL="457200">
                        <a:spcAft>
                          <a:spcPts val="0"/>
                        </a:spcAft>
                      </a:pPr>
                      <a:r>
                        <a:rPr lang="en-US" sz="1600">
                          <a:effectLst/>
                        </a:rPr>
                        <a:t> </a:t>
                      </a:r>
                      <a:endParaRPr lang="en-US" sz="1600">
                        <a:effectLst/>
                        <a:latin typeface="Times New Roman"/>
                        <a:ea typeface="Times New Roman"/>
                        <a:cs typeface="Times New Roman"/>
                      </a:endParaRPr>
                    </a:p>
                  </a:txBody>
                  <a:tcPr marL="68580" marR="68580" marT="0" marB="0"/>
                </a:tc>
                <a:tc>
                  <a:txBody>
                    <a:bodyPr/>
                    <a:lstStyle/>
                    <a:p>
                      <a:pPr marL="457200">
                        <a:spcAft>
                          <a:spcPts val="0"/>
                        </a:spcAft>
                      </a:pPr>
                      <a:r>
                        <a:rPr lang="en-US" sz="1600" dirty="0">
                          <a:effectLst/>
                        </a:rPr>
                        <a:t>         44</a:t>
                      </a:r>
                    </a:p>
                    <a:p>
                      <a:pPr marL="457200">
                        <a:spcAft>
                          <a:spcPts val="0"/>
                        </a:spcAft>
                      </a:pPr>
                      <a:r>
                        <a:rPr lang="en-US" sz="1600" dirty="0">
                          <a:effectLst/>
                        </a:rPr>
                        <a:t>         82</a:t>
                      </a:r>
                    </a:p>
                    <a:p>
                      <a:pPr marL="457200">
                        <a:spcAft>
                          <a:spcPts val="0"/>
                        </a:spcAft>
                      </a:pPr>
                      <a:r>
                        <a:rPr lang="en-US" sz="1600" dirty="0">
                          <a:effectLst/>
                        </a:rPr>
                        <a:t>        1250</a:t>
                      </a:r>
                      <a:endParaRPr lang="en-US" sz="1600" dirty="0">
                        <a:effectLst/>
                        <a:latin typeface="Times New Roman"/>
                        <a:ea typeface="Times New Roman"/>
                        <a:cs typeface="Times New Roman"/>
                      </a:endParaRPr>
                    </a:p>
                  </a:txBody>
                  <a:tcPr marL="68580" marR="68580" marT="0" marB="0"/>
                </a:tc>
                <a:tc>
                  <a:txBody>
                    <a:bodyPr/>
                    <a:lstStyle/>
                    <a:p>
                      <a:pPr marL="457200">
                        <a:spcAft>
                          <a:spcPts val="0"/>
                        </a:spcAft>
                      </a:pPr>
                      <a:r>
                        <a:rPr lang="en-US" sz="1600" dirty="0">
                          <a:effectLst/>
                        </a:rPr>
                        <a:t>          64</a:t>
                      </a:r>
                    </a:p>
                    <a:p>
                      <a:pPr marL="457200">
                        <a:spcAft>
                          <a:spcPts val="0"/>
                        </a:spcAft>
                      </a:pPr>
                      <a:r>
                        <a:rPr lang="en-US" sz="1600" dirty="0">
                          <a:effectLst/>
                        </a:rPr>
                        <a:t>          88</a:t>
                      </a:r>
                    </a:p>
                    <a:p>
                      <a:pPr marL="457200">
                        <a:spcAft>
                          <a:spcPts val="0"/>
                        </a:spcAft>
                      </a:pPr>
                      <a:r>
                        <a:rPr lang="en-US" sz="1600" dirty="0">
                          <a:effectLst/>
                        </a:rPr>
                        <a:t>        </a:t>
                      </a:r>
                      <a:r>
                        <a:rPr lang="en-US" sz="1600" dirty="0" smtClean="0">
                          <a:effectLst/>
                        </a:rPr>
                        <a:t>2291</a:t>
                      </a:r>
                      <a:endParaRPr lang="en-US" sz="1600" dirty="0">
                        <a:effectLst/>
                        <a:latin typeface="Times New Roman"/>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3117246" y="1467743"/>
            <a:ext cx="634019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altLang="zh-CN"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Tabel 3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zh-CN"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Statistik Deskriptif Data Penelitian Variabel Hasil Belajar</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48295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Pembahasan</a:t>
            </a:r>
            <a:endParaRPr/>
          </a:p>
        </p:txBody>
      </p:sp>
      <p:sp>
        <p:nvSpPr>
          <p:cNvPr id="71" name="Google Shape;71;g104f7abbb21_0_7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62500" lnSpcReduction="20000"/>
          </a:bodyPr>
          <a:lstStyle/>
          <a:p>
            <a:pPr lvl="0" indent="-228600">
              <a:buNone/>
            </a:pPr>
            <a:r>
              <a:rPr lang="en-US" dirty="0" smtClean="0"/>
              <a:t>    </a:t>
            </a:r>
            <a:r>
              <a:rPr lang="id-ID" sz="3200" dirty="0" smtClean="0"/>
              <a:t>Dari </a:t>
            </a:r>
            <a:r>
              <a:rPr lang="id-ID" sz="3200" dirty="0"/>
              <a:t>Hasil Tabel di atas dapat dideskripsikan bahwa </a:t>
            </a:r>
            <a:r>
              <a:rPr lang="en-US" sz="3200" dirty="0"/>
              <a:t>: </a:t>
            </a:r>
            <a:r>
              <a:rPr lang="id-ID" sz="3200" dirty="0"/>
              <a:t> </a:t>
            </a:r>
            <a:r>
              <a:rPr lang="en-US" sz="3200" dirty="0"/>
              <a:t/>
            </a:r>
            <a:br>
              <a:rPr lang="en-US" sz="3200" dirty="0"/>
            </a:br>
            <a:r>
              <a:rPr lang="id-ID" sz="3200" dirty="0"/>
              <a:t>(1) pretest diperoleh data bahwa dengan responden sebanyak 22 diperoleh: nilai rata-rata sebesar 58 , dengan median 59,07, dan  modus 52, , variance pada data tersebut adalah 80,656, dengan range sebesar 32, nilai minimum 44 dan nilai maksimum 82, dengan jumlah skor sebesar 1150; dan (2) posttest diperoleh data bahwa dengan responden sebanyak 22 diperoleh: nilai rata-rata sebesar 75,05, dengan median 77, dan modus 73, variance data tersebut adalah 38,758, dengan range sebesar 28, nilai minimum 64 dan nilai maksimum 88, dengan jumlah skor sebesar 2291.</a:t>
            </a:r>
            <a:r>
              <a:rPr lang="en-US" sz="3200" dirty="0"/>
              <a:t/>
            </a:r>
            <a:br>
              <a:rPr lang="en-US" sz="3200" dirty="0"/>
            </a:br>
            <a:r>
              <a:rPr lang="en-US" sz="3200" dirty="0"/>
              <a:t/>
            </a:r>
            <a:br>
              <a:rPr lang="en-US" sz="3200" dirty="0"/>
            </a:br>
            <a:r>
              <a:rPr lang="en-US" sz="3200" dirty="0"/>
              <a:t/>
            </a:r>
            <a:br>
              <a:rPr lang="en-US" sz="3200" dirty="0"/>
            </a:br>
            <a:r>
              <a:rPr lang="id-ID" sz="3200" dirty="0"/>
              <a:t>Dengan demikian dapat disimpulkan bahwa ada pengaruh media audio visual flash player terhadap hasil belajar siswa kelas IV Al-Aziz SD Muhammadiyah 2 Krian, siswa mengalami minat belajar yang meningkat. Melalui data pretest posttest siswa hasil belajar siswa mengalami  peningkatan dimana pada pretes dengan 22 siswa mendapatkan skor 1250 dan untuk posttest mendapatkan skor 2291. Hal ini membuat peneliti semakain yakin jika media pembelajaran yang ada dikelas sanagat mendukung hasil belajar dan juga minat belajar siswa, karena dengan media pembelajaran yang menarik siswa juga akan lebih bersemanagat lagi dalam proses belajar dikelas. Selain itu peran guru juga sangat penting dalam keberhasilan siswa dalam memahami pelajaran yang telah disampaikan, sehingga dengan menggunakan media audio visual flash player guru dapat lebih mudah dalam menyampaikan materi pembelajaran kepada siswa.</a:t>
            </a:r>
            <a:r>
              <a:rPr lang="en-US" sz="3200" dirty="0"/>
              <a:t/>
            </a:r>
            <a:br>
              <a:rPr lang="en-US" sz="3200" dirty="0"/>
            </a:br>
            <a:r>
              <a:rPr lang="en-US" dirty="0"/>
              <a:t/>
            </a:r>
            <a:br>
              <a:rPr lang="en-US" dirty="0"/>
            </a:b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812</Words>
  <Application>Microsoft Office PowerPoint</Application>
  <PresentationFormat>Custom</PresentationFormat>
  <Paragraphs>144</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Exo</vt:lpstr>
      <vt:lpstr>Times New Roman</vt:lpstr>
      <vt:lpstr>Calibri</vt:lpstr>
      <vt:lpstr>Century Gothic</vt:lpstr>
      <vt:lpstr>Office Theme</vt:lpstr>
      <vt:lpstr>PENGARUH PENGGUNAAN MEDIA AUDIO VISUAL FLASH PLAYER TERHADAP HASIL BELAJAR MATA PELAJARAN PKN KELAS 4 SD MUHAMMADIYAH 2 KRIAN</vt:lpstr>
      <vt:lpstr>Pendahuluan</vt:lpstr>
      <vt:lpstr>Pertanyaan Penelitian (Rumusan Masalah)</vt:lpstr>
      <vt:lpstr>Metode</vt:lpstr>
      <vt:lpstr>Hasil</vt:lpstr>
      <vt:lpstr>PowerPoint Presentation</vt:lpstr>
      <vt:lpstr>PowerPoint Presentation</vt:lpstr>
      <vt:lpstr>PowerPoint Presentation</vt:lpstr>
      <vt:lpstr>Pembahasan</vt:lpstr>
      <vt:lpstr>Temuan Penting Penelitian</vt:lpstr>
      <vt:lpstr>Manfaat Penelitian</vt:lpstr>
      <vt:lpstr>Referensi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PENGARUH PENGGUNAAN MEDIA AUDIO VISUAL FLASH PLAYER TERHADAP HASIL BELAJAR MATA PELAJARAN PKN KELAS 4 SD MUHAMMADIYAH 2 KRIAN</dc:title>
  <dc:creator>Umsida</dc:creator>
  <cp:lastModifiedBy>HP</cp:lastModifiedBy>
  <cp:revision>3</cp:revision>
  <dcterms:created xsi:type="dcterms:W3CDTF">2020-02-15T07:43:00Z</dcterms:created>
  <dcterms:modified xsi:type="dcterms:W3CDTF">2023-08-04T14:08:45Z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