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</p:sldIdLst>
  <p:sldSz cx="12192000" cy="6858000"/>
  <p:notesSz cx="9144000" cy="6858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Century Gothic" panose="020B0502020202020204" pitchFamily="34" charset="0"/>
      <p:regular r:id="rId17"/>
      <p:bold r:id="rId18"/>
      <p:italic r:id="rId19"/>
      <p:boldItalic r:id="rId20"/>
    </p:embeddedFont>
    <p:embeddedFont>
      <p:font typeface="Exo" pitchFamily="2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5" roundtripDataSignature="AMtx7mgY2+DM/rwO2HkSTRKEfJ3qJmWL/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font" Target="fonts/font1.fntdata" /><Relationship Id="rId18" Type="http://schemas.openxmlformats.org/officeDocument/2006/relationships/font" Target="fonts/font6.fntdata" /><Relationship Id="rId26" Type="http://schemas.openxmlformats.org/officeDocument/2006/relationships/presProps" Target="presProps.xml" /><Relationship Id="rId3" Type="http://schemas.openxmlformats.org/officeDocument/2006/relationships/slide" Target="slides/slide2.xml" /><Relationship Id="rId21" Type="http://schemas.openxmlformats.org/officeDocument/2006/relationships/font" Target="fonts/font9.fntdata" /><Relationship Id="rId7" Type="http://schemas.openxmlformats.org/officeDocument/2006/relationships/slide" Target="slides/slide6.xml" /><Relationship Id="rId12" Type="http://schemas.openxmlformats.org/officeDocument/2006/relationships/notesMaster" Target="notesMasters/notesMaster1.xml" /><Relationship Id="rId17" Type="http://schemas.openxmlformats.org/officeDocument/2006/relationships/font" Target="fonts/font5.fntdata" /><Relationship Id="rId25" Type="http://customschemas.google.com/relationships/presentationmetadata" Target="metadata" /><Relationship Id="rId2" Type="http://schemas.openxmlformats.org/officeDocument/2006/relationships/slide" Target="slides/slide1.xml" /><Relationship Id="rId16" Type="http://schemas.openxmlformats.org/officeDocument/2006/relationships/font" Target="fonts/font4.fntdata" /><Relationship Id="rId20" Type="http://schemas.openxmlformats.org/officeDocument/2006/relationships/font" Target="fonts/font8.fntdata" /><Relationship Id="rId29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font" Target="fonts/font12.fntdata" /><Relationship Id="rId5" Type="http://schemas.openxmlformats.org/officeDocument/2006/relationships/slide" Target="slides/slide4.xml" /><Relationship Id="rId15" Type="http://schemas.openxmlformats.org/officeDocument/2006/relationships/font" Target="fonts/font3.fntdata" /><Relationship Id="rId23" Type="http://schemas.openxmlformats.org/officeDocument/2006/relationships/font" Target="fonts/font11.fntdata" /><Relationship Id="rId28" Type="http://schemas.openxmlformats.org/officeDocument/2006/relationships/theme" Target="theme/theme1.xml" /><Relationship Id="rId10" Type="http://schemas.openxmlformats.org/officeDocument/2006/relationships/slide" Target="slides/slide9.xml" /><Relationship Id="rId19" Type="http://schemas.openxmlformats.org/officeDocument/2006/relationships/font" Target="fonts/font7.fntdata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font" Target="fonts/font2.fntdata" /><Relationship Id="rId22" Type="http://schemas.openxmlformats.org/officeDocument/2006/relationships/font" Target="fonts/font10.fntdata" /><Relationship Id="rId27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3848246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" name="Google Shape;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757730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04f7abbb21_0_9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" name="Google Shape;93;g104f7abbb21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323679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104f7abbb21_0_30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g104f7abbb21_0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035409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104f7abbb21_0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" name="Google Shape;50;g104f7abbb21_0_297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" name="Google Shape;51;g104f7abbb21_0_297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191757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104f7abbb21_0_303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g104f7abbb21_0_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64924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04f7abbb21_0_7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g104f7abbb21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328023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04f7abbb21_0_3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g104f7abbb21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58891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04f7abbb2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" name="Google Shape;74;g104f7abbb21_0_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5" name="Google Shape;75;g104f7abbb21_0_0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049703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104f7abbb21_0_31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g104f7abbb21_0_3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937171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04f7abbb21_0_6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g104f7abbb21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70996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Relationship Id="rId4" Type="http://schemas.openxmlformats.org/officeDocument/2006/relationships/image" Target="../media/image3.png" 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image" Target="../media/image4.png" /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rgbClr val="0A2246"/>
            </a:gs>
            <a:gs pos="100000">
              <a:srgbClr val="1D4886"/>
            </a:gs>
          </a:gsLst>
          <a:lin ang="5400000" scaled="0"/>
        </a:gra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5"/>
          <p:cNvPicPr preferRelativeResize="0"/>
          <p:nvPr/>
        </p:nvPicPr>
        <p:blipFill rotWithShape="1">
          <a:blip r:embed="rId2">
            <a:alphaModFix amt="60000"/>
          </a:blip>
          <a:srcRect l="46601" t="2654" r="7599"/>
          <a:stretch/>
        </p:blipFill>
        <p:spPr>
          <a:xfrm>
            <a:off x="-1" y="3509963"/>
            <a:ext cx="3146679" cy="3358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5"/>
          <p:cNvPicPr preferRelativeResize="0"/>
          <p:nvPr/>
        </p:nvPicPr>
        <p:blipFill rotWithShape="1">
          <a:blip r:embed="rId3">
            <a:alphaModFix/>
          </a:blip>
          <a:srcRect l="21878" t="94162" r="21683" b="1155"/>
          <a:stretch/>
        </p:blipFill>
        <p:spPr>
          <a:xfrm>
            <a:off x="3510723" y="6456981"/>
            <a:ext cx="5170554" cy="32150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5"/>
          <p:cNvSpPr txBox="1">
            <a:spLocks noGrp="1"/>
          </p:cNvSpPr>
          <p:nvPr>
            <p:ph type="ctrTitle"/>
          </p:nvPr>
        </p:nvSpPr>
        <p:spPr>
          <a:xfrm>
            <a:off x="914400" y="1537252"/>
            <a:ext cx="10363200" cy="1972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Exo"/>
              <a:buNone/>
              <a:defRPr sz="60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5"/>
          <p:cNvSpPr txBox="1">
            <a:spLocks noGrp="1"/>
          </p:cNvSpPr>
          <p:nvPr>
            <p:ph type="subTitle" idx="1"/>
          </p:nvPr>
        </p:nvSpPr>
        <p:spPr>
          <a:xfrm>
            <a:off x="1524000" y="3750365"/>
            <a:ext cx="9144000" cy="1507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25"/>
          <p:cNvSpPr txBox="1">
            <a:spLocks noGrp="1"/>
          </p:cNvSpPr>
          <p:nvPr>
            <p:ph type="dt" idx="10"/>
          </p:nvPr>
        </p:nvSpPr>
        <p:spPr>
          <a:xfrm>
            <a:off x="767523" y="56530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5"/>
          <p:cNvSpPr txBox="1">
            <a:spLocks noGrp="1"/>
          </p:cNvSpPr>
          <p:nvPr>
            <p:ph type="ftr" idx="11"/>
          </p:nvPr>
        </p:nvSpPr>
        <p:spPr>
          <a:xfrm>
            <a:off x="4038600" y="565301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5"/>
          <p:cNvSpPr txBox="1">
            <a:spLocks noGrp="1"/>
          </p:cNvSpPr>
          <p:nvPr>
            <p:ph type="sldNum" idx="12"/>
          </p:nvPr>
        </p:nvSpPr>
        <p:spPr>
          <a:xfrm>
            <a:off x="8681277" y="56530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" name="Google Shape;23;p25"/>
          <p:cNvSpPr txBox="1"/>
          <p:nvPr/>
        </p:nvSpPr>
        <p:spPr>
          <a:xfrm>
            <a:off x="6852481" y="465853"/>
            <a:ext cx="241962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FFC000"/>
                </a:solidFill>
                <a:latin typeface="Exo"/>
                <a:ea typeface="Exo"/>
                <a:cs typeface="Exo"/>
                <a:sym typeface="Exo"/>
              </a:rPr>
              <a:t>UNIVERSITAS MUHAMMADIYAH SIDOARJO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" name="Google Shape;24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75247" y="226794"/>
            <a:ext cx="2187844" cy="100522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" name="Google Shape;25;p25"/>
          <p:cNvCxnSpPr/>
          <p:nvPr/>
        </p:nvCxnSpPr>
        <p:spPr>
          <a:xfrm>
            <a:off x="9372600" y="465853"/>
            <a:ext cx="0" cy="830997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26"/>
          <p:cNvPicPr preferRelativeResize="0"/>
          <p:nvPr/>
        </p:nvPicPr>
        <p:blipFill rotWithShape="1">
          <a:blip r:embed="rId2">
            <a:alphaModFix/>
          </a:blip>
          <a:srcRect t="23661"/>
          <a:stretch/>
        </p:blipFill>
        <p:spPr>
          <a:xfrm>
            <a:off x="144674" y="314231"/>
            <a:ext cx="11830877" cy="6466395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26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6"/>
          <p:cNvSpPr txBox="1">
            <a:spLocks noGrp="1"/>
          </p:cNvSpPr>
          <p:nvPr>
            <p:ph type="dt" idx="10"/>
          </p:nvPr>
        </p:nvSpPr>
        <p:spPr>
          <a:xfrm>
            <a:off x="10323511" y="6341719"/>
            <a:ext cx="11793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6"/>
          <p:cNvSpPr txBox="1">
            <a:spLocks noGrp="1"/>
          </p:cNvSpPr>
          <p:nvPr>
            <p:ph type="ftr" idx="11"/>
          </p:nvPr>
        </p:nvSpPr>
        <p:spPr>
          <a:xfrm>
            <a:off x="4024796" y="596334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6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6"/>
          <p:cNvSpPr txBox="1"/>
          <p:nvPr/>
        </p:nvSpPr>
        <p:spPr>
          <a:xfrm>
            <a:off x="11427239" y="6332228"/>
            <a:ext cx="522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Google Shape;33;p26"/>
          <p:cNvPicPr preferRelativeResize="0"/>
          <p:nvPr/>
        </p:nvPicPr>
        <p:blipFill rotWithShape="1">
          <a:blip r:embed="rId3">
            <a:alphaModFix/>
          </a:blip>
          <a:srcRect l="47997" t="2654" r="7599"/>
          <a:stretch/>
        </p:blipFill>
        <p:spPr>
          <a:xfrm flipH="1">
            <a:off x="10198953" y="4248292"/>
            <a:ext cx="1993047" cy="2538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bg>
      <p:bgPr>
        <a:solidFill>
          <a:srgbClr val="0A2246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06779" y="2515037"/>
            <a:ext cx="3978442" cy="1827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Exo"/>
              <a:buNone/>
              <a:defRPr sz="4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4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4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4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 /><Relationship Id="rId1" Type="http://schemas.openxmlformats.org/officeDocument/2006/relationships/slideLayout" Target="../slideLayouts/slideLayout3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A2246"/>
            </a:gs>
            <a:gs pos="31000">
              <a:srgbClr val="0A2246"/>
            </a:gs>
            <a:gs pos="100000">
              <a:srgbClr val="1B4685"/>
            </a:gs>
          </a:gsLst>
          <a:lin ang="5400000" scaled="0"/>
        </a:gra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ctrTitle"/>
          </p:nvPr>
        </p:nvSpPr>
        <p:spPr>
          <a:xfrm>
            <a:off x="727522" y="1204687"/>
            <a:ext cx="10736956" cy="1715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/>
            <a:r>
              <a:rPr lang="en-US" sz="3200" b="1" dirty="0" err="1">
                <a:latin typeface="+mn-lt"/>
              </a:rPr>
              <a:t>Komunikasi</a:t>
            </a:r>
            <a:r>
              <a:rPr lang="en-US" sz="3200" b="1" dirty="0">
                <a:latin typeface="+mn-lt"/>
              </a:rPr>
              <a:t> Interpersonal </a:t>
            </a:r>
            <a:r>
              <a:rPr lang="en-US" sz="3200" b="1" dirty="0" err="1">
                <a:latin typeface="+mn-lt"/>
              </a:rPr>
              <a:t>Barberman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Salvator</a:t>
            </a:r>
            <a:r>
              <a:rPr lang="en-US" sz="3200" b="1" dirty="0">
                <a:latin typeface="+mn-lt"/>
              </a:rPr>
              <a:t> Barbershop </a:t>
            </a:r>
            <a:r>
              <a:rPr lang="en-US" sz="3200" b="1" dirty="0" err="1">
                <a:latin typeface="+mn-lt"/>
              </a:rPr>
              <a:t>Dalam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Menjaga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Loyalitas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Pelanggan</a:t>
            </a:r>
            <a:endParaRPr sz="3200" dirty="0">
              <a:latin typeface="+mn-lt"/>
              <a:sym typeface="Exo"/>
            </a:endParaRPr>
          </a:p>
        </p:txBody>
      </p:sp>
      <p:sp>
        <p:nvSpPr>
          <p:cNvPr id="41" name="Google Shape;41;p1"/>
          <p:cNvSpPr txBox="1">
            <a:spLocks noGrp="1"/>
          </p:cNvSpPr>
          <p:nvPr>
            <p:ph type="subTitle" idx="1"/>
          </p:nvPr>
        </p:nvSpPr>
        <p:spPr>
          <a:xfrm>
            <a:off x="1714500" y="3179928"/>
            <a:ext cx="8763000" cy="1598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 err="1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Oleh</a:t>
            </a: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: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 err="1"/>
              <a:t>Bagus</a:t>
            </a:r>
            <a:r>
              <a:rPr lang="en-US" dirty="0"/>
              <a:t> Putra Arno </a:t>
            </a:r>
            <a:r>
              <a:rPr lang="en-US" dirty="0" err="1"/>
              <a:t>Lukmana</a:t>
            </a:r>
            <a:endParaRPr dirty="0"/>
          </a:p>
          <a:p>
            <a:pPr marL="0" indent="0"/>
            <a:r>
              <a:rPr lang="en-US" dirty="0" err="1"/>
              <a:t>Nur</a:t>
            </a:r>
            <a:r>
              <a:rPr lang="en-US" dirty="0"/>
              <a:t> </a:t>
            </a:r>
            <a:r>
              <a:rPr lang="en-US" dirty="0" err="1"/>
              <a:t>Maghfirah</a:t>
            </a:r>
            <a:r>
              <a:rPr lang="en-US" dirty="0"/>
              <a:t> A</a:t>
            </a: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 err="1"/>
              <a:t>Progam</a:t>
            </a:r>
            <a:r>
              <a:rPr lang="en-US" dirty="0"/>
              <a:t> </a:t>
            </a:r>
            <a:r>
              <a:rPr lang="en-US" dirty="0" err="1"/>
              <a:t>Studi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 err="1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Universitas</a:t>
            </a: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 </a:t>
            </a:r>
            <a:r>
              <a:rPr lang="en-US" dirty="0" err="1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Muhammadiyah</a:t>
            </a: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 </a:t>
            </a:r>
            <a:r>
              <a:rPr lang="en-US" dirty="0" err="1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Sidoarjo</a:t>
            </a: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 </a:t>
            </a:r>
            <a:endParaRPr dirty="0">
              <a:solidFill>
                <a:srgbClr val="F2F2F2"/>
              </a:solidFill>
              <a:latin typeface="Exo"/>
              <a:ea typeface="Exo"/>
              <a:cs typeface="Exo"/>
              <a:sym typeface="Exo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 err="1">
                <a:solidFill>
                  <a:srgbClr val="F2F2F2"/>
                </a:solidFill>
              </a:rPr>
              <a:t>juli</a:t>
            </a:r>
            <a:r>
              <a:rPr lang="en-US" dirty="0">
                <a:solidFill>
                  <a:srgbClr val="F2F2F2"/>
                </a:solidFill>
              </a:rPr>
              <a:t>, 2023</a:t>
            </a:r>
            <a:endParaRPr dirty="0">
              <a:solidFill>
                <a:srgbClr val="F2F2F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104f7abbb21_0_30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Pendahuluan</a:t>
            </a:r>
            <a:endParaRPr/>
          </a:p>
        </p:txBody>
      </p:sp>
      <p:sp>
        <p:nvSpPr>
          <p:cNvPr id="47" name="Google Shape;47;g104f7abbb21_0_309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indent="0">
              <a:buNone/>
            </a:pPr>
            <a:r>
              <a:rPr lang="en-US" sz="2400" b="1" dirty="0">
                <a:latin typeface="+mn-lt"/>
                <a:ea typeface="Calibri" panose="020F0502020204030204" pitchFamily="34" charset="0"/>
              </a:rPr>
              <a:t>Barbershop</a:t>
            </a:r>
          </a:p>
          <a:p>
            <a:pPr marL="228600" indent="0">
              <a:buNone/>
            </a:pP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>
                <a:latin typeface="+mn-lt"/>
              </a:rPr>
              <a:t>Barbershop </a:t>
            </a:r>
            <a:r>
              <a:rPr lang="en-US" sz="2400" dirty="0" err="1">
                <a:latin typeface="+mn-lt"/>
              </a:rPr>
              <a:t>atau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biasa</a:t>
            </a:r>
            <a:r>
              <a:rPr lang="en-US" sz="2400" dirty="0">
                <a:latin typeface="+mn-lt"/>
              </a:rPr>
              <a:t> yang </a:t>
            </a:r>
            <a:r>
              <a:rPr lang="en-US" sz="2400" dirty="0" err="1">
                <a:latin typeface="+mn-lt"/>
              </a:rPr>
              <a:t>disebut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oleh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kalangan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masyarakat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Pangkas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Rambut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adalah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suatu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bisnis</a:t>
            </a:r>
            <a:r>
              <a:rPr lang="en-US" sz="2400" dirty="0">
                <a:latin typeface="+mn-lt"/>
              </a:rPr>
              <a:t> yang </a:t>
            </a:r>
            <a:r>
              <a:rPr lang="en-US" sz="2400" dirty="0" err="1">
                <a:latin typeface="+mn-lt"/>
              </a:rPr>
              <a:t>sedang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berkembang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dizamannya</a:t>
            </a:r>
            <a:r>
              <a:rPr lang="en-US" sz="2400" dirty="0">
                <a:latin typeface="+mn-lt"/>
              </a:rPr>
              <a:t>, </a:t>
            </a:r>
            <a:r>
              <a:rPr lang="en-US" sz="2400" dirty="0" err="1">
                <a:latin typeface="+mn-lt"/>
              </a:rPr>
              <a:t>entah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itu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nama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saja</a:t>
            </a:r>
            <a:r>
              <a:rPr lang="en-US" sz="2400" dirty="0">
                <a:latin typeface="+mn-lt"/>
              </a:rPr>
              <a:t> yang </a:t>
            </a:r>
            <a:r>
              <a:rPr lang="en-US" sz="2400" dirty="0" err="1">
                <a:latin typeface="+mn-lt"/>
              </a:rPr>
              <a:t>berbeda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tetapi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bisnis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ini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memiliki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nilai</a:t>
            </a:r>
            <a:r>
              <a:rPr lang="en-US" sz="2400" dirty="0">
                <a:latin typeface="+mn-lt"/>
              </a:rPr>
              <a:t> yang </a:t>
            </a:r>
            <a:r>
              <a:rPr lang="en-US" sz="2400" dirty="0" err="1">
                <a:latin typeface="+mn-lt"/>
              </a:rPr>
              <a:t>sangat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prospek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untuk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jangka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panjang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dimana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setiap</a:t>
            </a:r>
            <a:r>
              <a:rPr lang="en-US" sz="2400" dirty="0">
                <a:latin typeface="+mn-lt"/>
              </a:rPr>
              <a:t> orang </a:t>
            </a:r>
            <a:r>
              <a:rPr lang="en-US" sz="2400" dirty="0" err="1">
                <a:latin typeface="+mn-lt"/>
              </a:rPr>
              <a:t>bisa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dipastikan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memiliki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rambut</a:t>
            </a:r>
            <a:r>
              <a:rPr lang="en-US" sz="2400" dirty="0">
                <a:latin typeface="+mn-lt"/>
              </a:rPr>
              <a:t> yang </a:t>
            </a:r>
            <a:r>
              <a:rPr lang="en-US" sz="2400" dirty="0" err="1">
                <a:latin typeface="+mn-lt"/>
              </a:rPr>
              <a:t>selalu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tumbuh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dan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akan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selalu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dipotong</a:t>
            </a:r>
            <a:r>
              <a:rPr lang="en-US" sz="2400" dirty="0">
                <a:latin typeface="+mn-lt"/>
              </a:rPr>
              <a:t>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104f7abbb21_0_297"/>
          <p:cNvSpPr txBox="1">
            <a:spLocks noGrp="1"/>
          </p:cNvSpPr>
          <p:nvPr>
            <p:ph type="title"/>
          </p:nvPr>
        </p:nvSpPr>
        <p:spPr>
          <a:xfrm>
            <a:off x="166758" y="67616"/>
            <a:ext cx="11830800" cy="1042200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 dirty="0" err="1"/>
              <a:t>Pertanyaan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(</a:t>
            </a:r>
            <a:r>
              <a:rPr lang="en-US" dirty="0" err="1"/>
              <a:t>Rumusan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)</a:t>
            </a:r>
            <a:endParaRPr dirty="0"/>
          </a:p>
        </p:txBody>
      </p:sp>
      <p:sp>
        <p:nvSpPr>
          <p:cNvPr id="2" name="Rectangle 1"/>
          <p:cNvSpPr/>
          <p:nvPr/>
        </p:nvSpPr>
        <p:spPr>
          <a:xfrm>
            <a:off x="336994" y="2701906"/>
            <a:ext cx="1166056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kasus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mencari</a:t>
            </a:r>
            <a:r>
              <a:rPr lang="en-US" sz="2400" dirty="0"/>
              <a:t> tau </a:t>
            </a:r>
            <a:r>
              <a:rPr lang="en-US" sz="2400" dirty="0" err="1"/>
              <a:t>bagaimana</a:t>
            </a:r>
            <a:r>
              <a:rPr lang="en-US" sz="2400" dirty="0"/>
              <a:t> </a:t>
            </a:r>
            <a:r>
              <a:rPr lang="en-US" sz="2400" dirty="0" err="1"/>
              <a:t>seorang</a:t>
            </a:r>
            <a:r>
              <a:rPr lang="en-US" sz="2400" dirty="0"/>
              <a:t> </a:t>
            </a:r>
            <a:r>
              <a:rPr lang="en-US" sz="2400" dirty="0" err="1"/>
              <a:t>Barberman</a:t>
            </a:r>
            <a:r>
              <a:rPr lang="en-US" sz="2400" dirty="0"/>
              <a:t> </a:t>
            </a:r>
            <a:r>
              <a:rPr lang="en-US" sz="2400" dirty="0" err="1"/>
              <a:t>berkomunikasi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endParaRPr lang="en-US" sz="2400" dirty="0"/>
          </a:p>
          <a:p>
            <a:r>
              <a:rPr lang="en-US" sz="2400" dirty="0" err="1"/>
              <a:t>Pelanggannya</a:t>
            </a:r>
            <a:r>
              <a:rPr lang="en-US" sz="2400" dirty="0"/>
              <a:t>, </a:t>
            </a:r>
            <a:r>
              <a:rPr lang="en-US" sz="2400" dirty="0" err="1"/>
              <a:t>danbagaimana</a:t>
            </a:r>
            <a:r>
              <a:rPr lang="en-US" sz="2400" dirty="0"/>
              <a:t> </a:t>
            </a:r>
            <a:r>
              <a:rPr lang="en-US" sz="2400" dirty="0" err="1"/>
              <a:t>seorang</a:t>
            </a:r>
            <a:r>
              <a:rPr lang="en-US" sz="2400" dirty="0"/>
              <a:t> </a:t>
            </a:r>
            <a:r>
              <a:rPr lang="en-US" sz="2400" dirty="0" err="1"/>
              <a:t>Barberman</a:t>
            </a:r>
            <a:r>
              <a:rPr lang="en-US" sz="2400" dirty="0"/>
              <a:t> </a:t>
            </a:r>
            <a:r>
              <a:rPr lang="en-US" sz="2400" dirty="0" err="1"/>
              <a:t>memasarkan</a:t>
            </a:r>
            <a:r>
              <a:rPr lang="en-US" sz="2400" dirty="0"/>
              <a:t> </a:t>
            </a:r>
            <a:r>
              <a:rPr lang="en-US" sz="2400" dirty="0" err="1"/>
              <a:t>layanan</a:t>
            </a:r>
            <a:r>
              <a:rPr lang="en-US" sz="2400" dirty="0"/>
              <a:t> </a:t>
            </a:r>
            <a:r>
              <a:rPr lang="en-US" sz="2400" dirty="0" err="1"/>
              <a:t>sekaligus</a:t>
            </a:r>
            <a:endParaRPr lang="en-US" sz="2400" dirty="0"/>
          </a:p>
          <a:p>
            <a:r>
              <a:rPr lang="en-US" sz="2400" dirty="0" err="1"/>
              <a:t>Menjaga</a:t>
            </a:r>
            <a:r>
              <a:rPr lang="en-US" sz="2400" dirty="0"/>
              <a:t> </a:t>
            </a:r>
            <a:r>
              <a:rPr lang="en-US" sz="2400" dirty="0" err="1"/>
              <a:t>loyalitas</a:t>
            </a:r>
            <a:r>
              <a:rPr lang="en-US" sz="2400" dirty="0"/>
              <a:t> </a:t>
            </a:r>
            <a:r>
              <a:rPr lang="en-US" sz="2400" dirty="0" err="1"/>
              <a:t>pelanggan</a:t>
            </a:r>
            <a:r>
              <a:rPr lang="en-US" sz="2400" dirty="0"/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04f7abbb21_0_303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Metode</a:t>
            </a:r>
            <a:endParaRPr/>
          </a:p>
        </p:txBody>
      </p:sp>
      <p:sp>
        <p:nvSpPr>
          <p:cNvPr id="59" name="Google Shape;59;g104f7abbb21_0_303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indent="-228600">
              <a:buNone/>
            </a:pPr>
            <a:r>
              <a:rPr lang="en-US" dirty="0" err="1">
                <a:latin typeface="+mn-lt"/>
              </a:rPr>
              <a:t>Penelitian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ini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menggunakan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metode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deskriptif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kualitatif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menurut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Bogdan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dan</a:t>
            </a:r>
            <a:r>
              <a:rPr lang="en-US" dirty="0">
                <a:latin typeface="+mn-lt"/>
              </a:rPr>
              <a:t> Taylor, </a:t>
            </a:r>
            <a:r>
              <a:rPr lang="en-US" dirty="0" err="1">
                <a:latin typeface="+mn-lt"/>
              </a:rPr>
              <a:t>pendekatan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ini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adalah</a:t>
            </a:r>
            <a:r>
              <a:rPr lang="en-US" dirty="0">
                <a:latin typeface="+mn-lt"/>
              </a:rPr>
              <a:t> model </a:t>
            </a:r>
            <a:r>
              <a:rPr lang="en-US" dirty="0" err="1">
                <a:latin typeface="+mn-lt"/>
              </a:rPr>
              <a:t>penelitian</a:t>
            </a:r>
            <a:r>
              <a:rPr lang="en-US" dirty="0">
                <a:latin typeface="+mn-lt"/>
              </a:rPr>
              <a:t> yang </a:t>
            </a:r>
            <a:r>
              <a:rPr lang="en-US" dirty="0" err="1">
                <a:latin typeface="+mn-lt"/>
              </a:rPr>
              <a:t>menghasilkan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gambaran</a:t>
            </a:r>
            <a:r>
              <a:rPr lang="en-US" dirty="0">
                <a:latin typeface="+mn-lt"/>
              </a:rPr>
              <a:t> proses </a:t>
            </a:r>
            <a:r>
              <a:rPr lang="en-US" dirty="0" err="1">
                <a:latin typeface="+mn-lt"/>
              </a:rPr>
              <a:t>dan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tulisan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dan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lisan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dari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banyak</a:t>
            </a:r>
            <a:r>
              <a:rPr lang="en-US" dirty="0">
                <a:latin typeface="+mn-lt"/>
              </a:rPr>
              <a:t> orang</a:t>
            </a:r>
            <a:endParaRPr dirty="0">
              <a:latin typeface="+mn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04f7abbb21_0_70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Pembahasan</a:t>
            </a:r>
            <a:endParaRPr/>
          </a:p>
        </p:txBody>
      </p:sp>
      <p:sp>
        <p:nvSpPr>
          <p:cNvPr id="71" name="Google Shape;71;g104f7abbb21_0_70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0800" lvl="0" indent="0">
              <a:buNone/>
            </a:pPr>
            <a:r>
              <a:rPr lang="en-US" dirty="0" err="1">
                <a:latin typeface="+mn-lt"/>
              </a:rPr>
              <a:t>Dalam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penelitian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ini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peneliti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melakukan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pengumpulan</a:t>
            </a:r>
            <a:r>
              <a:rPr lang="en-US" dirty="0">
                <a:latin typeface="+mn-lt"/>
              </a:rPr>
              <a:t> data </a:t>
            </a:r>
            <a:r>
              <a:rPr lang="en-US" dirty="0" err="1">
                <a:latin typeface="+mn-lt"/>
              </a:rPr>
              <a:t>melalui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wawancara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dengan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dokumentasi</a:t>
            </a:r>
            <a:r>
              <a:rPr lang="en-US" dirty="0">
                <a:latin typeface="+mn-lt"/>
              </a:rPr>
              <a:t>, </a:t>
            </a:r>
            <a:r>
              <a:rPr lang="en-US" dirty="0" err="1">
                <a:latin typeface="+mn-lt"/>
              </a:rPr>
              <a:t>nama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dan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identitas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disamarkan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guna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kepentingan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privasi</a:t>
            </a:r>
            <a:r>
              <a:rPr lang="en-US" dirty="0">
                <a:latin typeface="+mn-lt"/>
              </a:rPr>
              <a:t> :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US" dirty="0" err="1">
                <a:latin typeface="+mn-lt"/>
              </a:rPr>
              <a:t>Informan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pertama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adalah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seorang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barberman</a:t>
            </a:r>
            <a:r>
              <a:rPr lang="en-US" dirty="0">
                <a:latin typeface="+mn-lt"/>
              </a:rPr>
              <a:t>, </a:t>
            </a:r>
            <a:r>
              <a:rPr lang="en-US" dirty="0" err="1">
                <a:latin typeface="+mn-lt"/>
              </a:rPr>
              <a:t>berinisial</a:t>
            </a:r>
            <a:r>
              <a:rPr lang="en-US" dirty="0">
                <a:latin typeface="+mn-lt"/>
              </a:rPr>
              <a:t> A (28 </a:t>
            </a:r>
            <a:r>
              <a:rPr lang="en-US" dirty="0" err="1">
                <a:latin typeface="+mn-lt"/>
              </a:rPr>
              <a:t>tahun</a:t>
            </a:r>
            <a:r>
              <a:rPr lang="en-US" dirty="0">
                <a:latin typeface="+mn-lt"/>
              </a:rPr>
              <a:t>, </a:t>
            </a:r>
            <a:r>
              <a:rPr lang="en-US" dirty="0" err="1">
                <a:latin typeface="+mn-lt"/>
              </a:rPr>
              <a:t>sidoarjo</a:t>
            </a:r>
            <a:r>
              <a:rPr lang="en-US" dirty="0">
                <a:latin typeface="+mn-lt"/>
              </a:rPr>
              <a:t>)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US" dirty="0" err="1">
                <a:latin typeface="+mn-lt"/>
              </a:rPr>
              <a:t>Informan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kedua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adalah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seorang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barberman</a:t>
            </a:r>
            <a:r>
              <a:rPr lang="en-US" dirty="0">
                <a:latin typeface="+mn-lt"/>
              </a:rPr>
              <a:t>, </a:t>
            </a:r>
            <a:r>
              <a:rPr lang="en-US" dirty="0" err="1">
                <a:latin typeface="+mn-lt"/>
              </a:rPr>
              <a:t>berinisial</a:t>
            </a:r>
            <a:r>
              <a:rPr lang="en-US" dirty="0">
                <a:latin typeface="+mn-lt"/>
              </a:rPr>
              <a:t> N (25 </a:t>
            </a:r>
            <a:r>
              <a:rPr lang="en-US" dirty="0" err="1">
                <a:latin typeface="+mn-lt"/>
              </a:rPr>
              <a:t>tahun</a:t>
            </a:r>
            <a:r>
              <a:rPr lang="en-US" dirty="0">
                <a:latin typeface="+mn-lt"/>
              </a:rPr>
              <a:t>, </a:t>
            </a:r>
            <a:r>
              <a:rPr lang="en-US" dirty="0" err="1">
                <a:latin typeface="+mn-lt"/>
              </a:rPr>
              <a:t>sidoarjo</a:t>
            </a:r>
            <a:r>
              <a:rPr lang="en-US" dirty="0">
                <a:latin typeface="+mn-lt"/>
              </a:rPr>
              <a:t>)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US" dirty="0" err="1">
                <a:latin typeface="+mn-lt"/>
              </a:rPr>
              <a:t>Informan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ketiga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juga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seorang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barbeman</a:t>
            </a:r>
            <a:r>
              <a:rPr lang="en-US" dirty="0">
                <a:latin typeface="+mn-lt"/>
              </a:rPr>
              <a:t> </a:t>
            </a:r>
            <a:r>
              <a:rPr lang="en-US">
                <a:latin typeface="+mn-lt"/>
              </a:rPr>
              <a:t>berinisial </a:t>
            </a:r>
            <a:r>
              <a:rPr lang="en-US" dirty="0">
                <a:latin typeface="+mn-lt"/>
              </a:rPr>
              <a:t>E (30 </a:t>
            </a:r>
            <a:r>
              <a:rPr lang="en-US" dirty="0" err="1">
                <a:latin typeface="+mn-lt"/>
              </a:rPr>
              <a:t>tahun</a:t>
            </a:r>
            <a:r>
              <a:rPr lang="en-US" dirty="0">
                <a:latin typeface="+mn-lt"/>
              </a:rPr>
              <a:t>, </a:t>
            </a:r>
            <a:r>
              <a:rPr lang="en-US" dirty="0" err="1">
                <a:latin typeface="+mn-lt"/>
              </a:rPr>
              <a:t>sidoarjo</a:t>
            </a:r>
            <a:r>
              <a:rPr lang="en-US" dirty="0">
                <a:latin typeface="+mn-lt"/>
              </a:rPr>
              <a:t>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04f7abbb21_0_3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Hasil</a:t>
            </a:r>
            <a:endParaRPr/>
          </a:p>
        </p:txBody>
      </p:sp>
      <p:sp>
        <p:nvSpPr>
          <p:cNvPr id="65" name="Google Shape;65;g104f7abbb21_0_39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0800" indent="0">
              <a:buNone/>
            </a:pPr>
            <a:r>
              <a:rPr lang="en-US" dirty="0">
                <a:latin typeface="+mn-lt"/>
              </a:rPr>
              <a:t>	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ditemukan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, Proses </a:t>
            </a:r>
            <a:r>
              <a:rPr lang="en-US" dirty="0" err="1"/>
              <a:t>komunikasi</a:t>
            </a:r>
            <a:r>
              <a:rPr lang="en-US" dirty="0"/>
              <a:t> </a:t>
            </a:r>
            <a:r>
              <a:rPr lang="en-US" dirty="0" err="1"/>
              <a:t>barberman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komunikasi</a:t>
            </a:r>
            <a:r>
              <a:rPr lang="en-US" dirty="0"/>
              <a:t> interpersonal, Hal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terlihat</a:t>
            </a:r>
            <a:r>
              <a:rPr lang="en-US" dirty="0"/>
              <a:t> </a:t>
            </a:r>
            <a:r>
              <a:rPr lang="en-US" dirty="0" err="1"/>
              <a:t>ketika</a:t>
            </a:r>
            <a:r>
              <a:rPr lang="en-US" dirty="0"/>
              <a:t> </a:t>
            </a:r>
            <a:r>
              <a:rPr lang="en-US" dirty="0" err="1"/>
              <a:t>barberman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lisan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isyarat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membuka</a:t>
            </a:r>
            <a:r>
              <a:rPr lang="en-US" dirty="0"/>
              <a:t> </a:t>
            </a:r>
            <a:r>
              <a:rPr lang="en-US" dirty="0" err="1"/>
              <a:t>komunikasi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konsumen</a:t>
            </a:r>
            <a:r>
              <a:rPr lang="en-US" dirty="0"/>
              <a:t>. </a:t>
            </a:r>
            <a:r>
              <a:rPr lang="en-US" dirty="0" err="1"/>
              <a:t>Artinya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proses </a:t>
            </a:r>
            <a:r>
              <a:rPr lang="en-US" dirty="0" err="1"/>
              <a:t>komunikasi</a:t>
            </a:r>
            <a:r>
              <a:rPr lang="en-US" dirty="0"/>
              <a:t> </a:t>
            </a:r>
            <a:r>
              <a:rPr lang="en-US" dirty="0" err="1"/>
              <a:t>pasti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hambatan</a:t>
            </a:r>
            <a:r>
              <a:rPr lang="en-US" dirty="0"/>
              <a:t>, </a:t>
            </a:r>
            <a:r>
              <a:rPr lang="en-US" dirty="0" err="1"/>
              <a:t>Hambatan</a:t>
            </a:r>
            <a:r>
              <a:rPr lang="en-US" dirty="0"/>
              <a:t> </a:t>
            </a:r>
            <a:r>
              <a:rPr lang="en-US" dirty="0" err="1"/>
              <a:t>menunjukan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komunikasi</a:t>
            </a:r>
            <a:r>
              <a:rPr lang="en-US" dirty="0"/>
              <a:t> </a:t>
            </a:r>
            <a:r>
              <a:rPr lang="en-US" dirty="0" err="1"/>
              <a:t>barberman</a:t>
            </a:r>
            <a:r>
              <a:rPr lang="en-US" dirty="0"/>
              <a:t> </a:t>
            </a:r>
            <a:r>
              <a:rPr lang="en-US" dirty="0" err="1"/>
              <a:t>kurang</a:t>
            </a:r>
            <a:r>
              <a:rPr lang="en-US" dirty="0"/>
              <a:t> </a:t>
            </a:r>
            <a:r>
              <a:rPr lang="en-US" dirty="0" err="1"/>
              <a:t>efektif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penanganan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yang </a:t>
            </a:r>
            <a:r>
              <a:rPr lang="en-US" dirty="0" err="1"/>
              <a:t>tepat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barberman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mengganti</a:t>
            </a:r>
            <a:r>
              <a:rPr lang="en-US" dirty="0"/>
              <a:t> rasa </a:t>
            </a:r>
            <a:r>
              <a:rPr lang="en-US" dirty="0" err="1"/>
              <a:t>ketidakpuasaan</a:t>
            </a:r>
            <a:r>
              <a:rPr lang="en-US" dirty="0"/>
              <a:t> </a:t>
            </a:r>
            <a:r>
              <a:rPr lang="en-US" dirty="0" err="1"/>
              <a:t>konsumen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lega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hambatan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</a:t>
            </a:r>
            <a:r>
              <a:rPr lang="en-US" dirty="0" err="1"/>
              <a:t>intropeksi</a:t>
            </a:r>
            <a:r>
              <a:rPr lang="en-US" dirty="0"/>
              <a:t> </a:t>
            </a:r>
            <a:r>
              <a:rPr lang="en-US" dirty="0" err="1"/>
              <a:t>barberman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pelayanan</a:t>
            </a:r>
            <a:r>
              <a:rPr lang="en-US" dirty="0"/>
              <a:t> </a:t>
            </a:r>
            <a:r>
              <a:rPr lang="en-US" dirty="0" err="1"/>
              <a:t>selanjutnya</a:t>
            </a:r>
            <a:endParaRPr lang="en-US" dirty="0"/>
          </a:p>
          <a:p>
            <a:pPr marL="50800" lvl="0" indent="0">
              <a:buNone/>
            </a:pPr>
            <a:endParaRPr lang="en-US" dirty="0">
              <a:latin typeface="+mn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04f7abbb21_0_0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00" cy="1042200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Temuan Penting Penelitian</a:t>
            </a:r>
            <a:endParaRPr/>
          </a:p>
        </p:txBody>
      </p:sp>
      <p:sp>
        <p:nvSpPr>
          <p:cNvPr id="78" name="Google Shape;78;g104f7abbb21_0_0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00" cy="508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>
              <a:buNone/>
            </a:pPr>
            <a:r>
              <a:rPr lang="en-US" dirty="0">
                <a:latin typeface="+mn-lt"/>
              </a:rPr>
              <a:t>	 </a:t>
            </a:r>
            <a:r>
              <a:rPr lang="en-US" dirty="0" err="1">
                <a:latin typeface="+mn-lt"/>
              </a:rPr>
              <a:t>dalam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hal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ini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komunikasi</a:t>
            </a:r>
            <a:r>
              <a:rPr lang="en-US" dirty="0">
                <a:latin typeface="+mn-lt"/>
              </a:rPr>
              <a:t> interpersonal </a:t>
            </a:r>
            <a:r>
              <a:rPr lang="en-US" dirty="0" err="1">
                <a:latin typeface="+mn-lt"/>
              </a:rPr>
              <a:t>barberman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pada</a:t>
            </a:r>
            <a:r>
              <a:rPr lang="en-US" dirty="0">
                <a:latin typeface="+mn-lt"/>
              </a:rPr>
              <a:t> barbershop </a:t>
            </a:r>
            <a:r>
              <a:rPr lang="en-US" dirty="0" err="1">
                <a:latin typeface="+mn-lt"/>
              </a:rPr>
              <a:t>salvator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dalam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menjaga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loyalitas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pelanggan</a:t>
            </a:r>
            <a:r>
              <a:rPr lang="en-US" dirty="0">
                <a:latin typeface="+mn-lt"/>
              </a:rPr>
              <a:t> yang </a:t>
            </a:r>
            <a:r>
              <a:rPr lang="en-US" dirty="0" err="1">
                <a:latin typeface="+mn-lt"/>
              </a:rPr>
              <a:t>mana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setiap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barberman</a:t>
            </a:r>
            <a:r>
              <a:rPr lang="en-US" dirty="0">
                <a:latin typeface="+mn-lt"/>
              </a:rPr>
              <a:t> di </a:t>
            </a:r>
            <a:r>
              <a:rPr lang="en-US" dirty="0" err="1">
                <a:latin typeface="+mn-lt"/>
              </a:rPr>
              <a:t>salvator</a:t>
            </a:r>
            <a:r>
              <a:rPr lang="en-US" dirty="0">
                <a:latin typeface="+mn-lt"/>
              </a:rPr>
              <a:t> barbershop </a:t>
            </a:r>
            <a:r>
              <a:rPr lang="en-US" dirty="0" err="1">
                <a:latin typeface="+mn-lt"/>
              </a:rPr>
              <a:t>memiliki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ciri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khas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tersendiri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dalam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berkomunikasi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dengan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komsumen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sesuai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dengan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karakter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pelanggan</a:t>
            </a:r>
            <a:r>
              <a:rPr lang="en-US" dirty="0">
                <a:latin typeface="+mn-lt"/>
              </a:rPr>
              <a:t> agar </a:t>
            </a:r>
            <a:r>
              <a:rPr lang="en-US" dirty="0" err="1">
                <a:latin typeface="+mn-lt"/>
              </a:rPr>
              <a:t>setiap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pelanggan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nyaman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dengan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barberman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tersebut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untuk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membangun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loyalitas</a:t>
            </a:r>
            <a:r>
              <a:rPr lang="en-US" dirty="0">
                <a:latin typeface="+mn-lt"/>
              </a:rPr>
              <a:t> di </a:t>
            </a:r>
            <a:r>
              <a:rPr lang="en-US" dirty="0" err="1">
                <a:latin typeface="+mn-lt"/>
              </a:rPr>
              <a:t>salvator</a:t>
            </a:r>
            <a:r>
              <a:rPr lang="en-US" dirty="0">
                <a:latin typeface="+mn-lt"/>
              </a:rPr>
              <a:t> barbershop.</a:t>
            </a:r>
            <a:endParaRPr dirty="0">
              <a:latin typeface="+mn-l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04f7abbb21_0_315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Manfaat Penelitian</a:t>
            </a:r>
            <a:endParaRPr/>
          </a:p>
        </p:txBody>
      </p:sp>
      <p:sp>
        <p:nvSpPr>
          <p:cNvPr id="84" name="Google Shape;84;g104f7abbb21_0_315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indent="-228600">
              <a:buNone/>
            </a:pPr>
            <a:r>
              <a:rPr lang="en-US" dirty="0" err="1">
                <a:latin typeface="+mn-lt"/>
              </a:rPr>
              <a:t>Penelitian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ini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diharapkan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dapat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menambah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referensi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penelitian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dalam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Ilmu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Komunikasi</a:t>
            </a:r>
            <a:r>
              <a:rPr lang="en-US" dirty="0">
                <a:latin typeface="+mn-lt"/>
              </a:rPr>
              <a:t>, </a:t>
            </a:r>
            <a:r>
              <a:rPr lang="en-US" dirty="0" err="1">
                <a:latin typeface="+mn-lt"/>
              </a:rPr>
              <a:t>khususnya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pada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metode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kualitatif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dengan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teori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komunikasi</a:t>
            </a:r>
            <a:r>
              <a:rPr lang="en-US" dirty="0">
                <a:latin typeface="+mn-lt"/>
              </a:rPr>
              <a:t> interpersonal </a:t>
            </a:r>
            <a:r>
              <a:rPr lang="en-US" dirty="0" err="1">
                <a:latin typeface="+mn-lt"/>
              </a:rPr>
              <a:t>lebih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dalam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dan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terperinci</a:t>
            </a:r>
            <a:r>
              <a:rPr lang="en-US" dirty="0">
                <a:latin typeface="+mn-lt"/>
              </a:rPr>
              <a:t>. Serta </a:t>
            </a:r>
            <a:r>
              <a:rPr lang="en-US" dirty="0" err="1">
                <a:latin typeface="+mn-lt"/>
              </a:rPr>
              <a:t>dapat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memberi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manfaat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bagi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kebutuhan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praktisi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dalam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menentukan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loyalitas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pelanggan</a:t>
            </a:r>
            <a:endParaRPr dirty="0">
              <a:latin typeface="+mn-l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04f7abbb21_0_61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Referensi</a:t>
            </a:r>
            <a:endParaRPr/>
          </a:p>
        </p:txBody>
      </p:sp>
      <p:sp>
        <p:nvSpPr>
          <p:cNvPr id="90" name="Google Shape;90;g104f7abbb21_0_61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 err="1">
                <a:latin typeface="+mn-lt"/>
              </a:rPr>
              <a:t>Referensi</a:t>
            </a:r>
            <a:r>
              <a:rPr lang="en-US" dirty="0">
                <a:latin typeface="+mn-lt"/>
              </a:rPr>
              <a:t> yang </a:t>
            </a:r>
            <a:r>
              <a:rPr lang="en-US" dirty="0" err="1">
                <a:latin typeface="+mn-lt"/>
              </a:rPr>
              <a:t>sudah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terlampir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dalam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Jurnal</a:t>
            </a:r>
            <a:endParaRPr dirty="0">
              <a:latin typeface="+mn-l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247</Words>
  <Application>Microsoft Office PowerPoint</Application>
  <PresentationFormat>Layar Lebar</PresentationFormat>
  <Paragraphs>32</Paragraphs>
  <Slides>10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Judul Slide</vt:lpstr>
      </vt:variant>
      <vt:variant>
        <vt:i4>10</vt:i4>
      </vt:variant>
    </vt:vector>
  </HeadingPairs>
  <TitlesOfParts>
    <vt:vector size="11" baseType="lpstr">
      <vt:lpstr>Office Theme</vt:lpstr>
      <vt:lpstr>Komunikasi Interpersonal Barberman Salvator Barbershop Dalam Menjaga Loyalitas Pelanggan</vt:lpstr>
      <vt:lpstr>Pendahuluan</vt:lpstr>
      <vt:lpstr>Pertanyaan Penelitian (Rumusan Masalah)</vt:lpstr>
      <vt:lpstr>Metode</vt:lpstr>
      <vt:lpstr>Pembahasan</vt:lpstr>
      <vt:lpstr>Hasil</vt:lpstr>
      <vt:lpstr>Temuan Penting Penelitian</vt:lpstr>
      <vt:lpstr>Manfaat Penelitian</vt:lpstr>
      <vt:lpstr>Referensi</vt:lpstr>
      <vt:lpstr>Presentasi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Judul Artikel</dc:title>
  <dc:creator>Umsida</dc:creator>
  <cp:lastModifiedBy>bagusputraarnolukmana@outlook.co.id</cp:lastModifiedBy>
  <cp:revision>24</cp:revision>
  <dcterms:created xsi:type="dcterms:W3CDTF">2020-02-15T07:43:00Z</dcterms:created>
  <dcterms:modified xsi:type="dcterms:W3CDTF">2023-08-04T07:48:24Z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1033-11.2.0.9031</vt:lpwstr>
  </property>
</Properties>
</file>