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1" r:id="rId6"/>
    <p:sldId id="266" r:id="rId7"/>
    <p:sldId id="260" r:id="rId8"/>
    <p:sldId id="262" r:id="rId9"/>
    <p:sldId id="263" r:id="rId10"/>
    <p:sldId id="264" r:id="rId11"/>
    <p:sldId id="265" r:id="rId12"/>
  </p:sldIdLst>
  <p:sldSz cx="12192000" cy="6858000"/>
  <p:notesSz cx="9144000" cy="6858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xo"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733"/>
    <p:restoredTop sz="94720"/>
  </p:normalViewPr>
  <p:slideViewPr>
    <p:cSldViewPr snapToGrid="0">
      <p:cViewPr varScale="1">
        <p:scale>
          <a:sx n="34" d="100"/>
          <a:sy n="34" d="100"/>
        </p:scale>
        <p:origin x="208" y="1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84824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577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36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54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41917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9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80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89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extLst>
      <p:ext uri="{BB962C8B-B14F-4D97-AF65-F5344CB8AC3E}">
        <p14:creationId xmlns:p14="http://schemas.microsoft.com/office/powerpoint/2010/main" val="200497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71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996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7"/>
            <a:ext cx="10736956" cy="1715934"/>
          </a:xfrm>
          <a:prstGeom prst="rect">
            <a:avLst/>
          </a:prstGeom>
          <a:noFill/>
          <a:ln>
            <a:noFill/>
          </a:ln>
        </p:spPr>
        <p:txBody>
          <a:bodyPr spcFirstLastPara="1" wrap="square" lIns="91425" tIns="45700" rIns="91425" bIns="45700" anchor="b" anchorCtr="0">
            <a:noAutofit/>
          </a:bodyPr>
          <a:lstStyle/>
          <a:p>
            <a:pPr lvl="0"/>
            <a:r>
              <a:rPr lang="en-US" sz="3200" b="1" dirty="0" err="1">
                <a:latin typeface="+mn-lt"/>
              </a:rPr>
              <a:t>Analisis</a:t>
            </a:r>
            <a:r>
              <a:rPr lang="en-US" sz="3200" b="1" dirty="0">
                <a:latin typeface="+mn-lt"/>
              </a:rPr>
              <a:t> </a:t>
            </a:r>
            <a:r>
              <a:rPr lang="en-US" sz="3200" b="1" dirty="0" err="1">
                <a:latin typeface="+mn-lt"/>
              </a:rPr>
              <a:t>Semiotik</a:t>
            </a:r>
            <a:r>
              <a:rPr lang="en-US" sz="3200" b="1" dirty="0">
                <a:latin typeface="+mn-lt"/>
              </a:rPr>
              <a:t> </a:t>
            </a:r>
            <a:r>
              <a:rPr lang="en-US" sz="3200" b="1" dirty="0" err="1">
                <a:latin typeface="+mn-lt"/>
              </a:rPr>
              <a:t>Makna</a:t>
            </a:r>
            <a:r>
              <a:rPr lang="en-US" sz="3200" b="1" dirty="0">
                <a:latin typeface="+mn-lt"/>
              </a:rPr>
              <a:t> </a:t>
            </a:r>
            <a:r>
              <a:rPr lang="en-US" sz="3200" b="1" dirty="0" err="1">
                <a:latin typeface="+mn-lt"/>
              </a:rPr>
              <a:t>Perjuangan</a:t>
            </a:r>
            <a:r>
              <a:rPr lang="en-US" sz="3200" b="1" dirty="0">
                <a:latin typeface="+mn-lt"/>
              </a:rPr>
              <a:t> Pada </a:t>
            </a:r>
            <a:r>
              <a:rPr lang="en-US" sz="3200" b="1" dirty="0" err="1">
                <a:latin typeface="+mn-lt"/>
              </a:rPr>
              <a:t>Lirik</a:t>
            </a:r>
            <a:r>
              <a:rPr lang="en-US" sz="3200" b="1" dirty="0">
                <a:latin typeface="+mn-lt"/>
              </a:rPr>
              <a:t> </a:t>
            </a:r>
            <a:r>
              <a:rPr lang="en-US" sz="3200" b="1" dirty="0" err="1">
                <a:latin typeface="+mn-lt"/>
              </a:rPr>
              <a:t>Lagu</a:t>
            </a:r>
            <a:r>
              <a:rPr lang="en-US" sz="3200" b="1" dirty="0">
                <a:latin typeface="+mn-lt"/>
              </a:rPr>
              <a:t> “di </a:t>
            </a:r>
            <a:r>
              <a:rPr lang="en-US" sz="3200" b="1" dirty="0" err="1">
                <a:latin typeface="+mn-lt"/>
              </a:rPr>
              <a:t>udara</a:t>
            </a:r>
            <a:r>
              <a:rPr lang="en-US" sz="3200" b="1" dirty="0">
                <a:latin typeface="+mn-lt"/>
              </a:rPr>
              <a:t>” </a:t>
            </a:r>
            <a:r>
              <a:rPr lang="en-US" sz="3200" b="1" dirty="0" err="1">
                <a:latin typeface="+mn-lt"/>
              </a:rPr>
              <a:t>Karya</a:t>
            </a:r>
            <a:r>
              <a:rPr lang="en-US" sz="3200" b="1" dirty="0">
                <a:latin typeface="+mn-lt"/>
              </a:rPr>
              <a:t> </a:t>
            </a:r>
            <a:r>
              <a:rPr lang="en-US" sz="3200" b="1" dirty="0" err="1">
                <a:latin typeface="+mn-lt"/>
              </a:rPr>
              <a:t>Efek</a:t>
            </a:r>
            <a:r>
              <a:rPr lang="en-US" sz="3200" b="1" dirty="0">
                <a:latin typeface="+mn-lt"/>
              </a:rPr>
              <a:t> </a:t>
            </a:r>
            <a:r>
              <a:rPr lang="en-US" sz="3200" b="1" dirty="0" err="1">
                <a:latin typeface="+mn-lt"/>
              </a:rPr>
              <a:t>Rumah</a:t>
            </a:r>
            <a:r>
              <a:rPr lang="en-US" sz="3200" b="1" dirty="0">
                <a:latin typeface="+mn-lt"/>
              </a:rPr>
              <a:t> </a:t>
            </a:r>
            <a:r>
              <a:rPr lang="en-US" sz="3200" b="1" dirty="0" err="1">
                <a:latin typeface="+mn-lt"/>
              </a:rPr>
              <a:t>Kaca</a:t>
            </a:r>
            <a:endParaRPr sz="3200" dirty="0">
              <a:latin typeface="+mn-lt"/>
              <a:sym typeface="Exo"/>
            </a:endParaRPr>
          </a:p>
        </p:txBody>
      </p:sp>
      <p:sp>
        <p:nvSpPr>
          <p:cNvPr id="41" name="Google Shape;41;p1"/>
          <p:cNvSpPr txBox="1">
            <a:spLocks noGrp="1"/>
          </p:cNvSpPr>
          <p:nvPr>
            <p:ph type="subTitle" idx="1"/>
          </p:nvPr>
        </p:nvSpPr>
        <p:spPr>
          <a:xfrm>
            <a:off x="1714500" y="3179928"/>
            <a:ext cx="8763000" cy="15988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dirty="0"/>
          </a:p>
          <a:p>
            <a:pPr marL="0" lvl="0" indent="0" algn="ctr" rtl="0">
              <a:lnSpc>
                <a:spcPct val="90000"/>
              </a:lnSpc>
              <a:spcBef>
                <a:spcPts val="1000"/>
              </a:spcBef>
              <a:spcAft>
                <a:spcPts val="0"/>
              </a:spcAft>
              <a:buClr>
                <a:schemeClr val="lt1"/>
              </a:buClr>
              <a:buSzPts val="2400"/>
              <a:buNone/>
            </a:pPr>
            <a:r>
              <a:rPr lang="en-US" dirty="0"/>
              <a:t>Dimas Danu </a:t>
            </a:r>
            <a:r>
              <a:rPr lang="en-US" dirty="0" err="1"/>
              <a:t>Suhartono</a:t>
            </a:r>
            <a:endParaRPr dirty="0"/>
          </a:p>
          <a:p>
            <a:pPr marL="0" indent="0"/>
            <a:r>
              <a:rPr lang="en-US" dirty="0" err="1"/>
              <a:t>Nur</a:t>
            </a:r>
            <a:r>
              <a:rPr lang="en-US" dirty="0"/>
              <a:t> </a:t>
            </a:r>
            <a:r>
              <a:rPr lang="en-US" dirty="0" err="1"/>
              <a:t>Maghfirah</a:t>
            </a:r>
            <a:r>
              <a:rPr lang="en-US" dirty="0"/>
              <a:t> A</a:t>
            </a:r>
          </a:p>
          <a:p>
            <a:pPr marL="0" lvl="0" indent="0" algn="ctr" rtl="0">
              <a:lnSpc>
                <a:spcPct val="90000"/>
              </a:lnSpc>
              <a:spcBef>
                <a:spcPts val="1000"/>
              </a:spcBef>
              <a:spcAft>
                <a:spcPts val="0"/>
              </a:spcAft>
              <a:buClr>
                <a:schemeClr val="lt1"/>
              </a:buClr>
              <a:buSzPts val="2400"/>
              <a:buNone/>
            </a:pPr>
            <a:endParaRPr dirty="0"/>
          </a:p>
          <a:p>
            <a:pPr marL="0" lvl="0" indent="0" algn="ctr" rtl="0">
              <a:lnSpc>
                <a:spcPct val="90000"/>
              </a:lnSpc>
              <a:spcBef>
                <a:spcPts val="1000"/>
              </a:spcBef>
              <a:spcAft>
                <a:spcPts val="0"/>
              </a:spcAft>
              <a:buClr>
                <a:schemeClr val="lt1"/>
              </a:buClr>
              <a:buSzPts val="2400"/>
              <a:buNone/>
            </a:pPr>
            <a:r>
              <a:rPr lang="en-US" dirty="0" err="1"/>
              <a:t>Progam</a:t>
            </a:r>
            <a:r>
              <a:rPr lang="en-US" dirty="0"/>
              <a:t> </a:t>
            </a:r>
            <a:r>
              <a:rPr lang="en-US" dirty="0" err="1"/>
              <a:t>Studi</a:t>
            </a:r>
            <a:endParaRPr dirty="0"/>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rPr>
              <a:t>juli</a:t>
            </a:r>
            <a:r>
              <a:rPr lang="en-US" dirty="0">
                <a:solidFill>
                  <a:srgbClr val="F2F2F2"/>
                </a:solidFill>
              </a:rPr>
              <a:t>, 2023</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rtl="0">
              <a:lnSpc>
                <a:spcPct val="90000"/>
              </a:lnSpc>
              <a:spcBef>
                <a:spcPts val="1000"/>
              </a:spcBef>
              <a:spcAft>
                <a:spcPts val="0"/>
              </a:spcAft>
              <a:buClr>
                <a:schemeClr val="dk1"/>
              </a:buClr>
              <a:buSzPts val="2800"/>
              <a:buNone/>
            </a:pPr>
            <a:r>
              <a:rPr lang="en-US" dirty="0" err="1">
                <a:latin typeface="+mn-lt"/>
              </a:rPr>
              <a:t>Referensi</a:t>
            </a:r>
            <a:r>
              <a:rPr lang="en-US" dirty="0">
                <a:latin typeface="+mn-lt"/>
              </a:rPr>
              <a:t> yang </a:t>
            </a:r>
            <a:r>
              <a:rPr lang="en-US" dirty="0" err="1">
                <a:latin typeface="+mn-lt"/>
              </a:rPr>
              <a:t>sudah</a:t>
            </a:r>
            <a:r>
              <a:rPr lang="en-US" dirty="0">
                <a:latin typeface="+mn-lt"/>
              </a:rPr>
              <a:t> </a:t>
            </a:r>
            <a:r>
              <a:rPr lang="en-US" dirty="0" err="1">
                <a:latin typeface="+mn-lt"/>
              </a:rPr>
              <a:t>terlampir</a:t>
            </a:r>
            <a:r>
              <a:rPr lang="en-US" dirty="0">
                <a:latin typeface="+mn-lt"/>
              </a:rPr>
              <a:t> </a:t>
            </a:r>
            <a:r>
              <a:rPr lang="en-US" dirty="0" err="1">
                <a:latin typeface="+mn-lt"/>
              </a:rPr>
              <a:t>dalam</a:t>
            </a:r>
            <a:r>
              <a:rPr lang="en-US" dirty="0">
                <a:latin typeface="+mn-lt"/>
              </a:rPr>
              <a:t> </a:t>
            </a:r>
            <a:r>
              <a:rPr lang="en-US" dirty="0" err="1">
                <a:latin typeface="+mn-lt"/>
              </a:rPr>
              <a:t>Jurnal</a:t>
            </a:r>
            <a:endParaRP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28600" indent="0">
              <a:buNone/>
            </a:pPr>
            <a:r>
              <a:rPr lang="en-US" sz="2400" b="1" dirty="0" err="1">
                <a:latin typeface="+mn-lt"/>
              </a:rPr>
              <a:t>Musik</a:t>
            </a:r>
            <a:r>
              <a:rPr lang="en-US" sz="2400" b="1" dirty="0">
                <a:latin typeface="+mn-lt"/>
              </a:rPr>
              <a:t> dan </a:t>
            </a:r>
            <a:r>
              <a:rPr lang="en-US" sz="2400" b="1" dirty="0" err="1">
                <a:latin typeface="+mn-lt"/>
              </a:rPr>
              <a:t>Lirik</a:t>
            </a:r>
            <a:br>
              <a:rPr lang="en-US" sz="2400" b="1" dirty="0">
                <a:latin typeface="+mn-lt"/>
              </a:rPr>
            </a:br>
            <a:br>
              <a:rPr lang="en-US" sz="2400" b="1" dirty="0">
                <a:latin typeface="+mn-lt"/>
              </a:rPr>
            </a:br>
            <a:r>
              <a:rPr lang="id-ID" sz="1800" dirty="0">
                <a:effectLst/>
                <a:latin typeface="Times New Roman" panose="02020603050405020304" pitchFamily="18" charset="0"/>
                <a:ea typeface="Times New Roman" panose="02020603050405020304" pitchFamily="18" charset="0"/>
              </a:rPr>
              <a:t>Musik adalah salah satu media ungkapan kesenian, musik mencerminkan kebudayaan masyarakat. Di dalam musik terkandung nilai dan norma – norma yang menjadi bagian dari proses enkulturasi budaya, baik dalam bentuk formal maupun informal.</a:t>
            </a:r>
            <a:r>
              <a:rPr lang="en-ID" sz="1600" dirty="0">
                <a:effectLst/>
              </a:rPr>
              <a:t> </a:t>
            </a:r>
            <a:br>
              <a:rPr lang="en-US" sz="2400" b="1" dirty="0">
                <a:effectLst/>
                <a:latin typeface="+mn-lt"/>
              </a:rPr>
            </a:br>
            <a:br>
              <a:rPr lang="en-US" sz="2400" b="1" dirty="0">
                <a:effectLst/>
                <a:latin typeface="+mn-lt"/>
              </a:rPr>
            </a:br>
            <a:r>
              <a:rPr lang="id-ID" sz="1800" dirty="0">
                <a:effectLst/>
                <a:latin typeface="Times New Roman" panose="02020603050405020304" pitchFamily="18" charset="0"/>
                <a:ea typeface="Times New Roman" panose="02020603050405020304" pitchFamily="18" charset="0"/>
              </a:rPr>
              <a:t>Lirik lagu merupakan ekspresi seseorang tentang suatu hal yang sudah dilihat, didengar ataupun dialaminya dan dapat juga menggambarkan seorang individu atau sekelompok orang. </a:t>
            </a:r>
            <a:endParaRPr lang="en-US"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Pertanyaan</a:t>
            </a:r>
            <a:r>
              <a:rPr lang="en-US" dirty="0"/>
              <a:t> </a:t>
            </a:r>
            <a:r>
              <a:rPr lang="en-US" dirty="0" err="1"/>
              <a:t>Penelitian</a:t>
            </a:r>
            <a:r>
              <a:rPr lang="en-US" dirty="0"/>
              <a:t> (</a:t>
            </a:r>
            <a:r>
              <a:rPr lang="en-US" dirty="0" err="1"/>
              <a:t>Rumusan</a:t>
            </a:r>
            <a:r>
              <a:rPr lang="en-US" dirty="0"/>
              <a:t> </a:t>
            </a:r>
            <a:r>
              <a:rPr lang="en-US" dirty="0" err="1"/>
              <a:t>Masalah</a:t>
            </a:r>
            <a:r>
              <a:rPr lang="en-US" dirty="0"/>
              <a:t>)</a:t>
            </a:r>
            <a:endParaRPr dirty="0"/>
          </a:p>
        </p:txBody>
      </p:sp>
      <p:sp>
        <p:nvSpPr>
          <p:cNvPr id="2" name="Rectangle 1"/>
          <p:cNvSpPr/>
          <p:nvPr/>
        </p:nvSpPr>
        <p:spPr>
          <a:xfrm>
            <a:off x="166758" y="1433176"/>
            <a:ext cx="11649343" cy="861774"/>
          </a:xfrm>
          <a:prstGeom prst="rect">
            <a:avLst/>
          </a:prstGeom>
        </p:spPr>
        <p:txBody>
          <a:bodyPr wrap="none">
            <a:spAutoFit/>
          </a:bodyPr>
          <a:lstStyle/>
          <a:p>
            <a:r>
              <a:rPr lang="id-ID" sz="1800" dirty="0">
                <a:effectLst/>
                <a:latin typeface="Times New Roman" panose="02020603050405020304" pitchFamily="18" charset="0"/>
                <a:ea typeface="Times New Roman" panose="02020603050405020304" pitchFamily="18" charset="0"/>
              </a:rPr>
              <a:t>Penelitian ini bertujuan untuk menafsirkan dan mengetahui makna perjuangan yang terkandung dalam lirik lagu “di Udara” </a:t>
            </a:r>
          </a:p>
          <a:p>
            <a:r>
              <a:rPr lang="id-ID" sz="1800" dirty="0">
                <a:effectLst/>
                <a:latin typeface="Times New Roman" panose="02020603050405020304" pitchFamily="18" charset="0"/>
                <a:ea typeface="Times New Roman" panose="02020603050405020304" pitchFamily="18" charset="0"/>
              </a:rPr>
              <a:t>karya Efek Rumah Kaca</a:t>
            </a:r>
            <a:r>
              <a:rPr lang="en-ID" sz="3200" dirty="0">
                <a:effectLst/>
              </a:rPr>
              <a:t>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id-ID" sz="2400" dirty="0">
                <a:effectLst/>
                <a:latin typeface="Times New Roman" panose="02020603050405020304" pitchFamily="18" charset="0"/>
                <a:ea typeface="Times New Roman" panose="02020603050405020304" pitchFamily="18" charset="0"/>
              </a:rPr>
              <a:t>Metode semiotika </a:t>
            </a:r>
            <a:r>
              <a:rPr lang="id-ID" sz="2400" dirty="0" err="1">
                <a:effectLst/>
                <a:latin typeface="Times New Roman" panose="02020603050405020304" pitchFamily="18" charset="0"/>
                <a:ea typeface="Times New Roman" panose="02020603050405020304" pitchFamily="18" charset="0"/>
              </a:rPr>
              <a:t>Saussure</a:t>
            </a:r>
            <a:r>
              <a:rPr lang="id-ID" sz="2400" dirty="0">
                <a:effectLst/>
                <a:latin typeface="Times New Roman" panose="02020603050405020304" pitchFamily="18" charset="0"/>
                <a:ea typeface="Times New Roman" panose="02020603050405020304" pitchFamily="18" charset="0"/>
              </a:rPr>
              <a:t> adalah relasi antar penanda dan petanda berdasarkan signifikansi yang </a:t>
            </a:r>
            <a:r>
              <a:rPr lang="id-ID" sz="2400" dirty="0" err="1">
                <a:effectLst/>
                <a:latin typeface="Times New Roman" panose="02020603050405020304" pitchFamily="18" charset="0"/>
                <a:ea typeface="Times New Roman" panose="02020603050405020304" pitchFamily="18" charset="0"/>
              </a:rPr>
              <a:t>dimana</a:t>
            </a:r>
            <a:r>
              <a:rPr lang="id-ID" sz="2400" dirty="0">
                <a:effectLst/>
                <a:latin typeface="Times New Roman" panose="02020603050405020304" pitchFamily="18" charset="0"/>
                <a:ea typeface="Times New Roman" panose="02020603050405020304" pitchFamily="18" charset="0"/>
              </a:rPr>
              <a:t> adalah </a:t>
            </a:r>
            <a:r>
              <a:rPr lang="id-ID" sz="2400" dirty="0" err="1">
                <a:effectLst/>
                <a:latin typeface="Times New Roman" panose="02020603050405020304" pitchFamily="18" charset="0"/>
                <a:ea typeface="Times New Roman" panose="02020603050405020304" pitchFamily="18" charset="0"/>
              </a:rPr>
              <a:t>system</a:t>
            </a:r>
            <a:r>
              <a:rPr lang="id-ID" sz="2400" dirty="0">
                <a:effectLst/>
                <a:latin typeface="Times New Roman" panose="02020603050405020304" pitchFamily="18" charset="0"/>
                <a:ea typeface="Times New Roman" panose="02020603050405020304" pitchFamily="18" charset="0"/>
              </a:rPr>
              <a:t> tanda yang mempelajari relasi elemen tanda dalam sebuah </a:t>
            </a:r>
            <a:r>
              <a:rPr lang="id-ID" sz="2400" dirty="0" err="1">
                <a:effectLst/>
                <a:latin typeface="Times New Roman" panose="02020603050405020304" pitchFamily="18" charset="0"/>
                <a:ea typeface="Times New Roman" panose="02020603050405020304" pitchFamily="18" charset="0"/>
              </a:rPr>
              <a:t>system</a:t>
            </a:r>
            <a:r>
              <a:rPr lang="id-ID" sz="2400" dirty="0">
                <a:effectLst/>
                <a:latin typeface="Times New Roman" panose="02020603050405020304" pitchFamily="18" charset="0"/>
                <a:ea typeface="Times New Roman" panose="02020603050405020304" pitchFamily="18" charset="0"/>
              </a:rPr>
              <a:t> berdasarkan aturan tertentu, Kesepakatan sosial diperlukan untuk dapat memaknai tanda tersebut. </a:t>
            </a:r>
            <a:endParaRPr sz="36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9" y="1238732"/>
            <a:ext cx="5697468" cy="5089734"/>
          </a:xfrm>
          <a:prstGeom prst="rect">
            <a:avLst/>
          </a:prstGeom>
          <a:noFill/>
          <a:ln>
            <a:noFill/>
          </a:ln>
        </p:spPr>
        <p:txBody>
          <a:bodyPr spcFirstLastPara="1" wrap="square" lIns="91425" tIns="45700" rIns="91425" bIns="45700" anchor="t" anchorCtr="0">
            <a:normAutofit/>
          </a:bodyPr>
          <a:lstStyle/>
          <a:p>
            <a:pPr marL="0" lvl="0" indent="0">
              <a:buNone/>
            </a:pPr>
            <a:r>
              <a:rPr lang="en-US" sz="1800" b="1" dirty="0" err="1">
                <a:solidFill>
                  <a:srgbClr val="000000"/>
                </a:solidFill>
                <a:effectLst/>
                <a:latin typeface="Times New Roman" panose="02020603050405020304" pitchFamily="18" charset="0"/>
                <a:ea typeface="Times New Roman" panose="02020603050405020304" pitchFamily="18" charset="0"/>
              </a:rPr>
              <a:t>Struktur</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Lirik</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Lagu</a:t>
            </a:r>
            <a:endParaRPr lang="en-ID" sz="1800" dirty="0">
              <a:effectLst/>
              <a:latin typeface="Times New Roman" panose="02020603050405020304" pitchFamily="18" charset="0"/>
              <a:ea typeface="Times New Roman" panose="02020603050405020304" pitchFamily="18" charset="0"/>
            </a:endParaRPr>
          </a:p>
          <a:p>
            <a:pPr indent="0">
              <a:buNone/>
            </a:pPr>
            <a:r>
              <a:rPr lang="id-ID" sz="1800" dirty="0">
                <a:effectLst/>
                <a:latin typeface="Times New Roman" panose="02020603050405020304" pitchFamily="18" charset="0"/>
                <a:ea typeface="Times New Roman" panose="02020603050405020304" pitchFamily="18" charset="0"/>
              </a:rPr>
              <a:t>	pada umumnya setiap lagu mempunyai struktur/kerangka lagu yang difungsikan untuk membedakan setiap bagian dari bait-bait lagu, karena </a:t>
            </a:r>
            <a:r>
              <a:rPr lang="id-ID" sz="1800" dirty="0" err="1">
                <a:effectLst/>
                <a:latin typeface="Times New Roman" panose="02020603050405020304" pitchFamily="18" charset="0"/>
                <a:ea typeface="Times New Roman" panose="02020603050405020304" pitchFamily="18" charset="0"/>
              </a:rPr>
              <a:t>disetiap</a:t>
            </a:r>
            <a:r>
              <a:rPr lang="id-ID" sz="1800" dirty="0">
                <a:effectLst/>
                <a:latin typeface="Times New Roman" panose="02020603050405020304" pitchFamily="18" charset="0"/>
                <a:ea typeface="Times New Roman" panose="02020603050405020304" pitchFamily="18" charset="0"/>
              </a:rPr>
              <a:t> struktur lagu mempunyai fungsi yang </a:t>
            </a:r>
            <a:r>
              <a:rPr lang="id-ID" sz="1800" dirty="0" err="1">
                <a:effectLst/>
                <a:latin typeface="Times New Roman" panose="02020603050405020304" pitchFamily="18" charset="0"/>
                <a:ea typeface="Times New Roman" panose="02020603050405020304" pitchFamily="18" charset="0"/>
              </a:rPr>
              <a:t>berbededa</a:t>
            </a:r>
            <a:r>
              <a:rPr lang="id-ID" sz="1800" dirty="0">
                <a:effectLst/>
                <a:latin typeface="Times New Roman" panose="02020603050405020304" pitchFamily="18" charset="0"/>
                <a:ea typeface="Times New Roman" panose="02020603050405020304" pitchFamily="18" charset="0"/>
              </a:rPr>
              <a:t> satu dengan yang lainnya.</a:t>
            </a:r>
            <a:br>
              <a:rPr lang="id-ID" sz="1800" dirty="0">
                <a:effectLst/>
                <a:latin typeface="Times New Roman" panose="02020603050405020304" pitchFamily="18" charset="0"/>
                <a:ea typeface="Times New Roman" panose="02020603050405020304" pitchFamily="18" charset="0"/>
              </a:rPr>
            </a:br>
            <a:r>
              <a:rPr lang="id-ID" sz="1800" dirty="0">
                <a:effectLst/>
                <a:latin typeface="Times New Roman" panose="02020603050405020304" pitchFamily="18" charset="0"/>
                <a:ea typeface="Times New Roman" panose="02020603050405020304" pitchFamily="18" charset="0"/>
              </a:rPr>
              <a:t>pada lagu “Di Udara” Karya Efek Rumah Kaca mempunya bentuk struktur  :</a:t>
            </a:r>
            <a:br>
              <a:rPr lang="id-ID" sz="1800" dirty="0">
                <a:effectLst/>
                <a:latin typeface="Times New Roman" panose="02020603050405020304" pitchFamily="18" charset="0"/>
                <a:ea typeface="Times New Roman" panose="02020603050405020304" pitchFamily="18" charset="0"/>
              </a:rPr>
            </a:br>
            <a:endParaRPr lang="en-ID" sz="18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A44ED485-F087-7E2D-1F0B-D93E40205CD8}"/>
              </a:ext>
            </a:extLst>
          </p:cNvPr>
          <p:cNvGraphicFramePr>
            <a:graphicFrameLocks noGrp="1"/>
          </p:cNvGraphicFramePr>
          <p:nvPr>
            <p:extLst>
              <p:ext uri="{D42A27DB-BD31-4B8C-83A1-F6EECF244321}">
                <p14:modId xmlns:p14="http://schemas.microsoft.com/office/powerpoint/2010/main" val="4188922878"/>
              </p:ext>
            </p:extLst>
          </p:nvPr>
        </p:nvGraphicFramePr>
        <p:xfrm>
          <a:off x="5864227" y="1485900"/>
          <a:ext cx="5931533" cy="4590568"/>
        </p:xfrm>
        <a:graphic>
          <a:graphicData uri="http://schemas.openxmlformats.org/drawingml/2006/table">
            <a:tbl>
              <a:tblPr firstRow="1" firstCol="1" bandRow="1">
                <a:tableStyleId>{5C22544A-7EE6-4342-B048-85BDC9FD1C3A}</a:tableStyleId>
              </a:tblPr>
              <a:tblGrid>
                <a:gridCol w="2155017">
                  <a:extLst>
                    <a:ext uri="{9D8B030D-6E8A-4147-A177-3AD203B41FA5}">
                      <a16:colId xmlns:a16="http://schemas.microsoft.com/office/drawing/2014/main" val="3530684399"/>
                    </a:ext>
                  </a:extLst>
                </a:gridCol>
                <a:gridCol w="2068742">
                  <a:extLst>
                    <a:ext uri="{9D8B030D-6E8A-4147-A177-3AD203B41FA5}">
                      <a16:colId xmlns:a16="http://schemas.microsoft.com/office/drawing/2014/main" val="212389653"/>
                    </a:ext>
                  </a:extLst>
                </a:gridCol>
                <a:gridCol w="1707774">
                  <a:extLst>
                    <a:ext uri="{9D8B030D-6E8A-4147-A177-3AD203B41FA5}">
                      <a16:colId xmlns:a16="http://schemas.microsoft.com/office/drawing/2014/main" val="1083706530"/>
                    </a:ext>
                  </a:extLst>
                </a:gridCol>
              </a:tblGrid>
              <a:tr h="163949">
                <a:tc>
                  <a:txBody>
                    <a:bodyPr/>
                    <a:lstStyle/>
                    <a:p>
                      <a:r>
                        <a:rPr lang="en-ID" sz="800" kern="100">
                          <a:effectLst/>
                        </a:rPr>
                        <a:t>Lirik Lagu</a:t>
                      </a:r>
                      <a:endParaRPr lang="en-ID"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tc>
                  <a:txBody>
                    <a:bodyPr/>
                    <a:lstStyle/>
                    <a:p>
                      <a:r>
                        <a:rPr lang="en-ID" sz="800" kern="100">
                          <a:effectLst/>
                        </a:rPr>
                        <a:t>Unit Analisis</a:t>
                      </a:r>
                      <a:endParaRPr lang="en-ID"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tc>
                  <a:txBody>
                    <a:bodyPr/>
                    <a:lstStyle/>
                    <a:p>
                      <a:r>
                        <a:rPr lang="en-ID" sz="800" kern="100">
                          <a:effectLst/>
                        </a:rPr>
                        <a:t>Indikator</a:t>
                      </a:r>
                      <a:endParaRPr lang="en-ID"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extLst>
                  <a:ext uri="{0D108BD9-81ED-4DB2-BD59-A6C34878D82A}">
                    <a16:rowId xmlns:a16="http://schemas.microsoft.com/office/drawing/2014/main" val="221447382"/>
                  </a:ext>
                </a:extLst>
              </a:tr>
              <a:tr h="4426619">
                <a:tc>
                  <a:txBody>
                    <a:bodyPr/>
                    <a:lstStyle/>
                    <a:p>
                      <a:r>
                        <a:rPr lang="en-ID" sz="800" kern="100">
                          <a:effectLst/>
                        </a:rPr>
                        <a:t>Verse I :</a:t>
                      </a:r>
                      <a:br>
                        <a:rPr lang="en-ID" sz="800" kern="100">
                          <a:effectLst/>
                        </a:rPr>
                      </a:br>
                      <a:r>
                        <a:rPr lang="en-ID" sz="800" kern="100">
                          <a:effectLst/>
                        </a:rPr>
                        <a:t>Aku sering diancam</a:t>
                      </a:r>
                      <a:br>
                        <a:rPr lang="en-ID" sz="800" kern="100">
                          <a:effectLst/>
                        </a:rPr>
                      </a:br>
                      <a:r>
                        <a:rPr lang="en-ID" sz="800" kern="100">
                          <a:effectLst/>
                        </a:rPr>
                        <a:t>Juga teror mencekam</a:t>
                      </a:r>
                      <a:br>
                        <a:rPr lang="en-ID" sz="800" kern="100">
                          <a:effectLst/>
                        </a:rPr>
                      </a:br>
                      <a:r>
                        <a:rPr lang="en-ID" sz="800" kern="100">
                          <a:effectLst/>
                        </a:rPr>
                        <a:t>Kerap ku disingkirkan</a:t>
                      </a:r>
                      <a:br>
                        <a:rPr lang="en-ID" sz="800" kern="100">
                          <a:effectLst/>
                        </a:rPr>
                      </a:br>
                      <a:r>
                        <a:rPr lang="en-ID" sz="800" kern="100">
                          <a:effectLst/>
                        </a:rPr>
                        <a:t>Sampai dimana kapan</a:t>
                      </a:r>
                      <a:br>
                        <a:rPr lang="en-ID" sz="800" kern="100">
                          <a:effectLst/>
                        </a:rPr>
                      </a:br>
                      <a:r>
                        <a:rPr lang="en-ID" sz="800" kern="100">
                          <a:effectLst/>
                        </a:rPr>
                        <a:t>Ku bisa tenggelam di lautan</a:t>
                      </a:r>
                      <a:br>
                        <a:rPr lang="en-ID" sz="800" kern="100">
                          <a:effectLst/>
                        </a:rPr>
                      </a:br>
                      <a:r>
                        <a:rPr lang="en-ID" sz="800" kern="100">
                          <a:effectLst/>
                        </a:rPr>
                        <a:t>Aku bisa diracun di udara</a:t>
                      </a:r>
                      <a:br>
                        <a:rPr lang="en-ID" sz="800" kern="100">
                          <a:effectLst/>
                        </a:rPr>
                      </a:br>
                      <a:r>
                        <a:rPr lang="en-ID" sz="800" kern="100">
                          <a:effectLst/>
                        </a:rPr>
                        <a:t>Aku bisa terbunuh di trotoar jalan</a:t>
                      </a:r>
                      <a:br>
                        <a:rPr lang="en-ID" sz="800" kern="100">
                          <a:effectLst/>
                        </a:rPr>
                      </a:br>
                      <a:br>
                        <a:rPr lang="en-ID" sz="800" kern="100">
                          <a:effectLst/>
                        </a:rPr>
                      </a:br>
                      <a:r>
                        <a:rPr lang="en-ID" sz="800" kern="100">
                          <a:effectLst/>
                        </a:rPr>
                        <a:t>Chorus I :</a:t>
                      </a:r>
                      <a:br>
                        <a:rPr lang="en-ID" sz="800" kern="100">
                          <a:effectLst/>
                        </a:rPr>
                      </a:br>
                      <a:r>
                        <a:rPr lang="en-ID" sz="800" kern="100">
                          <a:effectLst/>
                        </a:rPr>
                        <a:t>Tapi aku tak pernah mati</a:t>
                      </a:r>
                      <a:br>
                        <a:rPr lang="en-ID" sz="800" kern="100">
                          <a:effectLst/>
                        </a:rPr>
                      </a:br>
                      <a:r>
                        <a:rPr lang="en-ID" sz="800" kern="100">
                          <a:effectLst/>
                        </a:rPr>
                        <a:t>Tak akan berhenti</a:t>
                      </a:r>
                      <a:br>
                        <a:rPr lang="en-ID" sz="800" kern="100">
                          <a:effectLst/>
                        </a:rPr>
                      </a:br>
                      <a:br>
                        <a:rPr lang="en-ID" sz="800" kern="100">
                          <a:effectLst/>
                        </a:rPr>
                      </a:br>
                      <a:r>
                        <a:rPr lang="en-ID" sz="800" kern="100">
                          <a:effectLst/>
                        </a:rPr>
                        <a:t>Verse II :</a:t>
                      </a:r>
                      <a:br>
                        <a:rPr lang="en-ID" sz="800" kern="100">
                          <a:effectLst/>
                        </a:rPr>
                      </a:br>
                      <a:r>
                        <a:rPr lang="en-ID" sz="800" kern="100">
                          <a:effectLst/>
                        </a:rPr>
                        <a:t>Aku sering diancam</a:t>
                      </a:r>
                      <a:br>
                        <a:rPr lang="en-ID" sz="800" kern="100">
                          <a:effectLst/>
                        </a:rPr>
                      </a:br>
                      <a:r>
                        <a:rPr lang="en-ID" sz="800" kern="100">
                          <a:effectLst/>
                        </a:rPr>
                        <a:t>Juga teror mencekam</a:t>
                      </a:r>
                      <a:br>
                        <a:rPr lang="en-ID" sz="800" kern="100">
                          <a:effectLst/>
                        </a:rPr>
                      </a:br>
                      <a:r>
                        <a:rPr lang="en-ID" sz="800" kern="100">
                          <a:effectLst/>
                        </a:rPr>
                        <a:t>Ku bisa dibuat menderita</a:t>
                      </a:r>
                      <a:br>
                        <a:rPr lang="en-ID" sz="800" kern="100">
                          <a:effectLst/>
                        </a:rPr>
                      </a:br>
                      <a:r>
                        <a:rPr lang="en-ID" sz="800" kern="100">
                          <a:effectLst/>
                        </a:rPr>
                        <a:t>Aku bisa dibuat tak bernyawa</a:t>
                      </a:r>
                      <a:br>
                        <a:rPr lang="en-ID" sz="800" kern="100">
                          <a:effectLst/>
                        </a:rPr>
                      </a:br>
                      <a:r>
                        <a:rPr lang="en-ID" sz="800" kern="100">
                          <a:effectLst/>
                        </a:rPr>
                        <a:t>Di kursi-listrikkan ataupun ditikam</a:t>
                      </a:r>
                      <a:br>
                        <a:rPr lang="en-ID" sz="800" kern="100">
                          <a:effectLst/>
                        </a:rPr>
                      </a:br>
                      <a:br>
                        <a:rPr lang="en-ID" sz="800" kern="100">
                          <a:effectLst/>
                        </a:rPr>
                      </a:br>
                      <a:r>
                        <a:rPr lang="en-ID" sz="800" kern="100">
                          <a:effectLst/>
                        </a:rPr>
                        <a:t>Chorus II :</a:t>
                      </a:r>
                      <a:br>
                        <a:rPr lang="en-ID" sz="800" kern="100">
                          <a:effectLst/>
                        </a:rPr>
                      </a:br>
                      <a:r>
                        <a:rPr lang="en-ID" sz="800" kern="100">
                          <a:effectLst/>
                        </a:rPr>
                        <a:t>Tapi aku tak pernah mati</a:t>
                      </a:r>
                      <a:br>
                        <a:rPr lang="en-ID" sz="800" kern="100">
                          <a:effectLst/>
                        </a:rPr>
                      </a:br>
                      <a:r>
                        <a:rPr lang="en-ID" sz="800" kern="100">
                          <a:effectLst/>
                        </a:rPr>
                        <a:t>Tak akan berhenti</a:t>
                      </a:r>
                      <a:br>
                        <a:rPr lang="en-ID" sz="800" kern="100">
                          <a:effectLst/>
                        </a:rPr>
                      </a:br>
                      <a:r>
                        <a:rPr lang="en-ID" sz="800" kern="100">
                          <a:effectLst/>
                        </a:rPr>
                        <a:t>Tapi aku tak pernah mati</a:t>
                      </a:r>
                      <a:br>
                        <a:rPr lang="en-ID" sz="800" kern="100">
                          <a:effectLst/>
                        </a:rPr>
                      </a:br>
                      <a:r>
                        <a:rPr lang="en-ID" sz="800" kern="100">
                          <a:effectLst/>
                        </a:rPr>
                        <a:t>Tak akan berhenti</a:t>
                      </a:r>
                      <a:endParaRPr lang="en-ID"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tc>
                  <a:txBody>
                    <a:bodyPr/>
                    <a:lstStyle/>
                    <a:p>
                      <a:r>
                        <a:rPr lang="en-ID" sz="800" kern="100" dirty="0" err="1">
                          <a:effectLst/>
                        </a:rPr>
                        <a:t>Semiotika</a:t>
                      </a:r>
                      <a:r>
                        <a:rPr lang="en-ID" sz="800" kern="100" dirty="0">
                          <a:effectLst/>
                        </a:rPr>
                        <a:t> Ferdinand de Saussure</a:t>
                      </a:r>
                      <a:endParaRPr lang="en-ID"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tc>
                  <a:txBody>
                    <a:bodyPr/>
                    <a:lstStyle/>
                    <a:p>
                      <a:r>
                        <a:rPr lang="en-ID" sz="800" kern="100" dirty="0" err="1">
                          <a:effectLst/>
                        </a:rPr>
                        <a:t>Penanda</a:t>
                      </a:r>
                      <a:r>
                        <a:rPr lang="en-ID" sz="800" kern="100" dirty="0">
                          <a:effectLst/>
                        </a:rPr>
                        <a:t> dan </a:t>
                      </a:r>
                      <a:r>
                        <a:rPr lang="en-ID" sz="800" kern="100" dirty="0" err="1">
                          <a:effectLst/>
                        </a:rPr>
                        <a:t>Pertanda</a:t>
                      </a:r>
                      <a:endParaRPr lang="en-ID"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44" marR="57844" marT="0" marB="0"/>
                </a:tc>
                <a:extLst>
                  <a:ext uri="{0D108BD9-81ED-4DB2-BD59-A6C34878D82A}">
                    <a16:rowId xmlns:a16="http://schemas.microsoft.com/office/drawing/2014/main" val="353662802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842D-A255-35F4-A340-9BCE8A357695}"/>
              </a:ext>
            </a:extLst>
          </p:cNvPr>
          <p:cNvSpPr>
            <a:spLocks noGrp="1"/>
          </p:cNvSpPr>
          <p:nvPr>
            <p:ph type="title"/>
          </p:nvPr>
        </p:nvSpPr>
        <p:spPr/>
        <p:txBody>
          <a:bodyPr/>
          <a:lstStyle/>
          <a:p>
            <a:r>
              <a:rPr lang="en-US" dirty="0" err="1"/>
              <a:t>Pembahasan</a:t>
            </a:r>
            <a:endParaRPr lang="en-US" dirty="0"/>
          </a:p>
        </p:txBody>
      </p:sp>
      <p:sp>
        <p:nvSpPr>
          <p:cNvPr id="3" name="Text Placeholder 2">
            <a:extLst>
              <a:ext uri="{FF2B5EF4-FFF2-40B4-BE49-F238E27FC236}">
                <a16:creationId xmlns:a16="http://schemas.microsoft.com/office/drawing/2014/main" id="{C7626664-221A-5498-F6FC-68BAC4BFC36E}"/>
              </a:ext>
            </a:extLst>
          </p:cNvPr>
          <p:cNvSpPr>
            <a:spLocks noGrp="1"/>
          </p:cNvSpPr>
          <p:nvPr>
            <p:ph type="body" idx="1"/>
          </p:nvPr>
        </p:nvSpPr>
        <p:spPr/>
        <p:txBody>
          <a:bodyPr/>
          <a:lstStyle/>
          <a:p>
            <a:pPr marL="50800" indent="0">
              <a:buNone/>
            </a:pPr>
            <a:endParaRPr lang="en-US" dirty="0"/>
          </a:p>
        </p:txBody>
      </p:sp>
      <p:graphicFrame>
        <p:nvGraphicFramePr>
          <p:cNvPr id="4" name="Table 3">
            <a:extLst>
              <a:ext uri="{FF2B5EF4-FFF2-40B4-BE49-F238E27FC236}">
                <a16:creationId xmlns:a16="http://schemas.microsoft.com/office/drawing/2014/main" id="{2A2CAA20-8F9D-B8A2-B98D-5AA72E2C7691}"/>
              </a:ext>
            </a:extLst>
          </p:cNvPr>
          <p:cNvGraphicFramePr>
            <a:graphicFrameLocks noGrp="1"/>
          </p:cNvGraphicFramePr>
          <p:nvPr>
            <p:extLst>
              <p:ext uri="{D42A27DB-BD31-4B8C-83A1-F6EECF244321}">
                <p14:modId xmlns:p14="http://schemas.microsoft.com/office/powerpoint/2010/main" val="2992394610"/>
              </p:ext>
            </p:extLst>
          </p:nvPr>
        </p:nvGraphicFramePr>
        <p:xfrm>
          <a:off x="407035" y="1897379"/>
          <a:ext cx="5285105" cy="3019177"/>
        </p:xfrm>
        <a:graphic>
          <a:graphicData uri="http://schemas.openxmlformats.org/drawingml/2006/table">
            <a:tbl>
              <a:tblPr firstRow="1" firstCol="1" bandRow="1">
                <a:tableStyleId>{5C22544A-7EE6-4342-B048-85BDC9FD1C3A}</a:tableStyleId>
              </a:tblPr>
              <a:tblGrid>
                <a:gridCol w="1761325">
                  <a:extLst>
                    <a:ext uri="{9D8B030D-6E8A-4147-A177-3AD203B41FA5}">
                      <a16:colId xmlns:a16="http://schemas.microsoft.com/office/drawing/2014/main" val="91066605"/>
                    </a:ext>
                  </a:extLst>
                </a:gridCol>
                <a:gridCol w="1440827">
                  <a:extLst>
                    <a:ext uri="{9D8B030D-6E8A-4147-A177-3AD203B41FA5}">
                      <a16:colId xmlns:a16="http://schemas.microsoft.com/office/drawing/2014/main" val="3762026130"/>
                    </a:ext>
                  </a:extLst>
                </a:gridCol>
                <a:gridCol w="2082953">
                  <a:extLst>
                    <a:ext uri="{9D8B030D-6E8A-4147-A177-3AD203B41FA5}">
                      <a16:colId xmlns:a16="http://schemas.microsoft.com/office/drawing/2014/main" val="2898648001"/>
                    </a:ext>
                  </a:extLst>
                </a:gridCol>
              </a:tblGrid>
              <a:tr h="198340">
                <a:tc>
                  <a:txBody>
                    <a:bodyPr/>
                    <a:lstStyle/>
                    <a:p>
                      <a:r>
                        <a:rPr lang="en-ID" sz="900" kern="100">
                          <a:effectLst/>
                        </a:rPr>
                        <a:t>Lirik Lagu</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a:effectLst/>
                        </a:rPr>
                        <a:t>Penanda</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a:effectLst/>
                        </a:rPr>
                        <a:t>Petanda</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extLst>
                  <a:ext uri="{0D108BD9-81ED-4DB2-BD59-A6C34878D82A}">
                    <a16:rowId xmlns:a16="http://schemas.microsoft.com/office/drawing/2014/main" val="3372033410"/>
                  </a:ext>
                </a:extLst>
              </a:tr>
              <a:tr h="2027477">
                <a:tc>
                  <a:txBody>
                    <a:bodyPr/>
                    <a:lstStyle/>
                    <a:p>
                      <a:r>
                        <a:rPr lang="en-ID" sz="900" kern="100">
                          <a:effectLst/>
                        </a:rPr>
                        <a:t>Verse I :</a:t>
                      </a:r>
                      <a:br>
                        <a:rPr lang="en-ID" sz="900" kern="100">
                          <a:effectLst/>
                        </a:rPr>
                      </a:br>
                      <a:r>
                        <a:rPr lang="en-ID" sz="900" kern="100">
                          <a:effectLst/>
                        </a:rPr>
                        <a:t>Aku sering diancam</a:t>
                      </a:r>
                      <a:br>
                        <a:rPr lang="en-ID" sz="900" kern="100">
                          <a:effectLst/>
                        </a:rPr>
                      </a:br>
                      <a:r>
                        <a:rPr lang="en-ID" sz="900" kern="100">
                          <a:effectLst/>
                        </a:rPr>
                        <a:t>Juga teror mencekam</a:t>
                      </a:r>
                      <a:br>
                        <a:rPr lang="en-ID" sz="900" kern="100">
                          <a:effectLst/>
                        </a:rPr>
                      </a:br>
                      <a:r>
                        <a:rPr lang="en-ID" sz="900" kern="100">
                          <a:effectLst/>
                        </a:rPr>
                        <a:t>Kerap ku disingkirkan</a:t>
                      </a:r>
                      <a:br>
                        <a:rPr lang="en-ID" sz="900" kern="100">
                          <a:effectLst/>
                        </a:rPr>
                      </a:br>
                      <a:r>
                        <a:rPr lang="en-ID" sz="900" kern="100">
                          <a:effectLst/>
                        </a:rPr>
                        <a:t>Sampai dimana kapan</a:t>
                      </a:r>
                      <a:br>
                        <a:rPr lang="en-ID" sz="900" kern="100">
                          <a:effectLst/>
                        </a:rPr>
                      </a:br>
                      <a:r>
                        <a:rPr lang="en-ID" sz="900" kern="100">
                          <a:effectLst/>
                        </a:rPr>
                        <a:t>Ku bisa tenggelam di lautan</a:t>
                      </a:r>
                      <a:br>
                        <a:rPr lang="en-ID" sz="900" kern="100">
                          <a:effectLst/>
                        </a:rPr>
                      </a:br>
                      <a:r>
                        <a:rPr lang="en-ID" sz="900" kern="100">
                          <a:effectLst/>
                        </a:rPr>
                        <a:t>Aku bisa diracun di udara</a:t>
                      </a:r>
                      <a:br>
                        <a:rPr lang="en-ID" sz="900" kern="100">
                          <a:effectLst/>
                        </a:rPr>
                      </a:br>
                      <a:r>
                        <a:rPr lang="en-ID" sz="900" kern="100">
                          <a:effectLst/>
                        </a:rPr>
                        <a:t>Aku bisa terbunuh di trotoar jalan</a:t>
                      </a:r>
                      <a:br>
                        <a:rPr lang="en-ID" sz="900" kern="100">
                          <a:effectLst/>
                        </a:rPr>
                      </a:b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dirty="0" err="1">
                          <a:effectLst/>
                        </a:rPr>
                        <a:t>Diancam</a:t>
                      </a:r>
                      <a:endParaRPr lang="en-ID" sz="1100" kern="100" dirty="0">
                        <a:effectLst/>
                      </a:endParaRPr>
                    </a:p>
                    <a:p>
                      <a:r>
                        <a:rPr lang="en-ID" sz="900" kern="100" dirty="0">
                          <a:effectLst/>
                        </a:rPr>
                        <a:t>Terror </a:t>
                      </a:r>
                      <a:r>
                        <a:rPr lang="en-ID" sz="900" kern="100" dirty="0" err="1">
                          <a:effectLst/>
                        </a:rPr>
                        <a:t>mencekam</a:t>
                      </a:r>
                      <a:endParaRPr lang="en-ID" sz="1100" kern="100" dirty="0">
                        <a:effectLst/>
                      </a:endParaRPr>
                    </a:p>
                    <a:p>
                      <a:r>
                        <a:rPr lang="en-ID" sz="900" kern="100" dirty="0" err="1">
                          <a:effectLst/>
                        </a:rPr>
                        <a:t>Sampai</a:t>
                      </a:r>
                      <a:r>
                        <a:rPr lang="en-ID" sz="900" kern="100" dirty="0">
                          <a:effectLst/>
                        </a:rPr>
                        <a:t> </a:t>
                      </a:r>
                      <a:r>
                        <a:rPr lang="en-ID" sz="900" kern="100" dirty="0" err="1">
                          <a:effectLst/>
                        </a:rPr>
                        <a:t>dimana</a:t>
                      </a:r>
                      <a:r>
                        <a:rPr lang="en-ID" sz="900" kern="100" dirty="0">
                          <a:effectLst/>
                        </a:rPr>
                        <a:t> </a:t>
                      </a:r>
                      <a:r>
                        <a:rPr lang="en-ID" sz="900" kern="100" dirty="0" err="1">
                          <a:effectLst/>
                        </a:rPr>
                        <a:t>kapan</a:t>
                      </a:r>
                      <a:endParaRPr lang="en-ID" sz="1100" kern="100" dirty="0">
                        <a:effectLst/>
                      </a:endParaRPr>
                    </a:p>
                    <a:p>
                      <a:r>
                        <a:rPr lang="en-ID" sz="900" kern="100" dirty="0" err="1">
                          <a:effectLst/>
                        </a:rPr>
                        <a:t>Tenggelam</a:t>
                      </a:r>
                      <a:r>
                        <a:rPr lang="en-ID" sz="900" kern="100" dirty="0">
                          <a:effectLst/>
                        </a:rPr>
                        <a:t> di </a:t>
                      </a:r>
                      <a:r>
                        <a:rPr lang="en-ID" sz="900" kern="100" dirty="0" err="1">
                          <a:effectLst/>
                        </a:rPr>
                        <a:t>lautan</a:t>
                      </a:r>
                      <a:endParaRPr lang="en-ID" sz="1100" kern="100" dirty="0">
                        <a:effectLst/>
                      </a:endParaRPr>
                    </a:p>
                    <a:p>
                      <a:r>
                        <a:rPr lang="en-ID" sz="900" kern="100" dirty="0" err="1">
                          <a:effectLst/>
                        </a:rPr>
                        <a:t>Diracun</a:t>
                      </a:r>
                      <a:r>
                        <a:rPr lang="en-ID" sz="900" kern="100" dirty="0">
                          <a:effectLst/>
                        </a:rPr>
                        <a:t> di </a:t>
                      </a:r>
                      <a:r>
                        <a:rPr lang="en-ID" sz="900" kern="100" dirty="0" err="1">
                          <a:effectLst/>
                        </a:rPr>
                        <a:t>udara</a:t>
                      </a:r>
                      <a:endParaRPr lang="en-ID" sz="1100" kern="100" dirty="0">
                        <a:effectLst/>
                      </a:endParaRPr>
                    </a:p>
                    <a:p>
                      <a:r>
                        <a:rPr lang="en-ID" sz="900" kern="100" dirty="0" err="1">
                          <a:effectLst/>
                        </a:rPr>
                        <a:t>Terbunuh</a:t>
                      </a:r>
                      <a:r>
                        <a:rPr lang="en-ID" sz="900" kern="100" dirty="0">
                          <a:effectLst/>
                        </a:rPr>
                        <a:t> </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a:effectLst/>
                        </a:rPr>
                        <a:t>Pada bait I bagian Verse I, pencipta lagu menyampaikan sebuah kondisi yang menggambarkan bahwa tokoh yang diceritakan sedang mengalami tekanan, ancaman kapan saja, dimana saja, dan bentuk terror adalah pembunuhan seperti ditenggelamkan di laut dan diracun di udara.</a:t>
                      </a:r>
                      <a:br>
                        <a:rPr lang="en-ID" sz="900" kern="100">
                          <a:effectLst/>
                        </a:rPr>
                      </a:b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extLst>
                  <a:ext uri="{0D108BD9-81ED-4DB2-BD59-A6C34878D82A}">
                    <a16:rowId xmlns:a16="http://schemas.microsoft.com/office/drawing/2014/main" val="4210510654"/>
                  </a:ext>
                </a:extLst>
              </a:tr>
              <a:tr h="793360">
                <a:tc>
                  <a:txBody>
                    <a:bodyPr/>
                    <a:lstStyle/>
                    <a:p>
                      <a:r>
                        <a:rPr lang="en-ID" sz="900" kern="100" dirty="0">
                          <a:effectLst/>
                        </a:rPr>
                        <a:t>Chorus I :</a:t>
                      </a:r>
                      <a:br>
                        <a:rPr lang="en-ID" sz="900" kern="100" dirty="0">
                          <a:effectLst/>
                        </a:rPr>
                      </a:br>
                      <a:r>
                        <a:rPr lang="en-ID" sz="900" kern="100" dirty="0" err="1">
                          <a:effectLst/>
                        </a:rPr>
                        <a:t>Tapi</a:t>
                      </a:r>
                      <a:r>
                        <a:rPr lang="en-ID" sz="900" kern="100" dirty="0">
                          <a:effectLst/>
                        </a:rPr>
                        <a:t> </a:t>
                      </a:r>
                      <a:r>
                        <a:rPr lang="en-ID" sz="900" kern="100" dirty="0" err="1">
                          <a:effectLst/>
                        </a:rPr>
                        <a:t>aku</a:t>
                      </a:r>
                      <a:r>
                        <a:rPr lang="en-ID" sz="900" kern="100" dirty="0">
                          <a:effectLst/>
                        </a:rPr>
                        <a:t> </a:t>
                      </a:r>
                      <a:r>
                        <a:rPr lang="en-ID" sz="900" kern="100" dirty="0" err="1">
                          <a:effectLst/>
                        </a:rPr>
                        <a:t>tak</a:t>
                      </a:r>
                      <a:r>
                        <a:rPr lang="en-ID" sz="900" kern="100" dirty="0">
                          <a:effectLst/>
                        </a:rPr>
                        <a:t> </a:t>
                      </a:r>
                      <a:r>
                        <a:rPr lang="en-ID" sz="900" kern="100" dirty="0" err="1">
                          <a:effectLst/>
                        </a:rPr>
                        <a:t>pernah</a:t>
                      </a:r>
                      <a:r>
                        <a:rPr lang="en-ID" sz="900" kern="100" dirty="0">
                          <a:effectLst/>
                        </a:rPr>
                        <a:t> </a:t>
                      </a:r>
                      <a:r>
                        <a:rPr lang="en-ID" sz="900" kern="100" dirty="0" err="1">
                          <a:effectLst/>
                        </a:rPr>
                        <a:t>mati</a:t>
                      </a:r>
                      <a:br>
                        <a:rPr lang="en-ID" sz="900" kern="100" dirty="0">
                          <a:effectLst/>
                        </a:rPr>
                      </a:br>
                      <a:r>
                        <a:rPr lang="en-ID" sz="900" kern="100" dirty="0" err="1">
                          <a:effectLst/>
                        </a:rPr>
                        <a:t>Tak</a:t>
                      </a:r>
                      <a:r>
                        <a:rPr lang="en-ID" sz="900" kern="100" dirty="0">
                          <a:effectLst/>
                        </a:rPr>
                        <a:t> </a:t>
                      </a:r>
                      <a:r>
                        <a:rPr lang="en-ID" sz="900" kern="100" dirty="0" err="1">
                          <a:effectLst/>
                        </a:rPr>
                        <a:t>akan</a:t>
                      </a:r>
                      <a:r>
                        <a:rPr lang="en-ID" sz="900" kern="100" dirty="0">
                          <a:effectLst/>
                        </a:rPr>
                        <a:t> </a:t>
                      </a:r>
                      <a:r>
                        <a:rPr lang="en-ID" sz="900" kern="100" dirty="0" err="1">
                          <a:effectLst/>
                        </a:rPr>
                        <a:t>berhenti</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dirty="0">
                          <a:effectLst/>
                        </a:rPr>
                        <a:t>Aku </a:t>
                      </a:r>
                      <a:r>
                        <a:rPr lang="en-ID" sz="900" kern="100" dirty="0" err="1">
                          <a:effectLst/>
                        </a:rPr>
                        <a:t>tak</a:t>
                      </a:r>
                      <a:r>
                        <a:rPr lang="en-ID" sz="900" kern="100" dirty="0">
                          <a:effectLst/>
                        </a:rPr>
                        <a:t> </a:t>
                      </a:r>
                      <a:r>
                        <a:rPr lang="en-ID" sz="900" kern="100" dirty="0" err="1">
                          <a:effectLst/>
                        </a:rPr>
                        <a:t>pernah</a:t>
                      </a:r>
                      <a:r>
                        <a:rPr lang="en-ID" sz="900" kern="100" dirty="0">
                          <a:effectLst/>
                        </a:rPr>
                        <a:t> </a:t>
                      </a:r>
                      <a:r>
                        <a:rPr lang="en-ID" sz="900" kern="100" dirty="0" err="1">
                          <a:effectLst/>
                        </a:rPr>
                        <a:t>mati</a:t>
                      </a:r>
                      <a:endParaRPr lang="en-ID" sz="1100" kern="100" dirty="0">
                        <a:effectLst/>
                      </a:endParaRPr>
                    </a:p>
                    <a:p>
                      <a:r>
                        <a:rPr lang="en-ID" sz="900" kern="100" dirty="0" err="1">
                          <a:effectLst/>
                        </a:rPr>
                        <a:t>Tak</a:t>
                      </a:r>
                      <a:r>
                        <a:rPr lang="en-ID" sz="900" kern="100" dirty="0">
                          <a:effectLst/>
                        </a:rPr>
                        <a:t> </a:t>
                      </a:r>
                      <a:r>
                        <a:rPr lang="en-ID" sz="900" kern="100" dirty="0" err="1">
                          <a:effectLst/>
                        </a:rPr>
                        <a:t>akan</a:t>
                      </a:r>
                      <a:r>
                        <a:rPr lang="en-ID" sz="900" kern="100" dirty="0">
                          <a:effectLst/>
                        </a:rPr>
                        <a:t> </a:t>
                      </a:r>
                      <a:r>
                        <a:rPr lang="en-ID" sz="900" kern="100" dirty="0" err="1">
                          <a:effectLst/>
                        </a:rPr>
                        <a:t>berhenti</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tc>
                  <a:txBody>
                    <a:bodyPr/>
                    <a:lstStyle/>
                    <a:p>
                      <a:r>
                        <a:rPr lang="en-ID" sz="900" kern="100" dirty="0">
                          <a:effectLst/>
                        </a:rPr>
                        <a:t>Pada Chorus I, </a:t>
                      </a:r>
                      <a:r>
                        <a:rPr lang="en-ID" sz="900" kern="100" dirty="0" err="1">
                          <a:effectLst/>
                        </a:rPr>
                        <a:t>menggambarkan</a:t>
                      </a:r>
                      <a:r>
                        <a:rPr lang="en-ID" sz="900" kern="100" dirty="0">
                          <a:effectLst/>
                        </a:rPr>
                        <a:t> </a:t>
                      </a:r>
                      <a:r>
                        <a:rPr lang="en-ID" sz="900" kern="100" dirty="0" err="1">
                          <a:effectLst/>
                        </a:rPr>
                        <a:t>sesuatu</a:t>
                      </a:r>
                      <a:r>
                        <a:rPr lang="en-ID" sz="900" kern="100" dirty="0">
                          <a:effectLst/>
                        </a:rPr>
                        <a:t> yang </a:t>
                      </a:r>
                      <a:r>
                        <a:rPr lang="en-ID" sz="900" kern="100" dirty="0" err="1">
                          <a:effectLst/>
                        </a:rPr>
                        <a:t>sudah</a:t>
                      </a:r>
                      <a:r>
                        <a:rPr lang="en-ID" sz="900" kern="100" dirty="0">
                          <a:effectLst/>
                        </a:rPr>
                        <a:t> </a:t>
                      </a:r>
                      <a:r>
                        <a:rPr lang="en-ID" sz="900" kern="100" dirty="0" err="1">
                          <a:effectLst/>
                        </a:rPr>
                        <a:t>tokoh</a:t>
                      </a:r>
                      <a:r>
                        <a:rPr lang="en-ID" sz="900" kern="100" dirty="0">
                          <a:effectLst/>
                        </a:rPr>
                        <a:t>  </a:t>
                      </a:r>
                      <a:r>
                        <a:rPr lang="en-ID" sz="900" kern="100" dirty="0" err="1">
                          <a:effectLst/>
                        </a:rPr>
                        <a:t>tersebut</a:t>
                      </a:r>
                      <a:r>
                        <a:rPr lang="en-ID" sz="900" kern="100" dirty="0">
                          <a:effectLst/>
                        </a:rPr>
                        <a:t> </a:t>
                      </a:r>
                      <a:r>
                        <a:rPr lang="en-ID" sz="900" kern="100" dirty="0" err="1">
                          <a:effectLst/>
                        </a:rPr>
                        <a:t>lakukan</a:t>
                      </a:r>
                      <a:r>
                        <a:rPr lang="en-ID" sz="900" kern="100" dirty="0">
                          <a:effectLst/>
                        </a:rPr>
                        <a:t> </a:t>
                      </a:r>
                      <a:r>
                        <a:rPr lang="en-ID" sz="900" kern="100" dirty="0" err="1">
                          <a:effectLst/>
                        </a:rPr>
                        <a:t>tidak</a:t>
                      </a:r>
                      <a:r>
                        <a:rPr lang="en-ID" sz="900" kern="100" dirty="0">
                          <a:effectLst/>
                        </a:rPr>
                        <a:t> </a:t>
                      </a:r>
                      <a:r>
                        <a:rPr lang="en-ID" sz="900" kern="100" dirty="0" err="1">
                          <a:effectLst/>
                        </a:rPr>
                        <a:t>akan</a:t>
                      </a:r>
                      <a:r>
                        <a:rPr lang="en-ID" sz="900" kern="100" dirty="0">
                          <a:effectLst/>
                        </a:rPr>
                        <a:t> </a:t>
                      </a:r>
                      <a:r>
                        <a:rPr lang="en-ID" sz="900" kern="100" dirty="0" err="1">
                          <a:effectLst/>
                        </a:rPr>
                        <a:t>selesai</a:t>
                      </a:r>
                      <a:r>
                        <a:rPr lang="en-ID" sz="900" kern="100" dirty="0">
                          <a:effectLst/>
                        </a:rPr>
                        <a:t>, </a:t>
                      </a:r>
                      <a:r>
                        <a:rPr lang="en-ID" sz="900" kern="100" dirty="0" err="1">
                          <a:effectLst/>
                        </a:rPr>
                        <a:t>tetap</a:t>
                      </a:r>
                      <a:r>
                        <a:rPr lang="en-ID" sz="900" kern="100" dirty="0">
                          <a:effectLst/>
                        </a:rPr>
                        <a:t> </a:t>
                      </a:r>
                      <a:r>
                        <a:rPr lang="en-ID" sz="900" kern="100" dirty="0" err="1">
                          <a:effectLst/>
                        </a:rPr>
                        <a:t>berjuang</a:t>
                      </a:r>
                      <a:r>
                        <a:rPr lang="en-ID" sz="900" kern="100" dirty="0">
                          <a:effectLst/>
                        </a:rPr>
                        <a:t> </a:t>
                      </a:r>
                      <a:r>
                        <a:rPr lang="en-ID" sz="900" kern="100" dirty="0" err="1">
                          <a:effectLst/>
                        </a:rPr>
                        <a:t>sampai</a:t>
                      </a:r>
                      <a:r>
                        <a:rPr lang="en-ID" sz="900" kern="100" dirty="0">
                          <a:effectLst/>
                        </a:rPr>
                        <a:t> </a:t>
                      </a:r>
                      <a:r>
                        <a:rPr lang="en-ID" sz="900" kern="100" dirty="0" err="1">
                          <a:effectLst/>
                        </a:rPr>
                        <a:t>kapan</a:t>
                      </a:r>
                      <a:r>
                        <a:rPr lang="en-ID" sz="900" kern="100" dirty="0">
                          <a:effectLst/>
                        </a:rPr>
                        <a:t> pun.</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47" marR="61047" marT="0" marB="0"/>
                </a:tc>
                <a:extLst>
                  <a:ext uri="{0D108BD9-81ED-4DB2-BD59-A6C34878D82A}">
                    <a16:rowId xmlns:a16="http://schemas.microsoft.com/office/drawing/2014/main" val="3475733958"/>
                  </a:ext>
                </a:extLst>
              </a:tr>
            </a:tbl>
          </a:graphicData>
        </a:graphic>
      </p:graphicFrame>
      <p:sp>
        <p:nvSpPr>
          <p:cNvPr id="5" name="TextBox 4">
            <a:extLst>
              <a:ext uri="{FF2B5EF4-FFF2-40B4-BE49-F238E27FC236}">
                <a16:creationId xmlns:a16="http://schemas.microsoft.com/office/drawing/2014/main" id="{D603ED1B-FDC5-53E1-AFCA-0374C4ED06E5}"/>
              </a:ext>
            </a:extLst>
          </p:cNvPr>
          <p:cNvSpPr txBox="1"/>
          <p:nvPr/>
        </p:nvSpPr>
        <p:spPr>
          <a:xfrm>
            <a:off x="407035" y="1529190"/>
            <a:ext cx="2042160"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Bait I</a:t>
            </a:r>
          </a:p>
        </p:txBody>
      </p:sp>
      <p:graphicFrame>
        <p:nvGraphicFramePr>
          <p:cNvPr id="6" name="Table 5">
            <a:extLst>
              <a:ext uri="{FF2B5EF4-FFF2-40B4-BE49-F238E27FC236}">
                <a16:creationId xmlns:a16="http://schemas.microsoft.com/office/drawing/2014/main" id="{B9926B30-E2B2-81EC-9724-0E71314112EB}"/>
              </a:ext>
            </a:extLst>
          </p:cNvPr>
          <p:cNvGraphicFramePr>
            <a:graphicFrameLocks noGrp="1"/>
          </p:cNvGraphicFramePr>
          <p:nvPr>
            <p:extLst>
              <p:ext uri="{D42A27DB-BD31-4B8C-83A1-F6EECF244321}">
                <p14:modId xmlns:p14="http://schemas.microsoft.com/office/powerpoint/2010/main" val="1368583945"/>
              </p:ext>
            </p:extLst>
          </p:nvPr>
        </p:nvGraphicFramePr>
        <p:xfrm>
          <a:off x="6133543" y="1897380"/>
          <a:ext cx="5422688" cy="3019176"/>
        </p:xfrm>
        <a:graphic>
          <a:graphicData uri="http://schemas.openxmlformats.org/drawingml/2006/table">
            <a:tbl>
              <a:tblPr firstRow="1" firstCol="1" bandRow="1">
                <a:tableStyleId>{5C22544A-7EE6-4342-B048-85BDC9FD1C3A}</a:tableStyleId>
              </a:tblPr>
              <a:tblGrid>
                <a:gridCol w="2052502">
                  <a:extLst>
                    <a:ext uri="{9D8B030D-6E8A-4147-A177-3AD203B41FA5}">
                      <a16:colId xmlns:a16="http://schemas.microsoft.com/office/drawing/2014/main" val="1627768344"/>
                    </a:ext>
                  </a:extLst>
                </a:gridCol>
                <a:gridCol w="1233009">
                  <a:extLst>
                    <a:ext uri="{9D8B030D-6E8A-4147-A177-3AD203B41FA5}">
                      <a16:colId xmlns:a16="http://schemas.microsoft.com/office/drawing/2014/main" val="1284563165"/>
                    </a:ext>
                  </a:extLst>
                </a:gridCol>
                <a:gridCol w="2137177">
                  <a:extLst>
                    <a:ext uri="{9D8B030D-6E8A-4147-A177-3AD203B41FA5}">
                      <a16:colId xmlns:a16="http://schemas.microsoft.com/office/drawing/2014/main" val="1077644052"/>
                    </a:ext>
                  </a:extLst>
                </a:gridCol>
              </a:tblGrid>
              <a:tr h="201278">
                <a:tc>
                  <a:txBody>
                    <a:bodyPr/>
                    <a:lstStyle/>
                    <a:p>
                      <a:r>
                        <a:rPr lang="en-ID" sz="900" kern="100">
                          <a:effectLst/>
                        </a:rPr>
                        <a:t>Lirik Lagu</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a:effectLst/>
                        </a:rPr>
                        <a:t>Penanda</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a:effectLst/>
                        </a:rPr>
                        <a:t>Petanda</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extLst>
                  <a:ext uri="{0D108BD9-81ED-4DB2-BD59-A6C34878D82A}">
                    <a16:rowId xmlns:a16="http://schemas.microsoft.com/office/drawing/2014/main" val="839325294"/>
                  </a:ext>
                </a:extLst>
              </a:tr>
              <a:tr h="1811506">
                <a:tc>
                  <a:txBody>
                    <a:bodyPr/>
                    <a:lstStyle/>
                    <a:p>
                      <a:r>
                        <a:rPr lang="en-ID" sz="900" kern="100">
                          <a:effectLst/>
                        </a:rPr>
                        <a:t>Verse II :</a:t>
                      </a:r>
                      <a:br>
                        <a:rPr lang="en-ID" sz="900" kern="100">
                          <a:effectLst/>
                        </a:rPr>
                      </a:br>
                      <a:r>
                        <a:rPr lang="en-ID" sz="900" kern="100">
                          <a:effectLst/>
                        </a:rPr>
                        <a:t>Aku sering diancam</a:t>
                      </a:r>
                      <a:br>
                        <a:rPr lang="en-ID" sz="900" kern="100">
                          <a:effectLst/>
                        </a:rPr>
                      </a:br>
                      <a:r>
                        <a:rPr lang="en-ID" sz="900" kern="100">
                          <a:effectLst/>
                        </a:rPr>
                        <a:t>Juga teror mencekam</a:t>
                      </a:r>
                      <a:br>
                        <a:rPr lang="en-ID" sz="900" kern="100">
                          <a:effectLst/>
                        </a:rPr>
                      </a:br>
                      <a:r>
                        <a:rPr lang="en-ID" sz="900" kern="100">
                          <a:effectLst/>
                        </a:rPr>
                        <a:t>Ku bisa dibuat menderita</a:t>
                      </a:r>
                      <a:br>
                        <a:rPr lang="en-ID" sz="900" kern="100">
                          <a:effectLst/>
                        </a:rPr>
                      </a:br>
                      <a:r>
                        <a:rPr lang="en-ID" sz="900" kern="100">
                          <a:effectLst/>
                        </a:rPr>
                        <a:t>Aku bisa dibuat tak bernyawa</a:t>
                      </a:r>
                      <a:br>
                        <a:rPr lang="en-ID" sz="900" kern="100">
                          <a:effectLst/>
                        </a:rPr>
                      </a:br>
                      <a:r>
                        <a:rPr lang="en-ID" sz="900" kern="100">
                          <a:effectLst/>
                        </a:rPr>
                        <a:t>Di kursi-listrikkan ataupun ditikam</a:t>
                      </a:r>
                      <a:br>
                        <a:rPr lang="en-ID" sz="900" kern="100">
                          <a:effectLst/>
                        </a:rPr>
                      </a:b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a:effectLst/>
                        </a:rPr>
                        <a:t>Diancam</a:t>
                      </a:r>
                      <a:endParaRPr lang="en-ID" sz="1100" kern="100">
                        <a:effectLst/>
                      </a:endParaRPr>
                    </a:p>
                    <a:p>
                      <a:r>
                        <a:rPr lang="en-ID" sz="900" kern="100">
                          <a:effectLst/>
                        </a:rPr>
                        <a:t>Terror mencekam</a:t>
                      </a:r>
                      <a:endParaRPr lang="en-ID" sz="1100" kern="100">
                        <a:effectLst/>
                      </a:endParaRPr>
                    </a:p>
                    <a:p>
                      <a:r>
                        <a:rPr lang="en-ID" sz="900" kern="100">
                          <a:effectLst/>
                        </a:rPr>
                        <a:t>Dibuat menderita</a:t>
                      </a:r>
                      <a:endParaRPr lang="en-ID" sz="1100" kern="100">
                        <a:effectLst/>
                      </a:endParaRPr>
                    </a:p>
                    <a:p>
                      <a:r>
                        <a:rPr lang="en-ID" sz="900" kern="100">
                          <a:effectLst/>
                        </a:rPr>
                        <a:t>Dibuat tak bernyawa</a:t>
                      </a:r>
                      <a:endParaRPr lang="en-ID" sz="1100" kern="100">
                        <a:effectLst/>
                      </a:endParaRPr>
                    </a:p>
                    <a:p>
                      <a:r>
                        <a:rPr lang="en-ID" sz="900" kern="100">
                          <a:effectLst/>
                        </a:rPr>
                        <a:t>Ditikam</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dirty="0">
                          <a:effectLst/>
                        </a:rPr>
                        <a:t>Sama </a:t>
                      </a:r>
                      <a:r>
                        <a:rPr lang="en-ID" sz="900" kern="100" dirty="0" err="1">
                          <a:effectLst/>
                        </a:rPr>
                        <a:t>seperti</a:t>
                      </a:r>
                      <a:r>
                        <a:rPr lang="en-ID" sz="900" kern="100" dirty="0">
                          <a:effectLst/>
                        </a:rPr>
                        <a:t> di bait I, di bait II </a:t>
                      </a:r>
                      <a:r>
                        <a:rPr lang="en-ID" sz="900" kern="100" dirty="0" err="1">
                          <a:effectLst/>
                        </a:rPr>
                        <a:t>penulis</a:t>
                      </a:r>
                      <a:r>
                        <a:rPr lang="en-ID" sz="900" kern="100" dirty="0">
                          <a:effectLst/>
                        </a:rPr>
                        <a:t> </a:t>
                      </a:r>
                      <a:r>
                        <a:rPr lang="en-ID" sz="900" kern="100" dirty="0" err="1">
                          <a:effectLst/>
                        </a:rPr>
                        <a:t>lagu</a:t>
                      </a:r>
                      <a:r>
                        <a:rPr lang="en-ID" sz="900" kern="100" dirty="0">
                          <a:effectLst/>
                        </a:rPr>
                        <a:t> </a:t>
                      </a:r>
                      <a:r>
                        <a:rPr lang="en-ID" sz="900" kern="100" dirty="0" err="1">
                          <a:effectLst/>
                        </a:rPr>
                        <a:t>menuliskan</a:t>
                      </a:r>
                      <a:r>
                        <a:rPr lang="en-ID" sz="900" kern="100" dirty="0">
                          <a:effectLst/>
                        </a:rPr>
                        <a:t> </a:t>
                      </a:r>
                      <a:r>
                        <a:rPr lang="en-ID" sz="900" kern="100" dirty="0" err="1">
                          <a:effectLst/>
                        </a:rPr>
                        <a:t>kalimat</a:t>
                      </a:r>
                      <a:r>
                        <a:rPr lang="en-ID" sz="900" kern="100" dirty="0">
                          <a:effectLst/>
                        </a:rPr>
                        <a:t> yang </a:t>
                      </a:r>
                      <a:r>
                        <a:rPr lang="en-ID" sz="900" kern="100" dirty="0" err="1">
                          <a:effectLst/>
                        </a:rPr>
                        <a:t>sama</a:t>
                      </a:r>
                      <a:r>
                        <a:rPr lang="en-ID" sz="900" kern="100" dirty="0">
                          <a:effectLst/>
                        </a:rPr>
                        <a:t> “</a:t>
                      </a:r>
                      <a:r>
                        <a:rPr lang="en-ID" sz="900" kern="100" dirty="0" err="1">
                          <a:effectLst/>
                        </a:rPr>
                        <a:t>aku</a:t>
                      </a:r>
                      <a:r>
                        <a:rPr lang="en-ID" sz="900" kern="100" dirty="0">
                          <a:effectLst/>
                        </a:rPr>
                        <a:t> </a:t>
                      </a:r>
                      <a:r>
                        <a:rPr lang="en-ID" sz="900" kern="100" dirty="0" err="1">
                          <a:effectLst/>
                        </a:rPr>
                        <a:t>sering</a:t>
                      </a:r>
                      <a:r>
                        <a:rPr lang="en-ID" sz="900" kern="100" dirty="0">
                          <a:effectLst/>
                        </a:rPr>
                        <a:t> </a:t>
                      </a:r>
                      <a:r>
                        <a:rPr lang="en-ID" sz="900" kern="100" dirty="0" err="1">
                          <a:effectLst/>
                        </a:rPr>
                        <a:t>diancam</a:t>
                      </a:r>
                      <a:r>
                        <a:rPr lang="en-ID" sz="900" kern="100" dirty="0">
                          <a:effectLst/>
                        </a:rPr>
                        <a:t>, juga terror </a:t>
                      </a:r>
                      <a:r>
                        <a:rPr lang="en-ID" sz="900" kern="100" dirty="0" err="1">
                          <a:effectLst/>
                        </a:rPr>
                        <a:t>mencekam</a:t>
                      </a:r>
                      <a:r>
                        <a:rPr lang="en-ID" sz="900" kern="100" dirty="0">
                          <a:effectLst/>
                        </a:rPr>
                        <a:t>”</a:t>
                      </a:r>
                      <a:endParaRPr lang="en-ID" sz="1100" kern="100" dirty="0">
                        <a:effectLst/>
                      </a:endParaRPr>
                    </a:p>
                    <a:p>
                      <a:r>
                        <a:rPr lang="en-ID" sz="900" kern="100" dirty="0">
                          <a:effectLst/>
                        </a:rPr>
                        <a:t>Dan </a:t>
                      </a:r>
                      <a:r>
                        <a:rPr lang="en-ID" sz="900" kern="100" dirty="0" err="1">
                          <a:effectLst/>
                        </a:rPr>
                        <a:t>ditambahkan</a:t>
                      </a:r>
                      <a:r>
                        <a:rPr lang="en-ID" sz="900" kern="100" dirty="0">
                          <a:effectLst/>
                        </a:rPr>
                        <a:t> </a:t>
                      </a:r>
                      <a:r>
                        <a:rPr lang="en-ID" sz="900" kern="100" dirty="0" err="1">
                          <a:effectLst/>
                        </a:rPr>
                        <a:t>dengan</a:t>
                      </a:r>
                      <a:r>
                        <a:rPr lang="en-ID" sz="900" kern="100" dirty="0">
                          <a:effectLst/>
                        </a:rPr>
                        <a:t> “</a:t>
                      </a:r>
                      <a:r>
                        <a:rPr lang="en-ID" sz="900" kern="100" dirty="0" err="1">
                          <a:effectLst/>
                        </a:rPr>
                        <a:t>dibuat</a:t>
                      </a:r>
                      <a:r>
                        <a:rPr lang="en-ID" sz="900" kern="100" dirty="0">
                          <a:effectLst/>
                        </a:rPr>
                        <a:t> </a:t>
                      </a:r>
                      <a:r>
                        <a:rPr lang="en-ID" sz="900" kern="100" dirty="0" err="1">
                          <a:effectLst/>
                        </a:rPr>
                        <a:t>menderita</a:t>
                      </a:r>
                      <a:r>
                        <a:rPr lang="en-ID" sz="900" kern="100" dirty="0">
                          <a:effectLst/>
                        </a:rPr>
                        <a:t>, </a:t>
                      </a:r>
                      <a:r>
                        <a:rPr lang="en-ID" sz="900" kern="100" dirty="0" err="1">
                          <a:effectLst/>
                        </a:rPr>
                        <a:t>dibuat</a:t>
                      </a:r>
                      <a:r>
                        <a:rPr lang="en-ID" sz="900" kern="100" dirty="0">
                          <a:effectLst/>
                        </a:rPr>
                        <a:t> </a:t>
                      </a:r>
                      <a:r>
                        <a:rPr lang="en-ID" sz="900" kern="100" dirty="0" err="1">
                          <a:effectLst/>
                        </a:rPr>
                        <a:t>tak</a:t>
                      </a:r>
                      <a:r>
                        <a:rPr lang="en-ID" sz="900" kern="100" dirty="0">
                          <a:effectLst/>
                        </a:rPr>
                        <a:t> </a:t>
                      </a:r>
                      <a:r>
                        <a:rPr lang="en-ID" sz="900" kern="100" dirty="0" err="1">
                          <a:effectLst/>
                        </a:rPr>
                        <a:t>bernyawa</a:t>
                      </a:r>
                      <a:r>
                        <a:rPr lang="en-ID" sz="900" kern="100" dirty="0">
                          <a:effectLst/>
                        </a:rPr>
                        <a:t> dan di </a:t>
                      </a:r>
                      <a:r>
                        <a:rPr lang="en-ID" sz="900" kern="100" dirty="0" err="1">
                          <a:effectLst/>
                        </a:rPr>
                        <a:t>tikam</a:t>
                      </a:r>
                      <a:r>
                        <a:rPr lang="en-ID" sz="900" kern="100" dirty="0">
                          <a:effectLst/>
                        </a:rPr>
                        <a:t>,  </a:t>
                      </a:r>
                      <a:r>
                        <a:rPr lang="en-ID" sz="900" kern="100" dirty="0" err="1">
                          <a:effectLst/>
                        </a:rPr>
                        <a:t>hal</a:t>
                      </a:r>
                      <a:r>
                        <a:rPr lang="en-ID" sz="900" kern="100" dirty="0">
                          <a:effectLst/>
                        </a:rPr>
                        <a:t> </a:t>
                      </a:r>
                      <a:r>
                        <a:rPr lang="en-ID" sz="900" kern="100" dirty="0" err="1">
                          <a:effectLst/>
                        </a:rPr>
                        <a:t>ini</a:t>
                      </a:r>
                      <a:r>
                        <a:rPr lang="en-ID" sz="900" kern="100" dirty="0">
                          <a:effectLst/>
                        </a:rPr>
                        <a:t> </a:t>
                      </a:r>
                      <a:r>
                        <a:rPr lang="en-ID" sz="900" kern="100" dirty="0" err="1">
                          <a:effectLst/>
                        </a:rPr>
                        <a:t>menggambarkan</a:t>
                      </a:r>
                      <a:r>
                        <a:rPr lang="en-ID" sz="900" kern="100" dirty="0">
                          <a:effectLst/>
                        </a:rPr>
                        <a:t> </a:t>
                      </a:r>
                      <a:r>
                        <a:rPr lang="en-ID" sz="900" kern="100" dirty="0" err="1">
                          <a:effectLst/>
                        </a:rPr>
                        <a:t>tokoh</a:t>
                      </a:r>
                      <a:r>
                        <a:rPr lang="en-ID" sz="900" kern="100" dirty="0">
                          <a:effectLst/>
                        </a:rPr>
                        <a:t> yang </a:t>
                      </a:r>
                      <a:r>
                        <a:rPr lang="en-ID" sz="900" kern="100" dirty="0" err="1">
                          <a:effectLst/>
                        </a:rPr>
                        <a:t>diceritakan</a:t>
                      </a:r>
                      <a:r>
                        <a:rPr lang="en-ID" sz="900" kern="100" dirty="0">
                          <a:effectLst/>
                        </a:rPr>
                        <a:t> </a:t>
                      </a:r>
                      <a:r>
                        <a:rPr lang="en-ID" sz="900" kern="100" dirty="0" err="1">
                          <a:effectLst/>
                        </a:rPr>
                        <a:t>tersebut</a:t>
                      </a:r>
                      <a:r>
                        <a:rPr lang="en-ID" sz="900" kern="100" dirty="0">
                          <a:effectLst/>
                        </a:rPr>
                        <a:t> </a:t>
                      </a:r>
                      <a:r>
                        <a:rPr lang="en-ID" sz="900" kern="100" dirty="0" err="1">
                          <a:effectLst/>
                        </a:rPr>
                        <a:t>berupa</a:t>
                      </a:r>
                      <a:r>
                        <a:rPr lang="en-ID" sz="900" kern="100" dirty="0">
                          <a:effectLst/>
                        </a:rPr>
                        <a:t> </a:t>
                      </a:r>
                      <a:r>
                        <a:rPr lang="en-ID" sz="900" kern="100" dirty="0" err="1">
                          <a:effectLst/>
                        </a:rPr>
                        <a:t>ancaman</a:t>
                      </a:r>
                      <a:r>
                        <a:rPr lang="en-ID" sz="900" kern="100" dirty="0">
                          <a:effectLst/>
                        </a:rPr>
                        <a:t> </a:t>
                      </a:r>
                      <a:r>
                        <a:rPr lang="en-ID" sz="900" kern="100" dirty="0" err="1">
                          <a:effectLst/>
                        </a:rPr>
                        <a:t>pembunuhan</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extLst>
                  <a:ext uri="{0D108BD9-81ED-4DB2-BD59-A6C34878D82A}">
                    <a16:rowId xmlns:a16="http://schemas.microsoft.com/office/drawing/2014/main" val="165829128"/>
                  </a:ext>
                </a:extLst>
              </a:tr>
              <a:tr h="1006392">
                <a:tc>
                  <a:txBody>
                    <a:bodyPr/>
                    <a:lstStyle/>
                    <a:p>
                      <a:r>
                        <a:rPr lang="en-ID" sz="900" kern="100" dirty="0">
                          <a:effectLst/>
                        </a:rPr>
                        <a:t>Chorus II :</a:t>
                      </a:r>
                      <a:br>
                        <a:rPr lang="en-ID" sz="900" kern="100" dirty="0">
                          <a:effectLst/>
                        </a:rPr>
                      </a:br>
                      <a:r>
                        <a:rPr lang="en-ID" sz="900" kern="100" dirty="0" err="1">
                          <a:effectLst/>
                        </a:rPr>
                        <a:t>Tapi</a:t>
                      </a:r>
                      <a:r>
                        <a:rPr lang="en-ID" sz="900" kern="100" dirty="0">
                          <a:effectLst/>
                        </a:rPr>
                        <a:t> </a:t>
                      </a:r>
                      <a:r>
                        <a:rPr lang="en-ID" sz="900" kern="100" dirty="0" err="1">
                          <a:effectLst/>
                        </a:rPr>
                        <a:t>aku</a:t>
                      </a:r>
                      <a:r>
                        <a:rPr lang="en-ID" sz="900" kern="100" dirty="0">
                          <a:effectLst/>
                        </a:rPr>
                        <a:t> </a:t>
                      </a:r>
                      <a:r>
                        <a:rPr lang="en-ID" sz="900" kern="100" dirty="0" err="1">
                          <a:effectLst/>
                        </a:rPr>
                        <a:t>tak</a:t>
                      </a:r>
                      <a:r>
                        <a:rPr lang="en-ID" sz="900" kern="100" dirty="0">
                          <a:effectLst/>
                        </a:rPr>
                        <a:t> </a:t>
                      </a:r>
                      <a:r>
                        <a:rPr lang="en-ID" sz="900" kern="100" dirty="0" err="1">
                          <a:effectLst/>
                        </a:rPr>
                        <a:t>pernah</a:t>
                      </a:r>
                      <a:r>
                        <a:rPr lang="en-ID" sz="900" kern="100" dirty="0">
                          <a:effectLst/>
                        </a:rPr>
                        <a:t> </a:t>
                      </a:r>
                      <a:r>
                        <a:rPr lang="en-ID" sz="900" kern="100" dirty="0" err="1">
                          <a:effectLst/>
                        </a:rPr>
                        <a:t>mati</a:t>
                      </a:r>
                      <a:br>
                        <a:rPr lang="en-ID" sz="900" kern="100" dirty="0">
                          <a:effectLst/>
                        </a:rPr>
                      </a:br>
                      <a:r>
                        <a:rPr lang="en-ID" sz="900" kern="100" dirty="0" err="1">
                          <a:effectLst/>
                        </a:rPr>
                        <a:t>Tak</a:t>
                      </a:r>
                      <a:r>
                        <a:rPr lang="en-ID" sz="900" kern="100" dirty="0">
                          <a:effectLst/>
                        </a:rPr>
                        <a:t> </a:t>
                      </a:r>
                      <a:r>
                        <a:rPr lang="en-ID" sz="900" kern="100" dirty="0" err="1">
                          <a:effectLst/>
                        </a:rPr>
                        <a:t>akan</a:t>
                      </a:r>
                      <a:r>
                        <a:rPr lang="en-ID" sz="900" kern="100" dirty="0">
                          <a:effectLst/>
                        </a:rPr>
                        <a:t> </a:t>
                      </a:r>
                      <a:r>
                        <a:rPr lang="en-ID" sz="900" kern="100" dirty="0" err="1">
                          <a:effectLst/>
                        </a:rPr>
                        <a:t>berhenti</a:t>
                      </a:r>
                      <a:br>
                        <a:rPr lang="en-ID" sz="900" kern="100" dirty="0">
                          <a:effectLst/>
                        </a:rPr>
                      </a:br>
                      <a:r>
                        <a:rPr lang="en-ID" sz="900" kern="100" dirty="0" err="1">
                          <a:effectLst/>
                        </a:rPr>
                        <a:t>Tapi</a:t>
                      </a:r>
                      <a:r>
                        <a:rPr lang="en-ID" sz="900" kern="100" dirty="0">
                          <a:effectLst/>
                        </a:rPr>
                        <a:t> </a:t>
                      </a:r>
                      <a:r>
                        <a:rPr lang="en-ID" sz="900" kern="100" dirty="0" err="1">
                          <a:effectLst/>
                        </a:rPr>
                        <a:t>aku</a:t>
                      </a:r>
                      <a:r>
                        <a:rPr lang="en-ID" sz="900" kern="100" dirty="0">
                          <a:effectLst/>
                        </a:rPr>
                        <a:t> </a:t>
                      </a:r>
                      <a:r>
                        <a:rPr lang="en-ID" sz="900" kern="100" dirty="0" err="1">
                          <a:effectLst/>
                        </a:rPr>
                        <a:t>tak</a:t>
                      </a:r>
                      <a:r>
                        <a:rPr lang="en-ID" sz="900" kern="100" dirty="0">
                          <a:effectLst/>
                        </a:rPr>
                        <a:t> </a:t>
                      </a:r>
                      <a:r>
                        <a:rPr lang="en-ID" sz="900" kern="100" dirty="0" err="1">
                          <a:effectLst/>
                        </a:rPr>
                        <a:t>pernah</a:t>
                      </a:r>
                      <a:r>
                        <a:rPr lang="en-ID" sz="900" kern="100" dirty="0">
                          <a:effectLst/>
                        </a:rPr>
                        <a:t> </a:t>
                      </a:r>
                      <a:r>
                        <a:rPr lang="en-ID" sz="900" kern="100" dirty="0" err="1">
                          <a:effectLst/>
                        </a:rPr>
                        <a:t>mati</a:t>
                      </a:r>
                      <a:br>
                        <a:rPr lang="en-ID" sz="900" kern="100" dirty="0">
                          <a:effectLst/>
                        </a:rPr>
                      </a:br>
                      <a:r>
                        <a:rPr lang="en-ID" sz="900" kern="100" dirty="0" err="1">
                          <a:effectLst/>
                        </a:rPr>
                        <a:t>Tak</a:t>
                      </a:r>
                      <a:r>
                        <a:rPr lang="en-ID" sz="900" kern="100" dirty="0">
                          <a:effectLst/>
                        </a:rPr>
                        <a:t> </a:t>
                      </a:r>
                      <a:r>
                        <a:rPr lang="en-ID" sz="900" kern="100" dirty="0" err="1">
                          <a:effectLst/>
                        </a:rPr>
                        <a:t>akan</a:t>
                      </a:r>
                      <a:r>
                        <a:rPr lang="en-ID" sz="900" kern="100" dirty="0">
                          <a:effectLst/>
                        </a:rPr>
                        <a:t> </a:t>
                      </a:r>
                      <a:r>
                        <a:rPr lang="en-ID" sz="900" kern="100" dirty="0" err="1">
                          <a:effectLst/>
                        </a:rPr>
                        <a:t>berhenti</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a:effectLst/>
                        </a:rPr>
                        <a:t>Tapi aku tak pernah mati</a:t>
                      </a:r>
                      <a:br>
                        <a:rPr lang="en-ID" sz="900" kern="100">
                          <a:effectLst/>
                        </a:rPr>
                      </a:br>
                      <a:br>
                        <a:rPr lang="en-ID" sz="900" kern="100">
                          <a:effectLst/>
                        </a:rPr>
                      </a:br>
                      <a:r>
                        <a:rPr lang="en-ID" sz="900" kern="100">
                          <a:effectLst/>
                        </a:rPr>
                        <a:t>Tak akan berhenti</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tc>
                  <a:txBody>
                    <a:bodyPr/>
                    <a:lstStyle/>
                    <a:p>
                      <a:r>
                        <a:rPr lang="en-ID" sz="900" kern="100" dirty="0">
                          <a:effectLst/>
                        </a:rPr>
                        <a:t>Sama </a:t>
                      </a:r>
                      <a:r>
                        <a:rPr lang="en-ID" sz="900" kern="100" dirty="0" err="1">
                          <a:effectLst/>
                        </a:rPr>
                        <a:t>seperti</a:t>
                      </a:r>
                      <a:r>
                        <a:rPr lang="en-ID" sz="900" kern="100" dirty="0">
                          <a:effectLst/>
                        </a:rPr>
                        <a:t> Chorus di bait I, Chorus di bait II </a:t>
                      </a:r>
                      <a:r>
                        <a:rPr lang="en-ID" sz="900" kern="100" dirty="0" err="1">
                          <a:effectLst/>
                        </a:rPr>
                        <a:t>ini</a:t>
                      </a:r>
                      <a:r>
                        <a:rPr lang="en-ID" sz="900" kern="100" dirty="0">
                          <a:effectLst/>
                        </a:rPr>
                        <a:t> </a:t>
                      </a:r>
                      <a:r>
                        <a:rPr lang="en-ID" sz="900" kern="100" dirty="0" err="1">
                          <a:effectLst/>
                        </a:rPr>
                        <a:t>pencipta</a:t>
                      </a:r>
                      <a:r>
                        <a:rPr lang="en-ID" sz="900" kern="100" dirty="0">
                          <a:effectLst/>
                        </a:rPr>
                        <a:t> </a:t>
                      </a:r>
                      <a:r>
                        <a:rPr lang="en-ID" sz="900" kern="100" dirty="0" err="1">
                          <a:effectLst/>
                        </a:rPr>
                        <a:t>lagu</a:t>
                      </a:r>
                      <a:r>
                        <a:rPr lang="en-ID" sz="900" kern="100" dirty="0">
                          <a:effectLst/>
                        </a:rPr>
                        <a:t> </a:t>
                      </a:r>
                      <a:r>
                        <a:rPr lang="en-ID" sz="900" kern="100" dirty="0" err="1">
                          <a:effectLst/>
                        </a:rPr>
                        <a:t>menegaskan</a:t>
                      </a:r>
                      <a:r>
                        <a:rPr lang="en-ID" sz="900" kern="100" dirty="0">
                          <a:effectLst/>
                        </a:rPr>
                        <a:t> </a:t>
                      </a:r>
                      <a:r>
                        <a:rPr lang="en-ID" sz="900" kern="100" dirty="0" err="1">
                          <a:effectLst/>
                        </a:rPr>
                        <a:t>bahwa</a:t>
                      </a:r>
                      <a:r>
                        <a:rPr lang="en-ID" sz="900" kern="100" dirty="0">
                          <a:effectLst/>
                        </a:rPr>
                        <a:t> </a:t>
                      </a:r>
                      <a:r>
                        <a:rPr lang="en-ID" sz="900" kern="100" dirty="0" err="1">
                          <a:effectLst/>
                        </a:rPr>
                        <a:t>tokoh</a:t>
                      </a:r>
                      <a:r>
                        <a:rPr lang="en-ID" sz="900" kern="100" dirty="0">
                          <a:effectLst/>
                        </a:rPr>
                        <a:t> yang </a:t>
                      </a:r>
                      <a:r>
                        <a:rPr lang="en-ID" sz="900" kern="100" dirty="0" err="1">
                          <a:effectLst/>
                        </a:rPr>
                        <a:t>digambarkan</a:t>
                      </a:r>
                      <a:r>
                        <a:rPr lang="en-ID" sz="900" kern="100" dirty="0">
                          <a:effectLst/>
                        </a:rPr>
                        <a:t> </a:t>
                      </a:r>
                      <a:r>
                        <a:rPr lang="en-ID" sz="900" kern="100" dirty="0" err="1">
                          <a:effectLst/>
                        </a:rPr>
                        <a:t>dalam</a:t>
                      </a:r>
                      <a:r>
                        <a:rPr lang="en-ID" sz="900" kern="100" dirty="0">
                          <a:effectLst/>
                        </a:rPr>
                        <a:t> </a:t>
                      </a:r>
                      <a:r>
                        <a:rPr lang="en-ID" sz="900" kern="100" dirty="0" err="1">
                          <a:effectLst/>
                        </a:rPr>
                        <a:t>lirik</a:t>
                      </a:r>
                      <a:r>
                        <a:rPr lang="en-ID" sz="900" kern="100" dirty="0">
                          <a:effectLst/>
                        </a:rPr>
                        <a:t> </a:t>
                      </a:r>
                      <a:r>
                        <a:rPr lang="en-ID" sz="900" kern="100" dirty="0" err="1">
                          <a:effectLst/>
                        </a:rPr>
                        <a:t>ini</a:t>
                      </a:r>
                      <a:r>
                        <a:rPr lang="en-ID" sz="900" kern="100" dirty="0">
                          <a:effectLst/>
                        </a:rPr>
                        <a:t> </a:t>
                      </a:r>
                      <a:r>
                        <a:rPr lang="en-ID" sz="900" kern="100" dirty="0" err="1">
                          <a:effectLst/>
                        </a:rPr>
                        <a:t>akan</a:t>
                      </a:r>
                      <a:r>
                        <a:rPr lang="en-ID" sz="900" kern="100" dirty="0">
                          <a:effectLst/>
                        </a:rPr>
                        <a:t> </a:t>
                      </a:r>
                      <a:r>
                        <a:rPr lang="en-ID" sz="900" kern="100" dirty="0" err="1">
                          <a:effectLst/>
                        </a:rPr>
                        <a:t>tetap</a:t>
                      </a:r>
                      <a:r>
                        <a:rPr lang="en-ID" sz="900" kern="100" dirty="0">
                          <a:effectLst/>
                        </a:rPr>
                        <a:t> </a:t>
                      </a:r>
                      <a:r>
                        <a:rPr lang="en-ID" sz="900" kern="100" dirty="0" err="1">
                          <a:effectLst/>
                        </a:rPr>
                        <a:t>berjuang</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36" marR="62636" marT="0" marB="0"/>
                </a:tc>
                <a:extLst>
                  <a:ext uri="{0D108BD9-81ED-4DB2-BD59-A6C34878D82A}">
                    <a16:rowId xmlns:a16="http://schemas.microsoft.com/office/drawing/2014/main" val="3079793480"/>
                  </a:ext>
                </a:extLst>
              </a:tr>
            </a:tbl>
          </a:graphicData>
        </a:graphic>
      </p:graphicFrame>
      <p:sp>
        <p:nvSpPr>
          <p:cNvPr id="7" name="TextBox 6">
            <a:extLst>
              <a:ext uri="{FF2B5EF4-FFF2-40B4-BE49-F238E27FC236}">
                <a16:creationId xmlns:a16="http://schemas.microsoft.com/office/drawing/2014/main" id="{E20B3738-7682-D6C8-3D1B-DE7BBFC0DFE7}"/>
              </a:ext>
            </a:extLst>
          </p:cNvPr>
          <p:cNvSpPr txBox="1"/>
          <p:nvPr/>
        </p:nvSpPr>
        <p:spPr>
          <a:xfrm>
            <a:off x="6186509" y="1540914"/>
            <a:ext cx="2042160"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Bait II</a:t>
            </a:r>
          </a:p>
        </p:txBody>
      </p:sp>
    </p:spTree>
    <p:extLst>
      <p:ext uri="{BB962C8B-B14F-4D97-AF65-F5344CB8AC3E}">
        <p14:creationId xmlns:p14="http://schemas.microsoft.com/office/powerpoint/2010/main" val="336294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50800" indent="0">
              <a:buNone/>
            </a:pPr>
            <a:r>
              <a:rPr lang="en-US" dirty="0">
                <a:latin typeface="+mn-lt"/>
              </a:rPr>
              <a:t>	</a:t>
            </a:r>
            <a:r>
              <a:rPr lang="en-US" dirty="0" err="1"/>
              <a:t>Dalam</a:t>
            </a:r>
            <a:r>
              <a:rPr lang="en-US" dirty="0"/>
              <a:t> </a:t>
            </a:r>
            <a:r>
              <a:rPr lang="en-US" dirty="0" err="1"/>
              <a:t>penelitian</a:t>
            </a:r>
            <a:r>
              <a:rPr lang="en-US" dirty="0"/>
              <a:t> </a:t>
            </a:r>
            <a:r>
              <a:rPr lang="en-US" dirty="0" err="1"/>
              <a:t>ini</a:t>
            </a:r>
            <a:r>
              <a:rPr lang="en-US" dirty="0"/>
              <a:t> </a:t>
            </a:r>
            <a:r>
              <a:rPr lang="en-US" dirty="0" err="1"/>
              <a:t>ditemukan</a:t>
            </a:r>
            <a:r>
              <a:rPr lang="en-US" dirty="0"/>
              <a:t> </a:t>
            </a:r>
            <a:r>
              <a:rPr lang="en-US" dirty="0" err="1"/>
              <a:t>bahwa</a:t>
            </a:r>
            <a:r>
              <a:rPr lang="en-US" dirty="0"/>
              <a:t>, Proses Analisa </a:t>
            </a:r>
            <a:r>
              <a:rPr lang="en-US" dirty="0" err="1"/>
              <a:t>Semiotika</a:t>
            </a:r>
            <a:r>
              <a:rPr lang="en-US" dirty="0"/>
              <a:t> </a:t>
            </a:r>
            <a:r>
              <a:rPr lang="en-US" dirty="0" err="1"/>
              <a:t>menggunakan</a:t>
            </a:r>
            <a:r>
              <a:rPr lang="en-US" dirty="0"/>
              <a:t> </a:t>
            </a:r>
            <a:r>
              <a:rPr lang="en-US" dirty="0" err="1"/>
              <a:t>teori</a:t>
            </a:r>
            <a:r>
              <a:rPr lang="en-US" dirty="0"/>
              <a:t> Ferdinand de Saussure </a:t>
            </a:r>
            <a:r>
              <a:rPr lang="en-US" dirty="0" err="1"/>
              <a:t>dengan</a:t>
            </a:r>
            <a:r>
              <a:rPr lang="en-US" dirty="0"/>
              <a:t> </a:t>
            </a:r>
            <a:r>
              <a:rPr lang="en-US" dirty="0" err="1"/>
              <a:t>memaknai</a:t>
            </a:r>
            <a:r>
              <a:rPr lang="en-US" dirty="0"/>
              <a:t> </a:t>
            </a:r>
            <a:r>
              <a:rPr lang="en-US" dirty="0" err="1"/>
              <a:t>setiap</a:t>
            </a:r>
            <a:r>
              <a:rPr lang="en-US" dirty="0"/>
              <a:t> bait pada </a:t>
            </a:r>
            <a:r>
              <a:rPr lang="en-US" dirty="0" err="1"/>
              <a:t>lirik</a:t>
            </a:r>
            <a:r>
              <a:rPr lang="en-US" dirty="0"/>
              <a:t> dan </a:t>
            </a:r>
            <a:r>
              <a:rPr lang="en-US" dirty="0" err="1"/>
              <a:t>memisahkan</a:t>
            </a:r>
            <a:r>
              <a:rPr lang="en-US" dirty="0"/>
              <a:t> </a:t>
            </a:r>
            <a:r>
              <a:rPr lang="en-US" dirty="0" err="1"/>
              <a:t>setiap</a:t>
            </a:r>
            <a:r>
              <a:rPr lang="en-US" dirty="0"/>
              <a:t> </a:t>
            </a:r>
            <a:r>
              <a:rPr lang="en-US" dirty="0" err="1"/>
              <a:t>elemen</a:t>
            </a:r>
            <a:r>
              <a:rPr lang="en-US" dirty="0"/>
              <a:t> pada bait di </a:t>
            </a:r>
            <a:r>
              <a:rPr lang="en-US" dirty="0" err="1"/>
              <a:t>dalam</a:t>
            </a:r>
            <a:r>
              <a:rPr lang="en-US" dirty="0"/>
              <a:t> </a:t>
            </a:r>
            <a:r>
              <a:rPr lang="en-US" dirty="0" err="1"/>
              <a:t>lagu</a:t>
            </a:r>
            <a:r>
              <a:rPr lang="en-US" dirty="0"/>
              <a:t> </a:t>
            </a:r>
            <a:r>
              <a:rPr lang="en-US" dirty="0" err="1"/>
              <a:t>menemukan</a:t>
            </a:r>
            <a:r>
              <a:rPr lang="en-US" dirty="0"/>
              <a:t> </a:t>
            </a:r>
            <a:r>
              <a:rPr lang="en-US" dirty="0" err="1"/>
              <a:t>makna</a:t>
            </a:r>
            <a:r>
              <a:rPr lang="en-US" dirty="0"/>
              <a:t> </a:t>
            </a:r>
            <a:r>
              <a:rPr lang="en-US" dirty="0" err="1"/>
              <a:t>perjuangan</a:t>
            </a:r>
            <a:r>
              <a:rPr lang="en-US" dirty="0"/>
              <a:t> yang </a:t>
            </a:r>
            <a:r>
              <a:rPr lang="en-US" dirty="0" err="1"/>
              <a:t>terkandung</a:t>
            </a:r>
            <a:r>
              <a:rPr lang="en-US" dirty="0"/>
              <a:t> di </a:t>
            </a:r>
            <a:r>
              <a:rPr lang="en-US" dirty="0" err="1"/>
              <a:t>dalam</a:t>
            </a:r>
            <a:r>
              <a:rPr lang="en-US" dirty="0"/>
              <a:t> </a:t>
            </a:r>
            <a:r>
              <a:rPr lang="en-US" dirty="0" err="1"/>
              <a:t>lirik</a:t>
            </a:r>
            <a:r>
              <a:rPr lang="en-US" dirty="0"/>
              <a:t> </a:t>
            </a:r>
            <a:r>
              <a:rPr lang="en-US" dirty="0" err="1"/>
              <a:t>lagu</a:t>
            </a:r>
            <a:r>
              <a:rPr lang="en-US" dirty="0"/>
              <a:t> </a:t>
            </a:r>
            <a:r>
              <a:rPr lang="en-US" dirty="0" err="1"/>
              <a:t>terujui</a:t>
            </a:r>
            <a:r>
              <a:rPr lang="en-US" dirty="0"/>
              <a:t> Ketika pada verse I pada </a:t>
            </a:r>
            <a:r>
              <a:rPr lang="en-US" dirty="0" err="1"/>
              <a:t>lagu</a:t>
            </a:r>
            <a:r>
              <a:rPr lang="en-US" dirty="0"/>
              <a:t> yang </a:t>
            </a:r>
            <a:r>
              <a:rPr lang="en-US" dirty="0" err="1"/>
              <a:t>menggambarkan</a:t>
            </a:r>
            <a:r>
              <a:rPr lang="en-US" dirty="0"/>
              <a:t> </a:t>
            </a:r>
            <a:r>
              <a:rPr lang="en-US" dirty="0" err="1"/>
              <a:t>suatu</a:t>
            </a:r>
            <a:r>
              <a:rPr lang="en-US" dirty="0"/>
              <a:t> </a:t>
            </a:r>
            <a:r>
              <a:rPr lang="en-US" dirty="0" err="1"/>
              <a:t>keadaan</a:t>
            </a:r>
            <a:r>
              <a:rPr lang="en-US" dirty="0"/>
              <a:t> dan di chorus II </a:t>
            </a:r>
            <a:r>
              <a:rPr lang="en-US" dirty="0" err="1"/>
              <a:t>mengungkapkan</a:t>
            </a:r>
            <a:r>
              <a:rPr lang="en-US" dirty="0"/>
              <a:t> </a:t>
            </a:r>
            <a:r>
              <a:rPr lang="en-US" dirty="0" err="1"/>
              <a:t>pesan</a:t>
            </a:r>
            <a:r>
              <a:rPr lang="en-US" dirty="0"/>
              <a:t> </a:t>
            </a:r>
            <a:r>
              <a:rPr lang="en-US" dirty="0" err="1"/>
              <a:t>perjuangan</a:t>
            </a:r>
            <a:r>
              <a:rPr lang="en-US" dirty="0"/>
              <a:t> </a:t>
            </a:r>
            <a:r>
              <a:rPr lang="en-US" dirty="0" err="1"/>
              <a:t>dari</a:t>
            </a:r>
            <a:r>
              <a:rPr lang="en-US" dirty="0"/>
              <a:t> verse I, </a:t>
            </a:r>
            <a:r>
              <a:rPr lang="en-US" dirty="0" err="1"/>
              <a:t>begitu</a:t>
            </a:r>
            <a:r>
              <a:rPr lang="en-US" dirty="0"/>
              <a:t> juga </a:t>
            </a:r>
            <a:r>
              <a:rPr lang="en-US" dirty="0" err="1"/>
              <a:t>dibait</a:t>
            </a:r>
            <a:r>
              <a:rPr lang="en-US" dirty="0"/>
              <a:t> II pada </a:t>
            </a:r>
            <a:r>
              <a:rPr lang="en-US" dirty="0" err="1"/>
              <a:t>lagu</a:t>
            </a:r>
            <a:r>
              <a:rPr lang="en-US" dirty="0"/>
              <a:t>. </a:t>
            </a:r>
          </a:p>
          <a:p>
            <a:pPr marL="50800" lvl="0" indent="0">
              <a:buNone/>
            </a:pPr>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buNone/>
            </a:pPr>
            <a:r>
              <a:rPr lang="en-US" dirty="0">
                <a:latin typeface="+mn-lt"/>
              </a:rPr>
              <a:t>	 </a:t>
            </a:r>
            <a:r>
              <a:rPr lang="en-US" dirty="0" err="1">
                <a:latin typeface="+mn-lt"/>
              </a:rPr>
              <a:t>dalam</a:t>
            </a:r>
            <a:r>
              <a:rPr lang="en-US" dirty="0">
                <a:latin typeface="+mn-lt"/>
              </a:rPr>
              <a:t> </a:t>
            </a:r>
            <a:r>
              <a:rPr lang="en-US" dirty="0" err="1">
                <a:latin typeface="+mn-lt"/>
              </a:rPr>
              <a:t>penelitian</a:t>
            </a:r>
            <a:r>
              <a:rPr lang="en-US" dirty="0">
                <a:latin typeface="+mn-lt"/>
              </a:rPr>
              <a:t> </a:t>
            </a:r>
            <a:r>
              <a:rPr lang="en-US" dirty="0" err="1">
                <a:latin typeface="+mn-lt"/>
              </a:rPr>
              <a:t>ini</a:t>
            </a:r>
            <a:r>
              <a:rPr lang="en-US" dirty="0">
                <a:latin typeface="+mn-lt"/>
              </a:rPr>
              <a:t>, </a:t>
            </a:r>
            <a:r>
              <a:rPr lang="en-US" dirty="0" err="1">
                <a:latin typeface="+mn-lt"/>
              </a:rPr>
              <a:t>penulis</a:t>
            </a:r>
            <a:r>
              <a:rPr lang="en-US" dirty="0">
                <a:latin typeface="+mn-lt"/>
              </a:rPr>
              <a:t> </a:t>
            </a:r>
            <a:r>
              <a:rPr lang="en-US" dirty="0" err="1">
                <a:latin typeface="+mn-lt"/>
              </a:rPr>
              <a:t>menemukan</a:t>
            </a:r>
            <a:r>
              <a:rPr lang="en-US" dirty="0">
                <a:latin typeface="+mn-lt"/>
              </a:rPr>
              <a:t> </a:t>
            </a:r>
            <a:r>
              <a:rPr lang="en-US" dirty="0" err="1">
                <a:latin typeface="+mn-lt"/>
              </a:rPr>
              <a:t>hal</a:t>
            </a:r>
            <a:r>
              <a:rPr lang="en-US" dirty="0">
                <a:latin typeface="+mn-lt"/>
              </a:rPr>
              <a:t> </a:t>
            </a:r>
            <a:r>
              <a:rPr lang="en-US" dirty="0" err="1">
                <a:latin typeface="+mn-lt"/>
              </a:rPr>
              <a:t>penting</a:t>
            </a:r>
            <a:r>
              <a:rPr lang="en-US" dirty="0">
                <a:latin typeface="+mn-lt"/>
              </a:rPr>
              <a:t> </a:t>
            </a:r>
            <a:r>
              <a:rPr lang="en-US" dirty="0" err="1">
                <a:latin typeface="+mn-lt"/>
              </a:rPr>
              <a:t>dengan</a:t>
            </a:r>
            <a:r>
              <a:rPr lang="en-US" dirty="0">
                <a:latin typeface="+mn-lt"/>
              </a:rPr>
              <a:t> </a:t>
            </a:r>
            <a:r>
              <a:rPr lang="en-US" dirty="0" err="1">
                <a:latin typeface="+mn-lt"/>
              </a:rPr>
              <a:t>menggunakan</a:t>
            </a:r>
            <a:r>
              <a:rPr lang="en-US" dirty="0">
                <a:latin typeface="+mn-lt"/>
              </a:rPr>
              <a:t> </a:t>
            </a:r>
            <a:r>
              <a:rPr lang="en-US" dirty="0" err="1">
                <a:latin typeface="+mn-lt"/>
              </a:rPr>
              <a:t>metode</a:t>
            </a:r>
            <a:r>
              <a:rPr lang="en-US" dirty="0">
                <a:latin typeface="+mn-lt"/>
              </a:rPr>
              <a:t> </a:t>
            </a:r>
            <a:r>
              <a:rPr lang="en-US" dirty="0" err="1">
                <a:latin typeface="+mn-lt"/>
              </a:rPr>
              <a:t>teori</a:t>
            </a:r>
            <a:r>
              <a:rPr lang="en-US" dirty="0">
                <a:latin typeface="+mn-lt"/>
              </a:rPr>
              <a:t> de Saussure </a:t>
            </a:r>
            <a:r>
              <a:rPr lang="en-US" dirty="0" err="1">
                <a:latin typeface="+mn-lt"/>
              </a:rPr>
              <a:t>dalam</a:t>
            </a:r>
            <a:r>
              <a:rPr lang="en-US" dirty="0">
                <a:latin typeface="+mn-lt"/>
              </a:rPr>
              <a:t> </a:t>
            </a:r>
            <a:r>
              <a:rPr lang="en-US" dirty="0" err="1">
                <a:latin typeface="+mn-lt"/>
              </a:rPr>
              <a:t>memaknai</a:t>
            </a:r>
            <a:r>
              <a:rPr lang="en-US" dirty="0">
                <a:latin typeface="+mn-lt"/>
              </a:rPr>
              <a:t> </a:t>
            </a:r>
            <a:r>
              <a:rPr lang="en-US" dirty="0" err="1">
                <a:latin typeface="+mn-lt"/>
              </a:rPr>
              <a:t>tiap</a:t>
            </a:r>
            <a:r>
              <a:rPr lang="en-US" dirty="0">
                <a:latin typeface="+mn-lt"/>
              </a:rPr>
              <a:t> bait pada </a:t>
            </a:r>
            <a:r>
              <a:rPr lang="en-US" dirty="0" err="1">
                <a:latin typeface="+mn-lt"/>
              </a:rPr>
              <a:t>lagu</a:t>
            </a:r>
            <a:r>
              <a:rPr lang="en-US" dirty="0">
                <a:latin typeface="+mn-lt"/>
              </a:rPr>
              <a:t>, </a:t>
            </a:r>
            <a:r>
              <a:rPr lang="en-US" dirty="0" err="1">
                <a:latin typeface="+mn-lt"/>
              </a:rPr>
              <a:t>musik</a:t>
            </a:r>
            <a:r>
              <a:rPr lang="en-US" dirty="0">
                <a:latin typeface="+mn-lt"/>
              </a:rPr>
              <a:t> </a:t>
            </a:r>
            <a:r>
              <a:rPr lang="en-US" dirty="0" err="1">
                <a:latin typeface="+mn-lt"/>
              </a:rPr>
              <a:t>sebagai</a:t>
            </a:r>
            <a:r>
              <a:rPr lang="en-US" dirty="0">
                <a:latin typeface="+mn-lt"/>
              </a:rPr>
              <a:t> media </a:t>
            </a:r>
            <a:r>
              <a:rPr lang="en-US" dirty="0" err="1">
                <a:latin typeface="+mn-lt"/>
              </a:rPr>
              <a:t>dapat</a:t>
            </a:r>
            <a:r>
              <a:rPr lang="en-US" dirty="0">
                <a:latin typeface="+mn-lt"/>
              </a:rPr>
              <a:t> </a:t>
            </a:r>
            <a:r>
              <a:rPr lang="en-US" dirty="0" err="1">
                <a:latin typeface="+mn-lt"/>
              </a:rPr>
              <a:t>menggambarkan</a:t>
            </a:r>
            <a:r>
              <a:rPr lang="en-US" dirty="0">
                <a:latin typeface="+mn-lt"/>
              </a:rPr>
              <a:t> </a:t>
            </a:r>
            <a:r>
              <a:rPr lang="en-US" dirty="0" err="1">
                <a:latin typeface="+mn-lt"/>
              </a:rPr>
              <a:t>seorang</a:t>
            </a:r>
            <a:r>
              <a:rPr lang="en-US" dirty="0">
                <a:latin typeface="+mn-lt"/>
              </a:rPr>
              <a:t> </a:t>
            </a:r>
            <a:r>
              <a:rPr lang="en-US" dirty="0" err="1">
                <a:latin typeface="+mn-lt"/>
              </a:rPr>
              <a:t>tokoh</a:t>
            </a:r>
            <a:r>
              <a:rPr lang="en-US" dirty="0">
                <a:latin typeface="+mn-lt"/>
              </a:rPr>
              <a:t> </a:t>
            </a:r>
            <a:r>
              <a:rPr lang="en-US" dirty="0" err="1">
                <a:latin typeface="+mn-lt"/>
              </a:rPr>
              <a:t>aktivis</a:t>
            </a:r>
            <a:r>
              <a:rPr lang="en-US" dirty="0">
                <a:latin typeface="+mn-lt"/>
              </a:rPr>
              <a:t> yang </a:t>
            </a:r>
            <a:r>
              <a:rPr lang="en-US" dirty="0" err="1">
                <a:latin typeface="+mn-lt"/>
              </a:rPr>
              <a:t>hidup</a:t>
            </a:r>
            <a:r>
              <a:rPr lang="en-US" dirty="0">
                <a:latin typeface="+mn-lt"/>
              </a:rPr>
              <a:t> pada masa </a:t>
            </a:r>
            <a:r>
              <a:rPr lang="en-US" dirty="0" err="1">
                <a:latin typeface="+mn-lt"/>
              </a:rPr>
              <a:t>itu</a:t>
            </a:r>
            <a:r>
              <a:rPr lang="en-US" dirty="0">
                <a:latin typeface="+mn-lt"/>
              </a:rPr>
              <a:t>.</a:t>
            </a:r>
            <a:endParaRPr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indent="-228600">
              <a:buNone/>
            </a:pPr>
            <a:r>
              <a:rPr lang="en-US" dirty="0" err="1">
                <a:latin typeface="+mn-lt"/>
              </a:rPr>
              <a:t>Penelitian</a:t>
            </a:r>
            <a:r>
              <a:rPr lang="en-US" dirty="0">
                <a:latin typeface="+mn-lt"/>
              </a:rPr>
              <a:t> </a:t>
            </a:r>
            <a:r>
              <a:rPr lang="en-US" dirty="0" err="1">
                <a:latin typeface="+mn-lt"/>
              </a:rPr>
              <a:t>ini</a:t>
            </a:r>
            <a:r>
              <a:rPr lang="en-US" dirty="0">
                <a:latin typeface="+mn-lt"/>
              </a:rPr>
              <a:t> </a:t>
            </a:r>
            <a:r>
              <a:rPr lang="en-US" dirty="0" err="1">
                <a:latin typeface="+mn-lt"/>
              </a:rPr>
              <a:t>diharapkan</a:t>
            </a:r>
            <a:r>
              <a:rPr lang="en-US" dirty="0">
                <a:latin typeface="+mn-lt"/>
              </a:rPr>
              <a:t> </a:t>
            </a:r>
            <a:r>
              <a:rPr lang="en-US" dirty="0" err="1">
                <a:latin typeface="+mn-lt"/>
              </a:rPr>
              <a:t>dapat</a:t>
            </a:r>
            <a:r>
              <a:rPr lang="en-US" dirty="0">
                <a:latin typeface="+mn-lt"/>
              </a:rPr>
              <a:t> </a:t>
            </a:r>
            <a:r>
              <a:rPr lang="en-US" dirty="0" err="1">
                <a:latin typeface="+mn-lt"/>
              </a:rPr>
              <a:t>menambah</a:t>
            </a:r>
            <a:r>
              <a:rPr lang="en-US" dirty="0">
                <a:latin typeface="+mn-lt"/>
              </a:rPr>
              <a:t> </a:t>
            </a:r>
            <a:r>
              <a:rPr lang="en-US" dirty="0" err="1">
                <a:latin typeface="+mn-lt"/>
              </a:rPr>
              <a:t>referensi</a:t>
            </a:r>
            <a:r>
              <a:rPr lang="en-US" dirty="0">
                <a:latin typeface="+mn-lt"/>
              </a:rPr>
              <a:t> </a:t>
            </a:r>
            <a:r>
              <a:rPr lang="en-US" dirty="0" err="1">
                <a:latin typeface="+mn-lt"/>
              </a:rPr>
              <a:t>penelitian</a:t>
            </a:r>
            <a:r>
              <a:rPr lang="en-US" dirty="0">
                <a:latin typeface="+mn-lt"/>
              </a:rPr>
              <a:t> </a:t>
            </a:r>
            <a:r>
              <a:rPr lang="en-US" dirty="0" err="1">
                <a:latin typeface="+mn-lt"/>
              </a:rPr>
              <a:t>dalam</a:t>
            </a:r>
            <a:r>
              <a:rPr lang="en-US" dirty="0">
                <a:latin typeface="+mn-lt"/>
              </a:rPr>
              <a:t> </a:t>
            </a:r>
            <a:r>
              <a:rPr lang="en-US" dirty="0" err="1">
                <a:latin typeface="+mn-lt"/>
              </a:rPr>
              <a:t>Ilmu</a:t>
            </a:r>
            <a:r>
              <a:rPr lang="en-US" dirty="0">
                <a:latin typeface="+mn-lt"/>
              </a:rPr>
              <a:t> </a:t>
            </a:r>
            <a:r>
              <a:rPr lang="en-US" dirty="0" err="1">
                <a:latin typeface="+mn-lt"/>
              </a:rPr>
              <a:t>Komunikasi</a:t>
            </a:r>
            <a:r>
              <a:rPr lang="en-US" dirty="0">
                <a:latin typeface="+mn-lt"/>
              </a:rPr>
              <a:t>, </a:t>
            </a:r>
            <a:r>
              <a:rPr lang="en-US" dirty="0" err="1">
                <a:latin typeface="+mn-lt"/>
              </a:rPr>
              <a:t>khususnya</a:t>
            </a:r>
            <a:r>
              <a:rPr lang="en-US" dirty="0">
                <a:latin typeface="+mn-lt"/>
              </a:rPr>
              <a:t> pada </a:t>
            </a:r>
            <a:r>
              <a:rPr lang="en-US" dirty="0" err="1">
                <a:latin typeface="+mn-lt"/>
              </a:rPr>
              <a:t>metode</a:t>
            </a:r>
            <a:r>
              <a:rPr lang="en-US" dirty="0">
                <a:latin typeface="+mn-lt"/>
              </a:rPr>
              <a:t> </a:t>
            </a:r>
            <a:r>
              <a:rPr lang="en-US" dirty="0" err="1">
                <a:latin typeface="+mn-lt"/>
              </a:rPr>
              <a:t>kualitatif</a:t>
            </a:r>
            <a:r>
              <a:rPr lang="en-US" dirty="0">
                <a:latin typeface="+mn-lt"/>
              </a:rPr>
              <a:t> </a:t>
            </a:r>
            <a:r>
              <a:rPr lang="en-US" dirty="0" err="1">
                <a:latin typeface="+mn-lt"/>
              </a:rPr>
              <a:t>dengan</a:t>
            </a:r>
            <a:r>
              <a:rPr lang="en-US" dirty="0">
                <a:latin typeface="+mn-lt"/>
              </a:rPr>
              <a:t> </a:t>
            </a:r>
            <a:r>
              <a:rPr lang="en-US" dirty="0" err="1">
                <a:latin typeface="+mn-lt"/>
              </a:rPr>
              <a:t>teori</a:t>
            </a:r>
            <a:r>
              <a:rPr lang="en-US" dirty="0">
                <a:latin typeface="+mn-lt"/>
              </a:rPr>
              <a:t> semiotic </a:t>
            </a:r>
            <a:r>
              <a:rPr lang="en-US" dirty="0" err="1">
                <a:latin typeface="+mn-lt"/>
              </a:rPr>
              <a:t>dari</a:t>
            </a:r>
            <a:r>
              <a:rPr lang="en-US" dirty="0">
                <a:latin typeface="+mn-lt"/>
              </a:rPr>
              <a:t> Ferdinand de Saussure, </a:t>
            </a:r>
            <a:r>
              <a:rPr lang="en-US" dirty="0" err="1">
                <a:latin typeface="+mn-lt"/>
              </a:rPr>
              <a:t>serta</a:t>
            </a:r>
            <a:r>
              <a:rPr lang="en-US" dirty="0">
                <a:latin typeface="+mn-lt"/>
              </a:rPr>
              <a:t> </a:t>
            </a:r>
            <a:r>
              <a:rPr lang="en-US" dirty="0" err="1">
                <a:latin typeface="+mn-lt"/>
              </a:rPr>
              <a:t>memberi</a:t>
            </a:r>
            <a:r>
              <a:rPr lang="en-US" dirty="0">
                <a:latin typeface="+mn-lt"/>
              </a:rPr>
              <a:t> </a:t>
            </a:r>
            <a:r>
              <a:rPr lang="en-US" dirty="0" err="1">
                <a:latin typeface="+mn-lt"/>
              </a:rPr>
              <a:t>manfaat</a:t>
            </a:r>
            <a:r>
              <a:rPr lang="en-US" dirty="0">
                <a:latin typeface="+mn-lt"/>
              </a:rPr>
              <a:t> pada </a:t>
            </a:r>
            <a:r>
              <a:rPr lang="en-US" dirty="0" err="1">
                <a:latin typeface="+mn-lt"/>
              </a:rPr>
              <a:t>pemaknaan</a:t>
            </a:r>
            <a:r>
              <a:rPr lang="en-US" dirty="0">
                <a:latin typeface="+mn-lt"/>
              </a:rPr>
              <a:t> </a:t>
            </a:r>
            <a:r>
              <a:rPr lang="en-US" dirty="0" err="1">
                <a:latin typeface="+mn-lt"/>
              </a:rPr>
              <a:t>sebuah</a:t>
            </a:r>
            <a:r>
              <a:rPr lang="en-US" dirty="0">
                <a:latin typeface="+mn-lt"/>
              </a:rPr>
              <a:t> </a:t>
            </a:r>
            <a:r>
              <a:rPr lang="en-US" dirty="0" err="1">
                <a:latin typeface="+mn-lt"/>
              </a:rPr>
              <a:t>lagu</a:t>
            </a:r>
            <a:r>
              <a:rPr lang="en-US" dirty="0">
                <a:latin typeface="+mn-lt"/>
              </a:rPr>
              <a:t> dan </a:t>
            </a:r>
            <a:r>
              <a:rPr lang="en-US" dirty="0" err="1">
                <a:latin typeface="+mn-lt"/>
              </a:rPr>
              <a:t>penyusunan</a:t>
            </a:r>
            <a:r>
              <a:rPr lang="en-US" dirty="0">
                <a:latin typeface="+mn-lt"/>
              </a:rPr>
              <a:t> </a:t>
            </a:r>
            <a:r>
              <a:rPr lang="en-US" dirty="0" err="1">
                <a:latin typeface="+mn-lt"/>
              </a:rPr>
              <a:t>sebuah</a:t>
            </a:r>
            <a:r>
              <a:rPr lang="en-US" dirty="0">
                <a:latin typeface="+mn-lt"/>
              </a:rPr>
              <a:t> </a:t>
            </a:r>
            <a:r>
              <a:rPr lang="en-US" dirty="0" err="1">
                <a:latin typeface="+mn-lt"/>
              </a:rPr>
              <a:t>lirik</a:t>
            </a:r>
            <a:r>
              <a:rPr lang="en-US" dirty="0">
                <a:latin typeface="+mn-lt"/>
              </a:rPr>
              <a:t> </a:t>
            </a:r>
            <a:r>
              <a:rPr lang="en-US" dirty="0" err="1">
                <a:latin typeface="+mn-lt"/>
              </a:rPr>
              <a:t>lagu</a:t>
            </a:r>
            <a:r>
              <a:rPr lang="en-US" dirty="0">
                <a:latin typeface="+mn-lt"/>
              </a:rPr>
              <a:t>.</a:t>
            </a:r>
            <a:endParaRPr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788</Words>
  <Application>Microsoft Macintosh PowerPoint</Application>
  <PresentationFormat>Widescreen</PresentationFormat>
  <Paragraphs>66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Century Gothic</vt:lpstr>
      <vt:lpstr>Calibri</vt:lpstr>
      <vt:lpstr>Exo</vt:lpstr>
      <vt:lpstr>Arial</vt:lpstr>
      <vt:lpstr>Times New Roman</vt:lpstr>
      <vt:lpstr>Office Theme</vt:lpstr>
      <vt:lpstr>Analisis Semiotik Makna Perjuangan Pada Lirik Lagu “di udara” Karya Efek Rumah Kaca</vt:lpstr>
      <vt:lpstr>Pendahuluan</vt:lpstr>
      <vt:lpstr>Pertanyaan Penelitian (Rumusan Masalah)</vt:lpstr>
      <vt:lpstr>Metode</vt:lpstr>
      <vt:lpstr>Pembahasan</vt:lpstr>
      <vt:lpstr>Pembahasan</vt:lpstr>
      <vt:lpstr>Hasil</vt:lpstr>
      <vt:lpstr>Temuan Penting Penelitian</vt:lpstr>
      <vt:lpstr>Manfaat Penelitian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Artikel</dc:title>
  <dc:creator>Umsida</dc:creator>
  <cp:lastModifiedBy>dimasdanuu@gmail.com</cp:lastModifiedBy>
  <cp:revision>27</cp:revision>
  <dcterms:created xsi:type="dcterms:W3CDTF">2020-02-15T07:43:00Z</dcterms:created>
  <dcterms:modified xsi:type="dcterms:W3CDTF">2023-07-07T02:33:55Z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