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6" r:id="rId6"/>
    <p:sldId id="277" r:id="rId7"/>
    <p:sldId id="273" r:id="rId8"/>
    <p:sldId id="278" r:id="rId9"/>
    <p:sldId id="279" r:id="rId10"/>
    <p:sldId id="274" r:id="rId11"/>
    <p:sldId id="275" r:id="rId12"/>
    <p:sldId id="276" r:id="rId13"/>
    <p:sldId id="265" r:id="rId14"/>
  </p:sldIdLst>
  <p:sldSz cx="12192000" cy="6858000"/>
  <p:notesSz cx="9144000" cy="6858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Ex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Gaya Tema 1 - Akse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Gaya Medium 1 - Akse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25" y="53"/>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070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062718"/>
            <a:ext cx="10736956" cy="2903657"/>
          </a:xfrm>
          <a:prstGeom prst="rect">
            <a:avLst/>
          </a:prstGeom>
          <a:noFill/>
          <a:ln>
            <a:noFill/>
          </a:ln>
        </p:spPr>
        <p:txBody>
          <a:bodyPr spcFirstLastPara="1" wrap="square" lIns="91425" tIns="45700" rIns="91425" bIns="45700" anchor="b" anchorCtr="0">
            <a:noAutofit/>
          </a:bodyPr>
          <a:lstStyle/>
          <a:p>
            <a:pPr lvl="0"/>
            <a:br>
              <a:rPr lang="id-ID" sz="4000" dirty="0">
                <a:latin typeface="Exo"/>
                <a:ea typeface="Exo"/>
                <a:cs typeface="Exo"/>
                <a:sym typeface="Exo"/>
              </a:rPr>
            </a:br>
            <a:r>
              <a:rPr lang="id-ID" sz="3600" dirty="0">
                <a:latin typeface="Exo"/>
                <a:ea typeface="Exo"/>
                <a:cs typeface="Exo"/>
                <a:sym typeface="Exo"/>
              </a:rPr>
              <a:t>HUBUNGAN SELF EFFICACY, LOCUS OF CONTROL DAN KOMITMEN BERPENGARUH TERHADAP KINERJA PERANGKAT DESA </a:t>
            </a:r>
            <a:br>
              <a:rPr lang="id-ID" sz="3600" dirty="0">
                <a:latin typeface="Exo"/>
                <a:ea typeface="Exo"/>
                <a:cs typeface="Exo"/>
                <a:sym typeface="Exo"/>
              </a:rPr>
            </a:br>
            <a:r>
              <a:rPr lang="id-ID" sz="3600" dirty="0">
                <a:latin typeface="Exo"/>
                <a:ea typeface="Exo"/>
                <a:cs typeface="Exo"/>
                <a:sym typeface="Exo"/>
              </a:rPr>
              <a:t>(STUDI KASUS PERANGKAT DESA DI WILAYAH KECAMATAN TANGGULANGIN)</a:t>
            </a:r>
            <a:endParaRPr lang="id-ID" sz="4000" dirty="0">
              <a:latin typeface="Exo"/>
              <a:ea typeface="Exo"/>
              <a:cs typeface="Exo"/>
              <a:sym typeface="Exo"/>
            </a:endParaRPr>
          </a:p>
        </p:txBody>
      </p:sp>
      <p:sp>
        <p:nvSpPr>
          <p:cNvPr id="41" name="Google Shape;41;p1"/>
          <p:cNvSpPr txBox="1">
            <a:spLocks noGrp="1"/>
          </p:cNvSpPr>
          <p:nvPr>
            <p:ph type="subTitle" idx="1"/>
          </p:nvPr>
        </p:nvSpPr>
        <p:spPr>
          <a:xfrm>
            <a:off x="1775520" y="3954343"/>
            <a:ext cx="8763000" cy="29036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sz="2000" dirty="0" err="1">
                <a:solidFill>
                  <a:srgbClr val="F2F2F2"/>
                </a:solidFill>
                <a:latin typeface="Exo"/>
                <a:ea typeface="Exo"/>
                <a:cs typeface="Exo"/>
                <a:sym typeface="Exo"/>
              </a:rPr>
              <a:t>Oleh</a:t>
            </a:r>
            <a:r>
              <a:rPr lang="en-US" sz="2000" dirty="0">
                <a:solidFill>
                  <a:srgbClr val="F2F2F2"/>
                </a:solidFill>
                <a:latin typeface="Exo"/>
                <a:ea typeface="Exo"/>
                <a:cs typeface="Exo"/>
                <a:sym typeface="Exo"/>
              </a:rPr>
              <a:t>:</a:t>
            </a:r>
            <a:endParaRPr sz="2000" dirty="0"/>
          </a:p>
          <a:p>
            <a:pPr marL="0" lvl="0" indent="0" algn="ctr" rtl="0">
              <a:lnSpc>
                <a:spcPct val="90000"/>
              </a:lnSpc>
              <a:spcBef>
                <a:spcPts val="1000"/>
              </a:spcBef>
              <a:spcAft>
                <a:spcPts val="0"/>
              </a:spcAft>
              <a:buClr>
                <a:schemeClr val="lt1"/>
              </a:buClr>
              <a:buSzPts val="2400"/>
              <a:buNone/>
            </a:pPr>
            <a:r>
              <a:rPr lang="en-US" sz="2000" dirty="0"/>
              <a:t>Nama </a:t>
            </a:r>
            <a:r>
              <a:rPr lang="en-US" sz="2000" dirty="0" err="1"/>
              <a:t>Mahasiswa</a:t>
            </a:r>
            <a:r>
              <a:rPr lang="en-US" sz="2000" dirty="0"/>
              <a:t> : </a:t>
            </a:r>
            <a:r>
              <a:rPr lang="id-ID" sz="2000" dirty="0"/>
              <a:t>Mohammad Bachrul Rozi </a:t>
            </a:r>
            <a:r>
              <a:rPr lang="en-US" sz="2000" dirty="0"/>
              <a:t>(19201</a:t>
            </a:r>
            <a:r>
              <a:rPr lang="id-ID" sz="2000" dirty="0"/>
              <a:t>0400417</a:t>
            </a:r>
            <a:r>
              <a:rPr lang="en-US" sz="2000" dirty="0"/>
              <a:t>)</a:t>
            </a:r>
            <a:endParaRPr sz="2000" dirty="0"/>
          </a:p>
          <a:p>
            <a:pPr marL="0" lvl="0" indent="0"/>
            <a:r>
              <a:rPr lang="en-US" sz="2000" dirty="0" err="1"/>
              <a:t>Dosen</a:t>
            </a:r>
            <a:r>
              <a:rPr lang="en-US" sz="2000" dirty="0"/>
              <a:t> </a:t>
            </a:r>
            <a:r>
              <a:rPr lang="en-US" sz="2000" dirty="0" err="1"/>
              <a:t>Pembimbing</a:t>
            </a:r>
            <a:r>
              <a:rPr lang="en-US" sz="2000" dirty="0"/>
              <a:t> : Hasan </a:t>
            </a:r>
            <a:r>
              <a:rPr lang="en-US" sz="2000" dirty="0" err="1"/>
              <a:t>Ubaidillah</a:t>
            </a:r>
            <a:r>
              <a:rPr lang="en-US" sz="2000" dirty="0"/>
              <a:t>, SE., MM</a:t>
            </a:r>
          </a:p>
          <a:p>
            <a:pPr marL="0" lvl="0" indent="0"/>
            <a:r>
              <a:rPr lang="en-ID" sz="2000" dirty="0"/>
              <a:t>Program </a:t>
            </a:r>
            <a:r>
              <a:rPr lang="en-ID" sz="2000" dirty="0" err="1"/>
              <a:t>Studi</a:t>
            </a:r>
            <a:r>
              <a:rPr lang="en-ID" sz="2000" dirty="0"/>
              <a:t> </a:t>
            </a:r>
            <a:r>
              <a:rPr lang="en-ID" sz="2000" dirty="0" err="1"/>
              <a:t>Manajemen</a:t>
            </a:r>
            <a:endParaRPr sz="2000" dirty="0"/>
          </a:p>
          <a:p>
            <a:pPr marL="0" lvl="0" indent="0" algn="ctr" rtl="0">
              <a:lnSpc>
                <a:spcPct val="90000"/>
              </a:lnSpc>
              <a:spcBef>
                <a:spcPts val="1000"/>
              </a:spcBef>
              <a:spcAft>
                <a:spcPts val="0"/>
              </a:spcAft>
              <a:buClr>
                <a:srgbClr val="F2F2F2"/>
              </a:buClr>
              <a:buSzPts val="2400"/>
              <a:buNone/>
            </a:pPr>
            <a:r>
              <a:rPr lang="en-US" sz="2000" dirty="0" err="1">
                <a:solidFill>
                  <a:srgbClr val="F2F2F2"/>
                </a:solidFill>
                <a:latin typeface="Exo"/>
                <a:ea typeface="Exo"/>
                <a:cs typeface="Exo"/>
                <a:sym typeface="Exo"/>
              </a:rPr>
              <a:t>Universitas</a:t>
            </a:r>
            <a:r>
              <a:rPr lang="en-US" sz="2000" dirty="0">
                <a:solidFill>
                  <a:srgbClr val="F2F2F2"/>
                </a:solidFill>
                <a:latin typeface="Exo"/>
                <a:ea typeface="Exo"/>
                <a:cs typeface="Exo"/>
                <a:sym typeface="Exo"/>
              </a:rPr>
              <a:t> </a:t>
            </a:r>
            <a:r>
              <a:rPr lang="en-US" sz="2000" dirty="0" err="1">
                <a:solidFill>
                  <a:srgbClr val="F2F2F2"/>
                </a:solidFill>
                <a:latin typeface="Exo"/>
                <a:ea typeface="Exo"/>
                <a:cs typeface="Exo"/>
                <a:sym typeface="Exo"/>
              </a:rPr>
              <a:t>Muhammadiyah</a:t>
            </a:r>
            <a:r>
              <a:rPr lang="en-US" sz="2000" dirty="0">
                <a:solidFill>
                  <a:srgbClr val="F2F2F2"/>
                </a:solidFill>
                <a:latin typeface="Exo"/>
                <a:ea typeface="Exo"/>
                <a:cs typeface="Exo"/>
                <a:sym typeface="Exo"/>
              </a:rPr>
              <a:t> </a:t>
            </a:r>
            <a:r>
              <a:rPr lang="en-US" sz="2000" dirty="0" err="1">
                <a:solidFill>
                  <a:srgbClr val="F2F2F2"/>
                </a:solidFill>
                <a:latin typeface="Exo"/>
                <a:ea typeface="Exo"/>
                <a:cs typeface="Exo"/>
                <a:sym typeface="Exo"/>
              </a:rPr>
              <a:t>Sidoarjo</a:t>
            </a:r>
            <a:r>
              <a:rPr lang="en-US" sz="2000" dirty="0">
                <a:solidFill>
                  <a:srgbClr val="F2F2F2"/>
                </a:solidFill>
                <a:latin typeface="Exo"/>
                <a:ea typeface="Exo"/>
                <a:cs typeface="Exo"/>
                <a:sym typeface="Exo"/>
              </a:rPr>
              <a:t> </a:t>
            </a:r>
            <a:endParaRPr sz="2000"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id-ID" sz="2000" dirty="0">
                <a:solidFill>
                  <a:srgbClr val="F2F2F2"/>
                </a:solidFill>
              </a:rPr>
              <a:t>Juni 2023</a:t>
            </a:r>
            <a:endParaRPr sz="2000"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E63101C-AF62-74BA-43FE-6E42B7186059}"/>
              </a:ext>
            </a:extLst>
          </p:cNvPr>
          <p:cNvSpPr>
            <a:spLocks noGrp="1"/>
          </p:cNvSpPr>
          <p:nvPr>
            <p:ph type="title"/>
          </p:nvPr>
        </p:nvSpPr>
        <p:spPr/>
        <p:txBody>
          <a:bodyPr/>
          <a:lstStyle/>
          <a:p>
            <a:r>
              <a:rPr lang="id-ID" dirty="0"/>
              <a:t>pembahasan</a:t>
            </a:r>
          </a:p>
        </p:txBody>
      </p:sp>
      <p:sp>
        <p:nvSpPr>
          <p:cNvPr id="3" name="Tampungan Teks 2">
            <a:extLst>
              <a:ext uri="{FF2B5EF4-FFF2-40B4-BE49-F238E27FC236}">
                <a16:creationId xmlns:a16="http://schemas.microsoft.com/office/drawing/2014/main" id="{EAAAE4DE-432A-A057-88C7-BCA4B3183D49}"/>
              </a:ext>
            </a:extLst>
          </p:cNvPr>
          <p:cNvSpPr>
            <a:spLocks noGrp="1"/>
          </p:cNvSpPr>
          <p:nvPr>
            <p:ph type="body" idx="1"/>
          </p:nvPr>
        </p:nvSpPr>
        <p:spPr/>
        <p:txBody>
          <a:bodyPr>
            <a:normAutofit/>
          </a:bodyPr>
          <a:lstStyle/>
          <a:p>
            <a:r>
              <a:rPr lang="id-ID" sz="2200" dirty="0">
                <a:latin typeface="Times New Roman" panose="02020603050405020304" pitchFamily="18" charset="0"/>
                <a:cs typeface="Times New Roman" panose="02020603050405020304" pitchFamily="18" charset="0"/>
              </a:rPr>
              <a:t>X1-Y Hasil regresi dan uji t menunjukkan bahwa variabel </a:t>
            </a:r>
            <a:r>
              <a:rPr lang="id-ID" sz="2200" dirty="0" err="1">
                <a:latin typeface="Times New Roman" panose="02020603050405020304" pitchFamily="18" charset="0"/>
                <a:cs typeface="Times New Roman" panose="02020603050405020304" pitchFamily="18" charset="0"/>
              </a:rPr>
              <a:t>self-efficacy</a:t>
            </a:r>
            <a:r>
              <a:rPr lang="id-ID" sz="2200" dirty="0">
                <a:latin typeface="Times New Roman" panose="02020603050405020304" pitchFamily="18" charset="0"/>
                <a:cs typeface="Times New Roman" panose="02020603050405020304" pitchFamily="18" charset="0"/>
              </a:rPr>
              <a:t> berpengaruh signifikan terhadap seberapa baik kinerja perangkat desa di Kecamatan </a:t>
            </a:r>
            <a:r>
              <a:rPr lang="id-ID" sz="2200" dirty="0" err="1">
                <a:latin typeface="Times New Roman" panose="02020603050405020304" pitchFamily="18" charset="0"/>
                <a:cs typeface="Times New Roman" panose="02020603050405020304" pitchFamily="18" charset="0"/>
              </a:rPr>
              <a:t>Tanggulangin</a:t>
            </a:r>
            <a:r>
              <a:rPr lang="id-ID" sz="2200" dirty="0">
                <a:latin typeface="Times New Roman" panose="02020603050405020304" pitchFamily="18" charset="0"/>
                <a:cs typeface="Times New Roman" panose="02020603050405020304" pitchFamily="18" charset="0"/>
              </a:rPr>
              <a:t>. Hal ini menunjukkan bahwa variabel </a:t>
            </a:r>
            <a:r>
              <a:rPr lang="id-ID" sz="2200" dirty="0" err="1">
                <a:latin typeface="Times New Roman" panose="02020603050405020304" pitchFamily="18" charset="0"/>
                <a:cs typeface="Times New Roman" panose="02020603050405020304" pitchFamily="18" charset="0"/>
              </a:rPr>
              <a:t>efikasi</a:t>
            </a:r>
            <a:r>
              <a:rPr lang="id-ID" sz="2200" dirty="0">
                <a:latin typeface="Times New Roman" panose="02020603050405020304" pitchFamily="18" charset="0"/>
                <a:cs typeface="Times New Roman" panose="02020603050405020304" pitchFamily="18" charset="0"/>
              </a:rPr>
              <a:t> diri berpengaruh besar terhadap kinerja dengan </a:t>
            </a:r>
            <a:r>
              <a:rPr lang="id-ID" sz="2200" dirty="0" err="1">
                <a:latin typeface="Times New Roman" panose="02020603050405020304" pitchFamily="18" charset="0"/>
                <a:cs typeface="Times New Roman" panose="02020603050405020304" pitchFamily="18" charset="0"/>
              </a:rPr>
              <a:t>t_hitung</a:t>
            </a:r>
            <a:r>
              <a:rPr lang="id-ID" sz="2200" dirty="0">
                <a:latin typeface="Times New Roman" panose="02020603050405020304" pitchFamily="18" charset="0"/>
                <a:cs typeface="Times New Roman" panose="02020603050405020304" pitchFamily="18" charset="0"/>
              </a:rPr>
              <a:t> 3,127 &gt; </a:t>
            </a:r>
            <a:r>
              <a:rPr lang="id-ID" sz="2200" dirty="0" err="1">
                <a:latin typeface="Times New Roman" panose="02020603050405020304" pitchFamily="18" charset="0"/>
                <a:cs typeface="Times New Roman" panose="02020603050405020304" pitchFamily="18" charset="0"/>
              </a:rPr>
              <a:t>t_tabel</a:t>
            </a:r>
            <a:r>
              <a:rPr lang="id-ID" sz="2200" dirty="0">
                <a:latin typeface="Times New Roman" panose="02020603050405020304" pitchFamily="18" charset="0"/>
                <a:cs typeface="Times New Roman" panose="02020603050405020304" pitchFamily="18" charset="0"/>
              </a:rPr>
              <a:t> 1,9811 dan taraf signifikansi 0,02 &lt; 0,05.. </a:t>
            </a:r>
          </a:p>
          <a:p>
            <a:r>
              <a:rPr lang="id-ID" sz="2200" dirty="0">
                <a:latin typeface="Times New Roman" panose="02020603050405020304" pitchFamily="18" charset="0"/>
                <a:cs typeface="Times New Roman" panose="02020603050405020304" pitchFamily="18" charset="0"/>
              </a:rPr>
              <a:t>X2-Y Dengan hasil </a:t>
            </a:r>
            <a:r>
              <a:rPr lang="id-ID" sz="2200" dirty="0" err="1">
                <a:latin typeface="Times New Roman" panose="02020603050405020304" pitchFamily="18" charset="0"/>
                <a:cs typeface="Times New Roman" panose="02020603050405020304" pitchFamily="18" charset="0"/>
              </a:rPr>
              <a:t>t_hitung</a:t>
            </a:r>
            <a:r>
              <a:rPr lang="id-ID" sz="2200" dirty="0">
                <a:latin typeface="Times New Roman" panose="02020603050405020304" pitchFamily="18" charset="0"/>
                <a:cs typeface="Times New Roman" panose="02020603050405020304" pitchFamily="18" charset="0"/>
              </a:rPr>
              <a:t> sebesar - 0,156 &lt; </a:t>
            </a:r>
            <a:r>
              <a:rPr lang="id-ID" sz="2200" dirty="0" err="1">
                <a:latin typeface="Times New Roman" panose="02020603050405020304" pitchFamily="18" charset="0"/>
                <a:cs typeface="Times New Roman" panose="02020603050405020304" pitchFamily="18" charset="0"/>
              </a:rPr>
              <a:t>t_tabel</a:t>
            </a:r>
            <a:r>
              <a:rPr lang="id-ID" sz="2200" dirty="0">
                <a:latin typeface="Times New Roman" panose="02020603050405020304" pitchFamily="18" charset="0"/>
                <a:cs typeface="Times New Roman" panose="02020603050405020304" pitchFamily="18" charset="0"/>
              </a:rPr>
              <a:t> 1,9811 dan tingkat signifikansi 0,887 &gt; 0,05 maka variabel </a:t>
            </a:r>
            <a:r>
              <a:rPr lang="id-ID" sz="2200" dirty="0" err="1">
                <a:latin typeface="Times New Roman" panose="02020603050405020304" pitchFamily="18" charset="0"/>
                <a:cs typeface="Times New Roman" panose="02020603050405020304" pitchFamily="18" charset="0"/>
              </a:rPr>
              <a:t>locus</a:t>
            </a:r>
            <a:r>
              <a:rPr lang="id-ID" sz="2200" dirty="0">
                <a:latin typeface="Times New Roman" panose="02020603050405020304" pitchFamily="18" charset="0"/>
                <a:cs typeface="Times New Roman" panose="02020603050405020304" pitchFamily="18" charset="0"/>
              </a:rPr>
              <a:t> </a:t>
            </a:r>
            <a:r>
              <a:rPr lang="id-ID" sz="2200" dirty="0" err="1">
                <a:latin typeface="Times New Roman" panose="02020603050405020304" pitchFamily="18" charset="0"/>
                <a:cs typeface="Times New Roman" panose="02020603050405020304" pitchFamily="18" charset="0"/>
              </a:rPr>
              <a:t>of</a:t>
            </a:r>
            <a:r>
              <a:rPr lang="id-ID" sz="2200" dirty="0">
                <a:latin typeface="Times New Roman" panose="02020603050405020304" pitchFamily="18" charset="0"/>
                <a:cs typeface="Times New Roman" panose="02020603050405020304" pitchFamily="18" charset="0"/>
              </a:rPr>
              <a:t> </a:t>
            </a:r>
            <a:r>
              <a:rPr lang="id-ID" sz="2200" dirty="0" err="1">
                <a:latin typeface="Times New Roman" panose="02020603050405020304" pitchFamily="18" charset="0"/>
                <a:cs typeface="Times New Roman" panose="02020603050405020304" pitchFamily="18" charset="0"/>
              </a:rPr>
              <a:t>control</a:t>
            </a:r>
            <a:r>
              <a:rPr lang="id-ID" sz="2200" dirty="0">
                <a:latin typeface="Times New Roman" panose="02020603050405020304" pitchFamily="18" charset="0"/>
                <a:cs typeface="Times New Roman" panose="02020603050405020304" pitchFamily="18" charset="0"/>
              </a:rPr>
              <a:t> terhadap kinerja perangkat desa di Kecamatan </a:t>
            </a:r>
            <a:r>
              <a:rPr lang="id-ID" sz="2200" dirty="0" err="1">
                <a:latin typeface="Times New Roman" panose="02020603050405020304" pitchFamily="18" charset="0"/>
                <a:cs typeface="Times New Roman" panose="02020603050405020304" pitchFamily="18" charset="0"/>
              </a:rPr>
              <a:t>Tanggulangin</a:t>
            </a:r>
            <a:r>
              <a:rPr lang="id-ID" sz="2200" dirty="0">
                <a:latin typeface="Times New Roman" panose="02020603050405020304" pitchFamily="18" charset="0"/>
                <a:cs typeface="Times New Roman" panose="02020603050405020304" pitchFamily="18" charset="0"/>
              </a:rPr>
              <a:t> ternyata tidak berpengaruh signifikan menurut regresi dan uji t variabel. Hal ini menunjukkan bahwa tidak terdapat pengaruh yang terlihat dari variabel </a:t>
            </a:r>
            <a:r>
              <a:rPr lang="id-ID" sz="2200" dirty="0" err="1">
                <a:latin typeface="Times New Roman" panose="02020603050405020304" pitchFamily="18" charset="0"/>
                <a:cs typeface="Times New Roman" panose="02020603050405020304" pitchFamily="18" charset="0"/>
              </a:rPr>
              <a:t>locus</a:t>
            </a:r>
            <a:r>
              <a:rPr lang="id-ID" sz="2200" dirty="0">
                <a:latin typeface="Times New Roman" panose="02020603050405020304" pitchFamily="18" charset="0"/>
                <a:cs typeface="Times New Roman" panose="02020603050405020304" pitchFamily="18" charset="0"/>
              </a:rPr>
              <a:t> </a:t>
            </a:r>
            <a:r>
              <a:rPr lang="id-ID" sz="2200" dirty="0" err="1">
                <a:latin typeface="Times New Roman" panose="02020603050405020304" pitchFamily="18" charset="0"/>
                <a:cs typeface="Times New Roman" panose="02020603050405020304" pitchFamily="18" charset="0"/>
              </a:rPr>
              <a:t>of</a:t>
            </a:r>
            <a:r>
              <a:rPr lang="id-ID" sz="2200" dirty="0">
                <a:latin typeface="Times New Roman" panose="02020603050405020304" pitchFamily="18" charset="0"/>
                <a:cs typeface="Times New Roman" panose="02020603050405020304" pitchFamily="18" charset="0"/>
              </a:rPr>
              <a:t> </a:t>
            </a:r>
            <a:r>
              <a:rPr lang="id-ID" sz="2200" dirty="0" err="1">
                <a:latin typeface="Times New Roman" panose="02020603050405020304" pitchFamily="18" charset="0"/>
                <a:cs typeface="Times New Roman" panose="02020603050405020304" pitchFamily="18" charset="0"/>
              </a:rPr>
              <a:t>control</a:t>
            </a:r>
            <a:r>
              <a:rPr lang="id-ID" sz="2200" dirty="0">
                <a:latin typeface="Times New Roman" panose="02020603050405020304" pitchFamily="18" charset="0"/>
                <a:cs typeface="Times New Roman" panose="02020603050405020304" pitchFamily="18" charset="0"/>
              </a:rPr>
              <a:t> terhadap kinerja.</a:t>
            </a:r>
          </a:p>
          <a:p>
            <a:r>
              <a:rPr lang="id-ID" sz="2200" dirty="0">
                <a:latin typeface="Times New Roman" panose="02020603050405020304" pitchFamily="18" charset="0"/>
                <a:cs typeface="Times New Roman" panose="02020603050405020304" pitchFamily="18" charset="0"/>
              </a:rPr>
              <a:t>X3-Y Berdasarkan uji regresi terdapat hubungan yang positif dan signifikan antara variabel uji t komitmen dengan kinerja perangkat desa di wilayah kecamatan </a:t>
            </a:r>
            <a:r>
              <a:rPr lang="id-ID" sz="2200" dirty="0" err="1">
                <a:latin typeface="Times New Roman" panose="02020603050405020304" pitchFamily="18" charset="0"/>
                <a:cs typeface="Times New Roman" panose="02020603050405020304" pitchFamily="18" charset="0"/>
              </a:rPr>
              <a:t>Tanggulangin</a:t>
            </a:r>
            <a:r>
              <a:rPr lang="id-ID" sz="2200" dirty="0">
                <a:latin typeface="Times New Roman" panose="02020603050405020304" pitchFamily="18" charset="0"/>
                <a:cs typeface="Times New Roman" panose="02020603050405020304" pitchFamily="18" charset="0"/>
              </a:rPr>
              <a:t> yang ditunjukkan dengan </a:t>
            </a:r>
            <a:r>
              <a:rPr lang="id-ID" sz="2200" dirty="0" err="1">
                <a:latin typeface="Times New Roman" panose="02020603050405020304" pitchFamily="18" charset="0"/>
                <a:cs typeface="Times New Roman" panose="02020603050405020304" pitchFamily="18" charset="0"/>
              </a:rPr>
              <a:t>t_hitung</a:t>
            </a:r>
            <a:r>
              <a:rPr lang="id-ID" sz="2200" dirty="0">
                <a:latin typeface="Times New Roman" panose="02020603050405020304" pitchFamily="18" charset="0"/>
                <a:cs typeface="Times New Roman" panose="02020603050405020304" pitchFamily="18" charset="0"/>
              </a:rPr>
              <a:t> sebesar 2,735 &gt; </a:t>
            </a:r>
            <a:r>
              <a:rPr lang="id-ID" sz="2200" dirty="0" err="1">
                <a:latin typeface="Times New Roman" panose="02020603050405020304" pitchFamily="18" charset="0"/>
                <a:cs typeface="Times New Roman" panose="02020603050405020304" pitchFamily="18" charset="0"/>
              </a:rPr>
              <a:t>t_tabel</a:t>
            </a:r>
            <a:r>
              <a:rPr lang="id-ID" sz="2200" dirty="0">
                <a:latin typeface="Times New Roman" panose="02020603050405020304" pitchFamily="18" charset="0"/>
                <a:cs typeface="Times New Roman" panose="02020603050405020304" pitchFamily="18" charset="0"/>
              </a:rPr>
              <a:t> 1,9811 dan tingkat signifikansi sebesar 0,07 &gt; 0,05. Dengan kata lain, kinerja perangkat desa dipengaruhi secara signifikan oleh variabel komitmen.</a:t>
            </a:r>
          </a:p>
        </p:txBody>
      </p:sp>
    </p:spTree>
    <p:extLst>
      <p:ext uri="{BB962C8B-B14F-4D97-AF65-F5344CB8AC3E}">
        <p14:creationId xmlns:p14="http://schemas.microsoft.com/office/powerpoint/2010/main" val="1201811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0A4DEA9E-5CC3-ED66-E9F4-3198E6827F35}"/>
              </a:ext>
            </a:extLst>
          </p:cNvPr>
          <p:cNvSpPr>
            <a:spLocks noGrp="1"/>
          </p:cNvSpPr>
          <p:nvPr>
            <p:ph type="title"/>
          </p:nvPr>
        </p:nvSpPr>
        <p:spPr>
          <a:xfrm>
            <a:off x="135545" y="27130"/>
            <a:ext cx="11830877" cy="1042123"/>
          </a:xfrm>
        </p:spPr>
        <p:txBody>
          <a:bodyPr/>
          <a:lstStyle/>
          <a:p>
            <a:r>
              <a:rPr lang="id-ID" dirty="0"/>
              <a:t>Temuan Penting Penelitian</a:t>
            </a:r>
          </a:p>
        </p:txBody>
      </p:sp>
      <p:sp>
        <p:nvSpPr>
          <p:cNvPr id="3" name="Tampungan Teks 2">
            <a:extLst>
              <a:ext uri="{FF2B5EF4-FFF2-40B4-BE49-F238E27FC236}">
                <a16:creationId xmlns:a16="http://schemas.microsoft.com/office/drawing/2014/main" id="{73C4A528-33CF-608C-ADF4-EAEBA70C9B2E}"/>
              </a:ext>
            </a:extLst>
          </p:cNvPr>
          <p:cNvSpPr>
            <a:spLocks noGrp="1"/>
          </p:cNvSpPr>
          <p:nvPr>
            <p:ph type="body" idx="1"/>
          </p:nvPr>
        </p:nvSpPr>
        <p:spPr/>
        <p:txBody>
          <a:bodyPr>
            <a:normAutofit/>
          </a:bodyPr>
          <a:lstStyle/>
          <a:p>
            <a:pPr algn="just">
              <a:buFont typeface="+mj-lt"/>
              <a:buAutoNum type="arabicPeriod"/>
            </a:pPr>
            <a:r>
              <a:rPr lang="id-ID" sz="2400" b="0" i="0" dirty="0" err="1">
                <a:solidFill>
                  <a:schemeClr val="tx1"/>
                </a:solidFill>
                <a:effectLst/>
                <a:latin typeface="Times New Roman" panose="02020603050405020304" pitchFamily="18" charset="0"/>
                <a:cs typeface="Times New Roman" panose="02020603050405020304" pitchFamily="18" charset="0"/>
              </a:rPr>
              <a:t>Self-efficacy</a:t>
            </a:r>
            <a:r>
              <a:rPr lang="id-ID" sz="2400" b="0" i="0" dirty="0">
                <a:solidFill>
                  <a:schemeClr val="tx1"/>
                </a:solidFill>
                <a:effectLst/>
                <a:latin typeface="Times New Roman" panose="02020603050405020304" pitchFamily="18" charset="0"/>
                <a:cs typeface="Times New Roman" panose="02020603050405020304" pitchFamily="18" charset="0"/>
              </a:rPr>
              <a:t> yang tinggi berkorelasi positif dengan kinerja anggota perangkat desa. Anggota perangkat desa yang memiliki keyakinan diri yang kuat dalam melaksanakan tugas-tugas mereka cenderung menunjukkan kinerja yang lebih baik.</a:t>
            </a:r>
          </a:p>
          <a:p>
            <a:pPr algn="just">
              <a:buFont typeface="+mj-lt"/>
              <a:buAutoNum type="arabicPeriod"/>
            </a:pPr>
            <a:r>
              <a:rPr lang="id-ID" sz="2400" dirty="0" err="1">
                <a:solidFill>
                  <a:schemeClr val="tx1"/>
                </a:solidFill>
                <a:latin typeface="Times New Roman" panose="02020603050405020304" pitchFamily="18" charset="0"/>
                <a:cs typeface="Times New Roman" panose="02020603050405020304" pitchFamily="18" charset="0"/>
              </a:rPr>
              <a:t>Locus</a:t>
            </a:r>
            <a:r>
              <a:rPr lang="id-ID" sz="2400" dirty="0">
                <a:solidFill>
                  <a:schemeClr val="tx1"/>
                </a:solidFill>
                <a:latin typeface="Times New Roman" panose="02020603050405020304" pitchFamily="18" charset="0"/>
                <a:cs typeface="Times New Roman" panose="02020603050405020304" pitchFamily="18" charset="0"/>
              </a:rPr>
              <a:t> </a:t>
            </a:r>
            <a:r>
              <a:rPr lang="id-ID" sz="2400" dirty="0" err="1">
                <a:solidFill>
                  <a:schemeClr val="tx1"/>
                </a:solidFill>
                <a:latin typeface="Times New Roman" panose="02020603050405020304" pitchFamily="18" charset="0"/>
                <a:cs typeface="Times New Roman" panose="02020603050405020304" pitchFamily="18" charset="0"/>
              </a:rPr>
              <a:t>of</a:t>
            </a:r>
            <a:r>
              <a:rPr lang="id-ID" sz="2400" dirty="0">
                <a:solidFill>
                  <a:schemeClr val="tx1"/>
                </a:solidFill>
                <a:latin typeface="Times New Roman" panose="02020603050405020304" pitchFamily="18" charset="0"/>
                <a:cs typeface="Times New Roman" panose="02020603050405020304" pitchFamily="18" charset="0"/>
              </a:rPr>
              <a:t> </a:t>
            </a:r>
            <a:r>
              <a:rPr lang="id-ID" sz="2400" dirty="0" err="1">
                <a:solidFill>
                  <a:schemeClr val="tx1"/>
                </a:solidFill>
                <a:latin typeface="Times New Roman" panose="02020603050405020304" pitchFamily="18" charset="0"/>
                <a:cs typeface="Times New Roman" panose="02020603050405020304" pitchFamily="18" charset="0"/>
              </a:rPr>
              <a:t>control</a:t>
            </a:r>
            <a:r>
              <a:rPr lang="id-ID" sz="2400" dirty="0">
                <a:solidFill>
                  <a:schemeClr val="tx1"/>
                </a:solidFill>
                <a:latin typeface="Times New Roman" panose="02020603050405020304" pitchFamily="18" charset="0"/>
                <a:cs typeface="Times New Roman" panose="02020603050405020304" pitchFamily="18" charset="0"/>
              </a:rPr>
              <a:t> Tidak ada hubungan signifikan antara </a:t>
            </a:r>
            <a:r>
              <a:rPr lang="id-ID" sz="2400" dirty="0" err="1">
                <a:solidFill>
                  <a:schemeClr val="tx1"/>
                </a:solidFill>
                <a:latin typeface="Times New Roman" panose="02020603050405020304" pitchFamily="18" charset="0"/>
                <a:cs typeface="Times New Roman" panose="02020603050405020304" pitchFamily="18" charset="0"/>
              </a:rPr>
              <a:t>locus</a:t>
            </a:r>
            <a:r>
              <a:rPr lang="id-ID" sz="2400" dirty="0">
                <a:solidFill>
                  <a:schemeClr val="tx1"/>
                </a:solidFill>
                <a:latin typeface="Times New Roman" panose="02020603050405020304" pitchFamily="18" charset="0"/>
                <a:cs typeface="Times New Roman" panose="02020603050405020304" pitchFamily="18" charset="0"/>
              </a:rPr>
              <a:t> </a:t>
            </a:r>
            <a:r>
              <a:rPr lang="id-ID" sz="2400" dirty="0" err="1">
                <a:solidFill>
                  <a:schemeClr val="tx1"/>
                </a:solidFill>
                <a:latin typeface="Times New Roman" panose="02020603050405020304" pitchFamily="18" charset="0"/>
                <a:cs typeface="Times New Roman" panose="02020603050405020304" pitchFamily="18" charset="0"/>
              </a:rPr>
              <a:t>of</a:t>
            </a:r>
            <a:r>
              <a:rPr lang="id-ID" sz="2400" dirty="0">
                <a:solidFill>
                  <a:schemeClr val="tx1"/>
                </a:solidFill>
                <a:latin typeface="Times New Roman" panose="02020603050405020304" pitchFamily="18" charset="0"/>
                <a:cs typeface="Times New Roman" panose="02020603050405020304" pitchFamily="18" charset="0"/>
              </a:rPr>
              <a:t> </a:t>
            </a:r>
            <a:r>
              <a:rPr lang="id-ID" sz="2400" dirty="0" err="1">
                <a:solidFill>
                  <a:schemeClr val="tx1"/>
                </a:solidFill>
                <a:latin typeface="Times New Roman" panose="02020603050405020304" pitchFamily="18" charset="0"/>
                <a:cs typeface="Times New Roman" panose="02020603050405020304" pitchFamily="18" charset="0"/>
              </a:rPr>
              <a:t>control</a:t>
            </a:r>
            <a:r>
              <a:rPr lang="id-ID" sz="2400" dirty="0">
                <a:solidFill>
                  <a:schemeClr val="tx1"/>
                </a:solidFill>
                <a:latin typeface="Times New Roman" panose="02020603050405020304" pitchFamily="18" charset="0"/>
                <a:cs typeface="Times New Roman" panose="02020603050405020304" pitchFamily="18" charset="0"/>
              </a:rPr>
              <a:t> eksternal dengan kinerja perangkat desa. </a:t>
            </a:r>
            <a:r>
              <a:rPr lang="id-ID" sz="2400" dirty="0" err="1">
                <a:solidFill>
                  <a:schemeClr val="tx1"/>
                </a:solidFill>
                <a:latin typeface="Times New Roman" panose="02020603050405020304" pitchFamily="18" charset="0"/>
                <a:cs typeface="Times New Roman" panose="02020603050405020304" pitchFamily="18" charset="0"/>
              </a:rPr>
              <a:t>Locus</a:t>
            </a:r>
            <a:r>
              <a:rPr lang="id-ID" sz="2400" dirty="0">
                <a:solidFill>
                  <a:schemeClr val="tx1"/>
                </a:solidFill>
                <a:latin typeface="Times New Roman" panose="02020603050405020304" pitchFamily="18" charset="0"/>
                <a:cs typeface="Times New Roman" panose="02020603050405020304" pitchFamily="18" charset="0"/>
              </a:rPr>
              <a:t> </a:t>
            </a:r>
            <a:r>
              <a:rPr lang="id-ID" sz="2400" dirty="0" err="1">
                <a:solidFill>
                  <a:schemeClr val="tx1"/>
                </a:solidFill>
                <a:latin typeface="Times New Roman" panose="02020603050405020304" pitchFamily="18" charset="0"/>
                <a:cs typeface="Times New Roman" panose="02020603050405020304" pitchFamily="18" charset="0"/>
              </a:rPr>
              <a:t>of</a:t>
            </a:r>
            <a:r>
              <a:rPr lang="id-ID" sz="2400" dirty="0">
                <a:solidFill>
                  <a:schemeClr val="tx1"/>
                </a:solidFill>
                <a:latin typeface="Times New Roman" panose="02020603050405020304" pitchFamily="18" charset="0"/>
                <a:cs typeface="Times New Roman" panose="02020603050405020304" pitchFamily="18" charset="0"/>
              </a:rPr>
              <a:t> </a:t>
            </a:r>
            <a:r>
              <a:rPr lang="id-ID" sz="2400" dirty="0" err="1">
                <a:solidFill>
                  <a:schemeClr val="tx1"/>
                </a:solidFill>
                <a:latin typeface="Times New Roman" panose="02020603050405020304" pitchFamily="18" charset="0"/>
                <a:cs typeface="Times New Roman" panose="02020603050405020304" pitchFamily="18" charset="0"/>
              </a:rPr>
              <a:t>control</a:t>
            </a:r>
            <a:r>
              <a:rPr lang="id-ID" sz="2400" dirty="0">
                <a:solidFill>
                  <a:schemeClr val="tx1"/>
                </a:solidFill>
                <a:latin typeface="Times New Roman" panose="02020603050405020304" pitchFamily="18" charset="0"/>
                <a:cs typeface="Times New Roman" panose="02020603050405020304" pitchFamily="18" charset="0"/>
              </a:rPr>
              <a:t> eksternal adalah keyakinan individu bahwa kehidupan mereka dikendalikan oleh kekuatan eksternal, seperti keberuntungan atau nasib. Meskipun diharapkan bahwa individu dengan </a:t>
            </a:r>
            <a:r>
              <a:rPr lang="id-ID" sz="2400" dirty="0" err="1">
                <a:solidFill>
                  <a:schemeClr val="tx1"/>
                </a:solidFill>
                <a:latin typeface="Times New Roman" panose="02020603050405020304" pitchFamily="18" charset="0"/>
                <a:cs typeface="Times New Roman" panose="02020603050405020304" pitchFamily="18" charset="0"/>
              </a:rPr>
              <a:t>locus</a:t>
            </a:r>
            <a:r>
              <a:rPr lang="id-ID" sz="2400" dirty="0">
                <a:solidFill>
                  <a:schemeClr val="tx1"/>
                </a:solidFill>
                <a:latin typeface="Times New Roman" panose="02020603050405020304" pitchFamily="18" charset="0"/>
                <a:cs typeface="Times New Roman" panose="02020603050405020304" pitchFamily="18" charset="0"/>
              </a:rPr>
              <a:t> </a:t>
            </a:r>
            <a:r>
              <a:rPr lang="id-ID" sz="2400" dirty="0" err="1">
                <a:solidFill>
                  <a:schemeClr val="tx1"/>
                </a:solidFill>
                <a:latin typeface="Times New Roman" panose="02020603050405020304" pitchFamily="18" charset="0"/>
                <a:cs typeface="Times New Roman" panose="02020603050405020304" pitchFamily="18" charset="0"/>
              </a:rPr>
              <a:t>of</a:t>
            </a:r>
            <a:r>
              <a:rPr lang="id-ID" sz="2400" dirty="0">
                <a:solidFill>
                  <a:schemeClr val="tx1"/>
                </a:solidFill>
                <a:latin typeface="Times New Roman" panose="02020603050405020304" pitchFamily="18" charset="0"/>
                <a:cs typeface="Times New Roman" panose="02020603050405020304" pitchFamily="18" charset="0"/>
              </a:rPr>
              <a:t> </a:t>
            </a:r>
            <a:r>
              <a:rPr lang="id-ID" sz="2400" dirty="0" err="1">
                <a:solidFill>
                  <a:schemeClr val="tx1"/>
                </a:solidFill>
                <a:latin typeface="Times New Roman" panose="02020603050405020304" pitchFamily="18" charset="0"/>
                <a:cs typeface="Times New Roman" panose="02020603050405020304" pitchFamily="18" charset="0"/>
              </a:rPr>
              <a:t>control</a:t>
            </a:r>
            <a:r>
              <a:rPr lang="id-ID" sz="2400" dirty="0">
                <a:solidFill>
                  <a:schemeClr val="tx1"/>
                </a:solidFill>
                <a:latin typeface="Times New Roman" panose="02020603050405020304" pitchFamily="18" charset="0"/>
                <a:cs typeface="Times New Roman" panose="02020603050405020304" pitchFamily="18" charset="0"/>
              </a:rPr>
              <a:t> eksternal cenderung memiliki kinerja yang lebih rendah, penelitian ini tidak menemukan korelasi yang signifikan antara kedua variabel tersebut.</a:t>
            </a:r>
          </a:p>
          <a:p>
            <a:pPr algn="just">
              <a:buFont typeface="+mj-lt"/>
              <a:buAutoNum type="arabicPeriod"/>
            </a:pPr>
            <a:r>
              <a:rPr lang="id-ID" sz="2400" dirty="0">
                <a:solidFill>
                  <a:schemeClr val="tx1"/>
                </a:solidFill>
                <a:latin typeface="Times New Roman" panose="02020603050405020304" pitchFamily="18" charset="0"/>
                <a:cs typeface="Times New Roman" panose="02020603050405020304" pitchFamily="18" charset="0"/>
              </a:rPr>
              <a:t>Komitmen terhadap perangkat desa berkorelasi positif dengan kinerja anggota perangkat desa. Anggota perangkat desa yang memiliki komitmen yang tinggi terhadap tugas dan tanggung jawab mereka cenderung menunjukkan kinerja yang lebih baik.</a:t>
            </a:r>
          </a:p>
        </p:txBody>
      </p:sp>
    </p:spTree>
    <p:extLst>
      <p:ext uri="{BB962C8B-B14F-4D97-AF65-F5344CB8AC3E}">
        <p14:creationId xmlns:p14="http://schemas.microsoft.com/office/powerpoint/2010/main" val="166908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FC12829-1C31-1F26-3E6E-1274EE72B4AA}"/>
              </a:ext>
            </a:extLst>
          </p:cNvPr>
          <p:cNvSpPr>
            <a:spLocks noGrp="1"/>
          </p:cNvSpPr>
          <p:nvPr>
            <p:ph type="title"/>
          </p:nvPr>
        </p:nvSpPr>
        <p:spPr/>
        <p:txBody>
          <a:bodyPr/>
          <a:lstStyle/>
          <a:p>
            <a:r>
              <a:rPr lang="id-ID" dirty="0"/>
              <a:t>Manfaat Penelitian </a:t>
            </a:r>
          </a:p>
        </p:txBody>
      </p:sp>
      <p:sp>
        <p:nvSpPr>
          <p:cNvPr id="3" name="Tampungan Teks 2">
            <a:extLst>
              <a:ext uri="{FF2B5EF4-FFF2-40B4-BE49-F238E27FC236}">
                <a16:creationId xmlns:a16="http://schemas.microsoft.com/office/drawing/2014/main" id="{E55BA25C-9CC6-5234-E22A-D92E5FE02C20}"/>
              </a:ext>
            </a:extLst>
          </p:cNvPr>
          <p:cNvSpPr>
            <a:spLocks noGrp="1"/>
          </p:cNvSpPr>
          <p:nvPr>
            <p:ph type="body" idx="1"/>
          </p:nvPr>
        </p:nvSpPr>
        <p:spPr/>
        <p:txBody>
          <a:bodyPr/>
          <a:lstStyle/>
          <a:p>
            <a:endParaRPr lang="id-ID" dirty="0"/>
          </a:p>
          <a:p>
            <a:r>
              <a:rPr lang="id-ID" dirty="0"/>
              <a:t>Meningkatkan Kinerja</a:t>
            </a:r>
          </a:p>
          <a:p>
            <a:r>
              <a:rPr lang="id-ID" dirty="0"/>
              <a:t>Pengembangan Sumber Daya Manusia </a:t>
            </a:r>
          </a:p>
          <a:p>
            <a:r>
              <a:rPr lang="id-ID" dirty="0"/>
              <a:t>Pengembangan Kepemimpinan</a:t>
            </a:r>
          </a:p>
          <a:p>
            <a:r>
              <a:rPr lang="id-ID" dirty="0"/>
              <a:t>Peningkatan Efisiensi dan Efektivitas</a:t>
            </a:r>
          </a:p>
          <a:p>
            <a:r>
              <a:rPr lang="nl-NL" dirty="0"/>
              <a:t>Pengembangan Model dan Best Practice</a:t>
            </a:r>
            <a:endParaRPr lang="id-ID" dirty="0"/>
          </a:p>
        </p:txBody>
      </p:sp>
    </p:spTree>
    <p:extLst>
      <p:ext uri="{BB962C8B-B14F-4D97-AF65-F5344CB8AC3E}">
        <p14:creationId xmlns:p14="http://schemas.microsoft.com/office/powerpoint/2010/main" val="357153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6" name="Paralelogram 5">
            <a:extLst>
              <a:ext uri="{FF2B5EF4-FFF2-40B4-BE49-F238E27FC236}">
                <a16:creationId xmlns:a16="http://schemas.microsoft.com/office/drawing/2014/main" id="{70443646-CCC7-8F9F-4BC8-78D395B33FFA}"/>
              </a:ext>
            </a:extLst>
          </p:cNvPr>
          <p:cNvSpPr/>
          <p:nvPr/>
        </p:nvSpPr>
        <p:spPr>
          <a:xfrm>
            <a:off x="439840" y="1333726"/>
            <a:ext cx="9718059" cy="2168403"/>
          </a:xfrm>
          <a:prstGeom prst="parallelogram">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5" name="Persegi Panjang: Sudut Lengkung 4">
            <a:extLst>
              <a:ext uri="{FF2B5EF4-FFF2-40B4-BE49-F238E27FC236}">
                <a16:creationId xmlns:a16="http://schemas.microsoft.com/office/drawing/2014/main" id="{F79B9CA1-C0D0-F1AB-2E9D-7C08D3E9DEC4}"/>
              </a:ext>
            </a:extLst>
          </p:cNvPr>
          <p:cNvSpPr/>
          <p:nvPr/>
        </p:nvSpPr>
        <p:spPr>
          <a:xfrm>
            <a:off x="2570859" y="3793442"/>
            <a:ext cx="8928992" cy="20162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algn="just">
              <a:lnSpc>
                <a:spcPct val="107000"/>
              </a:lnSpc>
              <a:spcAft>
                <a:spcPts val="800"/>
              </a:spcAft>
            </a:pPr>
            <a:r>
              <a:rPr lang="id-ID" sz="2000" dirty="0">
                <a:effectLst/>
                <a:ea typeface="Calibri" panose="020F0502020204030204" pitchFamily="34" charset="0"/>
                <a:cs typeface="Arial" panose="020B0604020202020204" pitchFamily="34" charset="0"/>
              </a:rPr>
              <a:t>Kinerja menjadi landasan yang sesungguhnya bagi organisasi, karena tanpa adanya kinerja maka tujuan yang dimiliki organisasi tidak dapat dicapai. Kinerja adalah tindakan nyata yang ditunjukkan oleh individu dalam bentuk prestasi yang tercipta dari hasil kerjanya dalam posisi atau jabatan tertentu pada suatu perusahaan tempat bekerja  </a:t>
            </a:r>
          </a:p>
        </p:txBody>
      </p:sp>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 name="Kotak Teks 3">
            <a:extLst>
              <a:ext uri="{FF2B5EF4-FFF2-40B4-BE49-F238E27FC236}">
                <a16:creationId xmlns:a16="http://schemas.microsoft.com/office/drawing/2014/main" id="{0160BB1C-D912-DDA2-1E39-6462D689DF94}"/>
              </a:ext>
            </a:extLst>
          </p:cNvPr>
          <p:cNvSpPr txBox="1"/>
          <p:nvPr/>
        </p:nvSpPr>
        <p:spPr>
          <a:xfrm>
            <a:off x="1202974" y="1424715"/>
            <a:ext cx="8712968" cy="1938992"/>
          </a:xfrm>
          <a:prstGeom prst="rect">
            <a:avLst/>
          </a:prstGeom>
          <a:noFill/>
        </p:spPr>
        <p:txBody>
          <a:bodyPr wrap="square" rtlCol="0">
            <a:spAutoFit/>
          </a:bodyPr>
          <a:lstStyle/>
          <a:p>
            <a:r>
              <a:rPr lang="id-ID" sz="2000" dirty="0"/>
              <a:t>Berdasarkan </a:t>
            </a:r>
            <a:r>
              <a:rPr lang="id-ID" sz="2000" dirty="0" err="1"/>
              <a:t>sakernas</a:t>
            </a:r>
            <a:r>
              <a:rPr lang="id-ID" sz="2000" dirty="0"/>
              <a:t> 2020 sebanyak 5% penduduk usia 15 tahun </a:t>
            </a:r>
            <a:r>
              <a:rPr lang="id-ID" sz="2000" dirty="0" err="1"/>
              <a:t>keatas</a:t>
            </a:r>
            <a:r>
              <a:rPr lang="id-ID" sz="2000" dirty="0"/>
              <a:t> masih mencari kerja. Di perusahaan atau instansi pemerintahan di harapkan menghasilkan mutu pekerjaan yang baik serta jumlah pekerjaan yang sesuai standar. Tingkat pendidikan sangat mempengaruhi kinerja karena lebih mempunyai wawasan yang lebih luas dan juga kemampuan inisiatif dan berinovasi sangat berpengaruh terhadap kinerja. </a:t>
            </a:r>
          </a:p>
        </p:txBody>
      </p:sp>
      <p:grpSp>
        <p:nvGrpSpPr>
          <p:cNvPr id="7" name="Google Shape;422;p48">
            <a:extLst>
              <a:ext uri="{FF2B5EF4-FFF2-40B4-BE49-F238E27FC236}">
                <a16:creationId xmlns:a16="http://schemas.microsoft.com/office/drawing/2014/main" id="{A7140132-F24E-5B4B-86BA-6F8517F4921F}"/>
              </a:ext>
            </a:extLst>
          </p:cNvPr>
          <p:cNvGrpSpPr/>
          <p:nvPr/>
        </p:nvGrpSpPr>
        <p:grpSpPr>
          <a:xfrm>
            <a:off x="10376249" y="2092458"/>
            <a:ext cx="602273" cy="570854"/>
            <a:chOff x="3330525" y="4399275"/>
            <a:chExt cx="390650" cy="481850"/>
          </a:xfrm>
          <a:solidFill>
            <a:schemeClr val="accent1">
              <a:lumMod val="75000"/>
            </a:schemeClr>
          </a:solidFill>
        </p:grpSpPr>
        <p:sp>
          <p:nvSpPr>
            <p:cNvPr id="8" name="Google Shape;423;p48">
              <a:extLst>
                <a:ext uri="{FF2B5EF4-FFF2-40B4-BE49-F238E27FC236}">
                  <a16:creationId xmlns:a16="http://schemas.microsoft.com/office/drawing/2014/main" id="{2C2237A8-2C2F-AB89-BCBA-F6BA24D1BE66}"/>
                </a:ext>
              </a:extLst>
            </p:cNvPr>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424;p48">
              <a:extLst>
                <a:ext uri="{FF2B5EF4-FFF2-40B4-BE49-F238E27FC236}">
                  <a16:creationId xmlns:a16="http://schemas.microsoft.com/office/drawing/2014/main" id="{484C294D-2784-B092-A81C-61AC534A7601}"/>
                </a:ext>
              </a:extLst>
            </p:cNvPr>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425;p48">
              <a:extLst>
                <a:ext uri="{FF2B5EF4-FFF2-40B4-BE49-F238E27FC236}">
                  <a16:creationId xmlns:a16="http://schemas.microsoft.com/office/drawing/2014/main" id="{47BBB08E-42B1-C5E1-98C5-31131D0DA4FF}"/>
                </a:ext>
              </a:extLst>
            </p:cNvPr>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426;p48">
              <a:extLst>
                <a:ext uri="{FF2B5EF4-FFF2-40B4-BE49-F238E27FC236}">
                  <a16:creationId xmlns:a16="http://schemas.microsoft.com/office/drawing/2014/main" id="{6A396661-9EDC-0880-B5B7-8EF77D1CDB01}"/>
                </a:ext>
              </a:extLst>
            </p:cNvPr>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427;p48">
              <a:extLst>
                <a:ext uri="{FF2B5EF4-FFF2-40B4-BE49-F238E27FC236}">
                  <a16:creationId xmlns:a16="http://schemas.microsoft.com/office/drawing/2014/main" id="{E7208CC3-C50D-0B46-AFB2-3C2B9647359F}"/>
                </a:ext>
              </a:extLst>
            </p:cNvPr>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428;p48">
              <a:extLst>
                <a:ext uri="{FF2B5EF4-FFF2-40B4-BE49-F238E27FC236}">
                  <a16:creationId xmlns:a16="http://schemas.microsoft.com/office/drawing/2014/main" id="{50FF32A8-FD53-C2A7-BAAF-1BE09B048630}"/>
                </a:ext>
              </a:extLst>
            </p:cNvPr>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429;p48">
              <a:extLst>
                <a:ext uri="{FF2B5EF4-FFF2-40B4-BE49-F238E27FC236}">
                  <a16:creationId xmlns:a16="http://schemas.microsoft.com/office/drawing/2014/main" id="{16C0DED2-6C2B-939E-D7F8-611EC0B4363B}"/>
                </a:ext>
              </a:extLst>
            </p:cNvPr>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 name="Google Shape;430;p48">
            <a:extLst>
              <a:ext uri="{FF2B5EF4-FFF2-40B4-BE49-F238E27FC236}">
                <a16:creationId xmlns:a16="http://schemas.microsoft.com/office/drawing/2014/main" id="{4B37D5E9-A9BC-FC6E-1EBB-850A5A9702B1}"/>
              </a:ext>
            </a:extLst>
          </p:cNvPr>
          <p:cNvGrpSpPr/>
          <p:nvPr/>
        </p:nvGrpSpPr>
        <p:grpSpPr>
          <a:xfrm>
            <a:off x="1055440" y="4365104"/>
            <a:ext cx="642080" cy="775034"/>
            <a:chOff x="3938800" y="4399275"/>
            <a:chExt cx="359700" cy="481825"/>
          </a:xfrm>
          <a:solidFill>
            <a:schemeClr val="accent1">
              <a:lumMod val="75000"/>
            </a:schemeClr>
          </a:solidFill>
        </p:grpSpPr>
        <p:sp>
          <p:nvSpPr>
            <p:cNvPr id="16" name="Google Shape;431;p48">
              <a:extLst>
                <a:ext uri="{FF2B5EF4-FFF2-40B4-BE49-F238E27FC236}">
                  <a16:creationId xmlns:a16="http://schemas.microsoft.com/office/drawing/2014/main" id="{92136DF4-88CA-A8E9-BCD9-CBD3F2404BC7}"/>
                </a:ext>
              </a:extLst>
            </p:cNvPr>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432;p48">
              <a:extLst>
                <a:ext uri="{FF2B5EF4-FFF2-40B4-BE49-F238E27FC236}">
                  <a16:creationId xmlns:a16="http://schemas.microsoft.com/office/drawing/2014/main" id="{414927F8-6B22-05EE-0A81-CE798213A9A5}"/>
                </a:ext>
              </a:extLst>
            </p:cNvPr>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 name="Google Shape;433;p48">
              <a:extLst>
                <a:ext uri="{FF2B5EF4-FFF2-40B4-BE49-F238E27FC236}">
                  <a16:creationId xmlns:a16="http://schemas.microsoft.com/office/drawing/2014/main" id="{AB63C9B0-0BF5-A067-E91B-85BAF06BF483}"/>
                </a:ext>
              </a:extLst>
            </p:cNvPr>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434;p48">
              <a:extLst>
                <a:ext uri="{FF2B5EF4-FFF2-40B4-BE49-F238E27FC236}">
                  <a16:creationId xmlns:a16="http://schemas.microsoft.com/office/drawing/2014/main" id="{EE526010-151A-4E27-9EB2-BC49EF9AAA77}"/>
                </a:ext>
              </a:extLst>
            </p:cNvPr>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 name="Google Shape;435;p48">
              <a:extLst>
                <a:ext uri="{FF2B5EF4-FFF2-40B4-BE49-F238E27FC236}">
                  <a16:creationId xmlns:a16="http://schemas.microsoft.com/office/drawing/2014/main" id="{ECEA50B8-5146-0167-3BCE-C4A1D1F17BD9}"/>
                </a:ext>
              </a:extLst>
            </p:cNvPr>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1" name="Google Shape;436;p48">
            <a:extLst>
              <a:ext uri="{FF2B5EF4-FFF2-40B4-BE49-F238E27FC236}">
                <a16:creationId xmlns:a16="http://schemas.microsoft.com/office/drawing/2014/main" id="{FF9F521A-83E0-B449-4EA2-1162AD0CCECE}"/>
              </a:ext>
            </a:extLst>
          </p:cNvPr>
          <p:cNvSpPr/>
          <p:nvPr/>
        </p:nvSpPr>
        <p:spPr>
          <a:xfrm>
            <a:off x="789590" y="4081486"/>
            <a:ext cx="1489986" cy="144016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37;p48">
            <a:extLst>
              <a:ext uri="{FF2B5EF4-FFF2-40B4-BE49-F238E27FC236}">
                <a16:creationId xmlns:a16="http://schemas.microsoft.com/office/drawing/2014/main" id="{86DAE9C7-1434-7C4F-1A8E-B871386D97AB}"/>
              </a:ext>
            </a:extLst>
          </p:cNvPr>
          <p:cNvSpPr/>
          <p:nvPr/>
        </p:nvSpPr>
        <p:spPr>
          <a:xfrm>
            <a:off x="9939550" y="1747771"/>
            <a:ext cx="1845082" cy="141782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38;p48">
            <a:extLst>
              <a:ext uri="{FF2B5EF4-FFF2-40B4-BE49-F238E27FC236}">
                <a16:creationId xmlns:a16="http://schemas.microsoft.com/office/drawing/2014/main" id="{88485A57-DA16-3CE3-2BE9-0BB1A05E8032}"/>
              </a:ext>
            </a:extLst>
          </p:cNvPr>
          <p:cNvSpPr/>
          <p:nvPr/>
        </p:nvSpPr>
        <p:spPr>
          <a:xfrm>
            <a:off x="9556849" y="1668973"/>
            <a:ext cx="1845082" cy="1417824"/>
          </a:xfrm>
          <a:prstGeom prst="blockArc">
            <a:avLst>
              <a:gd name="adj1" fmla="val 16199023"/>
              <a:gd name="adj2" fmla="val 5401345"/>
              <a:gd name="adj3" fmla="val 1209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4" name="Google Shape;439;p48">
            <a:extLst>
              <a:ext uri="{FF2B5EF4-FFF2-40B4-BE49-F238E27FC236}">
                <a16:creationId xmlns:a16="http://schemas.microsoft.com/office/drawing/2014/main" id="{443F785A-0C85-94F3-D87A-F9C747E21267}"/>
              </a:ext>
            </a:extLst>
          </p:cNvPr>
          <p:cNvSpPr/>
          <p:nvPr/>
        </p:nvSpPr>
        <p:spPr>
          <a:xfrm>
            <a:off x="789590" y="4081474"/>
            <a:ext cx="1489986" cy="1440160"/>
          </a:xfrm>
          <a:prstGeom prst="blockArc">
            <a:avLst>
              <a:gd name="adj1" fmla="val 16199023"/>
              <a:gd name="adj2" fmla="val 5401345"/>
              <a:gd name="adj3" fmla="val 1209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2" name="TextBox 1">
            <a:extLst>
              <a:ext uri="{FF2B5EF4-FFF2-40B4-BE49-F238E27FC236}">
                <a16:creationId xmlns:a16="http://schemas.microsoft.com/office/drawing/2014/main" id="{7AC0B6D9-9F9B-423D-A0BD-84B2649E10E0}"/>
              </a:ext>
            </a:extLst>
          </p:cNvPr>
          <p:cNvSpPr txBox="1"/>
          <p:nvPr/>
        </p:nvSpPr>
        <p:spPr>
          <a:xfrm>
            <a:off x="407368" y="1268760"/>
            <a:ext cx="10585176" cy="4647426"/>
          </a:xfrm>
          <a:prstGeom prst="rect">
            <a:avLst/>
          </a:prstGeom>
          <a:noFill/>
        </p:spPr>
        <p:txBody>
          <a:bodyPr wrap="square" rtlCol="0">
            <a:spAutoFit/>
          </a:bodyPr>
          <a:lstStyle/>
          <a:p>
            <a:pPr marL="285750" indent="-285750">
              <a:buFont typeface="Courier New" panose="02070309020205020404" pitchFamily="49" charset="0"/>
              <a:buChar char="o"/>
            </a:pPr>
            <a:r>
              <a:rPr lang="en-US" sz="2800" b="1" dirty="0"/>
              <a:t>TUJUAN PENELITIAN</a:t>
            </a:r>
          </a:p>
          <a:p>
            <a:pPr marL="285750" indent="-285750">
              <a:buFont typeface="Courier New" panose="02070309020205020404" pitchFamily="49" charset="0"/>
              <a:buChar char="o"/>
            </a:pPr>
            <a:endParaRPr lang="en-US" b="1" dirty="0"/>
          </a:p>
          <a:p>
            <a:r>
              <a:rPr lang="en-US" sz="2000" dirty="0" err="1"/>
              <a:t>Penelitian</a:t>
            </a:r>
            <a:r>
              <a:rPr lang="en-US" sz="2000" dirty="0"/>
              <a:t> </a:t>
            </a:r>
            <a:r>
              <a:rPr lang="en-US" sz="2000" dirty="0" err="1"/>
              <a:t>ini</a:t>
            </a:r>
            <a:r>
              <a:rPr lang="en-US" sz="2000" dirty="0"/>
              <a:t> </a:t>
            </a:r>
            <a:r>
              <a:rPr lang="en-US" sz="2000" dirty="0" err="1"/>
              <a:t>dilakukan</a:t>
            </a:r>
            <a:r>
              <a:rPr lang="en-US" sz="2000" dirty="0"/>
              <a:t> </a:t>
            </a:r>
            <a:r>
              <a:rPr lang="en-US" sz="2000" dirty="0" err="1"/>
              <a:t>untuk</a:t>
            </a:r>
            <a:r>
              <a:rPr lang="id-ID" sz="2000" dirty="0"/>
              <a:t> menganalisis hubungan </a:t>
            </a:r>
            <a:r>
              <a:rPr lang="id-ID" sz="2000" i="1" dirty="0" err="1"/>
              <a:t>self</a:t>
            </a:r>
            <a:r>
              <a:rPr lang="id-ID" sz="2000" i="1" dirty="0"/>
              <a:t> </a:t>
            </a:r>
            <a:r>
              <a:rPr lang="id-ID" sz="2000" i="1" dirty="0" err="1"/>
              <a:t>efficacy</a:t>
            </a:r>
            <a:r>
              <a:rPr lang="id-ID" sz="2000" i="1" dirty="0"/>
              <a:t>,</a:t>
            </a:r>
            <a:r>
              <a:rPr lang="id-ID" sz="2000" dirty="0"/>
              <a:t> </a:t>
            </a:r>
            <a:r>
              <a:rPr lang="id-ID" sz="2000" i="1" dirty="0" err="1"/>
              <a:t>locus</a:t>
            </a:r>
            <a:r>
              <a:rPr lang="id-ID" sz="2000" i="1" dirty="0"/>
              <a:t> </a:t>
            </a:r>
            <a:r>
              <a:rPr lang="id-ID" sz="2000" i="1" dirty="0" err="1"/>
              <a:t>of</a:t>
            </a:r>
            <a:r>
              <a:rPr lang="id-ID" sz="2000" i="1" dirty="0"/>
              <a:t> </a:t>
            </a:r>
            <a:r>
              <a:rPr lang="id-ID" sz="2000" i="1" dirty="0" err="1"/>
              <a:t>control</a:t>
            </a:r>
            <a:r>
              <a:rPr lang="id-ID" sz="2000" i="1" dirty="0"/>
              <a:t> dan </a:t>
            </a:r>
            <a:r>
              <a:rPr lang="id-ID" sz="2000" dirty="0"/>
              <a:t>komitmen</a:t>
            </a:r>
            <a:r>
              <a:rPr lang="id-ID" sz="2000" i="1" dirty="0"/>
              <a:t> </a:t>
            </a:r>
            <a:r>
              <a:rPr lang="id-ID" sz="2000" dirty="0"/>
              <a:t>berpengaruh terhadap kinerja perangkat desa wilayah kecamatan </a:t>
            </a:r>
            <a:r>
              <a:rPr lang="id-ID" sz="2000" dirty="0" err="1"/>
              <a:t>tanggulangin</a:t>
            </a:r>
            <a:endParaRPr lang="en-US" sz="2000" dirty="0"/>
          </a:p>
          <a:p>
            <a:endParaRPr lang="en-US" dirty="0"/>
          </a:p>
          <a:p>
            <a:pPr marL="285750" indent="-285750">
              <a:buFont typeface="Courier New" panose="02070309020205020404" pitchFamily="49" charset="0"/>
              <a:buChar char="o"/>
            </a:pPr>
            <a:r>
              <a:rPr lang="en-US" sz="2800" b="1" dirty="0"/>
              <a:t>RUMUSAN MASALAH</a:t>
            </a:r>
          </a:p>
          <a:p>
            <a:pPr marL="285750" indent="-285750">
              <a:buFont typeface="Courier New" panose="02070309020205020404" pitchFamily="49" charset="0"/>
              <a:buChar char="o"/>
            </a:pPr>
            <a:endParaRPr lang="en-US" b="1" dirty="0"/>
          </a:p>
          <a:p>
            <a:r>
              <a:rPr lang="id-ID" sz="2000" dirty="0"/>
              <a:t>Apakah terhadap Hubungan </a:t>
            </a:r>
            <a:r>
              <a:rPr lang="id-ID" sz="2000" i="1" dirty="0" err="1"/>
              <a:t>self</a:t>
            </a:r>
            <a:r>
              <a:rPr lang="id-ID" sz="2000" i="1" dirty="0"/>
              <a:t> </a:t>
            </a:r>
            <a:r>
              <a:rPr lang="id-ID" sz="2000" i="1" dirty="0" err="1"/>
              <a:t>efficacy</a:t>
            </a:r>
            <a:r>
              <a:rPr lang="id-ID" sz="2000" i="1" dirty="0"/>
              <a:t>,</a:t>
            </a:r>
            <a:r>
              <a:rPr lang="id-ID" sz="2000" dirty="0"/>
              <a:t> </a:t>
            </a:r>
            <a:r>
              <a:rPr lang="id-ID" sz="2000" i="1" dirty="0" err="1"/>
              <a:t>locus</a:t>
            </a:r>
            <a:r>
              <a:rPr lang="id-ID" sz="2000" i="1" dirty="0"/>
              <a:t> </a:t>
            </a:r>
            <a:r>
              <a:rPr lang="id-ID" sz="2000" i="1" dirty="0" err="1"/>
              <a:t>of</a:t>
            </a:r>
            <a:r>
              <a:rPr lang="id-ID" sz="2000" i="1" dirty="0"/>
              <a:t> </a:t>
            </a:r>
            <a:r>
              <a:rPr lang="id-ID" sz="2000" i="1" dirty="0" err="1"/>
              <a:t>control</a:t>
            </a:r>
            <a:r>
              <a:rPr lang="id-ID" sz="2000" i="1" dirty="0"/>
              <a:t>  </a:t>
            </a:r>
            <a:r>
              <a:rPr lang="id-ID" sz="2000" dirty="0"/>
              <a:t>dan komitmen berpengaruh terhadap kinerja perangkat desa wilayah kecamatan </a:t>
            </a:r>
            <a:r>
              <a:rPr lang="id-ID" sz="2000" dirty="0" err="1"/>
              <a:t>tanggulangin</a:t>
            </a:r>
            <a:endParaRPr lang="es-ES" sz="2000" dirty="0"/>
          </a:p>
          <a:p>
            <a:endParaRPr lang="es-ES" dirty="0"/>
          </a:p>
          <a:p>
            <a:endParaRPr lang="en-US" dirty="0"/>
          </a:p>
          <a:p>
            <a:pPr marL="285750" lvl="1" indent="-285750">
              <a:buFont typeface="Courier New" panose="02070309020205020404" pitchFamily="49" charset="0"/>
              <a:buChar char="o"/>
            </a:pPr>
            <a:r>
              <a:rPr lang="en-US" sz="2800" b="1" dirty="0"/>
              <a:t>PERTANYAAN PENELITIAN</a:t>
            </a:r>
            <a:endParaRPr lang="id-ID" sz="2800" b="1"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000" b="0" i="0" u="none" strike="noStrike" kern="0" cap="none" spc="0" normalizeH="0" baseline="0" noProof="0" dirty="0">
                <a:ln>
                  <a:noFill/>
                </a:ln>
                <a:solidFill>
                  <a:srgbClr val="000000"/>
                </a:solidFill>
                <a:effectLst/>
                <a:uLnTx/>
                <a:uFillTx/>
                <a:latin typeface="Arial"/>
                <a:cs typeface="Arial"/>
                <a:sym typeface="Arial"/>
              </a:rPr>
              <a:t>Apakah hubungan </a:t>
            </a:r>
            <a:r>
              <a:rPr kumimoji="0" lang="id-ID" sz="2000" b="0" i="1" u="none" strike="noStrike" kern="0" cap="none" spc="0" normalizeH="0" baseline="0" noProof="0" dirty="0" err="1">
                <a:ln>
                  <a:noFill/>
                </a:ln>
                <a:solidFill>
                  <a:srgbClr val="000000"/>
                </a:solidFill>
                <a:effectLst/>
                <a:uLnTx/>
                <a:uFillTx/>
                <a:latin typeface="Arial"/>
                <a:cs typeface="Arial"/>
                <a:sym typeface="Arial"/>
              </a:rPr>
              <a:t>self</a:t>
            </a:r>
            <a:r>
              <a:rPr kumimoji="0" lang="id-ID" sz="2000" b="0" i="1" u="none" strike="noStrike" kern="0" cap="none" spc="0" normalizeH="0" baseline="0" noProof="0" dirty="0">
                <a:ln>
                  <a:noFill/>
                </a:ln>
                <a:solidFill>
                  <a:srgbClr val="000000"/>
                </a:solidFill>
                <a:effectLst/>
                <a:uLnTx/>
                <a:uFillTx/>
                <a:latin typeface="Arial"/>
                <a:cs typeface="Arial"/>
                <a:sym typeface="Arial"/>
              </a:rPr>
              <a:t> </a:t>
            </a:r>
            <a:r>
              <a:rPr kumimoji="0" lang="id-ID" sz="2000" b="0" i="1" u="none" strike="noStrike" kern="0" cap="none" spc="0" normalizeH="0" baseline="0" noProof="0" dirty="0" err="1">
                <a:ln>
                  <a:noFill/>
                </a:ln>
                <a:solidFill>
                  <a:srgbClr val="000000"/>
                </a:solidFill>
                <a:effectLst/>
                <a:uLnTx/>
                <a:uFillTx/>
                <a:latin typeface="Arial"/>
                <a:cs typeface="Arial"/>
                <a:sym typeface="Arial"/>
              </a:rPr>
              <a:t>efficacy</a:t>
            </a:r>
            <a:r>
              <a:rPr lang="id-ID" sz="2000" i="1" dirty="0"/>
              <a:t>,</a:t>
            </a:r>
            <a:r>
              <a:rPr kumimoji="0" lang="id-ID" sz="2000" b="0" i="0" u="none" strike="noStrike" kern="0" cap="none" spc="0" normalizeH="0" baseline="0" noProof="0" dirty="0">
                <a:ln>
                  <a:noFill/>
                </a:ln>
                <a:solidFill>
                  <a:srgbClr val="000000"/>
                </a:solidFill>
                <a:effectLst/>
                <a:uLnTx/>
                <a:uFillTx/>
                <a:latin typeface="Arial"/>
                <a:cs typeface="Arial"/>
                <a:sym typeface="Arial"/>
              </a:rPr>
              <a:t> </a:t>
            </a:r>
            <a:r>
              <a:rPr kumimoji="0" lang="id-ID" sz="2000" b="0" i="1" u="none" strike="noStrike" kern="0" cap="none" spc="0" normalizeH="0" baseline="0" noProof="0" dirty="0" err="1">
                <a:ln>
                  <a:noFill/>
                </a:ln>
                <a:solidFill>
                  <a:srgbClr val="000000"/>
                </a:solidFill>
                <a:effectLst/>
                <a:uLnTx/>
                <a:uFillTx/>
                <a:latin typeface="Arial"/>
                <a:cs typeface="Arial"/>
                <a:sym typeface="Arial"/>
              </a:rPr>
              <a:t>locus</a:t>
            </a:r>
            <a:r>
              <a:rPr kumimoji="0" lang="id-ID" sz="2000" b="0" i="1" u="none" strike="noStrike" kern="0" cap="none" spc="0" normalizeH="0" baseline="0" noProof="0" dirty="0">
                <a:ln>
                  <a:noFill/>
                </a:ln>
                <a:solidFill>
                  <a:srgbClr val="000000"/>
                </a:solidFill>
                <a:effectLst/>
                <a:uLnTx/>
                <a:uFillTx/>
                <a:latin typeface="Arial"/>
                <a:cs typeface="Arial"/>
                <a:sym typeface="Arial"/>
              </a:rPr>
              <a:t> </a:t>
            </a:r>
            <a:r>
              <a:rPr kumimoji="0" lang="id-ID" sz="2000" b="0" i="1" u="none" strike="noStrike" kern="0" cap="none" spc="0" normalizeH="0" baseline="0" noProof="0" dirty="0" err="1">
                <a:ln>
                  <a:noFill/>
                </a:ln>
                <a:solidFill>
                  <a:srgbClr val="000000"/>
                </a:solidFill>
                <a:effectLst/>
                <a:uLnTx/>
                <a:uFillTx/>
                <a:latin typeface="Arial"/>
                <a:cs typeface="Arial"/>
                <a:sym typeface="Arial"/>
              </a:rPr>
              <a:t>of</a:t>
            </a:r>
            <a:r>
              <a:rPr kumimoji="0" lang="id-ID" sz="2000" b="0" i="1" u="none" strike="noStrike" kern="0" cap="none" spc="0" normalizeH="0" baseline="0" noProof="0" dirty="0">
                <a:ln>
                  <a:noFill/>
                </a:ln>
                <a:solidFill>
                  <a:srgbClr val="000000"/>
                </a:solidFill>
                <a:effectLst/>
                <a:uLnTx/>
                <a:uFillTx/>
                <a:latin typeface="Arial"/>
                <a:cs typeface="Arial"/>
                <a:sym typeface="Arial"/>
              </a:rPr>
              <a:t> </a:t>
            </a:r>
            <a:r>
              <a:rPr kumimoji="0" lang="id-ID" sz="2000" b="0" i="1" u="none" strike="noStrike" kern="0" cap="none" spc="0" normalizeH="0" baseline="0" noProof="0" dirty="0" err="1">
                <a:ln>
                  <a:noFill/>
                </a:ln>
                <a:solidFill>
                  <a:srgbClr val="000000"/>
                </a:solidFill>
                <a:effectLst/>
                <a:uLnTx/>
                <a:uFillTx/>
                <a:latin typeface="Arial"/>
                <a:cs typeface="Arial"/>
                <a:sym typeface="Arial"/>
              </a:rPr>
              <a:t>control</a:t>
            </a:r>
            <a:r>
              <a:rPr kumimoji="0" lang="id-ID" sz="2000" b="0" i="1" u="none" strike="noStrike" kern="0" cap="none" spc="0" normalizeH="0" baseline="0" noProof="0" dirty="0">
                <a:ln>
                  <a:noFill/>
                </a:ln>
                <a:solidFill>
                  <a:srgbClr val="000000"/>
                </a:solidFill>
                <a:effectLst/>
                <a:uLnTx/>
                <a:uFillTx/>
                <a:latin typeface="Arial"/>
                <a:cs typeface="Arial"/>
                <a:sym typeface="Arial"/>
              </a:rPr>
              <a:t> </a:t>
            </a:r>
            <a:r>
              <a:rPr lang="id-ID" sz="2000" dirty="0"/>
              <a:t>dan komitmen </a:t>
            </a:r>
            <a:r>
              <a:rPr kumimoji="0" lang="id-ID" sz="2000" b="0" i="0" u="none" strike="noStrike" kern="0" cap="none" spc="0" normalizeH="0" baseline="0" noProof="0" dirty="0">
                <a:ln>
                  <a:noFill/>
                </a:ln>
                <a:solidFill>
                  <a:srgbClr val="000000"/>
                </a:solidFill>
                <a:effectLst/>
                <a:uLnTx/>
                <a:uFillTx/>
                <a:latin typeface="Arial"/>
                <a:cs typeface="Arial"/>
                <a:sym typeface="Arial"/>
              </a:rPr>
              <a:t>berpengaruh terhadap kinerja</a:t>
            </a:r>
            <a:endParaRPr kumimoji="0" lang="es-ES" sz="2000" b="0" i="0" u="none" strike="noStrike" kern="0" cap="none" spc="0" normalizeH="0" baseline="0" noProof="0" dirty="0">
              <a:ln>
                <a:noFill/>
              </a:ln>
              <a:solidFill>
                <a:srgbClr val="000000"/>
              </a:solidFill>
              <a:effectLst/>
              <a:uLnTx/>
              <a:uFillTx/>
              <a:latin typeface="Arial"/>
              <a:cs typeface="Arial"/>
              <a:sym typeface="Arial"/>
            </a:endParaRPr>
          </a:p>
          <a:p>
            <a:pPr marL="285750" lvl="1" indent="-285750">
              <a:buFont typeface="Courier New" panose="02070309020205020404" pitchFamily="49" charset="0"/>
              <a:buChar char="o"/>
            </a:pPr>
            <a:endParaRPr lang="en-US" sz="2800" b="1" dirty="0">
              <a:highlight>
                <a:srgbClr val="FFFF00"/>
              </a:highlight>
            </a:endParaRPr>
          </a:p>
          <a:p>
            <a:pPr marL="285750" indent="-285750">
              <a:buFont typeface="Courier New" panose="02070309020205020404" pitchFamily="49" charset="0"/>
              <a:buChar char="o"/>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9" name="TextBox 8">
            <a:extLst>
              <a:ext uri="{FF2B5EF4-FFF2-40B4-BE49-F238E27FC236}">
                <a16:creationId xmlns:a16="http://schemas.microsoft.com/office/drawing/2014/main" id="{D3637758-7D23-46FB-8D7F-713B96F01ACB}"/>
              </a:ext>
            </a:extLst>
          </p:cNvPr>
          <p:cNvSpPr txBox="1"/>
          <p:nvPr/>
        </p:nvSpPr>
        <p:spPr>
          <a:xfrm>
            <a:off x="983432" y="3140968"/>
            <a:ext cx="9799141" cy="2554545"/>
          </a:xfrm>
          <a:prstGeom prst="rect">
            <a:avLst/>
          </a:prstGeom>
          <a:noFill/>
        </p:spPr>
        <p:txBody>
          <a:bodyPr wrap="square" rtlCol="0">
            <a:spAutoFit/>
          </a:bodyPr>
          <a:lstStyle/>
          <a:p>
            <a:pPr algn="ctr"/>
            <a:r>
              <a:rPr lang="en-US" sz="2000" b="1" u="sng" dirty="0" err="1">
                <a:ln w="0"/>
                <a:solidFill>
                  <a:schemeClr val="tx1"/>
                </a:solidFill>
                <a:latin typeface="Times New Roman" panose="02020603050405020304" pitchFamily="18" charset="0"/>
                <a:cs typeface="Times New Roman" panose="02020603050405020304" pitchFamily="18" charset="0"/>
              </a:rPr>
              <a:t>Populasi</a:t>
            </a:r>
            <a:r>
              <a:rPr lang="en-US" sz="2000" b="1" u="sng" dirty="0">
                <a:ln w="0"/>
                <a:solidFill>
                  <a:schemeClr val="tx1"/>
                </a:solidFill>
                <a:latin typeface="Times New Roman" panose="02020603050405020304" pitchFamily="18" charset="0"/>
                <a:cs typeface="Times New Roman" panose="02020603050405020304" pitchFamily="18" charset="0"/>
              </a:rPr>
              <a:t> dan </a:t>
            </a:r>
            <a:r>
              <a:rPr lang="en-US" sz="2000" b="1" u="sng" dirty="0" err="1">
                <a:ln w="0"/>
                <a:solidFill>
                  <a:schemeClr val="tx1"/>
                </a:solidFill>
                <a:latin typeface="Times New Roman" panose="02020603050405020304" pitchFamily="18" charset="0"/>
                <a:cs typeface="Times New Roman" panose="02020603050405020304" pitchFamily="18" charset="0"/>
              </a:rPr>
              <a:t>Sampel</a:t>
            </a:r>
            <a:endParaRPr lang="en-US" sz="2000" b="1" u="sng" dirty="0">
              <a:ln w="0"/>
              <a:solidFill>
                <a:schemeClr val="tx1"/>
              </a:solidFill>
              <a:latin typeface="Times New Roman" panose="02020603050405020304" pitchFamily="18" charset="0"/>
              <a:cs typeface="Times New Roman" panose="02020603050405020304" pitchFamily="18" charset="0"/>
            </a:endParaRPr>
          </a:p>
          <a:p>
            <a:pPr algn="just"/>
            <a:endParaRPr lang="en-US" sz="2000" u="sng" dirty="0">
              <a:ln w="0"/>
              <a:solidFill>
                <a:schemeClr val="tx1"/>
              </a:solidFill>
              <a:latin typeface="Times New Roman" panose="02020603050405020304" pitchFamily="18" charset="0"/>
              <a:cs typeface="Times New Roman" panose="02020603050405020304" pitchFamily="18" charset="0"/>
            </a:endParaRPr>
          </a:p>
          <a:p>
            <a:pPr algn="just"/>
            <a:r>
              <a:rPr lang="en-US" sz="2000" dirty="0" err="1">
                <a:ln w="0"/>
                <a:solidFill>
                  <a:schemeClr val="tx1"/>
                </a:solidFill>
                <a:latin typeface="Times New Roman" panose="02020603050405020304" pitchFamily="18" charset="0"/>
                <a:cs typeface="Times New Roman" panose="02020603050405020304" pitchFamily="18" charset="0"/>
              </a:rPr>
              <a:t>Jumlah</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Populasi</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sebanyak</a:t>
            </a:r>
            <a:r>
              <a:rPr lang="en-US" sz="2000" dirty="0">
                <a:ln w="0"/>
                <a:solidFill>
                  <a:schemeClr val="tx1"/>
                </a:solidFill>
                <a:latin typeface="Times New Roman" panose="02020603050405020304" pitchFamily="18" charset="0"/>
                <a:cs typeface="Times New Roman" panose="02020603050405020304" pitchFamily="18" charset="0"/>
              </a:rPr>
              <a:t> 165 </a:t>
            </a:r>
            <a:r>
              <a:rPr lang="en-US" sz="2000" dirty="0" err="1">
                <a:ln w="0"/>
                <a:solidFill>
                  <a:schemeClr val="tx1"/>
                </a:solidFill>
                <a:latin typeface="Times New Roman" panose="02020603050405020304" pitchFamily="18" charset="0"/>
                <a:cs typeface="Times New Roman" panose="02020603050405020304" pitchFamily="18" charset="0"/>
              </a:rPr>
              <a:t>perangkat</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desa</a:t>
            </a:r>
            <a:r>
              <a:rPr lang="en-US" sz="2000" dirty="0">
                <a:ln w="0"/>
                <a:solidFill>
                  <a:schemeClr val="tx1"/>
                </a:solidFill>
                <a:latin typeface="Times New Roman" panose="02020603050405020304" pitchFamily="18" charset="0"/>
                <a:cs typeface="Times New Roman" panose="02020603050405020304" pitchFamily="18" charset="0"/>
              </a:rPr>
              <a:t> di wilayah </a:t>
            </a:r>
            <a:r>
              <a:rPr lang="en-US" sz="2000" dirty="0" err="1">
                <a:ln w="0"/>
                <a:solidFill>
                  <a:schemeClr val="tx1"/>
                </a:solidFill>
                <a:latin typeface="Times New Roman" panose="02020603050405020304" pitchFamily="18" charset="0"/>
                <a:cs typeface="Times New Roman" panose="02020603050405020304" pitchFamily="18" charset="0"/>
              </a:rPr>
              <a:t>Kecamatan</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Tanggulangin</a:t>
            </a:r>
            <a:r>
              <a:rPr lang="en-US" sz="2000" dirty="0">
                <a:ln w="0"/>
                <a:solidFill>
                  <a:schemeClr val="tx1"/>
                </a:solidFill>
                <a:latin typeface="Times New Roman" panose="02020603050405020304" pitchFamily="18" charset="0"/>
                <a:cs typeface="Times New Roman" panose="02020603050405020304" pitchFamily="18" charset="0"/>
              </a:rPr>
              <a:t> yang </a:t>
            </a:r>
            <a:r>
              <a:rPr lang="en-US" sz="2000" dirty="0" err="1">
                <a:ln w="0"/>
                <a:solidFill>
                  <a:schemeClr val="tx1"/>
                </a:solidFill>
                <a:latin typeface="Times New Roman" panose="02020603050405020304" pitchFamily="18" charset="0"/>
                <a:cs typeface="Times New Roman" panose="02020603050405020304" pitchFamily="18" charset="0"/>
              </a:rPr>
              <a:t>memenuhi</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kriteria</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inklusi</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sebagai</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perangkat</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desa</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aktif</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usia</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berkisar</a:t>
            </a:r>
            <a:r>
              <a:rPr lang="en-US" sz="2000" dirty="0">
                <a:ln w="0"/>
                <a:solidFill>
                  <a:schemeClr val="tx1"/>
                </a:solidFill>
                <a:latin typeface="Times New Roman" panose="02020603050405020304" pitchFamily="18" charset="0"/>
                <a:cs typeface="Times New Roman" panose="02020603050405020304" pitchFamily="18" charset="0"/>
              </a:rPr>
              <a:t> 2</a:t>
            </a:r>
            <a:r>
              <a:rPr lang="id-ID" sz="2000" dirty="0">
                <a:ln w="0"/>
                <a:solidFill>
                  <a:schemeClr val="tx1"/>
                </a:solidFill>
                <a:latin typeface="Times New Roman" panose="02020603050405020304" pitchFamily="18" charset="0"/>
                <a:cs typeface="Times New Roman" panose="02020603050405020304" pitchFamily="18" charset="0"/>
              </a:rPr>
              <a:t>2-56</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tahun</a:t>
            </a:r>
            <a:r>
              <a:rPr lang="en-US" sz="2000" dirty="0">
                <a:ln w="0"/>
                <a:solidFill>
                  <a:schemeClr val="tx1"/>
                </a:solidFill>
                <a:latin typeface="Times New Roman" panose="02020603050405020304" pitchFamily="18" charset="0"/>
                <a:cs typeface="Times New Roman" panose="02020603050405020304" pitchFamily="18" charset="0"/>
              </a:rPr>
              <a:t>, Teknik simple random sampling </a:t>
            </a:r>
            <a:r>
              <a:rPr lang="en-US" sz="2000" dirty="0" err="1">
                <a:ln w="0"/>
                <a:solidFill>
                  <a:schemeClr val="tx1"/>
                </a:solidFill>
                <a:latin typeface="Times New Roman" panose="02020603050405020304" pitchFamily="18" charset="0"/>
                <a:cs typeface="Times New Roman" panose="02020603050405020304" pitchFamily="18" charset="0"/>
              </a:rPr>
              <a:t>digunakan</a:t>
            </a:r>
            <a:r>
              <a:rPr lang="en-US" sz="2000" dirty="0">
                <a:ln w="0"/>
                <a:solidFill>
                  <a:schemeClr val="tx1"/>
                </a:solidFill>
                <a:latin typeface="Times New Roman" panose="02020603050405020304" pitchFamily="18" charset="0"/>
                <a:cs typeface="Times New Roman" panose="02020603050405020304" pitchFamily="18" charset="0"/>
              </a:rPr>
              <a:t> pada proses </a:t>
            </a:r>
            <a:r>
              <a:rPr lang="en-US" sz="2000" dirty="0" err="1">
                <a:ln w="0"/>
                <a:solidFill>
                  <a:schemeClr val="tx1"/>
                </a:solidFill>
                <a:latin typeface="Times New Roman" panose="02020603050405020304" pitchFamily="18" charset="0"/>
                <a:cs typeface="Times New Roman" panose="02020603050405020304" pitchFamily="18" charset="0"/>
              </a:rPr>
              <a:t>penentuan</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sampel</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Rumus</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Slovin</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digunakan</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dalam</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penentuan</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jumlah</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sampel</a:t>
            </a:r>
            <a:r>
              <a:rPr lang="en-US" sz="2000" dirty="0">
                <a:ln w="0"/>
                <a:solidFill>
                  <a:schemeClr val="tx1"/>
                </a:solidFill>
                <a:latin typeface="Times New Roman" panose="02020603050405020304" pitchFamily="18" charset="0"/>
                <a:cs typeface="Times New Roman" panose="02020603050405020304" pitchFamily="18" charset="0"/>
              </a:rPr>
              <a:t> yang </a:t>
            </a:r>
            <a:r>
              <a:rPr lang="en-US" sz="2000" dirty="0" err="1">
                <a:ln w="0"/>
                <a:solidFill>
                  <a:schemeClr val="tx1"/>
                </a:solidFill>
                <a:latin typeface="Times New Roman" panose="02020603050405020304" pitchFamily="18" charset="0"/>
                <a:cs typeface="Times New Roman" panose="02020603050405020304" pitchFamily="18" charset="0"/>
              </a:rPr>
              <a:t>menggunakan</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tingkat</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keandala</a:t>
            </a:r>
            <a:r>
              <a:rPr lang="id-ID" sz="2000" dirty="0">
                <a:ln w="0"/>
                <a:solidFill>
                  <a:schemeClr val="tx1"/>
                </a:solidFill>
                <a:latin typeface="Times New Roman" panose="02020603050405020304" pitchFamily="18" charset="0"/>
                <a:cs typeface="Times New Roman" panose="02020603050405020304" pitchFamily="18" charset="0"/>
              </a:rPr>
              <a:t>n</a:t>
            </a:r>
            <a:r>
              <a:rPr lang="en-US" sz="2000" dirty="0">
                <a:ln w="0"/>
                <a:solidFill>
                  <a:schemeClr val="tx1"/>
                </a:solidFill>
                <a:latin typeface="Times New Roman" panose="02020603050405020304" pitchFamily="18" charset="0"/>
                <a:cs typeface="Times New Roman" panose="02020603050405020304" pitchFamily="18" charset="0"/>
              </a:rPr>
              <a:t> 95% yang </a:t>
            </a:r>
            <a:r>
              <a:rPr lang="en-US" sz="2000" dirty="0" err="1">
                <a:ln w="0"/>
                <a:solidFill>
                  <a:schemeClr val="tx1"/>
                </a:solidFill>
                <a:latin typeface="Times New Roman" panose="02020603050405020304" pitchFamily="18" charset="0"/>
                <a:cs typeface="Times New Roman" panose="02020603050405020304" pitchFamily="18" charset="0"/>
              </a:rPr>
              <a:t>berarti</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toleransi</a:t>
            </a:r>
            <a:r>
              <a:rPr lang="en-US" sz="2000" dirty="0">
                <a:ln w="0"/>
                <a:solidFill>
                  <a:schemeClr val="tx1"/>
                </a:solidFill>
                <a:latin typeface="Times New Roman" panose="02020603050405020304" pitchFamily="18" charset="0"/>
                <a:cs typeface="Times New Roman" panose="02020603050405020304" pitchFamily="18" charset="0"/>
              </a:rPr>
              <a:t> error </a:t>
            </a:r>
            <a:r>
              <a:rPr lang="en-US" sz="2000" dirty="0" err="1">
                <a:ln w="0"/>
                <a:solidFill>
                  <a:schemeClr val="tx1"/>
                </a:solidFill>
                <a:latin typeface="Times New Roman" panose="02020603050405020304" pitchFamily="18" charset="0"/>
                <a:cs typeface="Times New Roman" panose="02020603050405020304" pitchFamily="18" charset="0"/>
              </a:rPr>
              <a:t>sebesar</a:t>
            </a:r>
            <a:r>
              <a:rPr lang="en-US" sz="2000" dirty="0">
                <a:ln w="0"/>
                <a:solidFill>
                  <a:schemeClr val="tx1"/>
                </a:solidFill>
                <a:latin typeface="Times New Roman" panose="02020603050405020304" pitchFamily="18" charset="0"/>
                <a:cs typeface="Times New Roman" panose="02020603050405020304" pitchFamily="18" charset="0"/>
              </a:rPr>
              <a:t> 5% dan </a:t>
            </a:r>
            <a:r>
              <a:rPr lang="en-US" sz="2000" dirty="0" err="1">
                <a:ln w="0"/>
                <a:solidFill>
                  <a:schemeClr val="tx1"/>
                </a:solidFill>
                <a:latin typeface="Times New Roman" panose="02020603050405020304" pitchFamily="18" charset="0"/>
                <a:cs typeface="Times New Roman" panose="02020603050405020304" pitchFamily="18" charset="0"/>
              </a:rPr>
              <a:t>memperoleh</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sampel</a:t>
            </a:r>
            <a:r>
              <a:rPr lang="en-US" sz="2000" dirty="0">
                <a:ln w="0"/>
                <a:solidFill>
                  <a:schemeClr val="tx1"/>
                </a:solidFill>
                <a:latin typeface="Times New Roman" panose="02020603050405020304" pitchFamily="18" charset="0"/>
                <a:cs typeface="Times New Roman" panose="02020603050405020304" pitchFamily="18" charset="0"/>
              </a:rPr>
              <a:t> </a:t>
            </a:r>
            <a:r>
              <a:rPr lang="en-US" sz="2000" dirty="0" err="1">
                <a:ln w="0"/>
                <a:solidFill>
                  <a:schemeClr val="tx1"/>
                </a:solidFill>
                <a:latin typeface="Times New Roman" panose="02020603050405020304" pitchFamily="18" charset="0"/>
                <a:cs typeface="Times New Roman" panose="02020603050405020304" pitchFamily="18" charset="0"/>
              </a:rPr>
              <a:t>sebesar</a:t>
            </a:r>
            <a:r>
              <a:rPr lang="en-US" sz="2000" dirty="0">
                <a:ln w="0"/>
                <a:solidFill>
                  <a:schemeClr val="tx1"/>
                </a:solidFill>
                <a:latin typeface="Times New Roman" panose="02020603050405020304" pitchFamily="18" charset="0"/>
                <a:cs typeface="Times New Roman" panose="02020603050405020304" pitchFamily="18" charset="0"/>
              </a:rPr>
              <a:t> </a:t>
            </a:r>
            <a:r>
              <a:rPr lang="id-ID" sz="2000" dirty="0">
                <a:ln w="0"/>
                <a:solidFill>
                  <a:schemeClr val="tx1"/>
                </a:solidFill>
                <a:latin typeface="Times New Roman" panose="02020603050405020304" pitchFamily="18" charset="0"/>
                <a:cs typeface="Times New Roman" panose="02020603050405020304" pitchFamily="18" charset="0"/>
              </a:rPr>
              <a:t>117 perangkat desa aktif di wilayah kecamatan </a:t>
            </a:r>
            <a:r>
              <a:rPr lang="id-ID" sz="2000" dirty="0" err="1">
                <a:ln w="0"/>
                <a:solidFill>
                  <a:schemeClr val="tx1"/>
                </a:solidFill>
                <a:latin typeface="Times New Roman" panose="02020603050405020304" pitchFamily="18" charset="0"/>
                <a:cs typeface="Times New Roman" panose="02020603050405020304" pitchFamily="18" charset="0"/>
              </a:rPr>
              <a:t>tanggulangin</a:t>
            </a:r>
            <a:r>
              <a:rPr lang="en-US" sz="2000" dirty="0">
                <a:ln w="0"/>
                <a:solidFill>
                  <a:schemeClr val="tx1"/>
                </a:solidFill>
                <a:latin typeface="Times New Roman" panose="02020603050405020304" pitchFamily="18" charset="0"/>
                <a:cs typeface="Times New Roman" panose="02020603050405020304" pitchFamily="18" charset="0"/>
              </a:rPr>
              <a:t>.</a:t>
            </a:r>
          </a:p>
        </p:txBody>
      </p:sp>
      <p:sp>
        <p:nvSpPr>
          <p:cNvPr id="2" name="Kotak Teks 1">
            <a:extLst>
              <a:ext uri="{FF2B5EF4-FFF2-40B4-BE49-F238E27FC236}">
                <a16:creationId xmlns:a16="http://schemas.microsoft.com/office/drawing/2014/main" id="{94BED563-2DCA-19B4-8FCA-02CBBC64DDA7}"/>
              </a:ext>
            </a:extLst>
          </p:cNvPr>
          <p:cNvSpPr txBox="1"/>
          <p:nvPr/>
        </p:nvSpPr>
        <p:spPr>
          <a:xfrm>
            <a:off x="983432" y="1820052"/>
            <a:ext cx="2736304" cy="1015663"/>
          </a:xfrm>
          <a:prstGeom prst="rect">
            <a:avLst/>
          </a:prstGeom>
          <a:noFill/>
        </p:spPr>
        <p:txBody>
          <a:bodyPr wrap="square" rtlCol="0">
            <a:spAutoFit/>
          </a:bodyPr>
          <a:lstStyle/>
          <a:p>
            <a:pPr algn="ctr"/>
            <a:r>
              <a:rPr lang="id-ID" sz="2000" b="1" u="sng" dirty="0">
                <a:latin typeface="Times New Roman" panose="02020603050405020304" pitchFamily="18" charset="0"/>
                <a:cs typeface="Times New Roman" panose="02020603050405020304" pitchFamily="18" charset="0"/>
              </a:rPr>
              <a:t>Jenis penelitian</a:t>
            </a:r>
          </a:p>
          <a:p>
            <a:pPr algn="ctr"/>
            <a:endParaRPr lang="id-ID" sz="2000" u="sng" dirty="0">
              <a:latin typeface="Times New Roman" panose="02020603050405020304" pitchFamily="18" charset="0"/>
              <a:cs typeface="Times New Roman" panose="02020603050405020304" pitchFamily="18" charset="0"/>
            </a:endParaRPr>
          </a:p>
          <a:p>
            <a:pPr algn="ctr"/>
            <a:r>
              <a:rPr lang="id-ID" sz="2000" dirty="0">
                <a:latin typeface="Times New Roman" panose="02020603050405020304" pitchFamily="18" charset="0"/>
                <a:cs typeface="Times New Roman" panose="02020603050405020304" pitchFamily="18" charset="0"/>
              </a:rPr>
              <a:t>KUANTITATIF</a:t>
            </a:r>
          </a:p>
        </p:txBody>
      </p:sp>
      <p:sp>
        <p:nvSpPr>
          <p:cNvPr id="3" name="Kotak Teks 2">
            <a:extLst>
              <a:ext uri="{FF2B5EF4-FFF2-40B4-BE49-F238E27FC236}">
                <a16:creationId xmlns:a16="http://schemas.microsoft.com/office/drawing/2014/main" id="{643EF2F5-15D0-C62B-D134-13EADF7AEF99}"/>
              </a:ext>
            </a:extLst>
          </p:cNvPr>
          <p:cNvSpPr txBox="1"/>
          <p:nvPr/>
        </p:nvSpPr>
        <p:spPr>
          <a:xfrm>
            <a:off x="7896200" y="1817529"/>
            <a:ext cx="2736304" cy="1323439"/>
          </a:xfrm>
          <a:prstGeom prst="rect">
            <a:avLst/>
          </a:prstGeom>
          <a:noFill/>
        </p:spPr>
        <p:txBody>
          <a:bodyPr wrap="square" rtlCol="0">
            <a:spAutoFit/>
          </a:bodyPr>
          <a:lstStyle/>
          <a:p>
            <a:pPr algn="ctr"/>
            <a:r>
              <a:rPr lang="id-ID" sz="2000" b="1" u="sng" dirty="0">
                <a:latin typeface="Times New Roman" panose="02020603050405020304" pitchFamily="18" charset="0"/>
                <a:cs typeface="Times New Roman" panose="02020603050405020304" pitchFamily="18" charset="0"/>
              </a:rPr>
              <a:t>Lokasi penelitian</a:t>
            </a:r>
          </a:p>
          <a:p>
            <a:pPr algn="ctr"/>
            <a:endParaRPr lang="id-ID" sz="2000" u="sng" dirty="0">
              <a:latin typeface="Times New Roman" panose="02020603050405020304" pitchFamily="18" charset="0"/>
              <a:cs typeface="Times New Roman" panose="02020603050405020304" pitchFamily="18" charset="0"/>
            </a:endParaRPr>
          </a:p>
          <a:p>
            <a:pPr algn="ctr"/>
            <a:r>
              <a:rPr lang="id-ID" sz="2000" dirty="0">
                <a:latin typeface="Times New Roman" panose="02020603050405020304" pitchFamily="18" charset="0"/>
                <a:cs typeface="Times New Roman" panose="02020603050405020304" pitchFamily="18" charset="0"/>
              </a:rPr>
              <a:t>Balai Desa di wilayah kecamatan </a:t>
            </a:r>
            <a:r>
              <a:rPr lang="id-ID" sz="2000" dirty="0" err="1">
                <a:latin typeface="Times New Roman" panose="02020603050405020304" pitchFamily="18" charset="0"/>
                <a:cs typeface="Times New Roman" panose="02020603050405020304" pitchFamily="18" charset="0"/>
              </a:rPr>
              <a:t>tanggulangin</a:t>
            </a:r>
            <a:endParaRPr lang="id-ID"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6" name="TextBox 5">
            <a:extLst>
              <a:ext uri="{FF2B5EF4-FFF2-40B4-BE49-F238E27FC236}">
                <a16:creationId xmlns:a16="http://schemas.microsoft.com/office/drawing/2014/main" id="{A46F3F15-CF14-4C33-963D-F8CA51F12265}"/>
              </a:ext>
            </a:extLst>
          </p:cNvPr>
          <p:cNvSpPr txBox="1"/>
          <p:nvPr/>
        </p:nvSpPr>
        <p:spPr>
          <a:xfrm>
            <a:off x="335360" y="1556792"/>
            <a:ext cx="6552728" cy="2554545"/>
          </a:xfrm>
          <a:prstGeom prst="rect">
            <a:avLst/>
          </a:prstGeom>
          <a:noFill/>
        </p:spPr>
        <p:txBody>
          <a:bodyPr wrap="square" rtlCol="0">
            <a:spAutoFit/>
          </a:bodyPr>
          <a:lstStyle/>
          <a:p>
            <a:pPr algn="just"/>
            <a:r>
              <a:rPr lang="en-US" sz="2000" b="1" u="sng" dirty="0" err="1">
                <a:ln w="0"/>
                <a:solidFill>
                  <a:schemeClr val="tx1"/>
                </a:solidFill>
                <a:latin typeface="Times New Roman" panose="02020603050405020304" pitchFamily="18" charset="0"/>
                <a:cs typeface="Times New Roman" panose="02020603050405020304" pitchFamily="18" charset="0"/>
              </a:rPr>
              <a:t>Jenis</a:t>
            </a:r>
            <a:r>
              <a:rPr lang="en-US" sz="2000" b="1" u="sng" dirty="0">
                <a:ln w="0"/>
                <a:solidFill>
                  <a:schemeClr val="tx1"/>
                </a:solidFill>
                <a:latin typeface="Times New Roman" panose="02020603050405020304" pitchFamily="18" charset="0"/>
                <a:cs typeface="Times New Roman" panose="02020603050405020304" pitchFamily="18" charset="0"/>
              </a:rPr>
              <a:t> dan </a:t>
            </a:r>
            <a:r>
              <a:rPr lang="en-US" sz="2000" b="1" u="sng" dirty="0" err="1">
                <a:ln w="0"/>
                <a:solidFill>
                  <a:schemeClr val="tx1"/>
                </a:solidFill>
                <a:latin typeface="Times New Roman" panose="02020603050405020304" pitchFamily="18" charset="0"/>
                <a:cs typeface="Times New Roman" panose="02020603050405020304" pitchFamily="18" charset="0"/>
              </a:rPr>
              <a:t>Sumber</a:t>
            </a:r>
            <a:r>
              <a:rPr lang="en-US" sz="2000" b="1" u="sng" dirty="0">
                <a:ln w="0"/>
                <a:solidFill>
                  <a:schemeClr val="tx1"/>
                </a:solidFill>
                <a:latin typeface="Times New Roman" panose="02020603050405020304" pitchFamily="18" charset="0"/>
                <a:cs typeface="Times New Roman" panose="02020603050405020304" pitchFamily="18" charset="0"/>
              </a:rPr>
              <a:t> Data</a:t>
            </a:r>
          </a:p>
          <a:p>
            <a:pPr algn="just"/>
            <a:endParaRPr lang="en-US" sz="2000" u="sng" dirty="0">
              <a:ln w="0"/>
              <a:solidFill>
                <a:schemeClr val="tx1"/>
              </a:solidFill>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Sumber</a:t>
            </a:r>
            <a:r>
              <a:rPr lang="en-US" sz="2000" dirty="0">
                <a:latin typeface="Times New Roman" panose="02020603050405020304" pitchFamily="18" charset="0"/>
                <a:cs typeface="Times New Roman" panose="02020603050405020304" pitchFamily="18" charset="0"/>
              </a:rPr>
              <a:t> data yang </a:t>
            </a:r>
            <a:r>
              <a:rPr lang="en-US" sz="2000" dirty="0" err="1">
                <a:latin typeface="Times New Roman" panose="02020603050405020304" pitchFamily="18" charset="0"/>
                <a:cs typeface="Times New Roman" panose="02020603050405020304" pitchFamily="18" charset="0"/>
              </a:rPr>
              <a:t>digunakan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adalah</a:t>
            </a:r>
            <a:r>
              <a:rPr lang="en-US" sz="2000" dirty="0">
                <a:latin typeface="Times New Roman" panose="02020603050405020304" pitchFamily="18" charset="0"/>
                <a:cs typeface="Times New Roman" panose="02020603050405020304" pitchFamily="18" charset="0"/>
              </a:rPr>
              <a:t> data primer</a:t>
            </a:r>
            <a:r>
              <a:rPr lang="id-ID" sz="2000" dirty="0">
                <a:latin typeface="Times New Roman" panose="02020603050405020304" pitchFamily="18" charset="0"/>
                <a:cs typeface="Times New Roman" panose="02020603050405020304" pitchFamily="18" charset="0"/>
              </a:rPr>
              <a:t> dan data sekunder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dimana</a:t>
            </a:r>
            <a:r>
              <a:rPr lang="en-US" sz="2000" dirty="0">
                <a:latin typeface="Times New Roman" panose="02020603050405020304" pitchFamily="18" charset="0"/>
                <a:cs typeface="Times New Roman" panose="02020603050405020304" pitchFamily="18" charset="0"/>
              </a:rPr>
              <a:t> data primer </a:t>
            </a:r>
            <a:r>
              <a:rPr lang="en-US" sz="2000" dirty="0" err="1">
                <a:latin typeface="Times New Roman" panose="02020603050405020304" pitchFamily="18" charset="0"/>
                <a:cs typeface="Times New Roman" panose="02020603050405020304" pitchFamily="18" charset="0"/>
              </a:rPr>
              <a:t>dikumpulkan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melalui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penyebaran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kuisioner</a:t>
            </a:r>
            <a:r>
              <a:rPr lang="en-US" sz="2000" dirty="0">
                <a:latin typeface="Times New Roman" panose="02020603050405020304" pitchFamily="18" charset="0"/>
                <a:cs typeface="Times New Roman" panose="02020603050405020304" pitchFamily="18" charset="0"/>
              </a:rPr>
              <a:t> dan </a:t>
            </a:r>
            <a:r>
              <a:rPr lang="en-US" sz="2000" dirty="0" err="1">
                <a:latin typeface="Times New Roman" panose="02020603050405020304" pitchFamily="18" charset="0"/>
                <a:cs typeface="Times New Roman" panose="02020603050405020304" pitchFamily="18" charset="0"/>
              </a:rPr>
              <a:t>menggunakan</a:t>
            </a:r>
            <a:r>
              <a:rPr lang="en-US" sz="2000" dirty="0">
                <a:latin typeface="Times New Roman" panose="02020603050405020304" pitchFamily="18" charset="0"/>
                <a:cs typeface="Times New Roman" panose="02020603050405020304" pitchFamily="18" charset="0"/>
              </a:rPr>
              <a:t> Teknik </a:t>
            </a:r>
            <a:r>
              <a:rPr lang="en-US" sz="2000" dirty="0" err="1">
                <a:latin typeface="Times New Roman" panose="02020603050405020304" pitchFamily="18" charset="0"/>
                <a:cs typeface="Times New Roman" panose="02020603050405020304" pitchFamily="18" charset="0"/>
              </a:rPr>
              <a:t>skala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likert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dengan</a:t>
            </a:r>
            <a:r>
              <a:rPr lang="en-US" sz="2000" dirty="0">
                <a:latin typeface="Times New Roman" panose="02020603050405020304" pitchFamily="18" charset="0"/>
                <a:cs typeface="Times New Roman" panose="02020603050405020304" pitchFamily="18" charset="0"/>
              </a:rPr>
              <a:t> lima </a:t>
            </a:r>
            <a:r>
              <a:rPr lang="en-US" sz="2000" dirty="0" err="1">
                <a:latin typeface="Times New Roman" panose="02020603050405020304" pitchFamily="18" charset="0"/>
                <a:cs typeface="Times New Roman" panose="02020603050405020304" pitchFamily="18" charset="0"/>
              </a:rPr>
              <a:t>alternatif</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pilihan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jawaban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sebagai</a:t>
            </a:r>
            <a:r>
              <a:rPr lang="en-US" sz="2000" dirty="0">
                <a:latin typeface="Times New Roman" panose="02020603050405020304" pitchFamily="18" charset="0"/>
                <a:cs typeface="Times New Roman" panose="02020603050405020304" pitchFamily="18" charset="0"/>
              </a:rPr>
              <a:t> Teknik </a:t>
            </a:r>
            <a:r>
              <a:rPr lang="en-US" sz="2000" dirty="0" err="1">
                <a:latin typeface="Times New Roman" panose="02020603050405020304" pitchFamily="18" charset="0"/>
                <a:cs typeface="Times New Roman" panose="02020603050405020304" pitchFamily="18" charset="0"/>
              </a:rPr>
              <a:t>pengukuran</a:t>
            </a:r>
            <a:r>
              <a:rPr lang="id-ID" sz="2000" dirty="0">
                <a:latin typeface="Times New Roman" panose="02020603050405020304" pitchFamily="18" charset="0"/>
                <a:cs typeface="Times New Roman" panose="02020603050405020304" pitchFamily="18" charset="0"/>
              </a:rPr>
              <a:t>. Dan data sekunder di </a:t>
            </a:r>
            <a:r>
              <a:rPr lang="id-ID" sz="2000" dirty="0" err="1">
                <a:latin typeface="Times New Roman" panose="02020603050405020304" pitchFamily="18" charset="0"/>
                <a:cs typeface="Times New Roman" panose="02020603050405020304" pitchFamily="18" charset="0"/>
              </a:rPr>
              <a:t>peroleh</a:t>
            </a:r>
            <a:r>
              <a:rPr lang="id-ID" sz="2000" dirty="0">
                <a:latin typeface="Times New Roman" panose="02020603050405020304" pitchFamily="18" charset="0"/>
                <a:cs typeface="Times New Roman" panose="02020603050405020304" pitchFamily="18" charset="0"/>
              </a:rPr>
              <a:t> dengan cara membaca, mempelajari dan memahami media lain. </a:t>
            </a:r>
            <a:endParaRPr lang="en-US" sz="3200" dirty="0">
              <a:ln w="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B08284E-651B-4111-B77B-DA22A2A3D006}"/>
              </a:ext>
            </a:extLst>
          </p:cNvPr>
          <p:cNvSpPr txBox="1"/>
          <p:nvPr/>
        </p:nvSpPr>
        <p:spPr>
          <a:xfrm>
            <a:off x="166758" y="4365104"/>
            <a:ext cx="3533105" cy="1015663"/>
          </a:xfrm>
          <a:prstGeom prst="rect">
            <a:avLst/>
          </a:prstGeom>
          <a:noFill/>
        </p:spPr>
        <p:txBody>
          <a:bodyPr wrap="square" rtlCol="0">
            <a:spAutoFit/>
          </a:bodyPr>
          <a:lstStyle/>
          <a:p>
            <a:pPr algn="ctr"/>
            <a:r>
              <a:rPr lang="en-US" sz="2000" b="1" u="sng" dirty="0">
                <a:ln w="0"/>
                <a:solidFill>
                  <a:schemeClr val="tx1"/>
                </a:solidFill>
                <a:latin typeface="Times New Roman" panose="02020603050405020304" pitchFamily="18" charset="0"/>
                <a:cs typeface="Times New Roman" panose="02020603050405020304" pitchFamily="18" charset="0"/>
              </a:rPr>
              <a:t>Teknik </a:t>
            </a:r>
            <a:r>
              <a:rPr lang="en-US" sz="2000" b="1" u="sng" dirty="0" err="1">
                <a:ln w="0"/>
                <a:solidFill>
                  <a:schemeClr val="tx1"/>
                </a:solidFill>
                <a:latin typeface="Times New Roman" panose="02020603050405020304" pitchFamily="18" charset="0"/>
                <a:cs typeface="Times New Roman" panose="02020603050405020304" pitchFamily="18" charset="0"/>
              </a:rPr>
              <a:t>Pengumpulan</a:t>
            </a:r>
            <a:r>
              <a:rPr lang="en-US" sz="2000" b="1" u="sng" dirty="0">
                <a:ln w="0"/>
                <a:solidFill>
                  <a:schemeClr val="tx1"/>
                </a:solidFill>
                <a:latin typeface="Times New Roman" panose="02020603050405020304" pitchFamily="18" charset="0"/>
                <a:cs typeface="Times New Roman" panose="02020603050405020304" pitchFamily="18" charset="0"/>
              </a:rPr>
              <a:t> Data</a:t>
            </a:r>
          </a:p>
          <a:p>
            <a:pPr algn="ctr"/>
            <a:endParaRPr lang="en-US" sz="2000" b="1" u="sng" dirty="0">
              <a:ln w="0"/>
              <a:solidFill>
                <a:schemeClr val="tx1"/>
              </a:solidFill>
              <a:latin typeface="Times New Roman" panose="02020603050405020304" pitchFamily="18" charset="0"/>
              <a:cs typeface="Times New Roman" panose="02020603050405020304" pitchFamily="18" charset="0"/>
            </a:endParaRPr>
          </a:p>
          <a:p>
            <a:pPr algn="ctr"/>
            <a:r>
              <a:rPr lang="en-US" sz="2000" dirty="0" err="1">
                <a:latin typeface="Times New Roman" panose="02020603050405020304" pitchFamily="18" charset="0"/>
                <a:cs typeface="Times New Roman" panose="02020603050405020304" pitchFamily="18" charset="0"/>
              </a:rPr>
              <a:t>Kuisioner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Angket</a:t>
            </a:r>
            <a:r>
              <a:rPr lang="en-US" sz="2000" dirty="0">
                <a:latin typeface="Times New Roman" panose="02020603050405020304" pitchFamily="18" charset="0"/>
                <a:cs typeface="Times New Roman" panose="02020603050405020304" pitchFamily="18" charset="0"/>
              </a:rPr>
              <a:t>)</a:t>
            </a:r>
            <a:endParaRPr lang="en-US" sz="3200" dirty="0">
              <a:ln w="0"/>
              <a:solidFill>
                <a:schemeClr val="tx1"/>
              </a:solidFill>
              <a:latin typeface="Times New Roman" panose="02020603050405020304" pitchFamily="18" charset="0"/>
              <a:cs typeface="Times New Roman" panose="02020603050405020304" pitchFamily="18" charset="0"/>
            </a:endParaRPr>
          </a:p>
        </p:txBody>
      </p:sp>
      <p:pic>
        <p:nvPicPr>
          <p:cNvPr id="2" name="Google Shape;810;p65">
            <a:extLst>
              <a:ext uri="{FF2B5EF4-FFF2-40B4-BE49-F238E27FC236}">
                <a16:creationId xmlns:a16="http://schemas.microsoft.com/office/drawing/2014/main" id="{2D7530C9-C9B3-035D-0503-565B999DACD3}"/>
              </a:ext>
            </a:extLst>
          </p:cNvPr>
          <p:cNvPicPr preferRelativeResize="0"/>
          <p:nvPr/>
        </p:nvPicPr>
        <p:blipFill rotWithShape="1">
          <a:blip r:embed="rId3">
            <a:alphaModFix/>
          </a:blip>
          <a:srcRect l="29708" r="9264"/>
          <a:stretch/>
        </p:blipFill>
        <p:spPr>
          <a:xfrm>
            <a:off x="7640270" y="1268760"/>
            <a:ext cx="4320480" cy="4675550"/>
          </a:xfrm>
          <a:prstGeom prst="rect">
            <a:avLst/>
          </a:prstGeom>
          <a:noFill/>
          <a:ln>
            <a:noFill/>
          </a:ln>
        </p:spPr>
      </p:pic>
      <p:sp>
        <p:nvSpPr>
          <p:cNvPr id="3" name="Google Shape;811;p65">
            <a:extLst>
              <a:ext uri="{FF2B5EF4-FFF2-40B4-BE49-F238E27FC236}">
                <a16:creationId xmlns:a16="http://schemas.microsoft.com/office/drawing/2014/main" id="{28B18D18-2B56-9E3D-9C57-856DC6703CEC}"/>
              </a:ext>
            </a:extLst>
          </p:cNvPr>
          <p:cNvSpPr/>
          <p:nvPr/>
        </p:nvSpPr>
        <p:spPr>
          <a:xfrm>
            <a:off x="7128770" y="1556792"/>
            <a:ext cx="1023000" cy="1023000"/>
          </a:xfrm>
          <a:prstGeom prst="ellipse">
            <a:avLst/>
          </a:prstGeom>
          <a:solidFill>
            <a:schemeClr val="accent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Kotak Teks 3">
            <a:extLst>
              <a:ext uri="{FF2B5EF4-FFF2-40B4-BE49-F238E27FC236}">
                <a16:creationId xmlns:a16="http://schemas.microsoft.com/office/drawing/2014/main" id="{4F052960-AF15-CE74-E2E3-90D1F42D1870}"/>
              </a:ext>
            </a:extLst>
          </p:cNvPr>
          <p:cNvSpPr txBox="1"/>
          <p:nvPr/>
        </p:nvSpPr>
        <p:spPr>
          <a:xfrm>
            <a:off x="3737963" y="4368899"/>
            <a:ext cx="3332241" cy="1477328"/>
          </a:xfrm>
          <a:prstGeom prst="rect">
            <a:avLst/>
          </a:prstGeom>
          <a:noFill/>
        </p:spPr>
        <p:txBody>
          <a:bodyPr wrap="square" rtlCol="0">
            <a:spAutoFit/>
          </a:bodyPr>
          <a:lstStyle/>
          <a:p>
            <a:pPr algn="ctr"/>
            <a:r>
              <a:rPr lang="en-US" sz="1800" b="1" u="sng" dirty="0" err="1">
                <a:ln w="0"/>
                <a:solidFill>
                  <a:schemeClr val="tx1"/>
                </a:solidFill>
                <a:latin typeface="Times New Roman" panose="02020603050405020304" pitchFamily="18" charset="0"/>
                <a:cs typeface="Times New Roman" panose="02020603050405020304" pitchFamily="18" charset="0"/>
              </a:rPr>
              <a:t>Jenis</a:t>
            </a:r>
            <a:r>
              <a:rPr lang="en-US" sz="1800" b="1" u="sng" dirty="0">
                <a:ln w="0"/>
                <a:solidFill>
                  <a:schemeClr val="tx1"/>
                </a:solidFill>
                <a:latin typeface="Times New Roman" panose="02020603050405020304" pitchFamily="18" charset="0"/>
                <a:cs typeface="Times New Roman" panose="02020603050405020304" pitchFamily="18" charset="0"/>
              </a:rPr>
              <a:t> Software</a:t>
            </a:r>
          </a:p>
          <a:p>
            <a:pPr algn="ctr"/>
            <a:endParaRPr lang="en-US" sz="1800" u="sng" dirty="0">
              <a:ln w="0"/>
              <a:solidFill>
                <a:schemeClr val="tx1"/>
              </a:solidFill>
              <a:latin typeface="Times New Roman" panose="02020603050405020304" pitchFamily="18" charset="0"/>
              <a:cs typeface="Times New Roman" panose="02020603050405020304" pitchFamily="18" charset="0"/>
            </a:endParaRPr>
          </a:p>
          <a:p>
            <a:pPr algn="ctr"/>
            <a:r>
              <a:rPr lang="en-US" sz="1800" dirty="0">
                <a:latin typeface="Times New Roman" panose="02020603050405020304" pitchFamily="18" charset="0"/>
                <a:cs typeface="Times New Roman" panose="02020603050405020304" pitchFamily="18" charset="0"/>
              </a:rPr>
              <a:t>Alat </a:t>
            </a:r>
            <a:r>
              <a:rPr lang="en-US" sz="1800" dirty="0" err="1">
                <a:latin typeface="Times New Roman" panose="02020603050405020304" pitchFamily="18" charset="0"/>
                <a:cs typeface="Times New Roman" panose="02020603050405020304" pitchFamily="18" charset="0"/>
              </a:rPr>
              <a:t>analisis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menggunakan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bantuan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perangkat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lunak</a:t>
            </a:r>
            <a:r>
              <a:rPr lang="en-US" sz="1800" dirty="0">
                <a:latin typeface="Times New Roman" panose="02020603050405020304" pitchFamily="18" charset="0"/>
                <a:cs typeface="Times New Roman" panose="02020603050405020304" pitchFamily="18" charset="0"/>
              </a:rPr>
              <a:t> SPSS</a:t>
            </a:r>
            <a:r>
              <a:rPr lang="id-ID" sz="1800" dirty="0">
                <a:latin typeface="Times New Roman" panose="02020603050405020304" pitchFamily="18" charset="0"/>
                <a:cs typeface="Times New Roman" panose="02020603050405020304" pitchFamily="18" charset="0"/>
              </a:rPr>
              <a:t> Versi 29</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43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C8EC6741-9213-64D0-A01A-53CF7BC582C2}"/>
              </a:ext>
            </a:extLst>
          </p:cNvPr>
          <p:cNvSpPr>
            <a:spLocks noGrp="1"/>
          </p:cNvSpPr>
          <p:nvPr>
            <p:ph type="title"/>
          </p:nvPr>
        </p:nvSpPr>
        <p:spPr/>
        <p:txBody>
          <a:bodyPr/>
          <a:lstStyle/>
          <a:p>
            <a:endParaRPr lang="id-ID"/>
          </a:p>
        </p:txBody>
      </p:sp>
      <p:sp>
        <p:nvSpPr>
          <p:cNvPr id="3" name="Tampungan Teks 2">
            <a:extLst>
              <a:ext uri="{FF2B5EF4-FFF2-40B4-BE49-F238E27FC236}">
                <a16:creationId xmlns:a16="http://schemas.microsoft.com/office/drawing/2014/main" id="{ED6A9B48-C51C-6B52-9D98-3B25EB72DDF8}"/>
              </a:ext>
            </a:extLst>
          </p:cNvPr>
          <p:cNvSpPr>
            <a:spLocks noGrp="1"/>
          </p:cNvSpPr>
          <p:nvPr>
            <p:ph type="body" idx="1"/>
          </p:nvPr>
        </p:nvSpPr>
        <p:spPr/>
        <p:txBody>
          <a:bodyPr/>
          <a:lstStyle/>
          <a:p>
            <a:pPr marL="50800" indent="0" algn="ctr">
              <a:buNone/>
            </a:pPr>
            <a:r>
              <a:rPr lang="id-ID" dirty="0">
                <a:latin typeface="Times New Roman" panose="02020603050405020304" pitchFamily="18" charset="0"/>
                <a:cs typeface="Times New Roman" panose="02020603050405020304" pitchFamily="18" charset="0"/>
              </a:rPr>
              <a:t>Kerangka Konseptual </a:t>
            </a:r>
          </a:p>
        </p:txBody>
      </p:sp>
      <p:pic>
        <p:nvPicPr>
          <p:cNvPr id="23" name="Gambar 22">
            <a:extLst>
              <a:ext uri="{FF2B5EF4-FFF2-40B4-BE49-F238E27FC236}">
                <a16:creationId xmlns:a16="http://schemas.microsoft.com/office/drawing/2014/main" id="{0FFF22DC-C238-A328-8A37-A6B727AD29A5}"/>
              </a:ext>
            </a:extLst>
          </p:cNvPr>
          <p:cNvPicPr>
            <a:picLocks noChangeAspect="1"/>
          </p:cNvPicPr>
          <p:nvPr/>
        </p:nvPicPr>
        <p:blipFill>
          <a:blip r:embed="rId2"/>
          <a:stretch>
            <a:fillRect/>
          </a:stretch>
        </p:blipFill>
        <p:spPr>
          <a:xfrm>
            <a:off x="2855640" y="1772816"/>
            <a:ext cx="6912768" cy="4275314"/>
          </a:xfrm>
          <a:prstGeom prst="rect">
            <a:avLst/>
          </a:prstGeom>
        </p:spPr>
      </p:pic>
    </p:spTree>
    <p:extLst>
      <p:ext uri="{BB962C8B-B14F-4D97-AF65-F5344CB8AC3E}">
        <p14:creationId xmlns:p14="http://schemas.microsoft.com/office/powerpoint/2010/main" val="364269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89CE69AD-9467-ABAA-F2C5-0C33807121C0}"/>
              </a:ext>
            </a:extLst>
          </p:cNvPr>
          <p:cNvSpPr>
            <a:spLocks noGrp="1"/>
          </p:cNvSpPr>
          <p:nvPr>
            <p:ph type="title"/>
          </p:nvPr>
        </p:nvSpPr>
        <p:spPr/>
        <p:txBody>
          <a:bodyPr/>
          <a:lstStyle/>
          <a:p>
            <a:r>
              <a:rPr lang="id-ID" dirty="0"/>
              <a:t>Hasil</a:t>
            </a:r>
          </a:p>
        </p:txBody>
      </p:sp>
      <p:sp>
        <p:nvSpPr>
          <p:cNvPr id="3" name="Tampungan Teks 2">
            <a:extLst>
              <a:ext uri="{FF2B5EF4-FFF2-40B4-BE49-F238E27FC236}">
                <a16:creationId xmlns:a16="http://schemas.microsoft.com/office/drawing/2014/main" id="{23C50B18-05B7-771E-E97A-2F0705F4E406}"/>
              </a:ext>
            </a:extLst>
          </p:cNvPr>
          <p:cNvSpPr>
            <a:spLocks noGrp="1"/>
          </p:cNvSpPr>
          <p:nvPr>
            <p:ph type="body" idx="1"/>
          </p:nvPr>
        </p:nvSpPr>
        <p:spPr/>
        <p:txBody>
          <a:bodyPr>
            <a:normAutofit/>
          </a:bodyPr>
          <a:lstStyle/>
          <a:p>
            <a:pPr marL="50800" indent="0" algn="ctr">
              <a:buNone/>
            </a:pPr>
            <a:r>
              <a:rPr lang="id-ID" dirty="0" err="1">
                <a:effectLst/>
                <a:latin typeface="+mn-lt"/>
                <a:ea typeface="Calibri" panose="020F0502020204030204" pitchFamily="34" charset="0"/>
              </a:rPr>
              <a:t>Coefficient</a:t>
            </a:r>
            <a:endParaRPr lang="id-ID" sz="4000" dirty="0">
              <a:latin typeface="+mn-lt"/>
            </a:endParaRPr>
          </a:p>
        </p:txBody>
      </p:sp>
      <p:graphicFrame>
        <p:nvGraphicFramePr>
          <p:cNvPr id="4" name="Tabel 3">
            <a:extLst>
              <a:ext uri="{FF2B5EF4-FFF2-40B4-BE49-F238E27FC236}">
                <a16:creationId xmlns:a16="http://schemas.microsoft.com/office/drawing/2014/main" id="{7627B713-AE15-F8BE-C51A-2FA15FB0F1B0}"/>
              </a:ext>
            </a:extLst>
          </p:cNvPr>
          <p:cNvGraphicFramePr>
            <a:graphicFrameLocks noGrp="1"/>
          </p:cNvGraphicFramePr>
          <p:nvPr>
            <p:extLst>
              <p:ext uri="{D42A27DB-BD31-4B8C-83A1-F6EECF244321}">
                <p14:modId xmlns:p14="http://schemas.microsoft.com/office/powerpoint/2010/main" val="1187695026"/>
              </p:ext>
            </p:extLst>
          </p:nvPr>
        </p:nvGraphicFramePr>
        <p:xfrm>
          <a:off x="2423592" y="1916832"/>
          <a:ext cx="7704856" cy="3990467"/>
        </p:xfrm>
        <a:graphic>
          <a:graphicData uri="http://schemas.openxmlformats.org/drawingml/2006/table">
            <a:tbl>
              <a:tblPr firstRow="1" firstCol="1" bandRow="1">
                <a:tableStyleId>{5C22544A-7EE6-4342-B048-85BDC9FD1C3A}</a:tableStyleId>
              </a:tblPr>
              <a:tblGrid>
                <a:gridCol w="1241127">
                  <a:extLst>
                    <a:ext uri="{9D8B030D-6E8A-4147-A177-3AD203B41FA5}">
                      <a16:colId xmlns:a16="http://schemas.microsoft.com/office/drawing/2014/main" val="4046813419"/>
                    </a:ext>
                  </a:extLst>
                </a:gridCol>
                <a:gridCol w="1704178">
                  <a:extLst>
                    <a:ext uri="{9D8B030D-6E8A-4147-A177-3AD203B41FA5}">
                      <a16:colId xmlns:a16="http://schemas.microsoft.com/office/drawing/2014/main" val="2002972364"/>
                    </a:ext>
                  </a:extLst>
                </a:gridCol>
                <a:gridCol w="1381560">
                  <a:extLst>
                    <a:ext uri="{9D8B030D-6E8A-4147-A177-3AD203B41FA5}">
                      <a16:colId xmlns:a16="http://schemas.microsoft.com/office/drawing/2014/main" val="1722869247"/>
                    </a:ext>
                  </a:extLst>
                </a:gridCol>
                <a:gridCol w="1460001">
                  <a:extLst>
                    <a:ext uri="{9D8B030D-6E8A-4147-A177-3AD203B41FA5}">
                      <a16:colId xmlns:a16="http://schemas.microsoft.com/office/drawing/2014/main" val="2618042318"/>
                    </a:ext>
                  </a:extLst>
                </a:gridCol>
                <a:gridCol w="956465">
                  <a:extLst>
                    <a:ext uri="{9D8B030D-6E8A-4147-A177-3AD203B41FA5}">
                      <a16:colId xmlns:a16="http://schemas.microsoft.com/office/drawing/2014/main" val="1270666570"/>
                    </a:ext>
                  </a:extLst>
                </a:gridCol>
                <a:gridCol w="961525">
                  <a:extLst>
                    <a:ext uri="{9D8B030D-6E8A-4147-A177-3AD203B41FA5}">
                      <a16:colId xmlns:a16="http://schemas.microsoft.com/office/drawing/2014/main" val="2998780143"/>
                    </a:ext>
                  </a:extLst>
                </a:gridCol>
              </a:tblGrid>
              <a:tr h="1236369">
                <a:tc>
                  <a:txBody>
                    <a:bodyPr/>
                    <a:lstStyle/>
                    <a:p>
                      <a:pPr algn="ctr">
                        <a:lnSpc>
                          <a:spcPct val="107000"/>
                        </a:lnSpc>
                        <a:spcAft>
                          <a:spcPts val="800"/>
                        </a:spcAft>
                      </a:pPr>
                      <a:r>
                        <a:rPr lang="id-ID" sz="1600">
                          <a:effectLst/>
                        </a:rPr>
                        <a:t>Model</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Unstandardized B</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Coefficients Std.Error</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Standardized Coefficients Beta</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T</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Sig</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40915696"/>
                  </a:ext>
                </a:extLst>
              </a:tr>
              <a:tr h="610261">
                <a:tc>
                  <a:txBody>
                    <a:bodyPr/>
                    <a:lstStyle/>
                    <a:p>
                      <a:pPr algn="ctr">
                        <a:lnSpc>
                          <a:spcPct val="107000"/>
                        </a:lnSpc>
                        <a:spcAft>
                          <a:spcPts val="800"/>
                        </a:spcAft>
                      </a:pPr>
                      <a:r>
                        <a:rPr lang="id-ID" sz="1600">
                          <a:effectLst/>
                        </a:rPr>
                        <a:t>(Constant)</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17,643</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4,101</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 </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4.302</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&lt;.0.01</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67920232"/>
                  </a:ext>
                </a:extLst>
              </a:tr>
              <a:tr h="610261">
                <a:tc>
                  <a:txBody>
                    <a:bodyPr/>
                    <a:lstStyle/>
                    <a:p>
                      <a:pPr algn="ctr">
                        <a:lnSpc>
                          <a:spcPct val="107000"/>
                        </a:lnSpc>
                        <a:spcAft>
                          <a:spcPts val="800"/>
                        </a:spcAft>
                      </a:pPr>
                      <a:r>
                        <a:rPr lang="id-ID" sz="1600">
                          <a:effectLst/>
                        </a:rPr>
                        <a:t>Self efficacy</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,322</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,103</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,277</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3,127</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,002</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51855612"/>
                  </a:ext>
                </a:extLst>
              </a:tr>
              <a:tr h="923315">
                <a:tc>
                  <a:txBody>
                    <a:bodyPr/>
                    <a:lstStyle/>
                    <a:p>
                      <a:pPr algn="ctr">
                        <a:lnSpc>
                          <a:spcPct val="107000"/>
                        </a:lnSpc>
                        <a:spcAft>
                          <a:spcPts val="800"/>
                        </a:spcAft>
                      </a:pPr>
                      <a:r>
                        <a:rPr lang="id-ID" sz="1600">
                          <a:effectLst/>
                        </a:rPr>
                        <a:t>Locus of control</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-,110</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,069</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-,013</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dirty="0">
                          <a:effectLst/>
                        </a:rPr>
                        <a:t>-,156</a:t>
                      </a:r>
                      <a:endParaRPr lang="id-ID"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,877</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78187226"/>
                  </a:ext>
                </a:extLst>
              </a:tr>
              <a:tr h="610261">
                <a:tc>
                  <a:txBody>
                    <a:bodyPr/>
                    <a:lstStyle/>
                    <a:p>
                      <a:pPr algn="ctr">
                        <a:lnSpc>
                          <a:spcPct val="107000"/>
                        </a:lnSpc>
                        <a:spcAft>
                          <a:spcPts val="800"/>
                        </a:spcAft>
                      </a:pPr>
                      <a:r>
                        <a:rPr lang="id-ID" sz="1600">
                          <a:effectLst/>
                        </a:rPr>
                        <a:t>Komitmen</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,351</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dirty="0">
                          <a:effectLst/>
                        </a:rPr>
                        <a:t>,128</a:t>
                      </a:r>
                      <a:endParaRPr lang="id-ID"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dirty="0">
                          <a:effectLst/>
                        </a:rPr>
                        <a:t>,243</a:t>
                      </a:r>
                      <a:endParaRPr lang="id-ID"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a:effectLst/>
                        </a:rPr>
                        <a:t>2,735</a:t>
                      </a:r>
                      <a:endParaRPr lang="id-ID"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id-ID" sz="1600" dirty="0">
                          <a:effectLst/>
                        </a:rPr>
                        <a:t>,007</a:t>
                      </a:r>
                      <a:endParaRPr lang="id-ID"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16395330"/>
                  </a:ext>
                </a:extLst>
              </a:tr>
            </a:tbl>
          </a:graphicData>
        </a:graphic>
      </p:graphicFrame>
    </p:spTree>
    <p:extLst>
      <p:ext uri="{BB962C8B-B14F-4D97-AF65-F5344CB8AC3E}">
        <p14:creationId xmlns:p14="http://schemas.microsoft.com/office/powerpoint/2010/main" val="247213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10E9EA92-DA63-609B-2936-F953250787DD}"/>
              </a:ext>
            </a:extLst>
          </p:cNvPr>
          <p:cNvSpPr>
            <a:spLocks noGrp="1"/>
          </p:cNvSpPr>
          <p:nvPr>
            <p:ph type="title"/>
          </p:nvPr>
        </p:nvSpPr>
        <p:spPr/>
        <p:txBody>
          <a:bodyPr/>
          <a:lstStyle/>
          <a:p>
            <a:r>
              <a:rPr lang="id-ID" dirty="0"/>
              <a:t>Hasil</a:t>
            </a:r>
          </a:p>
        </p:txBody>
      </p:sp>
      <p:sp>
        <p:nvSpPr>
          <p:cNvPr id="3" name="Tampungan Teks 2">
            <a:extLst>
              <a:ext uri="{FF2B5EF4-FFF2-40B4-BE49-F238E27FC236}">
                <a16:creationId xmlns:a16="http://schemas.microsoft.com/office/drawing/2014/main" id="{FA971292-4838-CEA1-3F6B-1225A63A2094}"/>
              </a:ext>
            </a:extLst>
          </p:cNvPr>
          <p:cNvSpPr>
            <a:spLocks noGrp="1"/>
          </p:cNvSpPr>
          <p:nvPr>
            <p:ph type="body" idx="1"/>
          </p:nvPr>
        </p:nvSpPr>
        <p:spPr/>
        <p:txBody>
          <a:bodyPr/>
          <a:lstStyle/>
          <a:p>
            <a:pPr marL="50800" indent="0" algn="ctr">
              <a:buNone/>
            </a:pPr>
            <a:r>
              <a:rPr lang="id-ID" dirty="0" err="1"/>
              <a:t>Anova</a:t>
            </a:r>
            <a:endParaRPr lang="id-ID" dirty="0"/>
          </a:p>
        </p:txBody>
      </p:sp>
      <p:graphicFrame>
        <p:nvGraphicFramePr>
          <p:cNvPr id="4" name="Tabel 3">
            <a:extLst>
              <a:ext uri="{FF2B5EF4-FFF2-40B4-BE49-F238E27FC236}">
                <a16:creationId xmlns:a16="http://schemas.microsoft.com/office/drawing/2014/main" id="{B7C25900-1C87-24CD-8173-51351851FCCD}"/>
              </a:ext>
            </a:extLst>
          </p:cNvPr>
          <p:cNvGraphicFramePr>
            <a:graphicFrameLocks noGrp="1"/>
          </p:cNvGraphicFramePr>
          <p:nvPr>
            <p:extLst>
              <p:ext uri="{D42A27DB-BD31-4B8C-83A1-F6EECF244321}">
                <p14:modId xmlns:p14="http://schemas.microsoft.com/office/powerpoint/2010/main" val="2613311443"/>
              </p:ext>
            </p:extLst>
          </p:nvPr>
        </p:nvGraphicFramePr>
        <p:xfrm>
          <a:off x="2593794" y="1944941"/>
          <a:ext cx="6976803" cy="1484059"/>
        </p:xfrm>
        <a:graphic>
          <a:graphicData uri="http://schemas.openxmlformats.org/drawingml/2006/table">
            <a:tbl>
              <a:tblPr>
                <a:tableStyleId>{5C22544A-7EE6-4342-B048-85BDC9FD1C3A}</a:tableStyleId>
              </a:tblPr>
              <a:tblGrid>
                <a:gridCol w="941673">
                  <a:extLst>
                    <a:ext uri="{9D8B030D-6E8A-4147-A177-3AD203B41FA5}">
                      <a16:colId xmlns:a16="http://schemas.microsoft.com/office/drawing/2014/main" val="636605588"/>
                    </a:ext>
                  </a:extLst>
                </a:gridCol>
                <a:gridCol w="1168066">
                  <a:extLst>
                    <a:ext uri="{9D8B030D-6E8A-4147-A177-3AD203B41FA5}">
                      <a16:colId xmlns:a16="http://schemas.microsoft.com/office/drawing/2014/main" val="1612571661"/>
                    </a:ext>
                  </a:extLst>
                </a:gridCol>
                <a:gridCol w="1168066">
                  <a:extLst>
                    <a:ext uri="{9D8B030D-6E8A-4147-A177-3AD203B41FA5}">
                      <a16:colId xmlns:a16="http://schemas.microsoft.com/office/drawing/2014/main" val="2066921998"/>
                    </a:ext>
                  </a:extLst>
                </a:gridCol>
                <a:gridCol w="1035690">
                  <a:extLst>
                    <a:ext uri="{9D8B030D-6E8A-4147-A177-3AD203B41FA5}">
                      <a16:colId xmlns:a16="http://schemas.microsoft.com/office/drawing/2014/main" val="3528473974"/>
                    </a:ext>
                  </a:extLst>
                </a:gridCol>
                <a:gridCol w="1035690">
                  <a:extLst>
                    <a:ext uri="{9D8B030D-6E8A-4147-A177-3AD203B41FA5}">
                      <a16:colId xmlns:a16="http://schemas.microsoft.com/office/drawing/2014/main" val="4043380847"/>
                    </a:ext>
                  </a:extLst>
                </a:gridCol>
                <a:gridCol w="813809">
                  <a:extLst>
                    <a:ext uri="{9D8B030D-6E8A-4147-A177-3AD203B41FA5}">
                      <a16:colId xmlns:a16="http://schemas.microsoft.com/office/drawing/2014/main" val="1522760593"/>
                    </a:ext>
                  </a:extLst>
                </a:gridCol>
                <a:gridCol w="813809">
                  <a:extLst>
                    <a:ext uri="{9D8B030D-6E8A-4147-A177-3AD203B41FA5}">
                      <a16:colId xmlns:a16="http://schemas.microsoft.com/office/drawing/2014/main" val="1470277971"/>
                    </a:ext>
                  </a:extLst>
                </a:gridCol>
              </a:tblGrid>
              <a:tr h="589004">
                <a:tc gridSpan="2">
                  <a:txBody>
                    <a:bodyPr/>
                    <a:lstStyle/>
                    <a:p>
                      <a:pPr marL="38100" marR="38100" algn="l">
                        <a:lnSpc>
                          <a:spcPct val="107000"/>
                        </a:lnSpc>
                        <a:spcAft>
                          <a:spcPts val="800"/>
                        </a:spcAft>
                      </a:pPr>
                      <a:r>
                        <a:rPr lang="id-ID" sz="1400" dirty="0">
                          <a:solidFill>
                            <a:schemeClr val="bg1"/>
                          </a:solidFill>
                          <a:effectLst/>
                        </a:rPr>
                        <a:t>Model</a:t>
                      </a:r>
                      <a:endParaRPr lang="id-ID"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hMerge="1">
                  <a:txBody>
                    <a:bodyPr/>
                    <a:lstStyle/>
                    <a:p>
                      <a:endParaRPr lang="id-ID"/>
                    </a:p>
                  </a:txBody>
                  <a:tcPr/>
                </a:tc>
                <a:tc>
                  <a:txBody>
                    <a:bodyPr/>
                    <a:lstStyle/>
                    <a:p>
                      <a:pPr marL="38100" marR="38100" algn="ctr">
                        <a:lnSpc>
                          <a:spcPct val="107000"/>
                        </a:lnSpc>
                        <a:spcAft>
                          <a:spcPts val="800"/>
                        </a:spcAft>
                      </a:pPr>
                      <a:r>
                        <a:rPr lang="id-ID" sz="1400" dirty="0">
                          <a:solidFill>
                            <a:schemeClr val="bg1"/>
                          </a:solidFill>
                          <a:effectLst/>
                        </a:rPr>
                        <a:t>Sum </a:t>
                      </a:r>
                      <a:r>
                        <a:rPr lang="id-ID" sz="1400" dirty="0" err="1">
                          <a:solidFill>
                            <a:schemeClr val="bg1"/>
                          </a:solidFill>
                          <a:effectLst/>
                        </a:rPr>
                        <a:t>of</a:t>
                      </a:r>
                      <a:r>
                        <a:rPr lang="id-ID" sz="1400" dirty="0">
                          <a:solidFill>
                            <a:schemeClr val="bg1"/>
                          </a:solidFill>
                          <a:effectLst/>
                        </a:rPr>
                        <a:t> </a:t>
                      </a:r>
                      <a:r>
                        <a:rPr lang="id-ID" sz="1400" dirty="0" err="1">
                          <a:solidFill>
                            <a:schemeClr val="bg1"/>
                          </a:solidFill>
                          <a:effectLst/>
                        </a:rPr>
                        <a:t>Squares</a:t>
                      </a:r>
                      <a:endParaRPr lang="id-ID"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38100" marR="38100" algn="ctr">
                        <a:lnSpc>
                          <a:spcPct val="107000"/>
                        </a:lnSpc>
                        <a:spcAft>
                          <a:spcPts val="800"/>
                        </a:spcAft>
                      </a:pPr>
                      <a:r>
                        <a:rPr lang="id-ID" sz="1400" dirty="0" err="1">
                          <a:solidFill>
                            <a:schemeClr val="bg1"/>
                          </a:solidFill>
                          <a:effectLst/>
                        </a:rPr>
                        <a:t>df</a:t>
                      </a:r>
                      <a:endParaRPr lang="id-ID"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38100" marR="38100" algn="ctr">
                        <a:lnSpc>
                          <a:spcPct val="107000"/>
                        </a:lnSpc>
                        <a:spcAft>
                          <a:spcPts val="800"/>
                        </a:spcAft>
                      </a:pPr>
                      <a:r>
                        <a:rPr lang="id-ID" sz="1400" dirty="0" err="1">
                          <a:solidFill>
                            <a:schemeClr val="bg1"/>
                          </a:solidFill>
                          <a:effectLst/>
                        </a:rPr>
                        <a:t>Mean</a:t>
                      </a:r>
                      <a:r>
                        <a:rPr lang="id-ID" sz="1400" dirty="0">
                          <a:solidFill>
                            <a:schemeClr val="bg1"/>
                          </a:solidFill>
                          <a:effectLst/>
                        </a:rPr>
                        <a:t> </a:t>
                      </a:r>
                      <a:r>
                        <a:rPr lang="id-ID" sz="1400" dirty="0" err="1">
                          <a:solidFill>
                            <a:schemeClr val="bg1"/>
                          </a:solidFill>
                          <a:effectLst/>
                        </a:rPr>
                        <a:t>Square</a:t>
                      </a:r>
                      <a:endParaRPr lang="id-ID"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38100" marR="38100" algn="ctr">
                        <a:lnSpc>
                          <a:spcPct val="107000"/>
                        </a:lnSpc>
                        <a:spcAft>
                          <a:spcPts val="800"/>
                        </a:spcAft>
                      </a:pPr>
                      <a:r>
                        <a:rPr lang="id-ID" sz="1400" dirty="0">
                          <a:solidFill>
                            <a:schemeClr val="bg1"/>
                          </a:solidFill>
                          <a:effectLst/>
                        </a:rPr>
                        <a:t>F</a:t>
                      </a:r>
                      <a:endParaRPr lang="id-ID"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38100" marR="38100" algn="ctr">
                        <a:lnSpc>
                          <a:spcPct val="107000"/>
                        </a:lnSpc>
                        <a:spcAft>
                          <a:spcPts val="800"/>
                        </a:spcAft>
                      </a:pPr>
                      <a:r>
                        <a:rPr lang="id-ID" sz="1400" dirty="0" err="1">
                          <a:solidFill>
                            <a:schemeClr val="bg1"/>
                          </a:solidFill>
                          <a:effectLst/>
                        </a:rPr>
                        <a:t>Sig</a:t>
                      </a:r>
                      <a:r>
                        <a:rPr lang="id-ID" sz="1400" dirty="0">
                          <a:solidFill>
                            <a:schemeClr val="bg1"/>
                          </a:solidFill>
                          <a:effectLst/>
                        </a:rPr>
                        <a:t>.</a:t>
                      </a:r>
                      <a:endParaRPr lang="id-ID"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4167442298"/>
                  </a:ext>
                </a:extLst>
              </a:tr>
              <a:tr h="339133">
                <a:tc rowSpan="3">
                  <a:txBody>
                    <a:bodyPr/>
                    <a:lstStyle/>
                    <a:p>
                      <a:pPr marL="38100" marR="38100" algn="l">
                        <a:lnSpc>
                          <a:spcPct val="107000"/>
                        </a:lnSpc>
                        <a:spcAft>
                          <a:spcPts val="800"/>
                        </a:spcAft>
                      </a:pPr>
                      <a:r>
                        <a:rPr lang="id-ID" sz="1400">
                          <a:effectLst/>
                        </a:rPr>
                        <a:t>1</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l">
                        <a:lnSpc>
                          <a:spcPct val="107000"/>
                        </a:lnSpc>
                        <a:spcAft>
                          <a:spcPts val="800"/>
                        </a:spcAft>
                      </a:pPr>
                      <a:r>
                        <a:rPr lang="id-ID" sz="1400">
                          <a:effectLst/>
                        </a:rPr>
                        <a:t>Regression</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ct val="107000"/>
                        </a:lnSpc>
                        <a:spcAft>
                          <a:spcPts val="800"/>
                        </a:spcAft>
                      </a:pPr>
                      <a:r>
                        <a:rPr lang="id-ID" sz="1400">
                          <a:effectLst/>
                        </a:rPr>
                        <a:t>93,983</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ct val="107000"/>
                        </a:lnSpc>
                        <a:spcAft>
                          <a:spcPts val="800"/>
                        </a:spcAft>
                      </a:pPr>
                      <a:r>
                        <a:rPr lang="id-ID" sz="1400" dirty="0">
                          <a:effectLst/>
                        </a:rPr>
                        <a:t>3</a:t>
                      </a:r>
                      <a:endParaRPr lang="id-ID"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ct val="107000"/>
                        </a:lnSpc>
                        <a:spcAft>
                          <a:spcPts val="800"/>
                        </a:spcAft>
                      </a:pPr>
                      <a:r>
                        <a:rPr lang="id-ID" sz="1400">
                          <a:effectLst/>
                        </a:rPr>
                        <a:t>31,328</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ct val="107000"/>
                        </a:lnSpc>
                        <a:spcAft>
                          <a:spcPts val="800"/>
                        </a:spcAft>
                      </a:pPr>
                      <a:r>
                        <a:rPr lang="id-ID" sz="1400">
                          <a:effectLst/>
                        </a:rPr>
                        <a:t>7,466</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ct val="107000"/>
                        </a:lnSpc>
                        <a:spcAft>
                          <a:spcPts val="800"/>
                        </a:spcAft>
                      </a:pPr>
                      <a:r>
                        <a:rPr lang="id-ID" sz="1400">
                          <a:effectLst/>
                        </a:rPr>
                        <a:t>&lt;,001</a:t>
                      </a:r>
                      <a:r>
                        <a:rPr lang="id-ID" sz="1400" baseline="30000">
                          <a:effectLst/>
                        </a:rPr>
                        <a:t>b</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53450832"/>
                  </a:ext>
                </a:extLst>
              </a:tr>
              <a:tr h="339133">
                <a:tc vMerge="1">
                  <a:txBody>
                    <a:bodyPr/>
                    <a:lstStyle/>
                    <a:p>
                      <a:endParaRPr lang="id-ID"/>
                    </a:p>
                  </a:txBody>
                  <a:tcPr/>
                </a:tc>
                <a:tc>
                  <a:txBody>
                    <a:bodyPr/>
                    <a:lstStyle/>
                    <a:p>
                      <a:pPr marL="38100" marR="38100" algn="l">
                        <a:lnSpc>
                          <a:spcPct val="107000"/>
                        </a:lnSpc>
                        <a:spcAft>
                          <a:spcPts val="800"/>
                        </a:spcAft>
                      </a:pPr>
                      <a:r>
                        <a:rPr lang="id-ID" sz="1400">
                          <a:effectLst/>
                        </a:rPr>
                        <a:t>Residual</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ct val="107000"/>
                        </a:lnSpc>
                        <a:spcAft>
                          <a:spcPts val="800"/>
                        </a:spcAft>
                      </a:pPr>
                      <a:r>
                        <a:rPr lang="id-ID" sz="1400">
                          <a:effectLst/>
                        </a:rPr>
                        <a:t>474,137</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ct val="107000"/>
                        </a:lnSpc>
                        <a:spcAft>
                          <a:spcPts val="800"/>
                        </a:spcAft>
                      </a:pPr>
                      <a:r>
                        <a:rPr lang="id-ID" sz="1400">
                          <a:effectLst/>
                        </a:rPr>
                        <a:t>113</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ct val="107000"/>
                        </a:lnSpc>
                        <a:spcAft>
                          <a:spcPts val="800"/>
                        </a:spcAft>
                      </a:pPr>
                      <a:r>
                        <a:rPr lang="id-ID" sz="1400" dirty="0">
                          <a:effectLst/>
                        </a:rPr>
                        <a:t>4,196</a:t>
                      </a:r>
                      <a:endParaRPr lang="id-ID"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id-ID" sz="1400">
                          <a:effectLst/>
                        </a:rPr>
                        <a:t> </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id-ID" sz="1400">
                          <a:effectLst/>
                        </a:rPr>
                        <a:t> </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3771097"/>
                  </a:ext>
                </a:extLst>
              </a:tr>
              <a:tr h="172889">
                <a:tc vMerge="1">
                  <a:txBody>
                    <a:bodyPr/>
                    <a:lstStyle/>
                    <a:p>
                      <a:endParaRPr lang="id-ID"/>
                    </a:p>
                  </a:txBody>
                  <a:tcPr/>
                </a:tc>
                <a:tc>
                  <a:txBody>
                    <a:bodyPr/>
                    <a:lstStyle/>
                    <a:p>
                      <a:pPr marL="38100" marR="38100" algn="l">
                        <a:lnSpc>
                          <a:spcPct val="107000"/>
                        </a:lnSpc>
                        <a:spcAft>
                          <a:spcPts val="800"/>
                        </a:spcAft>
                      </a:pPr>
                      <a:r>
                        <a:rPr lang="id-ID" sz="1400">
                          <a:effectLst/>
                        </a:rPr>
                        <a:t>Total</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ct val="107000"/>
                        </a:lnSpc>
                        <a:spcAft>
                          <a:spcPts val="800"/>
                        </a:spcAft>
                      </a:pPr>
                      <a:r>
                        <a:rPr lang="id-ID" sz="1400">
                          <a:effectLst/>
                        </a:rPr>
                        <a:t>586,120</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ct val="107000"/>
                        </a:lnSpc>
                        <a:spcAft>
                          <a:spcPts val="800"/>
                        </a:spcAft>
                      </a:pPr>
                      <a:r>
                        <a:rPr lang="id-ID" sz="1400" dirty="0">
                          <a:effectLst/>
                        </a:rPr>
                        <a:t>116</a:t>
                      </a:r>
                      <a:endParaRPr lang="id-ID"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id-ID" sz="1400">
                          <a:effectLst/>
                        </a:rPr>
                        <a:t> </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id-ID" sz="1400">
                          <a:effectLst/>
                        </a:rPr>
                        <a:t> </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id-ID" sz="1400" dirty="0">
                          <a:effectLst/>
                        </a:rPr>
                        <a:t> </a:t>
                      </a:r>
                      <a:endParaRPr lang="id-ID"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0086429"/>
                  </a:ext>
                </a:extLst>
              </a:tr>
            </a:tbl>
          </a:graphicData>
        </a:graphic>
      </p:graphicFrame>
      <p:graphicFrame>
        <p:nvGraphicFramePr>
          <p:cNvPr id="5" name="Tabel 4">
            <a:extLst>
              <a:ext uri="{FF2B5EF4-FFF2-40B4-BE49-F238E27FC236}">
                <a16:creationId xmlns:a16="http://schemas.microsoft.com/office/drawing/2014/main" id="{E3F36FC7-03B2-753D-1DF1-2E0460FC1063}"/>
              </a:ext>
            </a:extLst>
          </p:cNvPr>
          <p:cNvGraphicFramePr>
            <a:graphicFrameLocks noGrp="1"/>
          </p:cNvGraphicFramePr>
          <p:nvPr>
            <p:extLst>
              <p:ext uri="{D42A27DB-BD31-4B8C-83A1-F6EECF244321}">
                <p14:modId xmlns:p14="http://schemas.microsoft.com/office/powerpoint/2010/main" val="2787332440"/>
              </p:ext>
            </p:extLst>
          </p:nvPr>
        </p:nvGraphicFramePr>
        <p:xfrm>
          <a:off x="2913842" y="4653136"/>
          <a:ext cx="6336705" cy="1271208"/>
        </p:xfrm>
        <a:graphic>
          <a:graphicData uri="http://schemas.openxmlformats.org/drawingml/2006/table">
            <a:tbl>
              <a:tblPr>
                <a:tableStyleId>{5C22544A-7EE6-4342-B048-85BDC9FD1C3A}</a:tableStyleId>
              </a:tblPr>
              <a:tblGrid>
                <a:gridCol w="835683">
                  <a:extLst>
                    <a:ext uri="{9D8B030D-6E8A-4147-A177-3AD203B41FA5}">
                      <a16:colId xmlns:a16="http://schemas.microsoft.com/office/drawing/2014/main" val="3171465199"/>
                    </a:ext>
                  </a:extLst>
                </a:gridCol>
                <a:gridCol w="196296">
                  <a:extLst>
                    <a:ext uri="{9D8B030D-6E8A-4147-A177-3AD203B41FA5}">
                      <a16:colId xmlns:a16="http://schemas.microsoft.com/office/drawing/2014/main" val="1214066389"/>
                    </a:ext>
                  </a:extLst>
                </a:gridCol>
                <a:gridCol w="784139">
                  <a:extLst>
                    <a:ext uri="{9D8B030D-6E8A-4147-A177-3AD203B41FA5}">
                      <a16:colId xmlns:a16="http://schemas.microsoft.com/office/drawing/2014/main" val="4097836425"/>
                    </a:ext>
                  </a:extLst>
                </a:gridCol>
                <a:gridCol w="1439963">
                  <a:extLst>
                    <a:ext uri="{9D8B030D-6E8A-4147-A177-3AD203B41FA5}">
                      <a16:colId xmlns:a16="http://schemas.microsoft.com/office/drawing/2014/main" val="2978357115"/>
                    </a:ext>
                  </a:extLst>
                </a:gridCol>
                <a:gridCol w="1401580">
                  <a:extLst>
                    <a:ext uri="{9D8B030D-6E8A-4147-A177-3AD203B41FA5}">
                      <a16:colId xmlns:a16="http://schemas.microsoft.com/office/drawing/2014/main" val="2675028075"/>
                    </a:ext>
                  </a:extLst>
                </a:gridCol>
                <a:gridCol w="1679044">
                  <a:extLst>
                    <a:ext uri="{9D8B030D-6E8A-4147-A177-3AD203B41FA5}">
                      <a16:colId xmlns:a16="http://schemas.microsoft.com/office/drawing/2014/main" val="3497481282"/>
                    </a:ext>
                  </a:extLst>
                </a:gridCol>
              </a:tblGrid>
              <a:tr h="764379">
                <a:tc gridSpan="2">
                  <a:txBody>
                    <a:bodyPr/>
                    <a:lstStyle/>
                    <a:p>
                      <a:pPr marL="38100" marR="38100" algn="ctr">
                        <a:lnSpc>
                          <a:spcPct val="107000"/>
                        </a:lnSpc>
                        <a:spcAft>
                          <a:spcPts val="800"/>
                        </a:spcAft>
                      </a:pPr>
                      <a:r>
                        <a:rPr lang="id-ID" sz="1400" dirty="0" err="1">
                          <a:effectLst/>
                        </a:rPr>
                        <a:t>Mo</a:t>
                      </a:r>
                      <a:r>
                        <a:rPr lang="id-ID" sz="1400" dirty="0">
                          <a:effectLst/>
                        </a:rPr>
                        <a:t> </a:t>
                      </a:r>
                      <a:r>
                        <a:rPr lang="id-ID" sz="1400" dirty="0" err="1">
                          <a:effectLst/>
                        </a:rPr>
                        <a:t>del</a:t>
                      </a:r>
                      <a:endParaRPr lang="id-ID"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hMerge="1">
                  <a:txBody>
                    <a:bodyPr/>
                    <a:lstStyle/>
                    <a:p>
                      <a:endParaRPr lang="id-ID"/>
                    </a:p>
                  </a:txBody>
                  <a:tcPr/>
                </a:tc>
                <a:tc>
                  <a:txBody>
                    <a:bodyPr/>
                    <a:lstStyle/>
                    <a:p>
                      <a:pPr marL="38100" marR="38100" algn="ctr">
                        <a:lnSpc>
                          <a:spcPct val="107000"/>
                        </a:lnSpc>
                        <a:spcAft>
                          <a:spcPts val="800"/>
                        </a:spcAft>
                      </a:pPr>
                      <a:r>
                        <a:rPr lang="id-ID" sz="1400" dirty="0">
                          <a:effectLst/>
                        </a:rPr>
                        <a:t>R</a:t>
                      </a:r>
                      <a:endParaRPr lang="id-ID"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marL="38100" marR="38100" algn="ctr">
                        <a:lnSpc>
                          <a:spcPct val="107000"/>
                        </a:lnSpc>
                        <a:spcAft>
                          <a:spcPts val="800"/>
                        </a:spcAft>
                      </a:pPr>
                      <a:r>
                        <a:rPr lang="id-ID" sz="1400" dirty="0">
                          <a:effectLst/>
                        </a:rPr>
                        <a:t>R </a:t>
                      </a:r>
                      <a:r>
                        <a:rPr lang="id-ID" sz="1400" dirty="0" err="1">
                          <a:effectLst/>
                        </a:rPr>
                        <a:t>Square</a:t>
                      </a:r>
                      <a:endParaRPr lang="id-ID"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marL="38100" marR="38100" algn="ctr">
                        <a:lnSpc>
                          <a:spcPct val="107000"/>
                        </a:lnSpc>
                        <a:spcAft>
                          <a:spcPts val="800"/>
                        </a:spcAft>
                      </a:pPr>
                      <a:r>
                        <a:rPr lang="id-ID" sz="1400" dirty="0" err="1">
                          <a:effectLst/>
                        </a:rPr>
                        <a:t>Adjusted</a:t>
                      </a:r>
                      <a:r>
                        <a:rPr lang="id-ID" sz="1400" dirty="0">
                          <a:effectLst/>
                        </a:rPr>
                        <a:t> R </a:t>
                      </a:r>
                      <a:r>
                        <a:rPr lang="id-ID" sz="1400" dirty="0" err="1">
                          <a:effectLst/>
                        </a:rPr>
                        <a:t>Square</a:t>
                      </a:r>
                      <a:endParaRPr lang="id-ID"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marL="38100" marR="38100" algn="l">
                        <a:lnSpc>
                          <a:spcPct val="107000"/>
                        </a:lnSpc>
                        <a:spcAft>
                          <a:spcPts val="800"/>
                        </a:spcAft>
                      </a:pPr>
                      <a:r>
                        <a:rPr lang="id-ID" sz="1400" dirty="0" err="1">
                          <a:effectLst/>
                        </a:rPr>
                        <a:t>Std</a:t>
                      </a:r>
                      <a:r>
                        <a:rPr lang="id-ID" sz="1400" dirty="0">
                          <a:effectLst/>
                        </a:rPr>
                        <a:t>. </a:t>
                      </a:r>
                      <a:r>
                        <a:rPr lang="id-ID" sz="1400" dirty="0" err="1">
                          <a:effectLst/>
                        </a:rPr>
                        <a:t>Error</a:t>
                      </a:r>
                      <a:r>
                        <a:rPr lang="id-ID" sz="1400" dirty="0">
                          <a:effectLst/>
                        </a:rPr>
                        <a:t> </a:t>
                      </a:r>
                      <a:r>
                        <a:rPr lang="id-ID" sz="1400" dirty="0" err="1">
                          <a:effectLst/>
                        </a:rPr>
                        <a:t>of</a:t>
                      </a:r>
                      <a:r>
                        <a:rPr lang="id-ID" sz="1400" dirty="0">
                          <a:effectLst/>
                        </a:rPr>
                        <a:t> </a:t>
                      </a:r>
                      <a:r>
                        <a:rPr lang="id-ID" sz="1400" dirty="0" err="1">
                          <a:effectLst/>
                        </a:rPr>
                        <a:t>the</a:t>
                      </a:r>
                      <a:r>
                        <a:rPr lang="id-ID" sz="1400" dirty="0">
                          <a:effectLst/>
                        </a:rPr>
                        <a:t> </a:t>
                      </a:r>
                      <a:r>
                        <a:rPr lang="id-ID" sz="1400" dirty="0" err="1">
                          <a:effectLst/>
                        </a:rPr>
                        <a:t>Estimate</a:t>
                      </a:r>
                      <a:endParaRPr lang="id-ID"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1700670908"/>
                  </a:ext>
                </a:extLst>
              </a:tr>
              <a:tr h="506829">
                <a:tc>
                  <a:txBody>
                    <a:bodyPr/>
                    <a:lstStyle/>
                    <a:p>
                      <a:pPr marL="38100" marR="38100" algn="ctr">
                        <a:lnSpc>
                          <a:spcPct val="107000"/>
                        </a:lnSpc>
                        <a:spcAft>
                          <a:spcPts val="800"/>
                        </a:spcAft>
                      </a:pPr>
                      <a:r>
                        <a:rPr lang="id-ID" sz="1400">
                          <a:effectLst/>
                        </a:rPr>
                        <a:t>1</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38100" marR="38100" algn="ctr">
                        <a:lnSpc>
                          <a:spcPct val="107000"/>
                        </a:lnSpc>
                        <a:spcAft>
                          <a:spcPts val="800"/>
                        </a:spcAft>
                      </a:pPr>
                      <a:r>
                        <a:rPr lang="id-ID" sz="1400">
                          <a:effectLst/>
                        </a:rPr>
                        <a:t>,407</a:t>
                      </a:r>
                      <a:r>
                        <a:rPr lang="id-ID" sz="1400" baseline="30000">
                          <a:effectLst/>
                        </a:rPr>
                        <a:t>a</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id-ID"/>
                    </a:p>
                  </a:txBody>
                  <a:tcPr/>
                </a:tc>
                <a:tc>
                  <a:txBody>
                    <a:bodyPr/>
                    <a:lstStyle/>
                    <a:p>
                      <a:pPr marL="38100" marR="38100" algn="ctr">
                        <a:lnSpc>
                          <a:spcPct val="107000"/>
                        </a:lnSpc>
                        <a:spcAft>
                          <a:spcPts val="800"/>
                        </a:spcAft>
                      </a:pPr>
                      <a:r>
                        <a:rPr lang="id-ID" sz="1400">
                          <a:effectLst/>
                        </a:rPr>
                        <a:t>,165</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8100" marR="38100" algn="ctr">
                        <a:lnSpc>
                          <a:spcPct val="107000"/>
                        </a:lnSpc>
                        <a:spcAft>
                          <a:spcPts val="800"/>
                        </a:spcAft>
                      </a:pPr>
                      <a:r>
                        <a:rPr lang="id-ID" sz="1400">
                          <a:effectLst/>
                        </a:rPr>
                        <a:t>,143</a:t>
                      </a:r>
                      <a:endParaRPr lang="id-ID"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8100" marR="38100" algn="ctr">
                        <a:lnSpc>
                          <a:spcPct val="107000"/>
                        </a:lnSpc>
                        <a:spcAft>
                          <a:spcPts val="800"/>
                        </a:spcAft>
                      </a:pPr>
                      <a:r>
                        <a:rPr lang="id-ID" sz="1400" dirty="0">
                          <a:effectLst/>
                        </a:rPr>
                        <a:t>2,048</a:t>
                      </a:r>
                      <a:endParaRPr lang="id-ID"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89984677"/>
                  </a:ext>
                </a:extLst>
              </a:tr>
            </a:tbl>
          </a:graphicData>
        </a:graphic>
      </p:graphicFrame>
      <p:sp>
        <p:nvSpPr>
          <p:cNvPr id="6" name="Kotak Teks 5">
            <a:extLst>
              <a:ext uri="{FF2B5EF4-FFF2-40B4-BE49-F238E27FC236}">
                <a16:creationId xmlns:a16="http://schemas.microsoft.com/office/drawing/2014/main" id="{3BB113FB-CE6E-9FF0-C9EB-5D7991E6AAF5}"/>
              </a:ext>
            </a:extLst>
          </p:cNvPr>
          <p:cNvSpPr txBox="1"/>
          <p:nvPr/>
        </p:nvSpPr>
        <p:spPr>
          <a:xfrm>
            <a:off x="5231904" y="3933056"/>
            <a:ext cx="1800200" cy="400110"/>
          </a:xfrm>
          <a:prstGeom prst="rect">
            <a:avLst/>
          </a:prstGeom>
          <a:noFill/>
        </p:spPr>
        <p:txBody>
          <a:bodyPr wrap="square" rtlCol="0">
            <a:spAutoFit/>
          </a:bodyPr>
          <a:lstStyle/>
          <a:p>
            <a:pPr algn="ctr"/>
            <a:r>
              <a:rPr lang="id-ID" sz="2000" dirty="0" err="1">
                <a:latin typeface="+mn-lt"/>
              </a:rPr>
              <a:t>Summary</a:t>
            </a:r>
            <a:endParaRPr lang="id-ID" sz="2000" dirty="0">
              <a:latin typeface="+mn-lt"/>
            </a:endParaRPr>
          </a:p>
        </p:txBody>
      </p:sp>
    </p:spTree>
    <p:extLst>
      <p:ext uri="{BB962C8B-B14F-4D97-AF65-F5344CB8AC3E}">
        <p14:creationId xmlns:p14="http://schemas.microsoft.com/office/powerpoint/2010/main" val="370575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5B5144C0-DDC0-9A19-AA5E-2FDB2DBC9243}"/>
              </a:ext>
            </a:extLst>
          </p:cNvPr>
          <p:cNvSpPr>
            <a:spLocks noGrp="1"/>
          </p:cNvSpPr>
          <p:nvPr>
            <p:ph type="title"/>
          </p:nvPr>
        </p:nvSpPr>
        <p:spPr/>
        <p:txBody>
          <a:bodyPr/>
          <a:lstStyle/>
          <a:p>
            <a:r>
              <a:rPr lang="id-ID" dirty="0" err="1"/>
              <a:t>Normalitas</a:t>
            </a:r>
            <a:r>
              <a:rPr lang="id-ID" dirty="0"/>
              <a:t> /</a:t>
            </a:r>
            <a:r>
              <a:rPr lang="id-ID" dirty="0" err="1"/>
              <a:t>Heteroskedastisitas</a:t>
            </a:r>
            <a:endParaRPr lang="id-ID" dirty="0"/>
          </a:p>
        </p:txBody>
      </p:sp>
      <p:pic>
        <p:nvPicPr>
          <p:cNvPr id="4" name="Gambar 3">
            <a:extLst>
              <a:ext uri="{FF2B5EF4-FFF2-40B4-BE49-F238E27FC236}">
                <a16:creationId xmlns:a16="http://schemas.microsoft.com/office/drawing/2014/main" id="{9314C191-D69B-D5B8-D606-2806A50E9DA9}"/>
              </a:ext>
            </a:extLst>
          </p:cNvPr>
          <p:cNvPicPr>
            <a:picLocks noChangeAspect="1"/>
          </p:cNvPicPr>
          <p:nvPr/>
        </p:nvPicPr>
        <p:blipFill rotWithShape="1">
          <a:blip r:embed="rId2">
            <a:extLst>
              <a:ext uri="{28A0092B-C50C-407E-A947-70E740481C1C}">
                <a14:useLocalDpi xmlns:a14="http://schemas.microsoft.com/office/drawing/2010/main" val="0"/>
              </a:ext>
            </a:extLst>
          </a:blip>
          <a:srcRect l="23409" t="12903" r="20771"/>
          <a:stretch/>
        </p:blipFill>
        <p:spPr bwMode="auto">
          <a:xfrm>
            <a:off x="551384" y="1700808"/>
            <a:ext cx="4824536" cy="4433020"/>
          </a:xfrm>
          <a:prstGeom prst="rect">
            <a:avLst/>
          </a:prstGeom>
          <a:noFill/>
          <a:ln>
            <a:noFill/>
          </a:ln>
          <a:extLst>
            <a:ext uri="{53640926-AAD7-44D8-BBD7-CCE9431645EC}">
              <a14:shadowObscured xmlns:a14="http://schemas.microsoft.com/office/drawing/2010/main"/>
            </a:ext>
          </a:extLst>
        </p:spPr>
      </p:pic>
      <p:pic>
        <p:nvPicPr>
          <p:cNvPr id="5" name="Gambar 4">
            <a:extLst>
              <a:ext uri="{FF2B5EF4-FFF2-40B4-BE49-F238E27FC236}">
                <a16:creationId xmlns:a16="http://schemas.microsoft.com/office/drawing/2014/main" id="{27C438E2-04FB-AB40-5B07-7C71F32390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5920" y="1988840"/>
            <a:ext cx="6471700" cy="3816424"/>
          </a:xfrm>
          <a:prstGeom prst="rect">
            <a:avLst/>
          </a:prstGeom>
          <a:noFill/>
        </p:spPr>
      </p:pic>
    </p:spTree>
    <p:extLst>
      <p:ext uri="{BB962C8B-B14F-4D97-AF65-F5344CB8AC3E}">
        <p14:creationId xmlns:p14="http://schemas.microsoft.com/office/powerpoint/2010/main" val="345733625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819</Words>
  <Application>Microsoft Office PowerPoint</Application>
  <PresentationFormat>Layar Lebar</PresentationFormat>
  <Paragraphs>130</Paragraphs>
  <Slides>13</Slides>
  <Notes>6</Notes>
  <HiddenSlides>0</HiddenSlides>
  <MMClips>0</MMClips>
  <ScaleCrop>false</ScaleCrop>
  <HeadingPairs>
    <vt:vector size="6" baseType="variant">
      <vt:variant>
        <vt:lpstr>Font Dipakai</vt:lpstr>
      </vt:variant>
      <vt:variant>
        <vt:i4>6</vt:i4>
      </vt:variant>
      <vt:variant>
        <vt:lpstr>Tema</vt:lpstr>
      </vt:variant>
      <vt:variant>
        <vt:i4>1</vt:i4>
      </vt:variant>
      <vt:variant>
        <vt:lpstr>Judul Slide</vt:lpstr>
      </vt:variant>
      <vt:variant>
        <vt:i4>13</vt:i4>
      </vt:variant>
    </vt:vector>
  </HeadingPairs>
  <TitlesOfParts>
    <vt:vector size="20" baseType="lpstr">
      <vt:lpstr>Courier New</vt:lpstr>
      <vt:lpstr>Times New Roman</vt:lpstr>
      <vt:lpstr>Arial</vt:lpstr>
      <vt:lpstr>Calibri</vt:lpstr>
      <vt:lpstr>Century Gothic</vt:lpstr>
      <vt:lpstr>Exo</vt:lpstr>
      <vt:lpstr>Office Theme</vt:lpstr>
      <vt:lpstr> HUBUNGAN SELF EFFICACY, LOCUS OF CONTROL DAN KOMITMEN BERPENGARUH TERHADAP KINERJA PERANGKAT DESA  (STUDI KASUS PERANGKAT DESA DI WILAYAH KECAMATAN TANGGULANGIN)</vt:lpstr>
      <vt:lpstr>Pendahuluan</vt:lpstr>
      <vt:lpstr>Pertanyaan Penelitian (Rumusan Masalah)</vt:lpstr>
      <vt:lpstr>Metode</vt:lpstr>
      <vt:lpstr>Metode</vt:lpstr>
      <vt:lpstr>Presentasi PowerPoint</vt:lpstr>
      <vt:lpstr>Hasil</vt:lpstr>
      <vt:lpstr>Hasil</vt:lpstr>
      <vt:lpstr>Normalitas /Heteroskedastisitas</vt:lpstr>
      <vt:lpstr>pembahasan</vt:lpstr>
      <vt:lpstr>Temuan Penting Penelitian</vt:lpstr>
      <vt:lpstr>Manfaat Penelitian </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Literasi Keuangan dan Generasi Z :  Buruknya Pengelolaan Keuangan Disebabkan oleh Minimnya Literasi dan Penggunaan Media Sosial?</dc:title>
  <dc:creator>Umsida</dc:creator>
  <cp:lastModifiedBy>Bahrul Rozi</cp:lastModifiedBy>
  <cp:revision>36</cp:revision>
  <dcterms:created xsi:type="dcterms:W3CDTF">2020-02-15T07:43:00Z</dcterms:created>
  <dcterms:modified xsi:type="dcterms:W3CDTF">2023-06-25T15:04:02Z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