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3" r:id="rId8"/>
    <p:sldId id="264" r:id="rId9"/>
    <p:sldId id="265" r:id="rId10"/>
  </p:sldIdLst>
  <p:sldSz cx="12192000" cy="6858000"/>
  <p:notesSz cx="9144000" cy="6858000"/>
  <p:embeddedFontLst>
    <p:embeddedFont>
      <p:font typeface="Exo" charset="0"/>
      <p:regular r:id="rId12"/>
      <p:bold r:id="rId13"/>
      <p:italic r:id="rId14"/>
      <p:boldItalic r:id="rId15"/>
    </p:embeddedFont>
    <p:embeddedFont>
      <p:font typeface="Amiri" charset="-78"/>
      <p:regular r:id="rId16"/>
      <p:bold r:id="rId17"/>
      <p:italic r:id="rId18"/>
      <p:boldItalic r:id="rId19"/>
    </p:embeddedFont>
    <p:embeddedFont>
      <p:font typeface="Century Gothic" pitchFamily="34" charset="0"/>
      <p:regular r:id="rId20"/>
      <p:bold r:id="rId21"/>
      <p:italic r:id="rId22"/>
      <p:boldItalic r:id="rId23"/>
    </p:embeddedFont>
    <p:embeddedFont>
      <p:font typeface="Calibri" pitchFamily="34" charset="0"/>
      <p:regular r:id="rId24"/>
      <p:bold r:id="rId25"/>
      <p:italic r:id="rId26"/>
      <p:boldItalic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Y2+DM/rwO2HkSTRKEfJ3qJmWL/g=="/>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798" y="-96"/>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4091"/>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79484" y="0"/>
            <a:ext cx="3962400" cy="344091"/>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910"/>
            <a:ext cx="3962400" cy="34409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79484" y="6513910"/>
            <a:ext cx="3962400" cy="34409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
        <p:cNvGrpSpPr/>
        <p:nvPr/>
      </p:nvGrpSpPr>
      <p:grpSpPr>
        <a:xfrm>
          <a:off x="0" y="0"/>
          <a:ext cx="0" cy="0"/>
          <a:chOff x="0" y="0"/>
          <a:chExt cx="0" cy="0"/>
        </a:xfrm>
      </p:grpSpPr>
      <p:sp>
        <p:nvSpPr>
          <p:cNvPr id="37" name="Google Shape;37;p1: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 name="Google Shape;38;p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104f7abbb21_0_30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 name="Google Shape;44;g104f7abbb21_0_30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104f7abbb21_0_297: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g104f7abbb21_0_297:notes"/>
          <p:cNvSpPr txBox="1">
            <a:spLocks noGrp="1"/>
          </p:cNvSpPr>
          <p:nvPr>
            <p:ph type="body" idx="1"/>
          </p:nvPr>
        </p:nvSpPr>
        <p:spPr>
          <a:xfrm>
            <a:off x="914400" y="3300412"/>
            <a:ext cx="7315200" cy="2700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 name="Google Shape;51;g104f7abbb21_0_297:notes"/>
          <p:cNvSpPr txBox="1">
            <a:spLocks noGrp="1"/>
          </p:cNvSpPr>
          <p:nvPr>
            <p:ph type="sldNum" idx="12"/>
          </p:nvPr>
        </p:nvSpPr>
        <p:spPr>
          <a:xfrm>
            <a:off x="5179484" y="6513910"/>
            <a:ext cx="3962400" cy="3441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pPr marL="0" lvl="0" indent="0" algn="r" rtl="0">
                <a:lnSpc>
                  <a:spcPct val="100000"/>
                </a:lnSpc>
                <a:spcBef>
                  <a:spcPts val="0"/>
                </a:spcBef>
                <a:spcAft>
                  <a:spcPts val="0"/>
                </a:spcAft>
                <a:buSzPts val="1400"/>
                <a:buNone/>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104f7abbb21_0_303: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g104f7abbb21_0_303: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04f7abbb21_0_39: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 name="Google Shape;62;g104f7abbb21_0_39: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104f7abbb21_0_70: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 name="Google Shape;68;g104f7abbb21_0_70: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104f7abbb21_0_315: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g104f7abbb21_0_31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104f7abbb21_0_61:notes"/>
          <p:cNvSpPr txBox="1">
            <a:spLocks noGrp="1"/>
          </p:cNvSpPr>
          <p:nvPr>
            <p:ph type="body" idx="1"/>
          </p:nvPr>
        </p:nvSpPr>
        <p:spPr>
          <a:xfrm>
            <a:off x="914400" y="3300412"/>
            <a:ext cx="7315200" cy="2700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 name="Google Shape;87;g104f7abbb21_0_61: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g104f7abbb21_0_95:notes"/>
          <p:cNvSpPr txBox="1">
            <a:spLocks noGrp="1"/>
          </p:cNvSpPr>
          <p:nvPr>
            <p:ph type="body" idx="1"/>
          </p:nvPr>
        </p:nvSpPr>
        <p:spPr>
          <a:xfrm>
            <a:off x="914400" y="3300412"/>
            <a:ext cx="7315200" cy="2700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g104f7abbb21_0_95:notes"/>
          <p:cNvSpPr>
            <a:spLocks noGrp="1" noRot="1" noChangeAspect="1"/>
          </p:cNvSpPr>
          <p:nvPr>
            <p:ph type="sldImg" idx="2"/>
          </p:nvPr>
        </p:nvSpPr>
        <p:spPr>
          <a:xfrm>
            <a:off x="2514600" y="857250"/>
            <a:ext cx="4114800" cy="23145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rgbClr val="0A2246"/>
            </a:gs>
            <a:gs pos="100000">
              <a:srgbClr val="1D4886"/>
            </a:gs>
          </a:gsLst>
          <a:lin ang="5400000" scaled="0"/>
        </a:gradFill>
        <a:effectLst/>
      </p:bgPr>
    </p:bg>
    <p:spTree>
      <p:nvGrpSpPr>
        <p:cNvPr id="1" name="Shape 15"/>
        <p:cNvGrpSpPr/>
        <p:nvPr/>
      </p:nvGrpSpPr>
      <p:grpSpPr>
        <a:xfrm>
          <a:off x="0" y="0"/>
          <a:ext cx="0" cy="0"/>
          <a:chOff x="0" y="0"/>
          <a:chExt cx="0" cy="0"/>
        </a:xfrm>
      </p:grpSpPr>
      <p:pic>
        <p:nvPicPr>
          <p:cNvPr id="16" name="Google Shape;16;p25"/>
          <p:cNvPicPr preferRelativeResize="0"/>
          <p:nvPr/>
        </p:nvPicPr>
        <p:blipFill rotWithShape="1">
          <a:blip r:embed="rId2">
            <a:alphaModFix amt="60000"/>
          </a:blip>
          <a:srcRect l="46601" t="2654" r="7599"/>
          <a:stretch/>
        </p:blipFill>
        <p:spPr>
          <a:xfrm>
            <a:off x="-1" y="3509963"/>
            <a:ext cx="3146679" cy="3358083"/>
          </a:xfrm>
          <a:prstGeom prst="rect">
            <a:avLst/>
          </a:prstGeom>
          <a:noFill/>
          <a:ln>
            <a:noFill/>
          </a:ln>
        </p:spPr>
      </p:pic>
      <p:pic>
        <p:nvPicPr>
          <p:cNvPr id="17" name="Google Shape;17;p25"/>
          <p:cNvPicPr preferRelativeResize="0"/>
          <p:nvPr/>
        </p:nvPicPr>
        <p:blipFill rotWithShape="1">
          <a:blip r:embed="rId3">
            <a:alphaModFix/>
          </a:blip>
          <a:srcRect l="21878" t="94162" r="21683" b="1155"/>
          <a:stretch/>
        </p:blipFill>
        <p:spPr>
          <a:xfrm>
            <a:off x="3510723" y="6456981"/>
            <a:ext cx="5170554" cy="321506"/>
          </a:xfrm>
          <a:prstGeom prst="rect">
            <a:avLst/>
          </a:prstGeom>
          <a:noFill/>
          <a:ln>
            <a:noFill/>
          </a:ln>
        </p:spPr>
      </p:pic>
      <p:sp>
        <p:nvSpPr>
          <p:cNvPr id="18" name="Google Shape;18;p25"/>
          <p:cNvSpPr txBox="1">
            <a:spLocks noGrp="1"/>
          </p:cNvSpPr>
          <p:nvPr>
            <p:ph type="ctrTitle"/>
          </p:nvPr>
        </p:nvSpPr>
        <p:spPr>
          <a:xfrm>
            <a:off x="914400" y="1537252"/>
            <a:ext cx="10363200" cy="1972711"/>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Exo"/>
              <a:buNone/>
              <a:defRPr sz="6000">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5"/>
          <p:cNvSpPr txBox="1">
            <a:spLocks noGrp="1"/>
          </p:cNvSpPr>
          <p:nvPr>
            <p:ph type="subTitle" idx="1"/>
          </p:nvPr>
        </p:nvSpPr>
        <p:spPr>
          <a:xfrm>
            <a:off x="1524000" y="3750365"/>
            <a:ext cx="9144000" cy="150743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solidFill>
                  <a:schemeClr val="lt1"/>
                </a:solidFill>
                <a:latin typeface="Exo"/>
                <a:ea typeface="Exo"/>
                <a:cs typeface="Exo"/>
                <a:sym typeface="Exo"/>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5"/>
          <p:cNvSpPr txBox="1">
            <a:spLocks noGrp="1"/>
          </p:cNvSpPr>
          <p:nvPr>
            <p:ph type="dt" idx="10"/>
          </p:nvPr>
        </p:nvSpPr>
        <p:spPr>
          <a:xfrm>
            <a:off x="767523" y="5653019"/>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ftr" idx="11"/>
          </p:nvPr>
        </p:nvSpPr>
        <p:spPr>
          <a:xfrm>
            <a:off x="4038600" y="5653019"/>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5"/>
          <p:cNvSpPr txBox="1">
            <a:spLocks noGrp="1"/>
          </p:cNvSpPr>
          <p:nvPr>
            <p:ph type="sldNum" idx="12"/>
          </p:nvPr>
        </p:nvSpPr>
        <p:spPr>
          <a:xfrm>
            <a:off x="8681277" y="5653019"/>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
        <p:nvSpPr>
          <p:cNvPr id="23" name="Google Shape;23;p25"/>
          <p:cNvSpPr txBox="1"/>
          <p:nvPr/>
        </p:nvSpPr>
        <p:spPr>
          <a:xfrm>
            <a:off x="6852481" y="465853"/>
            <a:ext cx="2419627" cy="830997"/>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n-US" sz="1600" b="0" i="0" u="none" strike="noStrike" cap="none">
                <a:solidFill>
                  <a:srgbClr val="FFC000"/>
                </a:solidFill>
                <a:latin typeface="Exo"/>
                <a:ea typeface="Exo"/>
                <a:cs typeface="Exo"/>
                <a:sym typeface="Exo"/>
              </a:rPr>
              <a:t>UNIVERSITAS MUHAMMADIYAH SIDOARJO</a:t>
            </a:r>
            <a:endParaRPr sz="1400" b="0" i="0" u="none" strike="noStrike" cap="none">
              <a:solidFill>
                <a:srgbClr val="000000"/>
              </a:solidFill>
              <a:latin typeface="Arial"/>
              <a:ea typeface="Arial"/>
              <a:cs typeface="Arial"/>
              <a:sym typeface="Arial"/>
            </a:endParaRPr>
          </a:p>
        </p:txBody>
      </p:sp>
      <p:pic>
        <p:nvPicPr>
          <p:cNvPr id="24" name="Google Shape;24;p25"/>
          <p:cNvPicPr preferRelativeResize="0"/>
          <p:nvPr/>
        </p:nvPicPr>
        <p:blipFill rotWithShape="1">
          <a:blip r:embed="rId4">
            <a:alphaModFix/>
          </a:blip>
          <a:srcRect/>
          <a:stretch/>
        </p:blipFill>
        <p:spPr>
          <a:xfrm>
            <a:off x="9575247" y="226794"/>
            <a:ext cx="2187844" cy="1005222"/>
          </a:xfrm>
          <a:prstGeom prst="rect">
            <a:avLst/>
          </a:prstGeom>
          <a:noFill/>
          <a:ln>
            <a:noFill/>
          </a:ln>
        </p:spPr>
      </p:pic>
      <p:cxnSp>
        <p:nvCxnSpPr>
          <p:cNvPr id="25" name="Google Shape;25;p25"/>
          <p:cNvCxnSpPr/>
          <p:nvPr/>
        </p:nvCxnSpPr>
        <p:spPr>
          <a:xfrm>
            <a:off x="9372600" y="465853"/>
            <a:ext cx="0" cy="830997"/>
          </a:xfrm>
          <a:prstGeom prst="straightConnector1">
            <a:avLst/>
          </a:prstGeom>
          <a:noFill/>
          <a:ln w="28575" cap="flat" cmpd="sng">
            <a:solidFill>
              <a:srgbClr val="FFC000"/>
            </a:solidFill>
            <a:prstDash val="solid"/>
            <a:miter lim="800000"/>
            <a:headEnd type="none" w="sm" len="sm"/>
            <a:tailEnd type="none" w="sm" len="sm"/>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pic>
        <p:nvPicPr>
          <p:cNvPr id="27" name="Google Shape;27;p26"/>
          <p:cNvPicPr preferRelativeResize="0"/>
          <p:nvPr/>
        </p:nvPicPr>
        <p:blipFill rotWithShape="1">
          <a:blip r:embed="rId2">
            <a:alphaModFix/>
          </a:blip>
          <a:srcRect t="23661"/>
          <a:stretch/>
        </p:blipFill>
        <p:spPr>
          <a:xfrm>
            <a:off x="144674" y="314231"/>
            <a:ext cx="11830877" cy="6466395"/>
          </a:xfrm>
          <a:prstGeom prst="rect">
            <a:avLst/>
          </a:prstGeom>
          <a:noFill/>
          <a:ln>
            <a:noFill/>
          </a:ln>
        </p:spPr>
      </p:pic>
      <p:sp>
        <p:nvSpPr>
          <p:cNvPr id="28" name="Google Shape;28;p26"/>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400"/>
              <a:buFont typeface="Exo"/>
              <a:buNone/>
              <a:defRPr>
                <a:solidFill>
                  <a:schemeClr val="lt1"/>
                </a:solidFill>
                <a:latin typeface="Exo"/>
                <a:ea typeface="Exo"/>
                <a:cs typeface="Exo"/>
                <a:sym typeface="Exo"/>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dt" idx="10"/>
          </p:nvPr>
        </p:nvSpPr>
        <p:spPr>
          <a:xfrm>
            <a:off x="10323511" y="6341719"/>
            <a:ext cx="117937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ftr" idx="11"/>
          </p:nvPr>
        </p:nvSpPr>
        <p:spPr>
          <a:xfrm>
            <a:off x="4024796" y="5963342"/>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a:latin typeface="Century Gothic"/>
                <a:ea typeface="Century Gothic"/>
                <a:cs typeface="Century Gothic"/>
                <a:sym typeface="Century Gothic"/>
              </a:defRPr>
            </a:lvl1pPr>
            <a:lvl2pPr marL="914400" lvl="1" indent="-381000" algn="l">
              <a:lnSpc>
                <a:spcPct val="90000"/>
              </a:lnSpc>
              <a:spcBef>
                <a:spcPts val="500"/>
              </a:spcBef>
              <a:spcAft>
                <a:spcPts val="0"/>
              </a:spcAft>
              <a:buClr>
                <a:schemeClr val="dk1"/>
              </a:buClr>
              <a:buSzPts val="2400"/>
              <a:buChar char="•"/>
              <a:defRPr>
                <a:latin typeface="Century Gothic"/>
                <a:ea typeface="Century Gothic"/>
                <a:cs typeface="Century Gothic"/>
                <a:sym typeface="Century Gothic"/>
              </a:defRPr>
            </a:lvl2pPr>
            <a:lvl3pPr marL="1371600" lvl="2" indent="-355600" algn="l">
              <a:lnSpc>
                <a:spcPct val="90000"/>
              </a:lnSpc>
              <a:spcBef>
                <a:spcPts val="500"/>
              </a:spcBef>
              <a:spcAft>
                <a:spcPts val="0"/>
              </a:spcAft>
              <a:buClr>
                <a:schemeClr val="dk1"/>
              </a:buClr>
              <a:buSzPts val="2000"/>
              <a:buChar char="•"/>
              <a:defRPr>
                <a:latin typeface="Century Gothic"/>
                <a:ea typeface="Century Gothic"/>
                <a:cs typeface="Century Gothic"/>
                <a:sym typeface="Century Gothic"/>
              </a:defRPr>
            </a:lvl3pPr>
            <a:lvl4pPr marL="1828800" lvl="3"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4pPr>
            <a:lvl5pPr marL="2286000" lvl="4" indent="-342900" algn="l">
              <a:lnSpc>
                <a:spcPct val="90000"/>
              </a:lnSpc>
              <a:spcBef>
                <a:spcPts val="500"/>
              </a:spcBef>
              <a:spcAft>
                <a:spcPts val="0"/>
              </a:spcAft>
              <a:buClr>
                <a:schemeClr val="dk1"/>
              </a:buClr>
              <a:buSzPts val="1800"/>
              <a:buChar char="•"/>
              <a:defRPr>
                <a:latin typeface="Century Gothic"/>
                <a:ea typeface="Century Gothic"/>
                <a:cs typeface="Century Gothic"/>
                <a:sym typeface="Century Gothic"/>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26"/>
          <p:cNvSpPr txBox="1"/>
          <p:nvPr/>
        </p:nvSpPr>
        <p:spPr>
          <a:xfrm>
            <a:off x="11427239" y="6332228"/>
            <a:ext cx="522356"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888888"/>
                </a:solidFill>
                <a:latin typeface="Calibri"/>
                <a:ea typeface="Calibri"/>
                <a:cs typeface="Calibri"/>
                <a:sym typeface="Calibri"/>
              </a:rPr>
              <a:pPr marL="0" marR="0" lvl="0" indent="0" algn="r" rtl="0">
                <a:lnSpc>
                  <a:spcPct val="100000"/>
                </a:lnSpc>
                <a:spcBef>
                  <a:spcPts val="0"/>
                </a:spcBef>
                <a:spcAft>
                  <a:spcPts val="0"/>
                </a:spcAft>
                <a:buClr>
                  <a:srgbClr val="000000"/>
                </a:buClr>
                <a:buSzPts val="1200"/>
                <a:buFont typeface="Arial"/>
                <a:buNone/>
              </a:pPr>
              <a:t>‹#›</a:t>
            </a:fld>
            <a:endParaRPr sz="1200" b="0" i="0" u="none" strike="noStrike" cap="none">
              <a:solidFill>
                <a:srgbClr val="888888"/>
              </a:solidFill>
              <a:latin typeface="Calibri"/>
              <a:ea typeface="Calibri"/>
              <a:cs typeface="Calibri"/>
              <a:sym typeface="Calibri"/>
            </a:endParaRPr>
          </a:p>
        </p:txBody>
      </p:sp>
      <p:pic>
        <p:nvPicPr>
          <p:cNvPr id="33" name="Google Shape;33;p26"/>
          <p:cNvPicPr preferRelativeResize="0"/>
          <p:nvPr/>
        </p:nvPicPr>
        <p:blipFill rotWithShape="1">
          <a:blip r:embed="rId3">
            <a:alphaModFix/>
          </a:blip>
          <a:srcRect l="47997" t="2654" r="7599"/>
          <a:stretch/>
        </p:blipFill>
        <p:spPr>
          <a:xfrm flipH="1">
            <a:off x="10198953" y="4248292"/>
            <a:ext cx="1993047" cy="253896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rgbClr val="0A2246"/>
        </a:solidFill>
        <a:effectLst/>
      </p:bgPr>
    </p:bg>
    <p:spTree>
      <p:nvGrpSpPr>
        <p:cNvPr id="1" name="Shape 34"/>
        <p:cNvGrpSpPr/>
        <p:nvPr/>
      </p:nvGrpSpPr>
      <p:grpSpPr>
        <a:xfrm>
          <a:off x="0" y="0"/>
          <a:ext cx="0" cy="0"/>
          <a:chOff x="0" y="0"/>
          <a:chExt cx="0" cy="0"/>
        </a:xfrm>
      </p:grpSpPr>
      <p:pic>
        <p:nvPicPr>
          <p:cNvPr id="35" name="Google Shape;35;p27"/>
          <p:cNvPicPr preferRelativeResize="0"/>
          <p:nvPr/>
        </p:nvPicPr>
        <p:blipFill rotWithShape="1">
          <a:blip r:embed="rId2">
            <a:alphaModFix/>
          </a:blip>
          <a:srcRect/>
          <a:stretch/>
        </p:blipFill>
        <p:spPr>
          <a:xfrm>
            <a:off x="4106779" y="2515037"/>
            <a:ext cx="3978442" cy="18279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Exo"/>
              <a:buNone/>
              <a:defRPr sz="4400" b="0" i="0" u="none" strike="noStrike" cap="none">
                <a:solidFill>
                  <a:schemeClr val="dk1"/>
                </a:solidFill>
                <a:latin typeface="Exo"/>
                <a:ea typeface="Exo"/>
                <a:cs typeface="Exo"/>
                <a:sym typeface="Ex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entury Gothic"/>
                <a:ea typeface="Century Gothic"/>
                <a:cs typeface="Century Gothic"/>
                <a:sym typeface="Century Gothic"/>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entury Gothic"/>
                <a:ea typeface="Century Gothic"/>
                <a:cs typeface="Century Gothic"/>
                <a:sym typeface="Century Gothic"/>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entury Gothic"/>
                <a:ea typeface="Century Gothic"/>
                <a:cs typeface="Century Gothic"/>
                <a:sym typeface="Century Gothic"/>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4"/>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4"/>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A2246"/>
            </a:gs>
            <a:gs pos="31000">
              <a:srgbClr val="0A2246"/>
            </a:gs>
            <a:gs pos="100000">
              <a:srgbClr val="1B4685"/>
            </a:gs>
          </a:gsLst>
          <a:lin ang="5400000" scaled="0"/>
        </a:gradFill>
        <a:effectLst/>
      </p:bgPr>
    </p:bg>
    <p:spTree>
      <p:nvGrpSpPr>
        <p:cNvPr id="1" name="Shape 39"/>
        <p:cNvGrpSpPr/>
        <p:nvPr/>
      </p:nvGrpSpPr>
      <p:grpSpPr>
        <a:xfrm>
          <a:off x="0" y="0"/>
          <a:ext cx="0" cy="0"/>
          <a:chOff x="0" y="0"/>
          <a:chExt cx="0" cy="0"/>
        </a:xfrm>
      </p:grpSpPr>
      <p:sp>
        <p:nvSpPr>
          <p:cNvPr id="40" name="Google Shape;40;p1"/>
          <p:cNvSpPr txBox="1">
            <a:spLocks noGrp="1"/>
          </p:cNvSpPr>
          <p:nvPr>
            <p:ph type="ctrTitle"/>
          </p:nvPr>
        </p:nvSpPr>
        <p:spPr>
          <a:xfrm>
            <a:off x="727522" y="1204686"/>
            <a:ext cx="10736956" cy="2489009"/>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6000"/>
              <a:buFont typeface="Exo"/>
              <a:buNone/>
            </a:pPr>
            <a:r>
              <a:rPr lang="en-US" sz="4000" dirty="0" err="1" smtClean="0">
                <a:latin typeface="Exo"/>
                <a:ea typeface="Exo"/>
                <a:cs typeface="Exo"/>
                <a:sym typeface="Exo"/>
              </a:rPr>
              <a:t>Penerapan</a:t>
            </a:r>
            <a:r>
              <a:rPr lang="en-US" sz="4000" dirty="0" smtClean="0">
                <a:latin typeface="Exo"/>
                <a:ea typeface="Exo"/>
                <a:cs typeface="Exo"/>
                <a:sym typeface="Exo"/>
              </a:rPr>
              <a:t> Model </a:t>
            </a:r>
            <a:r>
              <a:rPr lang="en-US" sz="4000" dirty="0" err="1" smtClean="0">
                <a:latin typeface="Exo"/>
                <a:ea typeface="Exo"/>
                <a:cs typeface="Exo"/>
                <a:sym typeface="Exo"/>
              </a:rPr>
              <a:t>Pembelajaran</a:t>
            </a:r>
            <a:r>
              <a:rPr lang="en-US" sz="4000" dirty="0" smtClean="0">
                <a:latin typeface="Exo"/>
                <a:ea typeface="Exo"/>
                <a:cs typeface="Exo"/>
                <a:sym typeface="Exo"/>
              </a:rPr>
              <a:t> Make a Match </a:t>
            </a:r>
            <a:r>
              <a:rPr lang="en-US" sz="4000" dirty="0" err="1" smtClean="0">
                <a:latin typeface="Exo"/>
                <a:ea typeface="Exo"/>
                <a:cs typeface="Exo"/>
                <a:sym typeface="Exo"/>
              </a:rPr>
              <a:t>Untuk</a:t>
            </a:r>
            <a:r>
              <a:rPr lang="en-US" sz="4000" dirty="0" smtClean="0">
                <a:latin typeface="Exo"/>
                <a:ea typeface="Exo"/>
                <a:cs typeface="Exo"/>
                <a:sym typeface="Exo"/>
              </a:rPr>
              <a:t> </a:t>
            </a:r>
            <a:r>
              <a:rPr lang="en-US" sz="4000" dirty="0" err="1" smtClean="0">
                <a:latin typeface="Exo"/>
                <a:ea typeface="Exo"/>
                <a:cs typeface="Exo"/>
                <a:sym typeface="Exo"/>
              </a:rPr>
              <a:t>Meningkatkan</a:t>
            </a:r>
            <a:r>
              <a:rPr lang="en-US" sz="4000" dirty="0" smtClean="0">
                <a:latin typeface="Exo"/>
                <a:ea typeface="Exo"/>
                <a:cs typeface="Exo"/>
                <a:sym typeface="Exo"/>
              </a:rPr>
              <a:t> </a:t>
            </a:r>
            <a:r>
              <a:rPr lang="en-US" sz="4000" dirty="0" err="1" smtClean="0">
                <a:latin typeface="Exo"/>
                <a:ea typeface="Exo"/>
                <a:cs typeface="Exo"/>
                <a:sym typeface="Exo"/>
              </a:rPr>
              <a:t>Motivasi</a:t>
            </a:r>
            <a:r>
              <a:rPr lang="en-US" sz="4000" dirty="0" smtClean="0">
                <a:latin typeface="Exo"/>
                <a:ea typeface="Exo"/>
                <a:cs typeface="Exo"/>
                <a:sym typeface="Exo"/>
              </a:rPr>
              <a:t> </a:t>
            </a:r>
            <a:r>
              <a:rPr lang="en-US" sz="4000" dirty="0" err="1" smtClean="0">
                <a:latin typeface="Exo"/>
                <a:ea typeface="Exo"/>
                <a:cs typeface="Exo"/>
                <a:sym typeface="Exo"/>
              </a:rPr>
              <a:t>Belajar</a:t>
            </a:r>
            <a:r>
              <a:rPr lang="en-US" sz="4000" dirty="0" smtClean="0">
                <a:latin typeface="Exo"/>
                <a:ea typeface="Exo"/>
                <a:cs typeface="Exo"/>
                <a:sym typeface="Exo"/>
              </a:rPr>
              <a:t> </a:t>
            </a:r>
            <a:r>
              <a:rPr lang="en-US" sz="4000" dirty="0" err="1" smtClean="0">
                <a:latin typeface="Exo"/>
                <a:ea typeface="Exo"/>
                <a:cs typeface="Exo"/>
                <a:sym typeface="Exo"/>
              </a:rPr>
              <a:t>Siswa</a:t>
            </a:r>
            <a:r>
              <a:rPr lang="en-US" sz="4000" dirty="0" smtClean="0">
                <a:latin typeface="Exo"/>
                <a:ea typeface="Exo"/>
                <a:cs typeface="Exo"/>
                <a:sym typeface="Exo"/>
              </a:rPr>
              <a:t> </a:t>
            </a:r>
            <a:r>
              <a:rPr lang="en-US" sz="4000" dirty="0" err="1" smtClean="0">
                <a:latin typeface="Exo"/>
                <a:ea typeface="Exo"/>
                <a:cs typeface="Exo"/>
                <a:sym typeface="Exo"/>
              </a:rPr>
              <a:t>Kelas</a:t>
            </a:r>
            <a:r>
              <a:rPr lang="en-US" sz="4000" dirty="0" smtClean="0">
                <a:latin typeface="Exo"/>
                <a:ea typeface="Exo"/>
                <a:cs typeface="Exo"/>
                <a:sym typeface="Exo"/>
              </a:rPr>
              <a:t> IV MI </a:t>
            </a:r>
            <a:r>
              <a:rPr lang="en-US" sz="4000" dirty="0" err="1" smtClean="0">
                <a:latin typeface="Exo"/>
                <a:ea typeface="Exo"/>
                <a:cs typeface="Exo"/>
                <a:sym typeface="Exo"/>
              </a:rPr>
              <a:t>Miftahul</a:t>
            </a:r>
            <a:r>
              <a:rPr lang="en-US" sz="4000" dirty="0" smtClean="0"/>
              <a:t> </a:t>
            </a:r>
            <a:r>
              <a:rPr lang="en-US" sz="4000" dirty="0" err="1" smtClean="0"/>
              <a:t>Ulum</a:t>
            </a:r>
            <a:r>
              <a:rPr lang="en-US" sz="4000" dirty="0" smtClean="0"/>
              <a:t> </a:t>
            </a:r>
            <a:r>
              <a:rPr lang="en-US" sz="4000" dirty="0" err="1" smtClean="0"/>
              <a:t>Kraton</a:t>
            </a:r>
            <a:endParaRPr sz="4000">
              <a:latin typeface="Exo"/>
              <a:ea typeface="Exo"/>
              <a:cs typeface="Exo"/>
              <a:sym typeface="Exo"/>
            </a:endParaRPr>
          </a:p>
        </p:txBody>
      </p:sp>
      <p:sp>
        <p:nvSpPr>
          <p:cNvPr id="41" name="Google Shape;41;p1"/>
          <p:cNvSpPr txBox="1">
            <a:spLocks noGrp="1"/>
          </p:cNvSpPr>
          <p:nvPr>
            <p:ph type="subTitle" idx="1"/>
          </p:nvPr>
        </p:nvSpPr>
        <p:spPr>
          <a:xfrm>
            <a:off x="1714500" y="3693695"/>
            <a:ext cx="8763000" cy="108504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2F2F2"/>
              </a:buClr>
              <a:buSzPts val="2400"/>
              <a:buNone/>
            </a:pPr>
            <a:r>
              <a:rPr lang="en-US" dirty="0" err="1">
                <a:solidFill>
                  <a:srgbClr val="F2F2F2"/>
                </a:solidFill>
                <a:latin typeface="Exo"/>
                <a:ea typeface="Exo"/>
                <a:cs typeface="Exo"/>
                <a:sym typeface="Exo"/>
              </a:rPr>
              <a:t>Oleh</a:t>
            </a:r>
            <a:r>
              <a:rPr lang="en-US" dirty="0">
                <a:solidFill>
                  <a:srgbClr val="F2F2F2"/>
                </a:solidFill>
                <a:latin typeface="Exo"/>
                <a:ea typeface="Exo"/>
                <a:cs typeface="Exo"/>
                <a:sym typeface="Exo"/>
              </a:rPr>
              <a:t>:</a:t>
            </a:r>
            <a:endParaRPr/>
          </a:p>
          <a:p>
            <a:pPr marL="0" lvl="0" indent="0" algn="ctr" rtl="0">
              <a:lnSpc>
                <a:spcPct val="90000"/>
              </a:lnSpc>
              <a:spcBef>
                <a:spcPts val="1000"/>
              </a:spcBef>
              <a:spcAft>
                <a:spcPts val="0"/>
              </a:spcAft>
              <a:buClr>
                <a:schemeClr val="lt1"/>
              </a:buClr>
              <a:buSzPts val="2400"/>
              <a:buNone/>
            </a:pPr>
            <a:r>
              <a:rPr lang="en-US" dirty="0" err="1" smtClean="0"/>
              <a:t>Rizka</a:t>
            </a:r>
            <a:r>
              <a:rPr lang="en-US" dirty="0" smtClean="0"/>
              <a:t> </a:t>
            </a:r>
            <a:r>
              <a:rPr lang="en-US" dirty="0" err="1" smtClean="0"/>
              <a:t>Dewi</a:t>
            </a:r>
            <a:r>
              <a:rPr lang="en-US" dirty="0" smtClean="0"/>
              <a:t> </a:t>
            </a:r>
            <a:r>
              <a:rPr lang="en-US" dirty="0" err="1" smtClean="0"/>
              <a:t>Kurnia</a:t>
            </a:r>
            <a:r>
              <a:rPr lang="en-US" dirty="0" smtClean="0"/>
              <a:t> Sari</a:t>
            </a:r>
            <a:endParaRPr/>
          </a:p>
          <a:p>
            <a:pPr marL="0" lvl="0" indent="0" algn="ctr" rtl="0">
              <a:lnSpc>
                <a:spcPct val="90000"/>
              </a:lnSpc>
              <a:spcBef>
                <a:spcPts val="1000"/>
              </a:spcBef>
              <a:spcAft>
                <a:spcPts val="0"/>
              </a:spcAft>
              <a:buClr>
                <a:schemeClr val="lt1"/>
              </a:buClr>
              <a:buSzPts val="2400"/>
              <a:buNone/>
            </a:pPr>
            <a:r>
              <a:rPr lang="en-US" dirty="0" err="1" smtClean="0"/>
              <a:t>Moch</a:t>
            </a:r>
            <a:r>
              <a:rPr lang="en-US" dirty="0" smtClean="0"/>
              <a:t>. </a:t>
            </a:r>
            <a:r>
              <a:rPr lang="en-US" dirty="0" err="1" smtClean="0"/>
              <a:t>Bahak</a:t>
            </a:r>
            <a:r>
              <a:rPr lang="en-US" dirty="0" smtClean="0"/>
              <a:t> </a:t>
            </a:r>
            <a:r>
              <a:rPr lang="en-US" dirty="0" err="1" smtClean="0"/>
              <a:t>Udin</a:t>
            </a:r>
            <a:r>
              <a:rPr lang="en-US" dirty="0" smtClean="0"/>
              <a:t> By </a:t>
            </a:r>
            <a:r>
              <a:rPr lang="en-US" dirty="0" err="1" smtClean="0"/>
              <a:t>Arifin</a:t>
            </a:r>
            <a:r>
              <a:rPr lang="en-US" dirty="0" smtClean="0"/>
              <a:t>, M. </a:t>
            </a:r>
            <a:r>
              <a:rPr lang="en-US" dirty="0" err="1" smtClean="0"/>
              <a:t>Pd.I</a:t>
            </a:r>
            <a:endParaRPr/>
          </a:p>
          <a:p>
            <a:pPr marL="0" lvl="0" indent="0" algn="ctr" rtl="0">
              <a:lnSpc>
                <a:spcPct val="90000"/>
              </a:lnSpc>
              <a:spcBef>
                <a:spcPts val="1000"/>
              </a:spcBef>
              <a:spcAft>
                <a:spcPts val="0"/>
              </a:spcAft>
              <a:buClr>
                <a:schemeClr val="lt1"/>
              </a:buClr>
              <a:buSzPts val="2400"/>
              <a:buNone/>
            </a:pPr>
            <a:r>
              <a:rPr lang="en-US" dirty="0" err="1" smtClean="0"/>
              <a:t>Pendidikan</a:t>
            </a:r>
            <a:r>
              <a:rPr lang="en-US" dirty="0" smtClean="0"/>
              <a:t> Guru </a:t>
            </a:r>
            <a:r>
              <a:rPr lang="en-US" dirty="0" err="1" smtClean="0"/>
              <a:t>Madrasah</a:t>
            </a:r>
            <a:r>
              <a:rPr lang="en-US" dirty="0" smtClean="0"/>
              <a:t> </a:t>
            </a:r>
            <a:r>
              <a:rPr lang="en-US" dirty="0" err="1" smtClean="0"/>
              <a:t>Ibtidaiyah</a:t>
            </a:r>
            <a:endParaRPr/>
          </a:p>
          <a:p>
            <a:pPr marL="0" lvl="0" indent="0" algn="ctr" rtl="0">
              <a:lnSpc>
                <a:spcPct val="90000"/>
              </a:lnSpc>
              <a:spcBef>
                <a:spcPts val="1000"/>
              </a:spcBef>
              <a:spcAft>
                <a:spcPts val="0"/>
              </a:spcAft>
              <a:buClr>
                <a:srgbClr val="F2F2F2"/>
              </a:buClr>
              <a:buSzPts val="2400"/>
              <a:buNone/>
            </a:pPr>
            <a:r>
              <a:rPr lang="en-US" dirty="0" err="1">
                <a:solidFill>
                  <a:srgbClr val="F2F2F2"/>
                </a:solidFill>
                <a:latin typeface="Exo"/>
                <a:ea typeface="Exo"/>
                <a:cs typeface="Exo"/>
                <a:sym typeface="Exo"/>
              </a:rPr>
              <a:t>Universitas</a:t>
            </a:r>
            <a:r>
              <a:rPr lang="en-US" dirty="0">
                <a:solidFill>
                  <a:srgbClr val="F2F2F2"/>
                </a:solidFill>
                <a:latin typeface="Exo"/>
                <a:ea typeface="Exo"/>
                <a:cs typeface="Exo"/>
                <a:sym typeface="Exo"/>
              </a:rPr>
              <a:t> </a:t>
            </a:r>
            <a:r>
              <a:rPr lang="en-US" dirty="0" err="1">
                <a:solidFill>
                  <a:srgbClr val="F2F2F2"/>
                </a:solidFill>
                <a:latin typeface="Exo"/>
                <a:ea typeface="Exo"/>
                <a:cs typeface="Exo"/>
                <a:sym typeface="Exo"/>
              </a:rPr>
              <a:t>Muhammadiyah</a:t>
            </a:r>
            <a:r>
              <a:rPr lang="en-US" dirty="0">
                <a:solidFill>
                  <a:srgbClr val="F2F2F2"/>
                </a:solidFill>
                <a:latin typeface="Exo"/>
                <a:ea typeface="Exo"/>
                <a:cs typeface="Exo"/>
                <a:sym typeface="Exo"/>
              </a:rPr>
              <a:t> </a:t>
            </a:r>
            <a:r>
              <a:rPr lang="en-US" dirty="0" err="1">
                <a:solidFill>
                  <a:srgbClr val="F2F2F2"/>
                </a:solidFill>
                <a:latin typeface="Exo"/>
                <a:ea typeface="Exo"/>
                <a:cs typeface="Exo"/>
                <a:sym typeface="Exo"/>
              </a:rPr>
              <a:t>Sidoarjo</a:t>
            </a:r>
            <a:r>
              <a:rPr lang="en-US" dirty="0">
                <a:solidFill>
                  <a:srgbClr val="F2F2F2"/>
                </a:solidFill>
                <a:latin typeface="Exo"/>
                <a:ea typeface="Exo"/>
                <a:cs typeface="Exo"/>
                <a:sym typeface="Exo"/>
              </a:rPr>
              <a:t> </a:t>
            </a:r>
            <a:endParaRPr>
              <a:solidFill>
                <a:srgbClr val="F2F2F2"/>
              </a:solidFill>
              <a:latin typeface="Exo"/>
              <a:ea typeface="Exo"/>
              <a:cs typeface="Exo"/>
              <a:sym typeface="Exo"/>
            </a:endParaRPr>
          </a:p>
          <a:p>
            <a:pPr marL="0" lvl="0" indent="0" algn="ctr" rtl="0">
              <a:lnSpc>
                <a:spcPct val="90000"/>
              </a:lnSpc>
              <a:spcBef>
                <a:spcPts val="1000"/>
              </a:spcBef>
              <a:spcAft>
                <a:spcPts val="0"/>
              </a:spcAft>
              <a:buClr>
                <a:srgbClr val="F2F2F2"/>
              </a:buClr>
              <a:buSzPts val="2400"/>
              <a:buNone/>
            </a:pPr>
            <a:r>
              <a:rPr lang="en-US" dirty="0" err="1" smtClean="0">
                <a:solidFill>
                  <a:srgbClr val="F2F2F2"/>
                </a:solidFill>
              </a:rPr>
              <a:t>Agustus</a:t>
            </a:r>
            <a:r>
              <a:rPr lang="en-US" dirty="0" smtClean="0">
                <a:solidFill>
                  <a:srgbClr val="F2F2F2"/>
                </a:solidFill>
              </a:rPr>
              <a:t>, 2022</a:t>
            </a:r>
            <a:endParaRPr>
              <a:solidFill>
                <a:srgbClr val="F2F2F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5"/>
        <p:cNvGrpSpPr/>
        <p:nvPr/>
      </p:nvGrpSpPr>
      <p:grpSpPr>
        <a:xfrm>
          <a:off x="0" y="0"/>
          <a:ext cx="0" cy="0"/>
          <a:chOff x="0" y="0"/>
          <a:chExt cx="0" cy="0"/>
        </a:xfrm>
      </p:grpSpPr>
      <p:sp>
        <p:nvSpPr>
          <p:cNvPr id="46" name="Google Shape;46;g104f7abbb21_0_30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Pendahuluan</a:t>
            </a:r>
            <a:endParaRPr/>
          </a:p>
        </p:txBody>
      </p:sp>
      <p:sp>
        <p:nvSpPr>
          <p:cNvPr id="47" name="Google Shape;47;g104f7abbb21_0_309"/>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indent="-228600"/>
            <a:r>
              <a:rPr lang="en-US" altLang="en-GB" sz="2000" noProof="1" smtClean="0">
                <a:solidFill>
                  <a:schemeClr val="tx1"/>
                </a:solidFill>
                <a:latin typeface="Amiri" panose="00000500000000000000"/>
                <a:ea typeface="Amiri" panose="00000500000000000000"/>
                <a:cs typeface="Amiri" panose="00000500000000000000"/>
              </a:rPr>
              <a:t>Dalam  pendidikan,  motivasi  belajar  mempunyai  peranan  yang  sangat  penting  untuk mencapai  keberhasilan  belajar. Oleh  karena  itu,  guru  sebagai  tenaga pendidik diharapkan dapat meningkatkan motivasi belajar siswa untuk meningkatkan  prestasi belajar siswa. Pembelajaran merupakan suatu sistem yang terdiri atas beberapa komponen yang saling berkaitan satu dengan yang lain. Komponen ini meliputi: tujuan, materi, metode, dan evaluasi. Keempat komponen pembelajaran ini harus diperhatikan oleh pendidik dalam hal memilih dn menentukan model pembelajaran yang sesuai dengan materi pembelajaran agar diperoleh hasil belajar siswa </a:t>
            </a:r>
            <a:r>
              <a:rPr lang="en-US" altLang="en-GB" sz="2000" noProof="1" smtClean="0">
                <a:solidFill>
                  <a:schemeClr val="tx1"/>
                </a:solidFill>
                <a:latin typeface="Amiri" panose="00000500000000000000"/>
                <a:ea typeface="Amiri" panose="00000500000000000000"/>
                <a:cs typeface="Amiri" panose="00000500000000000000"/>
              </a:rPr>
              <a:t>yang </a:t>
            </a:r>
            <a:r>
              <a:rPr lang="en-US" altLang="en-GB" sz="2000" noProof="1" smtClean="0">
                <a:solidFill>
                  <a:schemeClr val="tx1"/>
                </a:solidFill>
                <a:latin typeface="Amiri" panose="00000500000000000000"/>
                <a:ea typeface="Amiri" panose="00000500000000000000"/>
                <a:cs typeface="Amiri" panose="00000500000000000000"/>
              </a:rPr>
              <a:t>baik</a:t>
            </a:r>
          </a:p>
          <a:p>
            <a:pPr indent="-228600"/>
            <a:r>
              <a:rPr lang="en-US" altLang="en-GB" sz="2000" noProof="1" smtClean="0">
                <a:solidFill>
                  <a:schemeClr val="tx1"/>
                </a:solidFill>
                <a:latin typeface="Amiri" panose="00000500000000000000"/>
                <a:ea typeface="Amiri" panose="00000500000000000000"/>
                <a:cs typeface="Amiri" panose="00000500000000000000"/>
              </a:rPr>
              <a:t>Berdasarkan hasil penelitian yang ada di MI Miftahul Ulum Kraton pada siswa kelas IV bahwa guru masih menggunakan model pembelajaran saintifik atau ceramah sehingga menimbulkan siswa cepat bosan dalam proses pembelajaran berlangsung khususnya dalam </a:t>
            </a:r>
            <a:r>
              <a:rPr lang="en-US" altLang="en-GB" sz="2000" noProof="1" smtClean="0">
                <a:solidFill>
                  <a:schemeClr val="tx1"/>
                </a:solidFill>
                <a:latin typeface="Amiri" panose="00000500000000000000"/>
                <a:ea typeface="Amiri" panose="00000500000000000000"/>
                <a:cs typeface="Amiri" panose="00000500000000000000"/>
              </a:rPr>
              <a:t>pembelajaran </a:t>
            </a:r>
            <a:r>
              <a:rPr lang="en-US" altLang="en-GB" sz="2000" noProof="1" smtClean="0">
                <a:solidFill>
                  <a:schemeClr val="tx1"/>
                </a:solidFill>
                <a:latin typeface="Amiri" panose="00000500000000000000"/>
                <a:ea typeface="Amiri" panose="00000500000000000000"/>
                <a:cs typeface="Amiri" panose="00000500000000000000"/>
              </a:rPr>
              <a:t>Tema</a:t>
            </a:r>
          </a:p>
          <a:p>
            <a:pPr indent="-228600"/>
            <a:r>
              <a:rPr lang="en-US" altLang="en-GB" sz="2000" noProof="1" smtClean="0">
                <a:solidFill>
                  <a:schemeClr val="tx1"/>
                </a:solidFill>
                <a:latin typeface="Amiri" panose="00000500000000000000"/>
                <a:ea typeface="Amiri" panose="00000500000000000000"/>
                <a:cs typeface="Amiri" panose="00000500000000000000"/>
              </a:rPr>
              <a:t>dari latar belakang hasil analisis penelitian ini model pembelajaran yang dapat memecahhkan masalah yang dihadapi oleh siswa yaitu dengan menerapkan model pembelajaran kooperatif tipe </a:t>
            </a:r>
            <a:r>
              <a:rPr lang="en-US" altLang="en-GB" sz="2000" i="1" noProof="1" smtClean="0">
                <a:solidFill>
                  <a:schemeClr val="tx1"/>
                </a:solidFill>
                <a:latin typeface="Amiri" panose="00000500000000000000"/>
                <a:ea typeface="Amiri" panose="00000500000000000000"/>
                <a:cs typeface="Amiri" panose="00000500000000000000"/>
              </a:rPr>
              <a:t>make a match</a:t>
            </a:r>
          </a:p>
          <a:p>
            <a:pPr indent="-228600"/>
            <a:endParaRPr lang="en-US" altLang="en-GB" sz="2000" noProof="1" smtClean="0">
              <a:solidFill>
                <a:schemeClr val="tx1"/>
              </a:solidFill>
              <a:latin typeface="Amiri" panose="00000500000000000000"/>
              <a:ea typeface="Amiri" panose="00000500000000000000"/>
              <a:cs typeface="Amiri" panose="00000500000000000000"/>
            </a:endParaRPr>
          </a:p>
          <a:p>
            <a:pPr indent="-22860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3" name="Google Shape;53;g104f7abbb21_0_297"/>
          <p:cNvSpPr txBox="1">
            <a:spLocks noGrp="1"/>
          </p:cNvSpPr>
          <p:nvPr>
            <p:ph type="title"/>
          </p:nvPr>
        </p:nvSpPr>
        <p:spPr>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4400"/>
              <a:buNone/>
            </a:pPr>
            <a:r>
              <a:rPr lang="en-US"/>
              <a:t>Pertanyaan Penelitian (Rumusan Masalah)</a:t>
            </a:r>
            <a:endParaRPr/>
          </a:p>
        </p:txBody>
      </p:sp>
      <p:sp>
        <p:nvSpPr>
          <p:cNvPr id="4" name="Text Placeholder 3"/>
          <p:cNvSpPr>
            <a:spLocks noGrp="1"/>
          </p:cNvSpPr>
          <p:nvPr>
            <p:ph type="body" idx="1"/>
          </p:nvPr>
        </p:nvSpPr>
        <p:spPr/>
        <p:txBody>
          <a:bodyPr/>
          <a:lstStyle/>
          <a:p>
            <a:r>
              <a:rPr lang="en-US" dirty="0" err="1" smtClean="0"/>
              <a:t>Bagaimana</a:t>
            </a:r>
            <a:r>
              <a:rPr lang="en-US" dirty="0" smtClean="0"/>
              <a:t> </a:t>
            </a:r>
            <a:r>
              <a:rPr lang="en-US" dirty="0" err="1" smtClean="0"/>
              <a:t>penerapan</a:t>
            </a:r>
            <a:r>
              <a:rPr lang="en-US" dirty="0" smtClean="0"/>
              <a:t> model </a:t>
            </a:r>
            <a:r>
              <a:rPr lang="en-US" dirty="0" err="1" smtClean="0"/>
              <a:t>pembelajaran</a:t>
            </a:r>
            <a:r>
              <a:rPr lang="en-US" dirty="0" smtClean="0"/>
              <a:t> make a match </a:t>
            </a:r>
            <a:r>
              <a:rPr lang="en-US" dirty="0" err="1" smtClean="0"/>
              <a:t>untuk</a:t>
            </a:r>
            <a:r>
              <a:rPr lang="en-US" dirty="0" smtClean="0"/>
              <a:t> </a:t>
            </a:r>
            <a:r>
              <a:rPr lang="en-US" dirty="0" err="1" smtClean="0"/>
              <a:t>meningatkan</a:t>
            </a:r>
            <a:r>
              <a:rPr lang="en-US" dirty="0" smtClean="0"/>
              <a:t> </a:t>
            </a:r>
            <a:r>
              <a:rPr lang="en-US" dirty="0" err="1" smtClean="0"/>
              <a:t>motivasi</a:t>
            </a:r>
            <a:r>
              <a:rPr lang="en-US" dirty="0" smtClean="0"/>
              <a:t> </a:t>
            </a:r>
            <a:r>
              <a:rPr lang="en-US" dirty="0" err="1" smtClean="0"/>
              <a:t>belajar</a:t>
            </a:r>
            <a:r>
              <a:rPr lang="en-US" dirty="0" smtClean="0"/>
              <a:t> </a:t>
            </a:r>
            <a:r>
              <a:rPr lang="en-US" dirty="0" err="1" smtClean="0"/>
              <a:t>siswa</a:t>
            </a:r>
            <a:r>
              <a:rPr lang="en-US" dirty="0" smtClean="0"/>
              <a:t> </a:t>
            </a:r>
            <a:r>
              <a:rPr lang="en-US" dirty="0" err="1" smtClean="0"/>
              <a:t>kelas</a:t>
            </a:r>
            <a:r>
              <a:rPr lang="en-US" dirty="0" smtClean="0"/>
              <a:t> IV MI </a:t>
            </a:r>
            <a:r>
              <a:rPr lang="en-US" dirty="0" err="1" smtClean="0"/>
              <a:t>Miftahul</a:t>
            </a:r>
            <a:r>
              <a:rPr lang="en-US" dirty="0" smtClean="0"/>
              <a:t> </a:t>
            </a:r>
            <a:r>
              <a:rPr lang="en-US" dirty="0" err="1" smtClean="0"/>
              <a:t>Ulum</a:t>
            </a:r>
            <a:r>
              <a:rPr lang="en-US" dirty="0" smtClean="0"/>
              <a:t> </a:t>
            </a:r>
            <a:r>
              <a:rPr lang="en-US" dirty="0" err="1" smtClean="0"/>
              <a:t>Kraton</a:t>
            </a:r>
            <a:r>
              <a:rPr lang="en-US" dirty="0" smtClean="0"/>
              <a:t> </a:t>
            </a:r>
            <a:r>
              <a:rPr lang="en-US" dirty="0" err="1" smtClean="0"/>
              <a:t>pada</a:t>
            </a:r>
            <a:r>
              <a:rPr lang="en-US" dirty="0" smtClean="0"/>
              <a:t> </a:t>
            </a:r>
            <a:r>
              <a:rPr lang="en-US" dirty="0" err="1" smtClean="0"/>
              <a:t>tema</a:t>
            </a:r>
            <a:r>
              <a:rPr lang="en-US" dirty="0" smtClean="0"/>
              <a:t> 6</a:t>
            </a:r>
          </a:p>
          <a:p>
            <a:r>
              <a:rPr lang="en-US" dirty="0" err="1" smtClean="0"/>
              <a:t>Bagimana</a:t>
            </a:r>
            <a:r>
              <a:rPr lang="en-US" dirty="0" smtClean="0"/>
              <a:t> </a:t>
            </a:r>
            <a:r>
              <a:rPr lang="en-US" dirty="0" err="1" smtClean="0"/>
              <a:t>Efektivitas</a:t>
            </a:r>
            <a:r>
              <a:rPr lang="en-US" dirty="0" smtClean="0"/>
              <a:t> </a:t>
            </a:r>
            <a:r>
              <a:rPr lang="en-US" dirty="0" err="1" smtClean="0"/>
              <a:t>penerapan</a:t>
            </a:r>
            <a:r>
              <a:rPr lang="en-US" dirty="0" smtClean="0"/>
              <a:t> model </a:t>
            </a:r>
            <a:r>
              <a:rPr lang="en-US" dirty="0" err="1" smtClean="0"/>
              <a:t>pembelajaran</a:t>
            </a:r>
            <a:r>
              <a:rPr lang="en-US" dirty="0" smtClean="0"/>
              <a:t> make a match </a:t>
            </a:r>
            <a:r>
              <a:rPr lang="en-US" dirty="0" err="1" smtClean="0"/>
              <a:t>untuk</a:t>
            </a:r>
            <a:r>
              <a:rPr lang="en-US" dirty="0" smtClean="0"/>
              <a:t> </a:t>
            </a:r>
            <a:r>
              <a:rPr lang="en-US" dirty="0" err="1" smtClean="0"/>
              <a:t>meningatkan</a:t>
            </a:r>
            <a:r>
              <a:rPr lang="en-US" dirty="0" smtClean="0"/>
              <a:t> </a:t>
            </a:r>
            <a:r>
              <a:rPr lang="en-US" dirty="0" err="1" smtClean="0"/>
              <a:t>motivasi</a:t>
            </a:r>
            <a:r>
              <a:rPr lang="en-US" dirty="0" smtClean="0"/>
              <a:t> </a:t>
            </a:r>
            <a:r>
              <a:rPr lang="en-US" dirty="0" err="1" smtClean="0"/>
              <a:t>belajar</a:t>
            </a:r>
            <a:r>
              <a:rPr lang="en-US" dirty="0" smtClean="0"/>
              <a:t> </a:t>
            </a:r>
            <a:r>
              <a:rPr lang="en-US" dirty="0" err="1" smtClean="0"/>
              <a:t>siswa</a:t>
            </a:r>
            <a:r>
              <a:rPr lang="en-US" dirty="0" smtClean="0"/>
              <a:t> </a:t>
            </a:r>
            <a:r>
              <a:rPr lang="en-US" dirty="0" err="1" smtClean="0"/>
              <a:t>kelas</a:t>
            </a:r>
            <a:r>
              <a:rPr lang="en-US" dirty="0" smtClean="0"/>
              <a:t> IV MI </a:t>
            </a:r>
            <a:r>
              <a:rPr lang="en-US" dirty="0" err="1" smtClean="0"/>
              <a:t>Miftahul</a:t>
            </a:r>
            <a:r>
              <a:rPr lang="en-US" dirty="0" smtClean="0"/>
              <a:t> </a:t>
            </a:r>
            <a:r>
              <a:rPr lang="en-US" dirty="0" err="1" smtClean="0"/>
              <a:t>Ulum</a:t>
            </a:r>
            <a:r>
              <a:rPr lang="en-US" dirty="0" smtClean="0"/>
              <a:t> </a:t>
            </a:r>
            <a:r>
              <a:rPr lang="en-US" dirty="0" err="1" smtClean="0"/>
              <a:t>Kraton</a:t>
            </a:r>
            <a:r>
              <a:rPr lang="en-US" dirty="0" smtClean="0"/>
              <a:t> </a:t>
            </a:r>
            <a:r>
              <a:rPr lang="en-US" dirty="0" err="1" smtClean="0"/>
              <a:t>pada</a:t>
            </a:r>
            <a:r>
              <a:rPr lang="en-US" dirty="0" smtClean="0"/>
              <a:t> </a:t>
            </a:r>
            <a:r>
              <a:rPr lang="en-US" dirty="0" err="1" smtClean="0"/>
              <a:t>tema</a:t>
            </a:r>
            <a:r>
              <a:rPr lang="en-US" dirty="0" smtClean="0"/>
              <a:t> 6</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g104f7abbb21_0_303"/>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Metode</a:t>
            </a:r>
            <a:endParaRPr/>
          </a:p>
        </p:txBody>
      </p:sp>
      <p:sp>
        <p:nvSpPr>
          <p:cNvPr id="59" name="Google Shape;59;g104f7abbb21_0_303"/>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None/>
            </a:pPr>
            <a:endParaRPr/>
          </a:p>
        </p:txBody>
      </p:sp>
      <p:pic>
        <p:nvPicPr>
          <p:cNvPr id="4" name="Picture 3" descr="metode.png"/>
          <p:cNvPicPr>
            <a:picLocks noChangeAspect="1"/>
          </p:cNvPicPr>
          <p:nvPr/>
        </p:nvPicPr>
        <p:blipFill>
          <a:blip r:embed="rId3"/>
          <a:srcRect l="2928" t="6517" r="7033" b="13981"/>
          <a:stretch>
            <a:fillRect/>
          </a:stretch>
        </p:blipFill>
        <p:spPr>
          <a:xfrm>
            <a:off x="1666844" y="1285860"/>
            <a:ext cx="9787006" cy="485371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g104f7abbb21_0_39"/>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Hasil</a:t>
            </a:r>
            <a:endParaRPr/>
          </a:p>
        </p:txBody>
      </p:sp>
      <p:sp>
        <p:nvSpPr>
          <p:cNvPr id="4" name="Google Shape;913;p56"/>
          <p:cNvSpPr txBox="1">
            <a:spLocks noGrp="1"/>
          </p:cNvSpPr>
          <p:nvPr>
            <p:ph type="body" idx="1"/>
          </p:nvPr>
        </p:nvSpPr>
        <p:spPr>
          <a:xfrm>
            <a:off x="166688" y="1238250"/>
            <a:ext cx="11831637" cy="5089525"/>
          </a:xfrm>
        </p:spPr>
        <p:txBody>
          <a:bodyPr/>
          <a:lstStyle/>
          <a:p>
            <a:pPr marL="139700" indent="0" fontAlgn="auto">
              <a:buFont typeface="Nunito"/>
              <a:buNone/>
            </a:pPr>
            <a:r>
              <a:rPr noProof="1">
                <a:solidFill>
                  <a:schemeClr val="dk1"/>
                </a:solidFill>
                <a:latin typeface="Amiri" panose="00000500000000000000"/>
                <a:ea typeface="Amiri" panose="00000500000000000000"/>
                <a:cs typeface="Amiri" panose="00000500000000000000"/>
              </a:rPr>
              <a:t>Uraian hasil peningkatan motivasi belajar dapat digambarkan pada tabel berikut:</a:t>
            </a:r>
            <a:r>
              <a:rPr lang="en-US" noProof="1">
                <a:solidFill>
                  <a:schemeClr val="dk1"/>
                </a:solidFill>
                <a:latin typeface="Amiri" panose="00000500000000000000"/>
                <a:ea typeface="Amiri" panose="00000500000000000000"/>
                <a:cs typeface="Amiri" panose="00000500000000000000"/>
              </a:rPr>
              <a:t>	</a:t>
            </a:r>
            <a:r>
              <a:rPr lang="en-US" noProof="1">
                <a:solidFill>
                  <a:schemeClr val="dk1"/>
                </a:solidFill>
                <a:latin typeface="Amiri" panose="00000500000000000000"/>
                <a:ea typeface="Amiri" panose="00000500000000000000"/>
                <a:cs typeface="Amiri" panose="00000500000000000000"/>
              </a:rPr>
              <a:t>	</a:t>
            </a:r>
            <a:r>
              <a:rPr lang="en-US" noProof="1" smtClean="0">
                <a:solidFill>
                  <a:schemeClr val="dk1"/>
                </a:solidFill>
                <a:latin typeface="Amiri" panose="00000500000000000000"/>
                <a:ea typeface="Amiri" panose="00000500000000000000"/>
                <a:cs typeface="Amiri" panose="00000500000000000000"/>
              </a:rPr>
              <a:t>			</a:t>
            </a:r>
            <a:r>
              <a:rPr lang="en-US" sz="2000" noProof="1" smtClean="0"/>
              <a:t> Berdasarkan tabel disamping dapat </a:t>
            </a:r>
            <a:r>
              <a:rPr lang="en-US" sz="2000" noProof="1" smtClean="0"/>
              <a:t>diketahui </a:t>
            </a:r>
            <a:r>
              <a:rPr lang="en-US" sz="2000" noProof="1" smtClean="0"/>
              <a:t>						bahwa </a:t>
            </a:r>
            <a:r>
              <a:rPr lang="en-US" sz="2000" noProof="1" smtClean="0"/>
              <a:t>penerapan model pembelajaran </a:t>
            </a:r>
            <a:r>
              <a:rPr lang="en-US" sz="2000" noProof="1" smtClean="0"/>
              <a:t>tipe </a:t>
            </a:r>
            <a:r>
              <a:rPr lang="en-US" sz="2000" noProof="1" smtClean="0"/>
              <a:t>						make </a:t>
            </a:r>
            <a:r>
              <a:rPr lang="en-US" sz="2000" noProof="1" smtClean="0"/>
              <a:t>a match dapat meningkatkan </a:t>
            </a:r>
            <a:r>
              <a:rPr lang="en-US" sz="2000" noProof="1" smtClean="0"/>
              <a:t>motivasi </a:t>
            </a:r>
            <a:r>
              <a:rPr lang="en-US" sz="2000" noProof="1" smtClean="0"/>
              <a:t>						belajar </a:t>
            </a:r>
            <a:r>
              <a:rPr lang="en-US" sz="2000" noProof="1" smtClean="0"/>
              <a:t>peserta didik. Hal ini terbukti </a:t>
            </a:r>
            <a:r>
              <a:rPr lang="en-US" sz="2000" noProof="1" smtClean="0"/>
              <a:t>dengan </a:t>
            </a:r>
            <a:r>
              <a:rPr lang="en-US" sz="2000" noProof="1" smtClean="0"/>
              <a:t>						adanya </a:t>
            </a:r>
            <a:r>
              <a:rPr lang="en-US" sz="2000" noProof="1" smtClean="0"/>
              <a:t>peningkatan rata-rata </a:t>
            </a:r>
            <a:r>
              <a:rPr lang="en-US" sz="2000" noProof="1" smtClean="0"/>
              <a:t>prosentase </a:t>
            </a:r>
            <a:r>
              <a:rPr lang="en-US" sz="2000" noProof="1" smtClean="0"/>
              <a:t>							sebesar </a:t>
            </a:r>
            <a:r>
              <a:rPr lang="en-US" sz="2000" noProof="1" smtClean="0"/>
              <a:t>10,78% dari 73,87% pada siklus I </a:t>
            </a:r>
            <a:r>
              <a:rPr lang="en-US" sz="2000" noProof="1" smtClean="0"/>
              <a:t>menjadi </a:t>
            </a:r>
            <a:r>
              <a:rPr lang="en-US" sz="2000" noProof="1" smtClean="0"/>
              <a:t>						82,56</a:t>
            </a:r>
            <a:r>
              <a:rPr lang="en-US" sz="2000" noProof="1" smtClean="0"/>
              <a:t>% pada siklus II. </a:t>
            </a:r>
            <a:endParaRPr lang="en-US" sz="2000" noProof="1" smtClean="0">
              <a:solidFill>
                <a:schemeClr val="dk1"/>
              </a:solidFill>
              <a:latin typeface="Amiri" panose="00000500000000000000"/>
              <a:ea typeface="Amiri" panose="00000500000000000000"/>
              <a:cs typeface="Amiri" panose="00000500000000000000"/>
            </a:endParaRPr>
          </a:p>
          <a:p>
            <a:pPr marL="139700" indent="0" fontAlgn="auto">
              <a:buFont typeface="Nunito"/>
              <a:buNone/>
            </a:pPr>
            <a:r>
              <a:rPr lang="en-US" sz="2000" noProof="1">
                <a:solidFill>
                  <a:schemeClr val="dk1"/>
                </a:solidFill>
                <a:latin typeface="Amiri" panose="00000500000000000000"/>
                <a:ea typeface="Amiri" panose="00000500000000000000"/>
                <a:cs typeface="Amiri" panose="00000500000000000000"/>
              </a:rPr>
              <a:t>	    </a:t>
            </a:r>
          </a:p>
          <a:p>
            <a:pPr marL="139700" indent="0" fontAlgn="auto">
              <a:buFont typeface="Nunito"/>
              <a:buNone/>
            </a:pPr>
            <a:r>
              <a:rPr lang="en-US" noProof="1">
                <a:solidFill>
                  <a:schemeClr val="dk1"/>
                </a:solidFill>
                <a:latin typeface="Amiri" panose="00000500000000000000"/>
                <a:ea typeface="Amiri" panose="00000500000000000000"/>
                <a:cs typeface="Amiri" panose="00000500000000000000"/>
              </a:rPr>
              <a:t>	</a:t>
            </a:r>
          </a:p>
        </p:txBody>
      </p:sp>
      <p:pic>
        <p:nvPicPr>
          <p:cNvPr id="5" name="Picture 3"/>
          <p:cNvPicPr>
            <a:picLocks noChangeAspect="1" noChangeArrowheads="1"/>
          </p:cNvPicPr>
          <p:nvPr/>
        </p:nvPicPr>
        <p:blipFill>
          <a:blip r:embed="rId3"/>
          <a:srcRect l="26042" t="22568" r="48108" b="14851"/>
          <a:stretch>
            <a:fillRect/>
          </a:stretch>
        </p:blipFill>
        <p:spPr bwMode="auto">
          <a:xfrm>
            <a:off x="1738282" y="1785926"/>
            <a:ext cx="3071834" cy="418150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104f7abbb21_0_70"/>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Pembahasan</a:t>
            </a:r>
            <a:endParaRPr/>
          </a:p>
        </p:txBody>
      </p:sp>
      <p:sp>
        <p:nvSpPr>
          <p:cNvPr id="71" name="Google Shape;71;g104f7abbb21_0_70"/>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lvl="0" indent="-228600">
              <a:buNone/>
            </a:pPr>
            <a:r>
              <a:rPr lang="en-US" noProof="1" smtClean="0">
                <a:latin typeface="Amiri" panose="00000500000000000000"/>
                <a:ea typeface="Amiri" panose="00000500000000000000"/>
                <a:cs typeface="Amiri" panose="00000500000000000000"/>
              </a:rPr>
              <a:t>Uraian hasil peningkatan motivasi belajar dapat digambarkan pada tabel </a:t>
            </a:r>
            <a:r>
              <a:rPr lang="en-US" noProof="1" smtClean="0">
                <a:latin typeface="Amiri" panose="00000500000000000000"/>
                <a:ea typeface="Amiri" panose="00000500000000000000"/>
                <a:cs typeface="Amiri" panose="00000500000000000000"/>
              </a:rPr>
              <a:t>berikut</a:t>
            </a:r>
            <a:r>
              <a:rPr lang="en-US" noProof="1" smtClean="0">
                <a:latin typeface="Amiri" panose="00000500000000000000"/>
                <a:ea typeface="Amiri" panose="00000500000000000000"/>
                <a:cs typeface="Amiri" panose="00000500000000000000"/>
              </a:rPr>
              <a:t>:</a:t>
            </a:r>
          </a:p>
          <a:p>
            <a:pPr lvl="0" indent="-228600">
              <a:buNone/>
            </a:pPr>
            <a:endParaRPr/>
          </a:p>
        </p:txBody>
      </p:sp>
      <p:pic>
        <p:nvPicPr>
          <p:cNvPr id="4" name="Picture 4"/>
          <p:cNvPicPr>
            <a:picLocks noChangeAspect="1" noChangeArrowheads="1"/>
          </p:cNvPicPr>
          <p:nvPr/>
        </p:nvPicPr>
        <p:blipFill>
          <a:blip r:embed="rId3"/>
          <a:srcRect l="27850" t="22224" r="49916" b="29083"/>
          <a:stretch>
            <a:fillRect/>
          </a:stretch>
        </p:blipFill>
        <p:spPr bwMode="auto">
          <a:xfrm>
            <a:off x="1809720" y="2000240"/>
            <a:ext cx="3150054" cy="3879854"/>
          </a:xfrm>
          <a:prstGeom prst="rect">
            <a:avLst/>
          </a:prstGeom>
          <a:noFill/>
          <a:ln w="9525">
            <a:noFill/>
            <a:miter lim="800000"/>
            <a:headEnd/>
            <a:tailEnd/>
          </a:ln>
        </p:spPr>
      </p:pic>
      <p:sp>
        <p:nvSpPr>
          <p:cNvPr id="5" name="Google Shape;913;p56"/>
          <p:cNvSpPr txBox="1"/>
          <p:nvPr/>
        </p:nvSpPr>
        <p:spPr>
          <a:xfrm>
            <a:off x="5453058" y="2143116"/>
            <a:ext cx="4611690" cy="2552701"/>
          </a:xfrm>
          <a:prstGeom prst="rect">
            <a:avLst/>
          </a:prstGeom>
          <a:noFill/>
          <a:ln>
            <a:noFill/>
          </a:ln>
        </p:spPr>
        <p:txBody>
          <a:bodyPr lIns="91425" tIns="91425" rIns="91425" bIns="91425"/>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accent2"/>
              </a:buClr>
              <a:buSzPts val="1400"/>
              <a:buFont typeface="Amiri" panose="00000500000000000000"/>
              <a:buChar char="●"/>
              <a:defRPr sz="1400" b="0" i="0" u="none" strike="noStrike" cap="none">
                <a:solidFill>
                  <a:srgbClr val="434343"/>
                </a:solidFill>
                <a:latin typeface="Amiri" panose="00000500000000000000"/>
                <a:ea typeface="Amiri" panose="00000500000000000000"/>
                <a:cs typeface="Amiri" panose="00000500000000000000"/>
                <a:sym typeface="Amiri" panose="00000500000000000000"/>
              </a:defRPr>
            </a:lvl1pPr>
            <a:lvl2pPr marL="914400" marR="0" lvl="1" indent="-317500" algn="l" rtl="0">
              <a:lnSpc>
                <a:spcPct val="100000"/>
              </a:lnSpc>
              <a:spcBef>
                <a:spcPts val="0"/>
              </a:spcBef>
              <a:spcAft>
                <a:spcPts val="0"/>
              </a:spcAft>
              <a:buClr>
                <a:srgbClr val="434343"/>
              </a:buClr>
              <a:buSzPts val="1400"/>
              <a:buFont typeface="Amiri" panose="00000500000000000000"/>
              <a:buChar char="○"/>
              <a:defRPr sz="1400" b="0" i="0" u="none" strike="noStrike" cap="none">
                <a:solidFill>
                  <a:srgbClr val="434343"/>
                </a:solidFill>
                <a:latin typeface="Amiri" panose="00000500000000000000"/>
                <a:ea typeface="Amiri" panose="00000500000000000000"/>
                <a:cs typeface="Amiri" panose="00000500000000000000"/>
                <a:sym typeface="Amiri" panose="00000500000000000000"/>
              </a:defRPr>
            </a:lvl2pPr>
            <a:lvl3pPr marL="1371600" marR="0" lvl="2" indent="-317500" algn="l" rtl="0">
              <a:lnSpc>
                <a:spcPct val="115000"/>
              </a:lnSpc>
              <a:spcBef>
                <a:spcPts val="0"/>
              </a:spcBef>
              <a:spcAft>
                <a:spcPts val="0"/>
              </a:spcAft>
              <a:buClr>
                <a:srgbClr val="434343"/>
              </a:buClr>
              <a:buSzPts val="1400"/>
              <a:buFont typeface="Amiri" panose="00000500000000000000"/>
              <a:buChar char="■"/>
              <a:defRPr sz="1400" b="0" i="0" u="none" strike="noStrike" cap="none">
                <a:solidFill>
                  <a:srgbClr val="434343"/>
                </a:solidFill>
                <a:latin typeface="Amiri" panose="00000500000000000000"/>
                <a:ea typeface="Amiri" panose="00000500000000000000"/>
                <a:cs typeface="Amiri" panose="00000500000000000000"/>
                <a:sym typeface="Amiri" panose="00000500000000000000"/>
              </a:defRPr>
            </a:lvl3pPr>
            <a:lvl4pPr marL="1828800" marR="0" lvl="3" indent="-317500" algn="l" rtl="0">
              <a:lnSpc>
                <a:spcPct val="115000"/>
              </a:lnSpc>
              <a:spcBef>
                <a:spcPts val="0"/>
              </a:spcBef>
              <a:spcAft>
                <a:spcPts val="0"/>
              </a:spcAft>
              <a:buClr>
                <a:srgbClr val="434343"/>
              </a:buClr>
              <a:buSzPts val="1400"/>
              <a:buFont typeface="Amiri" panose="00000500000000000000"/>
              <a:buChar char="●"/>
              <a:defRPr sz="1400" b="0" i="0" u="none" strike="noStrike" cap="none">
                <a:solidFill>
                  <a:srgbClr val="434343"/>
                </a:solidFill>
                <a:latin typeface="Amiri" panose="00000500000000000000"/>
                <a:ea typeface="Amiri" panose="00000500000000000000"/>
                <a:cs typeface="Amiri" panose="00000500000000000000"/>
                <a:sym typeface="Amiri" panose="00000500000000000000"/>
              </a:defRPr>
            </a:lvl4pPr>
            <a:lvl5pPr marL="2286000" marR="0" lvl="4" indent="-317500" algn="l" rtl="0">
              <a:lnSpc>
                <a:spcPct val="115000"/>
              </a:lnSpc>
              <a:spcBef>
                <a:spcPts val="0"/>
              </a:spcBef>
              <a:spcAft>
                <a:spcPts val="0"/>
              </a:spcAft>
              <a:buClr>
                <a:srgbClr val="434343"/>
              </a:buClr>
              <a:buSzPts val="1400"/>
              <a:buFont typeface="Amiri" panose="00000500000000000000"/>
              <a:buChar char="○"/>
              <a:defRPr sz="1400" b="0" i="0" u="none" strike="noStrike" cap="none">
                <a:solidFill>
                  <a:srgbClr val="434343"/>
                </a:solidFill>
                <a:latin typeface="Amiri" panose="00000500000000000000"/>
                <a:ea typeface="Amiri" panose="00000500000000000000"/>
                <a:cs typeface="Amiri" panose="00000500000000000000"/>
                <a:sym typeface="Amiri" panose="00000500000000000000"/>
              </a:defRPr>
            </a:lvl5pPr>
            <a:lvl6pPr marL="2743200" marR="0" lvl="5" indent="-317500" algn="l" rtl="0">
              <a:lnSpc>
                <a:spcPct val="115000"/>
              </a:lnSpc>
              <a:spcBef>
                <a:spcPts val="0"/>
              </a:spcBef>
              <a:spcAft>
                <a:spcPts val="0"/>
              </a:spcAft>
              <a:buClr>
                <a:srgbClr val="434343"/>
              </a:buClr>
              <a:buSzPts val="1400"/>
              <a:buFont typeface="Amiri" panose="00000500000000000000"/>
              <a:buChar char="■"/>
              <a:defRPr sz="1400" b="0" i="0" u="none" strike="noStrike" cap="none">
                <a:solidFill>
                  <a:srgbClr val="434343"/>
                </a:solidFill>
                <a:latin typeface="Amiri" panose="00000500000000000000"/>
                <a:ea typeface="Amiri" panose="00000500000000000000"/>
                <a:cs typeface="Amiri" panose="00000500000000000000"/>
                <a:sym typeface="Amiri" panose="00000500000000000000"/>
              </a:defRPr>
            </a:lvl6pPr>
            <a:lvl7pPr marL="3200400" marR="0" lvl="6" indent="-317500" algn="l" rtl="0">
              <a:lnSpc>
                <a:spcPct val="115000"/>
              </a:lnSpc>
              <a:spcBef>
                <a:spcPts val="0"/>
              </a:spcBef>
              <a:spcAft>
                <a:spcPts val="0"/>
              </a:spcAft>
              <a:buClr>
                <a:srgbClr val="434343"/>
              </a:buClr>
              <a:buSzPts val="1400"/>
              <a:buFont typeface="Amiri" panose="00000500000000000000"/>
              <a:buChar char="●"/>
              <a:defRPr sz="1400" b="0" i="0" u="none" strike="noStrike" cap="none">
                <a:solidFill>
                  <a:srgbClr val="434343"/>
                </a:solidFill>
                <a:latin typeface="Amiri" panose="00000500000000000000"/>
                <a:ea typeface="Amiri" panose="00000500000000000000"/>
                <a:cs typeface="Amiri" panose="00000500000000000000"/>
                <a:sym typeface="Amiri" panose="00000500000000000000"/>
              </a:defRPr>
            </a:lvl7pPr>
            <a:lvl8pPr marL="3657600" marR="0" lvl="7" indent="-317500" algn="l" rtl="0">
              <a:lnSpc>
                <a:spcPct val="115000"/>
              </a:lnSpc>
              <a:spcBef>
                <a:spcPts val="0"/>
              </a:spcBef>
              <a:spcAft>
                <a:spcPts val="0"/>
              </a:spcAft>
              <a:buClr>
                <a:srgbClr val="434343"/>
              </a:buClr>
              <a:buSzPts val="1400"/>
              <a:buFont typeface="Amiri" panose="00000500000000000000"/>
              <a:buChar char="○"/>
              <a:defRPr sz="1400" b="0" i="0" u="none" strike="noStrike" cap="none">
                <a:solidFill>
                  <a:srgbClr val="434343"/>
                </a:solidFill>
                <a:latin typeface="Amiri" panose="00000500000000000000"/>
                <a:ea typeface="Amiri" panose="00000500000000000000"/>
                <a:cs typeface="Amiri" panose="00000500000000000000"/>
                <a:sym typeface="Amiri" panose="00000500000000000000"/>
              </a:defRPr>
            </a:lvl8pPr>
            <a:lvl9pPr marL="4114800" marR="0" lvl="8" indent="-317500" algn="l" rtl="0">
              <a:lnSpc>
                <a:spcPct val="115000"/>
              </a:lnSpc>
              <a:spcBef>
                <a:spcPts val="0"/>
              </a:spcBef>
              <a:spcAft>
                <a:spcPts val="0"/>
              </a:spcAft>
              <a:buClr>
                <a:srgbClr val="434343"/>
              </a:buClr>
              <a:buSzPts val="1400"/>
              <a:buFont typeface="Amiri" panose="00000500000000000000"/>
              <a:buChar char="■"/>
              <a:defRPr sz="1400" b="0" i="0" u="none" strike="noStrike" cap="none">
                <a:solidFill>
                  <a:srgbClr val="434343"/>
                </a:solidFill>
                <a:latin typeface="Amiri" panose="00000500000000000000"/>
                <a:ea typeface="Amiri" panose="00000500000000000000"/>
                <a:cs typeface="Amiri" panose="00000500000000000000"/>
                <a:sym typeface="Amiri" panose="00000500000000000000"/>
              </a:defRPr>
            </a:lvl9pPr>
          </a:lstStyle>
          <a:p>
            <a:pPr marL="139700" indent="0" fontAlgn="auto">
              <a:buFont typeface="Nunito"/>
              <a:buNone/>
            </a:pPr>
            <a:r>
              <a:rPr lang="en-US" sz="1600" noProof="1">
                <a:solidFill>
                  <a:schemeClr val="dk1"/>
                </a:solidFill>
              </a:rPr>
              <a:t>Berdasarkan tabel disamping dapat diketahui bahwa penerapan model pembelajaran tipe make a match dapat meningkatkan motivasi belajar peserta didik. Hal tersebut terbukti dengan adanya peningkatan rata-rata prosentase sebesar 4,538% dari 71,782% pada siklus I menjadi 76,32% pada siklus II.</a:t>
            </a:r>
            <a:r>
              <a:rPr lang="en-US" noProof="1">
                <a:solidFill>
                  <a:schemeClr val="dk1"/>
                </a:solidFill>
              </a:rPr>
              <a:t>		    </a:t>
            </a:r>
          </a:p>
          <a:p>
            <a:pPr marL="139700" indent="0" fontAlgn="auto">
              <a:buFont typeface="Nunito"/>
              <a:buNone/>
            </a:pPr>
            <a:r>
              <a:rPr lang="en-US" noProof="1">
                <a:solidFill>
                  <a:schemeClr val="dk1"/>
                </a:solidFill>
              </a:rPr>
              <a:t>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g104f7abbb21_0_315"/>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Manfaat Penelitian</a:t>
            </a:r>
            <a:endParaRPr/>
          </a:p>
        </p:txBody>
      </p:sp>
      <p:sp>
        <p:nvSpPr>
          <p:cNvPr id="84" name="Google Shape;84;g104f7abbb21_0_315"/>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rmAutofit/>
          </a:bodyPr>
          <a:lstStyle/>
          <a:p>
            <a:pPr marL="457200" lvl="0" indent="-228600" algn="l" rtl="0">
              <a:lnSpc>
                <a:spcPct val="90000"/>
              </a:lnSpc>
              <a:spcBef>
                <a:spcPts val="1000"/>
              </a:spcBef>
              <a:spcAft>
                <a:spcPts val="0"/>
              </a:spcAft>
              <a:buClr>
                <a:schemeClr val="dk1"/>
              </a:buClr>
              <a:buSzPts val="2800"/>
              <a:buFont typeface="Arial" pitchFamily="34" charset="0"/>
              <a:buChar char="•"/>
            </a:pPr>
            <a:r>
              <a:rPr lang="en-US" dirty="0" err="1" smtClean="0"/>
              <a:t>Secara</a:t>
            </a:r>
            <a:r>
              <a:rPr lang="en-US" dirty="0" smtClean="0"/>
              <a:t> </a:t>
            </a:r>
            <a:r>
              <a:rPr lang="en-US" dirty="0" err="1" smtClean="0"/>
              <a:t>teoritis</a:t>
            </a:r>
            <a:r>
              <a:rPr lang="en-US" dirty="0" smtClean="0"/>
              <a:t>, </a:t>
            </a:r>
            <a:r>
              <a:rPr lang="en-US" dirty="0" err="1" smtClean="0"/>
              <a:t>penelitian</a:t>
            </a:r>
            <a:r>
              <a:rPr lang="en-US" dirty="0" smtClean="0"/>
              <a:t> </a:t>
            </a:r>
            <a:r>
              <a:rPr lang="en-US" dirty="0" err="1" smtClean="0"/>
              <a:t>ini</a:t>
            </a:r>
            <a:r>
              <a:rPr lang="en-US" dirty="0" smtClean="0"/>
              <a:t> </a:t>
            </a:r>
            <a:r>
              <a:rPr lang="en-US" dirty="0" err="1" smtClean="0"/>
              <a:t>diharapkan</a:t>
            </a:r>
            <a:r>
              <a:rPr lang="en-US" dirty="0" smtClean="0"/>
              <a:t> </a:t>
            </a:r>
            <a:r>
              <a:rPr lang="en-US" dirty="0" err="1" smtClean="0"/>
              <a:t>dapat</a:t>
            </a:r>
            <a:r>
              <a:rPr lang="en-US" dirty="0" smtClean="0"/>
              <a:t> </a:t>
            </a:r>
            <a:r>
              <a:rPr lang="en-US" dirty="0" err="1" smtClean="0"/>
              <a:t>memberikan</a:t>
            </a:r>
            <a:r>
              <a:rPr lang="en-US" dirty="0" smtClean="0"/>
              <a:t> </a:t>
            </a:r>
            <a:r>
              <a:rPr lang="en-US" dirty="0" err="1" smtClean="0"/>
              <a:t>sumbangan</a:t>
            </a:r>
            <a:r>
              <a:rPr lang="en-US" dirty="0" smtClean="0"/>
              <a:t> </a:t>
            </a:r>
            <a:r>
              <a:rPr lang="en-US" dirty="0" err="1" smtClean="0"/>
              <a:t>pemikiran</a:t>
            </a:r>
            <a:r>
              <a:rPr lang="en-US" dirty="0" smtClean="0"/>
              <a:t> </a:t>
            </a:r>
            <a:r>
              <a:rPr lang="en-US" dirty="0" err="1" smtClean="0"/>
              <a:t>terhadap</a:t>
            </a:r>
            <a:r>
              <a:rPr lang="en-US" dirty="0" smtClean="0"/>
              <a:t> </a:t>
            </a:r>
            <a:r>
              <a:rPr lang="en-US" dirty="0" err="1" smtClean="0"/>
              <a:t>pengembangan</a:t>
            </a:r>
            <a:r>
              <a:rPr lang="en-US" dirty="0" smtClean="0"/>
              <a:t> </a:t>
            </a:r>
            <a:r>
              <a:rPr lang="en-US" dirty="0" err="1" smtClean="0"/>
              <a:t>pendidikan</a:t>
            </a:r>
            <a:endParaRPr lang="en-US" dirty="0" smtClean="0"/>
          </a:p>
          <a:p>
            <a:pPr marL="457200" lvl="0" indent="-228600" algn="l" rtl="0">
              <a:lnSpc>
                <a:spcPct val="90000"/>
              </a:lnSpc>
              <a:spcBef>
                <a:spcPts val="1000"/>
              </a:spcBef>
              <a:spcAft>
                <a:spcPts val="0"/>
              </a:spcAft>
              <a:buClr>
                <a:schemeClr val="dk1"/>
              </a:buClr>
              <a:buSzPts val="2800"/>
              <a:buFont typeface="Arial" pitchFamily="34" charset="0"/>
              <a:buChar char="•"/>
            </a:pPr>
            <a:r>
              <a:rPr lang="en-US" dirty="0" err="1" smtClean="0"/>
              <a:t>Secara</a:t>
            </a:r>
            <a:r>
              <a:rPr lang="en-US" dirty="0" smtClean="0"/>
              <a:t> </a:t>
            </a:r>
            <a:r>
              <a:rPr lang="en-US" dirty="0" err="1" smtClean="0"/>
              <a:t>Praktis</a:t>
            </a:r>
            <a:r>
              <a:rPr lang="en-US" dirty="0" smtClean="0"/>
              <a:t>, </a:t>
            </a:r>
            <a:r>
              <a:rPr lang="en-US" dirty="0" err="1" smtClean="0"/>
              <a:t>penelitian</a:t>
            </a:r>
            <a:r>
              <a:rPr lang="en-US" dirty="0" smtClean="0"/>
              <a:t> </a:t>
            </a:r>
            <a:r>
              <a:rPr lang="en-US" dirty="0" err="1" smtClean="0"/>
              <a:t>ini</a:t>
            </a:r>
            <a:r>
              <a:rPr lang="en-US" dirty="0" smtClean="0"/>
              <a:t> </a:t>
            </a:r>
            <a:r>
              <a:rPr lang="en-US" dirty="0" err="1" smtClean="0"/>
              <a:t>diharapkan</a:t>
            </a:r>
            <a:r>
              <a:rPr lang="en-US" dirty="0" smtClean="0"/>
              <a:t> </a:t>
            </a:r>
            <a:r>
              <a:rPr lang="en-US" dirty="0" err="1" smtClean="0"/>
              <a:t>dapat</a:t>
            </a:r>
            <a:r>
              <a:rPr lang="en-US" dirty="0" smtClean="0"/>
              <a:t> </a:t>
            </a:r>
            <a:r>
              <a:rPr lang="en-US" dirty="0" err="1" smtClean="0"/>
              <a:t>memberikan</a:t>
            </a:r>
            <a:r>
              <a:rPr lang="en-US" dirty="0" smtClean="0"/>
              <a:t> </a:t>
            </a:r>
            <a:r>
              <a:rPr lang="en-US" dirty="0" err="1" smtClean="0"/>
              <a:t>kontribusi</a:t>
            </a:r>
            <a:r>
              <a:rPr lang="en-US" dirty="0" smtClean="0"/>
              <a:t> </a:t>
            </a:r>
            <a:r>
              <a:rPr lang="en-US" dirty="0" err="1" smtClean="0"/>
              <a:t>kepada</a:t>
            </a:r>
            <a:r>
              <a:rPr lang="en-US" dirty="0" smtClean="0"/>
              <a:t> </a:t>
            </a:r>
            <a:r>
              <a:rPr lang="en-US" dirty="0" err="1" smtClean="0"/>
              <a:t>pihak-pihak</a:t>
            </a:r>
            <a:r>
              <a:rPr lang="en-US" dirty="0" smtClean="0"/>
              <a:t> </a:t>
            </a:r>
            <a:r>
              <a:rPr lang="en-US" dirty="0" err="1" smtClean="0"/>
              <a:t>tertentu</a:t>
            </a:r>
            <a:r>
              <a:rPr lang="en-US" dirty="0" smtClean="0"/>
              <a:t>, </a:t>
            </a:r>
            <a:r>
              <a:rPr lang="en-US" dirty="0" err="1" smtClean="0"/>
              <a:t>antara</a:t>
            </a:r>
            <a:r>
              <a:rPr lang="en-US" dirty="0" smtClean="0"/>
              <a:t> lain :</a:t>
            </a:r>
          </a:p>
          <a:p>
            <a:pPr marL="457200" lvl="0" indent="-228600" algn="l" rtl="0">
              <a:lnSpc>
                <a:spcPct val="90000"/>
              </a:lnSpc>
              <a:spcBef>
                <a:spcPts val="1000"/>
              </a:spcBef>
              <a:spcAft>
                <a:spcPts val="0"/>
              </a:spcAft>
              <a:buClr>
                <a:schemeClr val="dk1"/>
              </a:buClr>
              <a:buSzPts val="2800"/>
              <a:buNone/>
            </a:pPr>
            <a:r>
              <a:rPr lang="en-US" dirty="0" smtClean="0"/>
              <a:t>	</a:t>
            </a:r>
            <a:r>
              <a:rPr lang="en-US" dirty="0" smtClean="0"/>
              <a:t>	1. </a:t>
            </a:r>
            <a:r>
              <a:rPr lang="en-US" dirty="0" err="1" smtClean="0"/>
              <a:t>Bagi</a:t>
            </a:r>
            <a:r>
              <a:rPr lang="en-US" dirty="0" smtClean="0"/>
              <a:t> guru </a:t>
            </a:r>
            <a:r>
              <a:rPr lang="en-US" dirty="0" err="1" smtClean="0"/>
              <a:t>tematik</a:t>
            </a:r>
            <a:r>
              <a:rPr lang="en-US" dirty="0" smtClean="0"/>
              <a:t> </a:t>
            </a:r>
            <a:r>
              <a:rPr lang="en-US" dirty="0" err="1" smtClean="0"/>
              <a:t>kelas</a:t>
            </a:r>
            <a:r>
              <a:rPr lang="en-US" dirty="0" smtClean="0"/>
              <a:t> IV </a:t>
            </a:r>
            <a:r>
              <a:rPr lang="en-US" dirty="0" err="1" smtClean="0"/>
              <a:t>sebagai</a:t>
            </a:r>
            <a:r>
              <a:rPr lang="en-US" dirty="0" smtClean="0"/>
              <a:t> </a:t>
            </a:r>
            <a:r>
              <a:rPr lang="en-US" dirty="0" err="1" smtClean="0"/>
              <a:t>bahan</a:t>
            </a:r>
            <a:r>
              <a:rPr lang="en-US" dirty="0" smtClean="0"/>
              <a:t> </a:t>
            </a:r>
            <a:r>
              <a:rPr lang="en-US" dirty="0" err="1" smtClean="0"/>
              <a:t>mengajar</a:t>
            </a:r>
            <a:endParaRPr lang="en-US" dirty="0" smtClean="0"/>
          </a:p>
          <a:p>
            <a:pPr marL="457200" lvl="0" indent="-228600" algn="l" rtl="0">
              <a:lnSpc>
                <a:spcPct val="90000"/>
              </a:lnSpc>
              <a:spcBef>
                <a:spcPts val="1000"/>
              </a:spcBef>
              <a:spcAft>
                <a:spcPts val="0"/>
              </a:spcAft>
              <a:buClr>
                <a:schemeClr val="dk1"/>
              </a:buClr>
              <a:buSzPts val="2800"/>
              <a:buNone/>
            </a:pPr>
            <a:r>
              <a:rPr lang="en-US" dirty="0" smtClean="0"/>
              <a:t>	</a:t>
            </a:r>
            <a:r>
              <a:rPr lang="en-US" dirty="0" smtClean="0"/>
              <a:t>	2. </a:t>
            </a:r>
            <a:r>
              <a:rPr lang="en-US" dirty="0" err="1" smtClean="0"/>
              <a:t>Bagi</a:t>
            </a:r>
            <a:r>
              <a:rPr lang="en-US" dirty="0" smtClean="0"/>
              <a:t> </a:t>
            </a:r>
            <a:r>
              <a:rPr lang="en-US" dirty="0" err="1" smtClean="0"/>
              <a:t>peneliti</a:t>
            </a:r>
            <a:r>
              <a:rPr lang="en-US" dirty="0" smtClean="0"/>
              <a:t>, </a:t>
            </a:r>
            <a:r>
              <a:rPr lang="en-US" dirty="0" err="1" smtClean="0"/>
              <a:t>sebagai</a:t>
            </a:r>
            <a:r>
              <a:rPr lang="en-US" dirty="0" smtClean="0"/>
              <a:t> </a:t>
            </a:r>
            <a:r>
              <a:rPr lang="en-US" dirty="0" err="1" smtClean="0"/>
              <a:t>sarana</a:t>
            </a:r>
            <a:r>
              <a:rPr lang="en-US" dirty="0" smtClean="0"/>
              <a:t> </a:t>
            </a:r>
            <a:r>
              <a:rPr lang="en-US" dirty="0" err="1" smtClean="0"/>
              <a:t>pembelajaran</a:t>
            </a:r>
            <a:r>
              <a:rPr lang="en-US" dirty="0" smtClean="0"/>
              <a:t> </a:t>
            </a:r>
            <a:r>
              <a:rPr lang="en-US" dirty="0" err="1" smtClean="0"/>
              <a:t>dalam</a:t>
            </a:r>
            <a:r>
              <a:rPr lang="en-US" dirty="0" smtClean="0"/>
              <a:t> </a:t>
            </a:r>
            <a:r>
              <a:rPr lang="en-US" dirty="0" err="1" smtClean="0"/>
              <a:t>melatih</a:t>
            </a:r>
            <a:r>
              <a:rPr lang="en-US" dirty="0" smtClean="0"/>
              <a:t> </a:t>
            </a:r>
            <a:r>
              <a:rPr lang="en-US" dirty="0" err="1" smtClean="0"/>
              <a:t>diri</a:t>
            </a:r>
            <a:r>
              <a:rPr lang="en-US" dirty="0" smtClean="0"/>
              <a:t> </a:t>
            </a:r>
            <a:r>
              <a:rPr lang="en-US" dirty="0" err="1" smtClean="0"/>
              <a:t>di</a:t>
            </a:r>
            <a:r>
              <a:rPr lang="en-US" dirty="0" smtClean="0"/>
              <a:t> </a:t>
            </a:r>
            <a:r>
              <a:rPr lang="en-US" dirty="0" err="1" smtClean="0"/>
              <a:t>dunia</a:t>
            </a:r>
            <a:r>
              <a:rPr lang="en-US" dirty="0" smtClean="0"/>
              <a:t> </a:t>
            </a:r>
            <a:r>
              <a:rPr lang="en-US" dirty="0" err="1" smtClean="0"/>
              <a:t>pendidikan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g104f7abbb21_0_61"/>
          <p:cNvSpPr txBox="1">
            <a:spLocks noGrp="1"/>
          </p:cNvSpPr>
          <p:nvPr>
            <p:ph type="title"/>
          </p:nvPr>
        </p:nvSpPr>
        <p:spPr>
          <a:xfrm>
            <a:off x="166758" y="113336"/>
            <a:ext cx="11830877" cy="1042123"/>
          </a:xfrm>
          <a:prstGeom prst="rect">
            <a:avLst/>
          </a:prstGeom>
          <a:solidFill>
            <a:srgbClr val="1B4685"/>
          </a:solid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4400"/>
              <a:buFont typeface="Exo"/>
              <a:buNone/>
            </a:pPr>
            <a:r>
              <a:rPr lang="en-US"/>
              <a:t>Referensi</a:t>
            </a:r>
            <a:endParaRPr/>
          </a:p>
        </p:txBody>
      </p:sp>
      <p:sp>
        <p:nvSpPr>
          <p:cNvPr id="90" name="Google Shape;90;g104f7abbb21_0_61"/>
          <p:cNvSpPr txBox="1">
            <a:spLocks noGrp="1"/>
          </p:cNvSpPr>
          <p:nvPr>
            <p:ph type="body" idx="1"/>
          </p:nvPr>
        </p:nvSpPr>
        <p:spPr>
          <a:xfrm>
            <a:off x="166758" y="1238732"/>
            <a:ext cx="11830877" cy="5089734"/>
          </a:xfrm>
          <a:prstGeom prst="rect">
            <a:avLst/>
          </a:prstGeom>
          <a:noFill/>
          <a:ln>
            <a:noFill/>
          </a:ln>
        </p:spPr>
        <p:txBody>
          <a:bodyPr spcFirstLastPara="1" wrap="square" lIns="91425" tIns="45700" rIns="91425" bIns="45700" anchor="t" anchorCtr="0">
            <a:noAutofit/>
          </a:bodyPr>
          <a:lstStyle/>
          <a:p>
            <a:r>
              <a:rPr lang="en-US" altLang="zh-CN" sz="700" dirty="0" smtClean="0"/>
              <a:t>Abdul Aziz </a:t>
            </a:r>
            <a:r>
              <a:rPr lang="en-US" altLang="zh-CN" sz="700" dirty="0" err="1" smtClean="0"/>
              <a:t>Wahab</a:t>
            </a:r>
            <a:r>
              <a:rPr lang="en-US" altLang="zh-CN" sz="700" dirty="0" smtClean="0"/>
              <a:t>. (2011). </a:t>
            </a:r>
            <a:r>
              <a:rPr lang="en-US" altLang="zh-CN" sz="700" i="1" dirty="0" err="1" smtClean="0"/>
              <a:t>Metode</a:t>
            </a:r>
            <a:r>
              <a:rPr lang="en-US" altLang="zh-CN" sz="700" i="1" dirty="0" smtClean="0"/>
              <a:t> Dan Model-Model </a:t>
            </a:r>
            <a:r>
              <a:rPr lang="en-US" altLang="zh-CN" sz="700" i="1" dirty="0" err="1" smtClean="0"/>
              <a:t>Mengajar</a:t>
            </a:r>
            <a:r>
              <a:rPr lang="en-US" altLang="zh-CN" sz="700" dirty="0" smtClean="0"/>
              <a:t>. Bandung: </a:t>
            </a:r>
            <a:r>
              <a:rPr lang="en-US" altLang="zh-CN" sz="700" dirty="0" err="1" smtClean="0"/>
              <a:t>Alfabeta</a:t>
            </a:r>
            <a:r>
              <a:rPr lang="en-US" altLang="zh-CN" sz="700" dirty="0" smtClean="0"/>
              <a:t>.</a:t>
            </a:r>
            <a:endParaRPr lang="en-US" sz="700" dirty="0" smtClean="0"/>
          </a:p>
          <a:p>
            <a:r>
              <a:rPr lang="en-US" altLang="zh-CN" sz="700" dirty="0" smtClean="0"/>
              <a:t>Abdul, M. (2014). </a:t>
            </a:r>
            <a:r>
              <a:rPr lang="en-US" altLang="zh-CN" sz="700" i="1" dirty="0" err="1" smtClean="0"/>
              <a:t>Pembelajaran</a:t>
            </a:r>
            <a:r>
              <a:rPr lang="en-US" altLang="zh-CN" sz="700" i="1" dirty="0" smtClean="0"/>
              <a:t> </a:t>
            </a:r>
            <a:r>
              <a:rPr lang="en-US" altLang="zh-CN" sz="700" i="1" dirty="0" err="1" smtClean="0"/>
              <a:t>Tematik</a:t>
            </a:r>
            <a:r>
              <a:rPr lang="en-US" altLang="zh-CN" sz="700" i="1" dirty="0" smtClean="0"/>
              <a:t> </a:t>
            </a:r>
            <a:r>
              <a:rPr lang="en-US" altLang="zh-CN" sz="700" i="1" dirty="0" err="1" smtClean="0"/>
              <a:t>Terpadu</a:t>
            </a:r>
            <a:r>
              <a:rPr lang="en-US" altLang="zh-CN" sz="700" i="1" dirty="0" smtClean="0"/>
              <a:t>. Bandung</a:t>
            </a:r>
            <a:r>
              <a:rPr lang="en-US" altLang="zh-CN" sz="700" dirty="0" smtClean="0"/>
              <a:t>: </a:t>
            </a:r>
            <a:r>
              <a:rPr lang="en-US" altLang="zh-CN" sz="700" dirty="0" err="1" smtClean="0"/>
              <a:t>Remaja</a:t>
            </a:r>
            <a:r>
              <a:rPr lang="en-US" altLang="zh-CN" sz="700" dirty="0" smtClean="0"/>
              <a:t> </a:t>
            </a:r>
            <a:r>
              <a:rPr lang="en-US" altLang="zh-CN" sz="700" dirty="0" err="1" smtClean="0"/>
              <a:t>Rosdakarya</a:t>
            </a:r>
            <a:endParaRPr lang="en-US" sz="700" dirty="0" smtClean="0"/>
          </a:p>
          <a:p>
            <a:r>
              <a:rPr lang="id-ID" sz="700" dirty="0" smtClean="0"/>
              <a:t>Abigail Joshepine K., Hery Sawiji., Susantiningrum (2016). </a:t>
            </a:r>
            <a:r>
              <a:rPr lang="id-ID" sz="700" i="1" dirty="0" smtClean="0"/>
              <a:t>Penerapan Model Pembelajaran Discovery Learning Untuk Meningkatkan Keaktifan dan Prestasi Belajar Peserta Didik Pada Mata PelajaranPengantar Administrasi Perkantoran Kelas X Administrasi Perkantoran 3 SMK Negri 6 Surakarta : Jurnal FKIP UNS</a:t>
            </a:r>
            <a:endParaRPr lang="en-US" sz="700" dirty="0" smtClean="0"/>
          </a:p>
          <a:p>
            <a:r>
              <a:rPr lang="en-US" altLang="zh-CN" sz="700" dirty="0" err="1" smtClean="0"/>
              <a:t>Amalia</a:t>
            </a:r>
            <a:r>
              <a:rPr lang="en-US" altLang="zh-CN" sz="700" dirty="0" smtClean="0"/>
              <a:t>, N.F. (2013). </a:t>
            </a:r>
            <a:r>
              <a:rPr lang="en-US" altLang="zh-CN" sz="700" dirty="0" err="1" smtClean="0"/>
              <a:t>Keefektifan</a:t>
            </a:r>
            <a:r>
              <a:rPr lang="en-US" altLang="zh-CN" sz="700" dirty="0" smtClean="0"/>
              <a:t> Model </a:t>
            </a:r>
            <a:r>
              <a:rPr lang="en-US" altLang="zh-CN" sz="700" dirty="0" err="1" smtClean="0"/>
              <a:t>Kooperatif</a:t>
            </a:r>
            <a:r>
              <a:rPr lang="en-US" altLang="zh-CN" sz="700" dirty="0" smtClean="0"/>
              <a:t> </a:t>
            </a:r>
            <a:r>
              <a:rPr lang="en-US" altLang="zh-CN" sz="700" dirty="0" err="1" smtClean="0"/>
              <a:t>Tipe</a:t>
            </a:r>
            <a:r>
              <a:rPr lang="en-US" altLang="zh-CN" sz="700" dirty="0" smtClean="0"/>
              <a:t> Make A Match </a:t>
            </a:r>
            <a:r>
              <a:rPr lang="en-US" altLang="zh-CN" sz="700" dirty="0" err="1" smtClean="0"/>
              <a:t>dan</a:t>
            </a:r>
            <a:r>
              <a:rPr lang="en-US" altLang="zh-CN" sz="700" dirty="0" smtClean="0"/>
              <a:t> Model CPS </a:t>
            </a:r>
            <a:r>
              <a:rPr lang="en-US" altLang="zh-CN" sz="700" dirty="0" err="1" smtClean="0"/>
              <a:t>Terhadap</a:t>
            </a:r>
            <a:r>
              <a:rPr lang="en-US" altLang="zh-CN" sz="700" dirty="0" smtClean="0"/>
              <a:t> </a:t>
            </a:r>
            <a:r>
              <a:rPr lang="en-US" altLang="zh-CN" sz="700" dirty="0" err="1" smtClean="0"/>
              <a:t>Kemampuan</a:t>
            </a:r>
            <a:r>
              <a:rPr lang="en-US" altLang="zh-CN" sz="700" dirty="0" smtClean="0"/>
              <a:t> </a:t>
            </a:r>
            <a:r>
              <a:rPr lang="en-US" altLang="zh-CN" sz="700" dirty="0" err="1" smtClean="0"/>
              <a:t>Pemecahan</a:t>
            </a:r>
            <a:r>
              <a:rPr lang="en-US" altLang="zh-CN" sz="700" dirty="0" smtClean="0"/>
              <a:t> </a:t>
            </a:r>
            <a:r>
              <a:rPr lang="en-US" altLang="zh-CN" sz="700" dirty="0" err="1" smtClean="0"/>
              <a:t>Masalah</a:t>
            </a:r>
            <a:r>
              <a:rPr lang="en-US" altLang="zh-CN" sz="700" dirty="0" smtClean="0"/>
              <a:t> </a:t>
            </a:r>
            <a:r>
              <a:rPr lang="en-US" altLang="zh-CN" sz="700" dirty="0" err="1" smtClean="0"/>
              <a:t>dan</a:t>
            </a:r>
            <a:r>
              <a:rPr lang="en-US" altLang="zh-CN" sz="700" dirty="0" smtClean="0"/>
              <a:t> </a:t>
            </a:r>
            <a:r>
              <a:rPr lang="en-US" altLang="zh-CN" sz="700" dirty="0" err="1" smtClean="0"/>
              <a:t>Motivasi</a:t>
            </a:r>
            <a:r>
              <a:rPr lang="en-US" altLang="zh-CN" sz="700" dirty="0" smtClean="0"/>
              <a:t> </a:t>
            </a:r>
            <a:r>
              <a:rPr lang="en-US" altLang="zh-CN" sz="700" dirty="0" err="1" smtClean="0"/>
              <a:t>Belajar</a:t>
            </a:r>
            <a:r>
              <a:rPr lang="en-US" altLang="zh-CN" sz="700" dirty="0" smtClean="0"/>
              <a:t>, </a:t>
            </a:r>
            <a:r>
              <a:rPr lang="en-US" altLang="zh-CN" sz="700" dirty="0" err="1" smtClean="0"/>
              <a:t>Universitas</a:t>
            </a:r>
            <a:r>
              <a:rPr lang="en-US" altLang="zh-CN" sz="700" dirty="0" smtClean="0"/>
              <a:t> </a:t>
            </a:r>
            <a:r>
              <a:rPr lang="en-US" altLang="zh-CN" sz="700" dirty="0" err="1" smtClean="0"/>
              <a:t>Negeri</a:t>
            </a:r>
            <a:r>
              <a:rPr lang="en-US" altLang="zh-CN" sz="700" dirty="0" smtClean="0"/>
              <a:t> Semarang, </a:t>
            </a:r>
            <a:r>
              <a:rPr lang="en-US" altLang="zh-CN" sz="700" i="1" dirty="0" err="1" smtClean="0"/>
              <a:t>Jurnal</a:t>
            </a:r>
            <a:r>
              <a:rPr lang="en-US" altLang="zh-CN" sz="700" i="1" dirty="0" smtClean="0"/>
              <a:t> </a:t>
            </a:r>
            <a:r>
              <a:rPr lang="en-US" altLang="zh-CN" sz="700" i="1" dirty="0" err="1" smtClean="0"/>
              <a:t>Jurusan</a:t>
            </a:r>
            <a:r>
              <a:rPr lang="en-US" altLang="zh-CN" sz="700" i="1" dirty="0" smtClean="0"/>
              <a:t> </a:t>
            </a:r>
            <a:r>
              <a:rPr lang="en-US" altLang="zh-CN" sz="700" i="1" dirty="0" err="1" smtClean="0"/>
              <a:t>Matematika</a:t>
            </a:r>
            <a:r>
              <a:rPr lang="en-US" altLang="zh-CN" sz="700" i="1" dirty="0" smtClean="0"/>
              <a:t> FMIPA, volume 4</a:t>
            </a:r>
            <a:r>
              <a:rPr lang="en-US" altLang="zh-CN" sz="700" dirty="0" smtClean="0"/>
              <a:t>.</a:t>
            </a:r>
            <a:endParaRPr lang="en-US" sz="700" dirty="0" smtClean="0"/>
          </a:p>
          <a:p>
            <a:r>
              <a:rPr lang="en-US" altLang="zh-CN" sz="700" dirty="0" err="1" smtClean="0"/>
              <a:t>Aris</a:t>
            </a:r>
            <a:r>
              <a:rPr lang="en-US" altLang="zh-CN" sz="700" dirty="0" smtClean="0"/>
              <a:t>, S. (2014). </a:t>
            </a:r>
            <a:r>
              <a:rPr lang="en-US" altLang="zh-CN" sz="700" i="1" dirty="0" smtClean="0"/>
              <a:t>Model </a:t>
            </a:r>
            <a:r>
              <a:rPr lang="en-US" altLang="zh-CN" sz="700" i="1" dirty="0" err="1" smtClean="0"/>
              <a:t>Pembelajaran</a:t>
            </a:r>
            <a:r>
              <a:rPr lang="en-US" altLang="zh-CN" sz="700" i="1" dirty="0" smtClean="0"/>
              <a:t> </a:t>
            </a:r>
            <a:r>
              <a:rPr lang="en-US" altLang="zh-CN" sz="700" i="1" dirty="0" err="1" smtClean="0"/>
              <a:t>Inovatif</a:t>
            </a:r>
            <a:r>
              <a:rPr lang="en-US" altLang="zh-CN" sz="700" i="1" dirty="0" smtClean="0"/>
              <a:t> </a:t>
            </a:r>
            <a:r>
              <a:rPr lang="en-US" altLang="zh-CN" sz="700" i="1" dirty="0" err="1" smtClean="0"/>
              <a:t>Dalam</a:t>
            </a:r>
            <a:r>
              <a:rPr lang="en-US" altLang="zh-CN" sz="700" i="1" dirty="0" smtClean="0"/>
              <a:t> </a:t>
            </a:r>
            <a:r>
              <a:rPr lang="en-US" altLang="zh-CN" sz="700" i="1" dirty="0" err="1" smtClean="0"/>
              <a:t>Kurikulum</a:t>
            </a:r>
            <a:r>
              <a:rPr lang="en-US" altLang="zh-CN" sz="700" i="1" dirty="0" smtClean="0"/>
              <a:t> 2013</a:t>
            </a:r>
            <a:r>
              <a:rPr lang="en-US" altLang="zh-CN" sz="700" dirty="0" smtClean="0"/>
              <a:t>. Yogyakarta: </a:t>
            </a:r>
            <a:r>
              <a:rPr lang="en-US" altLang="zh-CN" sz="700" dirty="0" err="1" smtClean="0"/>
              <a:t>Ar</a:t>
            </a:r>
            <a:r>
              <a:rPr lang="en-US" altLang="zh-CN" sz="700" dirty="0" smtClean="0"/>
              <a:t> </a:t>
            </a:r>
            <a:r>
              <a:rPr lang="en-US" altLang="zh-CN" sz="700" dirty="0" err="1" smtClean="0"/>
              <a:t>Ruzz</a:t>
            </a:r>
            <a:r>
              <a:rPr lang="en-US" altLang="zh-CN" sz="700" dirty="0" smtClean="0"/>
              <a:t> Media.</a:t>
            </a:r>
            <a:endParaRPr lang="en-US" sz="700" dirty="0" smtClean="0"/>
          </a:p>
          <a:p>
            <a:r>
              <a:rPr lang="en-US" altLang="zh-CN" sz="700" dirty="0" smtClean="0"/>
              <a:t>Fatimah, I. D. (2017). </a:t>
            </a:r>
            <a:r>
              <a:rPr lang="en-US" altLang="zh-CN" sz="700" dirty="0" err="1" smtClean="0"/>
              <a:t>Penerapan</a:t>
            </a:r>
            <a:r>
              <a:rPr lang="en-US" altLang="zh-CN" sz="700" dirty="0" smtClean="0"/>
              <a:t> Model </a:t>
            </a:r>
            <a:r>
              <a:rPr lang="en-US" altLang="zh-CN" sz="700" dirty="0" err="1" smtClean="0"/>
              <a:t>Pembelajaran</a:t>
            </a:r>
            <a:r>
              <a:rPr lang="en-US" altLang="zh-CN" sz="700" dirty="0" smtClean="0"/>
              <a:t> Make a Match </a:t>
            </a:r>
            <a:r>
              <a:rPr lang="en-US" altLang="zh-CN" sz="700" dirty="0" err="1" smtClean="0"/>
              <a:t>dengan</a:t>
            </a:r>
            <a:r>
              <a:rPr lang="en-US" altLang="zh-CN" sz="700" dirty="0" smtClean="0"/>
              <a:t> Media </a:t>
            </a:r>
            <a:r>
              <a:rPr lang="en-US" altLang="zh-CN" sz="700" dirty="0" err="1" smtClean="0"/>
              <a:t>Kartu</a:t>
            </a:r>
            <a:r>
              <a:rPr lang="en-US" altLang="zh-CN" sz="700" dirty="0" smtClean="0"/>
              <a:t> </a:t>
            </a:r>
            <a:r>
              <a:rPr lang="en-US" altLang="zh-CN" sz="700" dirty="0" err="1" smtClean="0"/>
              <a:t>Bergambar</a:t>
            </a:r>
            <a:r>
              <a:rPr lang="en-US" altLang="zh-CN" sz="700" dirty="0" smtClean="0"/>
              <a:t> </a:t>
            </a:r>
            <a:r>
              <a:rPr lang="en-US" altLang="zh-CN" sz="700" dirty="0" err="1" smtClean="0"/>
              <a:t>untuk</a:t>
            </a:r>
            <a:r>
              <a:rPr lang="en-US" altLang="zh-CN" sz="700" dirty="0" smtClean="0"/>
              <a:t> </a:t>
            </a:r>
            <a:r>
              <a:rPr lang="en-US" altLang="zh-CN" sz="700" dirty="0" err="1" smtClean="0"/>
              <a:t>Meningkatkan</a:t>
            </a:r>
            <a:r>
              <a:rPr lang="en-US" altLang="zh-CN" sz="700" dirty="0" smtClean="0"/>
              <a:t> </a:t>
            </a:r>
            <a:r>
              <a:rPr lang="en-US" altLang="zh-CN" sz="700" dirty="0" err="1" smtClean="0"/>
              <a:t>Motivasi</a:t>
            </a:r>
            <a:r>
              <a:rPr lang="en-US" altLang="zh-CN" sz="700" dirty="0" smtClean="0"/>
              <a:t> </a:t>
            </a:r>
            <a:r>
              <a:rPr lang="en-US" altLang="zh-CN" sz="700" dirty="0" err="1" smtClean="0"/>
              <a:t>dan</a:t>
            </a:r>
            <a:r>
              <a:rPr lang="en-US" altLang="zh-CN" sz="700" dirty="0" smtClean="0"/>
              <a:t> </a:t>
            </a:r>
            <a:r>
              <a:rPr lang="en-US" altLang="zh-CN" sz="700" dirty="0" err="1" smtClean="0"/>
              <a:t>Hasil</a:t>
            </a:r>
            <a:r>
              <a:rPr lang="en-US" altLang="zh-CN" sz="700" dirty="0" smtClean="0"/>
              <a:t> </a:t>
            </a:r>
            <a:r>
              <a:rPr lang="en-US" altLang="zh-CN" sz="700" dirty="0" err="1" smtClean="0"/>
              <a:t>Belajar</a:t>
            </a:r>
            <a:r>
              <a:rPr lang="en-US" altLang="zh-CN" sz="700" dirty="0" smtClean="0"/>
              <a:t> </a:t>
            </a:r>
            <a:r>
              <a:rPr lang="en-US" altLang="zh-CN" sz="700" dirty="0" err="1" smtClean="0"/>
              <a:t>Siswa</a:t>
            </a:r>
            <a:r>
              <a:rPr lang="en-US" altLang="zh-CN" sz="700" dirty="0" smtClean="0"/>
              <a:t>. </a:t>
            </a:r>
            <a:r>
              <a:rPr lang="en-US" altLang="zh-CN" sz="700" i="1" dirty="0" err="1" smtClean="0"/>
              <a:t>Ilmu</a:t>
            </a:r>
            <a:r>
              <a:rPr lang="en-US" altLang="zh-CN" sz="700" i="1" dirty="0" smtClean="0"/>
              <a:t> </a:t>
            </a:r>
            <a:r>
              <a:rPr lang="en-US" altLang="zh-CN" sz="700" i="1" dirty="0" err="1" smtClean="0"/>
              <a:t>Pendidikan</a:t>
            </a:r>
            <a:r>
              <a:rPr lang="en-US" altLang="zh-CN" sz="700" i="1" dirty="0" smtClean="0"/>
              <a:t>: </a:t>
            </a:r>
            <a:r>
              <a:rPr lang="en-US" altLang="zh-CN" sz="700" i="1" dirty="0" err="1" smtClean="0"/>
              <a:t>Jurnal</a:t>
            </a:r>
            <a:r>
              <a:rPr lang="en-US" altLang="zh-CN" sz="700" i="1" dirty="0" smtClean="0"/>
              <a:t> </a:t>
            </a:r>
            <a:r>
              <a:rPr lang="en-US" altLang="zh-CN" sz="700" i="1" dirty="0" err="1" smtClean="0"/>
              <a:t>Kajian</a:t>
            </a:r>
            <a:r>
              <a:rPr lang="en-US" altLang="zh-CN" sz="700" i="1" dirty="0" smtClean="0"/>
              <a:t> </a:t>
            </a:r>
            <a:r>
              <a:rPr lang="en-US" altLang="zh-CN" sz="700" i="1" dirty="0" err="1" smtClean="0"/>
              <a:t>Teori</a:t>
            </a:r>
            <a:r>
              <a:rPr lang="en-US" altLang="zh-CN" sz="700" i="1" dirty="0" smtClean="0"/>
              <a:t> Dan </a:t>
            </a:r>
            <a:r>
              <a:rPr lang="en-US" altLang="zh-CN" sz="700" i="1" dirty="0" err="1" smtClean="0"/>
              <a:t>Praktik</a:t>
            </a:r>
            <a:r>
              <a:rPr lang="en-US" altLang="zh-CN" sz="700" i="1" dirty="0" smtClean="0"/>
              <a:t> </a:t>
            </a:r>
            <a:r>
              <a:rPr lang="en-US" altLang="zh-CN" sz="700" i="1" dirty="0" err="1" smtClean="0"/>
              <a:t>Kependidikan</a:t>
            </a:r>
            <a:r>
              <a:rPr lang="en-US" altLang="zh-CN" sz="700" dirty="0" smtClean="0"/>
              <a:t>.</a:t>
            </a:r>
            <a:endParaRPr lang="en-US" sz="700" dirty="0" smtClean="0"/>
          </a:p>
          <a:p>
            <a:r>
              <a:rPr lang="en-US" altLang="zh-CN" sz="700" dirty="0" err="1" smtClean="0"/>
              <a:t>Febriana</a:t>
            </a:r>
            <a:r>
              <a:rPr lang="en-US" altLang="zh-CN" sz="700" dirty="0" smtClean="0"/>
              <a:t>, A. (2011). </a:t>
            </a:r>
            <a:r>
              <a:rPr lang="en-US" altLang="zh-CN" sz="700" dirty="0" err="1" smtClean="0"/>
              <a:t>Penerapan</a:t>
            </a:r>
            <a:r>
              <a:rPr lang="en-US" altLang="zh-CN" sz="700" dirty="0" smtClean="0"/>
              <a:t> Model </a:t>
            </a:r>
            <a:r>
              <a:rPr lang="en-US" altLang="zh-CN" sz="700" dirty="0" err="1" smtClean="0"/>
              <a:t>Pembelajaran</a:t>
            </a:r>
            <a:r>
              <a:rPr lang="en-US" altLang="zh-CN" sz="700" dirty="0" smtClean="0"/>
              <a:t> </a:t>
            </a:r>
            <a:r>
              <a:rPr lang="en-US" altLang="zh-CN" sz="700" dirty="0" err="1" smtClean="0"/>
              <a:t>Kooperatif</a:t>
            </a:r>
            <a:r>
              <a:rPr lang="en-US" altLang="zh-CN" sz="700" dirty="0" smtClean="0"/>
              <a:t> </a:t>
            </a:r>
            <a:r>
              <a:rPr lang="en-US" altLang="zh-CN" sz="700" dirty="0" err="1" smtClean="0"/>
              <a:t>Tipe</a:t>
            </a:r>
            <a:r>
              <a:rPr lang="en-US" altLang="zh-CN" sz="700" dirty="0" smtClean="0"/>
              <a:t> Make A Match </a:t>
            </a:r>
            <a:r>
              <a:rPr lang="en-US" altLang="zh-CN" sz="700" dirty="0" err="1" smtClean="0"/>
              <a:t>untuk</a:t>
            </a:r>
            <a:r>
              <a:rPr lang="en-US" altLang="zh-CN" sz="700" dirty="0" smtClean="0"/>
              <a:t> </a:t>
            </a:r>
            <a:r>
              <a:rPr lang="en-US" altLang="zh-CN" sz="700" dirty="0" err="1" smtClean="0"/>
              <a:t>Meningkatkan</a:t>
            </a:r>
            <a:r>
              <a:rPr lang="en-US" altLang="zh-CN" sz="700" dirty="0" smtClean="0"/>
              <a:t> </a:t>
            </a:r>
            <a:r>
              <a:rPr lang="en-US" altLang="zh-CN" sz="700" dirty="0" err="1" smtClean="0"/>
              <a:t>Kualitas</a:t>
            </a:r>
            <a:r>
              <a:rPr lang="en-US" altLang="zh-CN" sz="700" dirty="0" smtClean="0"/>
              <a:t> </a:t>
            </a:r>
            <a:r>
              <a:rPr lang="en-US" altLang="zh-CN" sz="700" dirty="0" err="1" smtClean="0"/>
              <a:t>Pembelajaran</a:t>
            </a:r>
            <a:r>
              <a:rPr lang="en-US" altLang="zh-CN" sz="700" dirty="0" smtClean="0"/>
              <a:t> IPS </a:t>
            </a:r>
            <a:r>
              <a:rPr lang="en-US" altLang="zh-CN" sz="700" dirty="0" err="1" smtClean="0"/>
              <a:t>Siswa</a:t>
            </a:r>
            <a:r>
              <a:rPr lang="en-US" altLang="zh-CN" sz="700" dirty="0" smtClean="0"/>
              <a:t> </a:t>
            </a:r>
            <a:r>
              <a:rPr lang="en-US" altLang="zh-CN" sz="700" dirty="0" err="1" smtClean="0"/>
              <a:t>Kelas</a:t>
            </a:r>
            <a:r>
              <a:rPr lang="en-US" altLang="zh-CN" sz="700" dirty="0" smtClean="0"/>
              <a:t> V SDN </a:t>
            </a:r>
            <a:r>
              <a:rPr lang="en-US" altLang="zh-CN" sz="700" dirty="0" err="1" smtClean="0"/>
              <a:t>Kalibanteng</a:t>
            </a:r>
            <a:r>
              <a:rPr lang="en-US" altLang="zh-CN" sz="700" dirty="0" smtClean="0"/>
              <a:t> </a:t>
            </a:r>
            <a:r>
              <a:rPr lang="en-US" altLang="zh-CN" sz="700" dirty="0" err="1" smtClean="0"/>
              <a:t>Kidul</a:t>
            </a:r>
            <a:r>
              <a:rPr lang="en-US" altLang="zh-CN" sz="700" dirty="0" smtClean="0"/>
              <a:t> 01 Kota Semarang. </a:t>
            </a:r>
            <a:r>
              <a:rPr lang="en-US" altLang="zh-CN" sz="700" i="1" dirty="0" err="1" smtClean="0"/>
              <a:t>Kreatif</a:t>
            </a:r>
            <a:r>
              <a:rPr lang="en-US" altLang="zh-CN" sz="700" i="1" dirty="0" smtClean="0"/>
              <a:t> </a:t>
            </a:r>
            <a:r>
              <a:rPr lang="en-US" altLang="zh-CN" sz="700" i="1" dirty="0" err="1" smtClean="0"/>
              <a:t>Jurnal</a:t>
            </a:r>
            <a:r>
              <a:rPr lang="en-US" altLang="zh-CN" sz="700" i="1" dirty="0" smtClean="0"/>
              <a:t> </a:t>
            </a:r>
            <a:r>
              <a:rPr lang="en-US" altLang="zh-CN" sz="700" i="1" dirty="0" err="1" smtClean="0"/>
              <a:t>Kependidikan</a:t>
            </a:r>
            <a:r>
              <a:rPr lang="en-US" altLang="zh-CN" sz="700" i="1" dirty="0" smtClean="0"/>
              <a:t> </a:t>
            </a:r>
            <a:r>
              <a:rPr lang="en-US" altLang="zh-CN" sz="700" i="1" dirty="0" err="1" smtClean="0"/>
              <a:t>Dasar</a:t>
            </a:r>
            <a:r>
              <a:rPr lang="en-US" altLang="zh-CN" sz="700" i="1" dirty="0" smtClean="0"/>
              <a:t> (Vol.1, no.2).</a:t>
            </a:r>
            <a:endParaRPr lang="en-US" sz="700" dirty="0" smtClean="0"/>
          </a:p>
          <a:p>
            <a:r>
              <a:rPr lang="en-US" altLang="zh-CN" sz="700" dirty="0" err="1" smtClean="0"/>
              <a:t>Fitriani</a:t>
            </a:r>
            <a:r>
              <a:rPr lang="en-US" altLang="zh-CN" sz="700" dirty="0" smtClean="0"/>
              <a:t>, F. (2016</a:t>
            </a:r>
            <a:r>
              <a:rPr lang="en-US" altLang="zh-CN" sz="700" i="1" dirty="0" smtClean="0"/>
              <a:t>). </a:t>
            </a:r>
            <a:r>
              <a:rPr lang="en-US" altLang="zh-CN" sz="700" i="1" dirty="0" err="1" smtClean="0"/>
              <a:t>Penerapan</a:t>
            </a:r>
            <a:r>
              <a:rPr lang="en-US" altLang="zh-CN" sz="700" i="1" dirty="0" smtClean="0"/>
              <a:t> Model </a:t>
            </a:r>
            <a:r>
              <a:rPr lang="en-US" altLang="zh-CN" sz="700" i="1" dirty="0" err="1" smtClean="0"/>
              <a:t>Pembelajaran</a:t>
            </a:r>
            <a:r>
              <a:rPr lang="en-US" altLang="zh-CN" sz="700" i="1" dirty="0" smtClean="0"/>
              <a:t> </a:t>
            </a:r>
            <a:r>
              <a:rPr lang="en-US" altLang="zh-CN" sz="700" i="1" dirty="0" err="1" smtClean="0"/>
              <a:t>Kooperatif</a:t>
            </a:r>
            <a:r>
              <a:rPr lang="en-US" altLang="zh-CN" sz="700" i="1" dirty="0" smtClean="0"/>
              <a:t> </a:t>
            </a:r>
            <a:r>
              <a:rPr lang="en-US" altLang="zh-CN" sz="700" i="1" dirty="0" err="1" smtClean="0"/>
              <a:t>Tipe</a:t>
            </a:r>
            <a:r>
              <a:rPr lang="en-US" altLang="zh-CN" sz="700" i="1" dirty="0" smtClean="0"/>
              <a:t> Make </a:t>
            </a:r>
            <a:r>
              <a:rPr lang="en-US" altLang="zh-CN" sz="700" i="1" dirty="0" err="1" smtClean="0"/>
              <a:t>Amatch</a:t>
            </a:r>
            <a:r>
              <a:rPr lang="en-US" altLang="zh-CN" sz="700" i="1" dirty="0" smtClean="0"/>
              <a:t> </a:t>
            </a:r>
            <a:r>
              <a:rPr lang="en-US" altLang="zh-CN" sz="700" i="1" dirty="0" err="1" smtClean="0"/>
              <a:t>Untuk</a:t>
            </a:r>
            <a:r>
              <a:rPr lang="en-US" altLang="zh-CN" sz="700" i="1" dirty="0" smtClean="0"/>
              <a:t> </a:t>
            </a:r>
            <a:r>
              <a:rPr lang="en-US" altLang="zh-CN" sz="700" i="1" dirty="0" err="1" smtClean="0"/>
              <a:t>Meningkatkan</a:t>
            </a:r>
            <a:r>
              <a:rPr lang="en-US" altLang="zh-CN" sz="700" i="1" dirty="0" smtClean="0"/>
              <a:t> </a:t>
            </a:r>
            <a:r>
              <a:rPr lang="en-US" altLang="zh-CN" sz="700" i="1" dirty="0" err="1" smtClean="0"/>
              <a:t>Motivasi</a:t>
            </a:r>
            <a:r>
              <a:rPr lang="en-US" altLang="zh-CN" sz="700" i="1" dirty="0" smtClean="0"/>
              <a:t>, </a:t>
            </a:r>
            <a:r>
              <a:rPr lang="en-US" altLang="zh-CN" sz="700" i="1" dirty="0" err="1" smtClean="0"/>
              <a:t>Aktivitas</a:t>
            </a:r>
            <a:r>
              <a:rPr lang="en-US" altLang="zh-CN" sz="700" i="1" dirty="0" smtClean="0"/>
              <a:t>, Dan </a:t>
            </a:r>
            <a:r>
              <a:rPr lang="en-US" altLang="zh-CN" sz="700" i="1" dirty="0" err="1" smtClean="0"/>
              <a:t>Hasil</a:t>
            </a:r>
            <a:r>
              <a:rPr lang="en-US" altLang="zh-CN" sz="700" i="1" dirty="0" smtClean="0"/>
              <a:t> </a:t>
            </a:r>
            <a:r>
              <a:rPr lang="en-US" altLang="zh-CN" sz="700" i="1" dirty="0" err="1" smtClean="0"/>
              <a:t>Belajar</a:t>
            </a:r>
            <a:r>
              <a:rPr lang="en-US" altLang="zh-CN" sz="700" i="1" dirty="0" smtClean="0"/>
              <a:t> </a:t>
            </a:r>
            <a:r>
              <a:rPr lang="en-US" altLang="zh-CN" sz="700" i="1" dirty="0" err="1" smtClean="0"/>
              <a:t>Biologi</a:t>
            </a:r>
            <a:r>
              <a:rPr lang="en-US" altLang="zh-CN" sz="700" i="1" dirty="0" smtClean="0"/>
              <a:t> </a:t>
            </a:r>
            <a:r>
              <a:rPr lang="en-US" altLang="zh-CN" sz="700" i="1" dirty="0" err="1" smtClean="0"/>
              <a:t>Kelas</a:t>
            </a:r>
            <a:r>
              <a:rPr lang="en-US" altLang="zh-CN" sz="700" i="1" dirty="0" smtClean="0"/>
              <a:t> X. 1 </a:t>
            </a:r>
            <a:r>
              <a:rPr lang="en-US" altLang="zh-CN" sz="700" i="1" dirty="0" err="1" smtClean="0"/>
              <a:t>Sman</a:t>
            </a:r>
            <a:r>
              <a:rPr lang="en-US" altLang="zh-CN" sz="700" i="1" dirty="0" smtClean="0"/>
              <a:t> 1 </a:t>
            </a:r>
            <a:r>
              <a:rPr lang="en-US" altLang="zh-CN" sz="700" i="1" dirty="0" err="1" smtClean="0"/>
              <a:t>Dua</a:t>
            </a:r>
            <a:r>
              <a:rPr lang="en-US" altLang="zh-CN" sz="700" i="1" dirty="0" smtClean="0"/>
              <a:t> </a:t>
            </a:r>
            <a:r>
              <a:rPr lang="en-US" altLang="zh-CN" sz="700" i="1" dirty="0" err="1" smtClean="0"/>
              <a:t>Boccoe</a:t>
            </a:r>
            <a:r>
              <a:rPr lang="en-US" altLang="zh-CN" sz="700" i="1" dirty="0" smtClean="0"/>
              <a:t> </a:t>
            </a:r>
            <a:r>
              <a:rPr lang="en-US" altLang="zh-CN" sz="700" i="1" dirty="0" err="1" smtClean="0"/>
              <a:t>Kabupaten</a:t>
            </a:r>
            <a:r>
              <a:rPr lang="en-US" altLang="zh-CN" sz="700" i="1" dirty="0" smtClean="0"/>
              <a:t> Bone</a:t>
            </a:r>
            <a:r>
              <a:rPr lang="zh-CN" altLang="en-US" sz="700" dirty="0" smtClean="0"/>
              <a:t> </a:t>
            </a:r>
            <a:r>
              <a:rPr lang="en-US" altLang="zh-CN" sz="700" dirty="0" smtClean="0"/>
              <a:t>(Doctoral Dissertation, </a:t>
            </a:r>
            <a:r>
              <a:rPr lang="en-US" altLang="zh-CN" sz="700" dirty="0" err="1" smtClean="0"/>
              <a:t>Universitas</a:t>
            </a:r>
            <a:r>
              <a:rPr lang="en-US" altLang="zh-CN" sz="700" dirty="0" smtClean="0"/>
              <a:t> </a:t>
            </a:r>
            <a:r>
              <a:rPr lang="en-US" altLang="zh-CN" sz="700" dirty="0" err="1" smtClean="0"/>
              <a:t>Negeri</a:t>
            </a:r>
            <a:r>
              <a:rPr lang="en-US" altLang="zh-CN" sz="700" dirty="0" smtClean="0"/>
              <a:t> Makassar).</a:t>
            </a:r>
            <a:endParaRPr lang="en-US" sz="700" dirty="0" smtClean="0"/>
          </a:p>
          <a:p>
            <a:r>
              <a:rPr lang="en-US" altLang="zh-CN" sz="700" dirty="0" err="1" smtClean="0"/>
              <a:t>Fuad</a:t>
            </a:r>
            <a:r>
              <a:rPr lang="en-US" altLang="zh-CN" sz="700" dirty="0" smtClean="0"/>
              <a:t>, Z. (2018). </a:t>
            </a:r>
            <a:r>
              <a:rPr lang="en-US" altLang="zh-CN" sz="700" i="1" dirty="0" err="1" smtClean="0"/>
              <a:t>Penggunaan</a:t>
            </a:r>
            <a:r>
              <a:rPr lang="en-US" altLang="zh-CN" sz="700" i="1" dirty="0" smtClean="0"/>
              <a:t> </a:t>
            </a:r>
            <a:r>
              <a:rPr lang="en-US" altLang="zh-CN" sz="700" i="1" dirty="0" err="1" smtClean="0"/>
              <a:t>Metode</a:t>
            </a:r>
            <a:r>
              <a:rPr lang="en-US" altLang="zh-CN" sz="700" i="1" dirty="0" smtClean="0"/>
              <a:t> Make A Match </a:t>
            </a:r>
            <a:r>
              <a:rPr lang="en-US" altLang="zh-CN" sz="700" i="1" dirty="0" err="1" smtClean="0"/>
              <a:t>Untuk</a:t>
            </a:r>
            <a:r>
              <a:rPr lang="en-US" altLang="zh-CN" sz="700" i="1" dirty="0" smtClean="0"/>
              <a:t> </a:t>
            </a:r>
            <a:r>
              <a:rPr lang="en-US" altLang="zh-CN" sz="700" i="1" dirty="0" err="1" smtClean="0"/>
              <a:t>Meningkatkan</a:t>
            </a:r>
            <a:r>
              <a:rPr lang="en-US" altLang="zh-CN" sz="700" i="1" dirty="0" smtClean="0"/>
              <a:t> </a:t>
            </a:r>
            <a:r>
              <a:rPr lang="en-US" altLang="zh-CN" sz="700" i="1" dirty="0" err="1" smtClean="0"/>
              <a:t>Hasil</a:t>
            </a:r>
            <a:r>
              <a:rPr lang="en-US" altLang="zh-CN" sz="700" i="1" dirty="0" smtClean="0"/>
              <a:t> </a:t>
            </a:r>
            <a:r>
              <a:rPr lang="en-US" altLang="zh-CN" sz="700" i="1" dirty="0" err="1" smtClean="0"/>
              <a:t>Belajar</a:t>
            </a:r>
            <a:r>
              <a:rPr lang="en-US" altLang="zh-CN" sz="700" i="1" dirty="0" smtClean="0"/>
              <a:t> </a:t>
            </a:r>
            <a:r>
              <a:rPr lang="en-US" altLang="zh-CN" sz="700" i="1" dirty="0" err="1" smtClean="0"/>
              <a:t>Siswa</a:t>
            </a:r>
            <a:r>
              <a:rPr lang="en-US" altLang="zh-CN" sz="700" i="1" dirty="0" smtClean="0"/>
              <a:t> </a:t>
            </a:r>
            <a:r>
              <a:rPr lang="en-US" altLang="zh-CN" sz="700" i="1" dirty="0" err="1" smtClean="0"/>
              <a:t>Pada</a:t>
            </a:r>
            <a:r>
              <a:rPr lang="en-US" altLang="zh-CN" sz="700" i="1" dirty="0" smtClean="0"/>
              <a:t> Mata </a:t>
            </a:r>
            <a:r>
              <a:rPr lang="en-US" altLang="zh-CN" sz="700" i="1" dirty="0" err="1" smtClean="0"/>
              <a:t>Pelajaran</a:t>
            </a:r>
            <a:r>
              <a:rPr lang="en-US" altLang="zh-CN" sz="700" i="1" dirty="0" smtClean="0"/>
              <a:t> </a:t>
            </a:r>
            <a:r>
              <a:rPr lang="en-US" altLang="zh-CN" sz="700" i="1" dirty="0" err="1" smtClean="0"/>
              <a:t>Tematik.Awwaliyah</a:t>
            </a:r>
            <a:r>
              <a:rPr lang="en-US" altLang="zh-CN" sz="700" i="1" dirty="0" smtClean="0"/>
              <a:t>: </a:t>
            </a:r>
            <a:r>
              <a:rPr lang="en-US" altLang="zh-CN" sz="700" i="1" dirty="0" err="1" smtClean="0"/>
              <a:t>Jurnal</a:t>
            </a:r>
            <a:r>
              <a:rPr lang="en-US" altLang="zh-CN" sz="700" i="1" dirty="0" smtClean="0"/>
              <a:t> </a:t>
            </a:r>
            <a:r>
              <a:rPr lang="en-US" altLang="zh-CN" sz="700" i="1" dirty="0" err="1" smtClean="0"/>
              <a:t>Pendidikan</a:t>
            </a:r>
            <a:r>
              <a:rPr lang="en-US" altLang="zh-CN" sz="700" i="1" dirty="0" smtClean="0"/>
              <a:t> Guru </a:t>
            </a:r>
            <a:r>
              <a:rPr lang="en-US" altLang="zh-CN" sz="700" i="1" dirty="0" err="1" smtClean="0"/>
              <a:t>Madrasah</a:t>
            </a:r>
            <a:r>
              <a:rPr lang="en-US" altLang="zh-CN" sz="700" i="1" dirty="0" smtClean="0"/>
              <a:t> </a:t>
            </a:r>
            <a:r>
              <a:rPr lang="en-US" altLang="zh-CN" sz="700" i="1" dirty="0" err="1" smtClean="0"/>
              <a:t>Ibtidaiyah</a:t>
            </a:r>
            <a:r>
              <a:rPr lang="en-US" altLang="zh-CN" sz="700" dirty="0" smtClean="0"/>
              <a:t>, </a:t>
            </a:r>
            <a:r>
              <a:rPr lang="en-US" altLang="zh-CN" sz="700" i="1" dirty="0" smtClean="0"/>
              <a:t>1</a:t>
            </a:r>
            <a:r>
              <a:rPr lang="en-US" altLang="zh-CN" sz="700" dirty="0" smtClean="0"/>
              <a:t>(1), 46-59</a:t>
            </a:r>
            <a:endParaRPr lang="en-US" sz="700" dirty="0" smtClean="0"/>
          </a:p>
          <a:p>
            <a:r>
              <a:rPr lang="en-US" altLang="zh-CN" sz="700" dirty="0" err="1" smtClean="0"/>
              <a:t>Hasan</a:t>
            </a:r>
            <a:r>
              <a:rPr lang="en-US" altLang="zh-CN" sz="700" dirty="0" smtClean="0"/>
              <a:t>, I. (2014). </a:t>
            </a:r>
            <a:r>
              <a:rPr lang="en-US" altLang="zh-CN" sz="700" i="1" dirty="0" err="1" smtClean="0"/>
              <a:t>Identifikasi</a:t>
            </a:r>
            <a:r>
              <a:rPr lang="en-US" altLang="zh-CN" sz="700" i="1" dirty="0" smtClean="0"/>
              <a:t> </a:t>
            </a:r>
            <a:r>
              <a:rPr lang="en-US" altLang="zh-CN" sz="700" i="1" dirty="0" err="1" smtClean="0"/>
              <a:t>Hambatan</a:t>
            </a:r>
            <a:r>
              <a:rPr lang="en-US" altLang="zh-CN" sz="700" i="1" dirty="0" smtClean="0"/>
              <a:t> Guru </a:t>
            </a:r>
            <a:r>
              <a:rPr lang="en-US" altLang="zh-CN" sz="700" i="1" dirty="0" err="1" smtClean="0"/>
              <a:t>Pada</a:t>
            </a:r>
            <a:r>
              <a:rPr lang="en-US" altLang="zh-CN" sz="700" i="1" dirty="0" smtClean="0"/>
              <a:t> </a:t>
            </a:r>
            <a:r>
              <a:rPr lang="en-US" altLang="zh-CN" sz="700" i="1" dirty="0" err="1" smtClean="0"/>
              <a:t>Pelaksanaan</a:t>
            </a:r>
            <a:r>
              <a:rPr lang="en-US" altLang="zh-CN" sz="700" i="1" dirty="0" smtClean="0"/>
              <a:t> </a:t>
            </a:r>
            <a:r>
              <a:rPr lang="en-US" altLang="zh-CN" sz="700" i="1" dirty="0" err="1" smtClean="0"/>
              <a:t>Pembelajaran</a:t>
            </a:r>
            <a:r>
              <a:rPr lang="en-US" altLang="zh-CN" sz="700" i="1" dirty="0" smtClean="0"/>
              <a:t> </a:t>
            </a:r>
            <a:r>
              <a:rPr lang="en-US" altLang="zh-CN" sz="700" i="1" dirty="0" err="1" smtClean="0"/>
              <a:t>Tematik</a:t>
            </a:r>
            <a:r>
              <a:rPr lang="en-US" altLang="zh-CN" sz="700" i="1" dirty="0" smtClean="0"/>
              <a:t> </a:t>
            </a:r>
            <a:r>
              <a:rPr lang="en-US" altLang="zh-CN" sz="700" i="1" dirty="0" err="1" smtClean="0"/>
              <a:t>di</a:t>
            </a:r>
            <a:r>
              <a:rPr lang="en-US" altLang="zh-CN" sz="700" i="1" dirty="0" smtClean="0"/>
              <a:t> SDN </a:t>
            </a:r>
            <a:r>
              <a:rPr lang="en-US" altLang="zh-CN" sz="700" i="1" dirty="0" err="1" smtClean="0"/>
              <a:t>Wonosari</a:t>
            </a:r>
            <a:r>
              <a:rPr lang="en-US" altLang="zh-CN" sz="700" i="1" dirty="0" smtClean="0"/>
              <a:t> IV </a:t>
            </a:r>
            <a:r>
              <a:rPr lang="en-US" altLang="zh-CN" sz="700" i="1" dirty="0" err="1" smtClean="0"/>
              <a:t>GunungKidul</a:t>
            </a:r>
            <a:r>
              <a:rPr lang="en-US" altLang="zh-CN" sz="700" dirty="0" smtClean="0"/>
              <a:t>. Yogyakarta: eprints.uny.ac.id</a:t>
            </a:r>
            <a:endParaRPr lang="en-US" sz="700" dirty="0" smtClean="0"/>
          </a:p>
          <a:p>
            <a:r>
              <a:rPr lang="en-US" altLang="zh-CN" sz="700" dirty="0" smtClean="0"/>
              <a:t>Huda, N. (2017). </a:t>
            </a:r>
            <a:r>
              <a:rPr lang="en-US" altLang="zh-CN" sz="700" dirty="0" err="1" smtClean="0"/>
              <a:t>Manajemen</a:t>
            </a:r>
            <a:r>
              <a:rPr lang="en-US" altLang="zh-CN" sz="700" dirty="0" smtClean="0"/>
              <a:t> </a:t>
            </a:r>
            <a:r>
              <a:rPr lang="en-US" altLang="zh-CN" sz="700" dirty="0" err="1" smtClean="0"/>
              <a:t>Pengembangan</a:t>
            </a:r>
            <a:r>
              <a:rPr lang="en-US" altLang="zh-CN" sz="700" dirty="0" smtClean="0"/>
              <a:t> </a:t>
            </a:r>
            <a:r>
              <a:rPr lang="en-US" altLang="zh-CN" sz="700" dirty="0" err="1" smtClean="0"/>
              <a:t>Kurikulum</a:t>
            </a:r>
            <a:r>
              <a:rPr lang="en-US" altLang="zh-CN" sz="700" dirty="0" smtClean="0"/>
              <a:t>. </a:t>
            </a:r>
            <a:r>
              <a:rPr lang="en-US" altLang="zh-CN" sz="700" i="1" dirty="0" smtClean="0"/>
              <a:t>Al-</a:t>
            </a:r>
            <a:r>
              <a:rPr lang="en-US" altLang="zh-CN" sz="700" i="1" dirty="0" err="1" smtClean="0"/>
              <a:t>Tanzim</a:t>
            </a:r>
            <a:r>
              <a:rPr lang="en-US" altLang="zh-CN" sz="700" i="1" dirty="0" smtClean="0"/>
              <a:t>: </a:t>
            </a:r>
            <a:r>
              <a:rPr lang="en-US" altLang="zh-CN" sz="700" i="1" dirty="0" err="1" smtClean="0"/>
              <a:t>Jurnal</a:t>
            </a:r>
            <a:r>
              <a:rPr lang="en-US" altLang="zh-CN" sz="700" i="1" dirty="0" smtClean="0"/>
              <a:t> </a:t>
            </a:r>
            <a:r>
              <a:rPr lang="en-US" altLang="zh-CN" sz="700" i="1" dirty="0" err="1" smtClean="0"/>
              <a:t>Manajemen</a:t>
            </a:r>
            <a:r>
              <a:rPr lang="en-US" altLang="zh-CN" sz="700" i="1" dirty="0" smtClean="0"/>
              <a:t> </a:t>
            </a:r>
            <a:r>
              <a:rPr lang="en-US" altLang="zh-CN" sz="700" i="1" dirty="0" err="1" smtClean="0"/>
              <a:t>Pendidikan</a:t>
            </a:r>
            <a:r>
              <a:rPr lang="en-US" altLang="zh-CN" sz="700" i="1" dirty="0" smtClean="0"/>
              <a:t> Islam</a:t>
            </a:r>
            <a:r>
              <a:rPr lang="en-US" altLang="zh-CN" sz="700" dirty="0" smtClean="0"/>
              <a:t>, </a:t>
            </a:r>
            <a:r>
              <a:rPr lang="en-US" altLang="zh-CN" sz="700" i="1" dirty="0" smtClean="0"/>
              <a:t>1</a:t>
            </a:r>
            <a:r>
              <a:rPr lang="en-US" altLang="zh-CN" sz="700" dirty="0" smtClean="0"/>
              <a:t>(2), 52-75.</a:t>
            </a:r>
            <a:endParaRPr lang="en-US" sz="700" dirty="0" smtClean="0"/>
          </a:p>
          <a:p>
            <a:r>
              <a:rPr lang="en-US" altLang="zh-CN" sz="700" dirty="0" err="1" smtClean="0"/>
              <a:t>Isjoni</a:t>
            </a:r>
            <a:r>
              <a:rPr lang="en-US" altLang="zh-CN" sz="700" dirty="0" smtClean="0"/>
              <a:t>. (2011). </a:t>
            </a:r>
            <a:r>
              <a:rPr lang="en-US" altLang="zh-CN" sz="700" i="1" dirty="0" smtClean="0"/>
              <a:t>Model </a:t>
            </a:r>
            <a:r>
              <a:rPr lang="en-US" altLang="zh-CN" sz="700" i="1" dirty="0" err="1" smtClean="0"/>
              <a:t>Pembelajaran</a:t>
            </a:r>
            <a:r>
              <a:rPr lang="en-US" altLang="zh-CN" sz="700" i="1" dirty="0" smtClean="0"/>
              <a:t> </a:t>
            </a:r>
            <a:r>
              <a:rPr lang="en-US" altLang="zh-CN" sz="700" i="1" dirty="0" err="1" smtClean="0"/>
              <a:t>Anak</a:t>
            </a:r>
            <a:r>
              <a:rPr lang="en-US" altLang="zh-CN" sz="700" i="1" dirty="0" smtClean="0"/>
              <a:t> </a:t>
            </a:r>
            <a:r>
              <a:rPr lang="en-US" altLang="zh-CN" sz="700" i="1" dirty="0" err="1" smtClean="0"/>
              <a:t>Usia</a:t>
            </a:r>
            <a:r>
              <a:rPr lang="en-US" altLang="zh-CN" sz="700" i="1" dirty="0" smtClean="0"/>
              <a:t> </a:t>
            </a:r>
            <a:r>
              <a:rPr lang="en-US" altLang="zh-CN" sz="700" i="1" dirty="0" err="1" smtClean="0"/>
              <a:t>Dini</a:t>
            </a:r>
            <a:r>
              <a:rPr lang="en-US" altLang="zh-CN" sz="700" dirty="0" smtClean="0"/>
              <a:t>. Bandung: </a:t>
            </a:r>
            <a:r>
              <a:rPr lang="en-US" altLang="zh-CN" sz="700" dirty="0" err="1" smtClean="0"/>
              <a:t>Alfabeta</a:t>
            </a:r>
            <a:endParaRPr lang="en-US" sz="700" dirty="0" smtClean="0"/>
          </a:p>
          <a:p>
            <a:r>
              <a:rPr lang="en-US" altLang="zh-CN" sz="700" dirty="0" err="1" smtClean="0"/>
              <a:t>Kokom</a:t>
            </a:r>
            <a:r>
              <a:rPr lang="en-US" altLang="zh-CN" sz="700" dirty="0" smtClean="0"/>
              <a:t> </a:t>
            </a:r>
            <a:r>
              <a:rPr lang="en-US" altLang="zh-CN" sz="700" dirty="0" err="1" smtClean="0"/>
              <a:t>Komalasari</a:t>
            </a:r>
            <a:r>
              <a:rPr lang="en-US" altLang="zh-CN" sz="700" dirty="0" smtClean="0"/>
              <a:t>. (2010). </a:t>
            </a:r>
            <a:r>
              <a:rPr lang="en-US" altLang="zh-CN" sz="700" i="1" dirty="0" err="1" smtClean="0"/>
              <a:t>Pembelajaran</a:t>
            </a:r>
            <a:r>
              <a:rPr lang="en-US" altLang="zh-CN" sz="700" i="1" dirty="0" smtClean="0"/>
              <a:t> </a:t>
            </a:r>
            <a:r>
              <a:rPr lang="en-US" altLang="zh-CN" sz="700" i="1" dirty="0" err="1" smtClean="0"/>
              <a:t>Kontekstual</a:t>
            </a:r>
            <a:r>
              <a:rPr lang="en-US" altLang="zh-CN" sz="700" i="1" dirty="0" smtClean="0"/>
              <a:t> </a:t>
            </a:r>
            <a:r>
              <a:rPr lang="en-US" altLang="zh-CN" sz="700" i="1" dirty="0" err="1" smtClean="0"/>
              <a:t>Konsep</a:t>
            </a:r>
            <a:r>
              <a:rPr lang="en-US" altLang="zh-CN" sz="700" i="1" dirty="0" smtClean="0"/>
              <a:t> Dan </a:t>
            </a:r>
            <a:r>
              <a:rPr lang="en-US" altLang="zh-CN" sz="700" i="1" dirty="0" err="1" smtClean="0"/>
              <a:t>Aplikasi</a:t>
            </a:r>
            <a:r>
              <a:rPr lang="en-US" altLang="zh-CN" sz="700" dirty="0" smtClean="0"/>
              <a:t>. Jakarta: </a:t>
            </a:r>
            <a:r>
              <a:rPr lang="en-US" altLang="zh-CN" sz="700" dirty="0" err="1" smtClean="0"/>
              <a:t>Rafika</a:t>
            </a:r>
            <a:r>
              <a:rPr lang="en-US" altLang="zh-CN" sz="700" dirty="0" smtClean="0"/>
              <a:t> </a:t>
            </a:r>
            <a:r>
              <a:rPr lang="en-US" altLang="zh-CN" sz="700" dirty="0" err="1" smtClean="0"/>
              <a:t>Aditama</a:t>
            </a:r>
            <a:r>
              <a:rPr lang="en-US" altLang="zh-CN" sz="700" dirty="0" smtClean="0"/>
              <a:t>.</a:t>
            </a:r>
            <a:endParaRPr lang="en-US" sz="700" dirty="0" smtClean="0"/>
          </a:p>
          <a:p>
            <a:r>
              <a:rPr lang="en-US" altLang="zh-CN" sz="700" dirty="0" err="1" smtClean="0"/>
              <a:t>Mikran</a:t>
            </a:r>
            <a:r>
              <a:rPr lang="en-US" altLang="zh-CN" sz="700" dirty="0" smtClean="0"/>
              <a:t>, M., </a:t>
            </a:r>
            <a:r>
              <a:rPr lang="en-US" altLang="zh-CN" sz="700" dirty="0" err="1" smtClean="0"/>
              <a:t>Pasaribu</a:t>
            </a:r>
            <a:r>
              <a:rPr lang="en-US" altLang="zh-CN" sz="700" dirty="0" smtClean="0"/>
              <a:t>, M., &amp; </a:t>
            </a:r>
            <a:r>
              <a:rPr lang="en-US" altLang="zh-CN" sz="700" dirty="0" err="1" smtClean="0"/>
              <a:t>Darmadi</a:t>
            </a:r>
            <a:r>
              <a:rPr lang="en-US" altLang="zh-CN" sz="700" dirty="0" smtClean="0"/>
              <a:t>, I. W. (2018). </a:t>
            </a:r>
            <a:r>
              <a:rPr lang="en-US" altLang="zh-CN" sz="700" i="1" dirty="0" err="1" smtClean="0"/>
              <a:t>Penerapan</a:t>
            </a:r>
            <a:r>
              <a:rPr lang="en-US" altLang="zh-CN" sz="700" i="1" dirty="0" smtClean="0"/>
              <a:t> Model </a:t>
            </a:r>
            <a:r>
              <a:rPr lang="en-US" altLang="zh-CN" sz="700" i="1" dirty="0" err="1" smtClean="0"/>
              <a:t>Pembelajaran</a:t>
            </a:r>
            <a:r>
              <a:rPr lang="en-US" altLang="zh-CN" sz="700" i="1" dirty="0" smtClean="0"/>
              <a:t> </a:t>
            </a:r>
            <a:r>
              <a:rPr lang="en-US" altLang="zh-CN" sz="700" i="1" dirty="0" err="1" smtClean="0"/>
              <a:t>Kooperatif</a:t>
            </a:r>
            <a:r>
              <a:rPr lang="en-US" altLang="zh-CN" sz="700" i="1" dirty="0" smtClean="0"/>
              <a:t> Make A Match </a:t>
            </a:r>
            <a:r>
              <a:rPr lang="en-US" altLang="zh-CN" sz="700" i="1" dirty="0" err="1" smtClean="0"/>
              <a:t>untuk</a:t>
            </a:r>
            <a:r>
              <a:rPr lang="en-US" altLang="zh-CN" sz="700" i="1" dirty="0" smtClean="0"/>
              <a:t> </a:t>
            </a:r>
            <a:r>
              <a:rPr lang="en-US" altLang="zh-CN" sz="700" i="1" dirty="0" err="1" smtClean="0"/>
              <a:t>Meningkatkan</a:t>
            </a:r>
            <a:r>
              <a:rPr lang="en-US" altLang="zh-CN" sz="700" i="1" dirty="0" smtClean="0"/>
              <a:t> </a:t>
            </a:r>
            <a:r>
              <a:rPr lang="en-US" altLang="zh-CN" sz="700" i="1" dirty="0" err="1" smtClean="0"/>
              <a:t>Hasil</a:t>
            </a:r>
            <a:r>
              <a:rPr lang="en-US" altLang="zh-CN" sz="700" i="1" dirty="0" smtClean="0"/>
              <a:t> </a:t>
            </a:r>
            <a:r>
              <a:rPr lang="en-US" altLang="zh-CN" sz="700" i="1" dirty="0" err="1" smtClean="0"/>
              <a:t>Belajar</a:t>
            </a:r>
            <a:r>
              <a:rPr lang="en-US" altLang="zh-CN" sz="700" i="1" dirty="0" smtClean="0"/>
              <a:t> </a:t>
            </a:r>
            <a:r>
              <a:rPr lang="en-US" altLang="zh-CN" sz="700" i="1" dirty="0" err="1" smtClean="0"/>
              <a:t>Siswa</a:t>
            </a:r>
            <a:r>
              <a:rPr lang="en-US" altLang="zh-CN" sz="700" i="1" dirty="0" smtClean="0"/>
              <a:t> </a:t>
            </a:r>
            <a:r>
              <a:rPr lang="en-US" altLang="zh-CN" sz="700" i="1" dirty="0" err="1" smtClean="0"/>
              <a:t>Kelas</a:t>
            </a:r>
            <a:r>
              <a:rPr lang="en-US" altLang="zh-CN" sz="700" i="1" dirty="0" smtClean="0"/>
              <a:t> VIIA SMP </a:t>
            </a:r>
            <a:r>
              <a:rPr lang="en-US" altLang="zh-CN" sz="700" i="1" dirty="0" err="1" smtClean="0"/>
              <a:t>Negeri</a:t>
            </a:r>
            <a:r>
              <a:rPr lang="en-US" altLang="zh-CN" sz="700" i="1" dirty="0" smtClean="0"/>
              <a:t> 1 </a:t>
            </a:r>
            <a:r>
              <a:rPr lang="en-US" altLang="zh-CN" sz="700" i="1" dirty="0" err="1" smtClean="0"/>
              <a:t>Tomini</a:t>
            </a:r>
            <a:r>
              <a:rPr lang="en-US" altLang="zh-CN" sz="700" i="1" dirty="0" smtClean="0"/>
              <a:t> </a:t>
            </a:r>
            <a:r>
              <a:rPr lang="en-US" altLang="zh-CN" sz="700" i="1" dirty="0" err="1" smtClean="0"/>
              <a:t>Pada</a:t>
            </a:r>
            <a:r>
              <a:rPr lang="en-US" altLang="zh-CN" sz="700" i="1" dirty="0" smtClean="0"/>
              <a:t> </a:t>
            </a:r>
            <a:r>
              <a:rPr lang="en-US" altLang="zh-CN" sz="700" i="1" dirty="0" err="1" smtClean="0"/>
              <a:t>Konsep</a:t>
            </a:r>
            <a:r>
              <a:rPr lang="en-US" altLang="zh-CN" sz="700" i="1" dirty="0" smtClean="0"/>
              <a:t> </a:t>
            </a:r>
            <a:r>
              <a:rPr lang="en-US" altLang="zh-CN" sz="700" i="1" dirty="0" err="1" smtClean="0"/>
              <a:t>Gerak</a:t>
            </a:r>
            <a:r>
              <a:rPr lang="en-US" altLang="zh-CN" sz="700" i="1" dirty="0" smtClean="0"/>
              <a:t>.</a:t>
            </a:r>
            <a:r>
              <a:rPr lang="zh-CN" altLang="en-US" sz="700" dirty="0" smtClean="0"/>
              <a:t> </a:t>
            </a:r>
            <a:r>
              <a:rPr lang="en-US" altLang="zh-CN" sz="700" i="1" dirty="0" smtClean="0"/>
              <a:t>JPFT (</a:t>
            </a:r>
            <a:r>
              <a:rPr lang="en-US" altLang="zh-CN" sz="700" i="1" dirty="0" err="1" smtClean="0"/>
              <a:t>Jurnal</a:t>
            </a:r>
            <a:r>
              <a:rPr lang="en-US" altLang="zh-CN" sz="700" i="1" dirty="0" smtClean="0"/>
              <a:t> </a:t>
            </a:r>
            <a:r>
              <a:rPr lang="en-US" altLang="zh-CN" sz="700" i="1" dirty="0" err="1" smtClean="0"/>
              <a:t>Pendidikan</a:t>
            </a:r>
            <a:r>
              <a:rPr lang="en-US" altLang="zh-CN" sz="700" i="1" dirty="0" smtClean="0"/>
              <a:t> </a:t>
            </a:r>
            <a:r>
              <a:rPr lang="en-US" altLang="zh-CN" sz="700" i="1" dirty="0" err="1" smtClean="0"/>
              <a:t>Fisika</a:t>
            </a:r>
            <a:r>
              <a:rPr lang="en-US" altLang="zh-CN" sz="700" i="1" dirty="0" smtClean="0"/>
              <a:t> </a:t>
            </a:r>
            <a:r>
              <a:rPr lang="en-US" altLang="zh-CN" sz="700" i="1" dirty="0" err="1" smtClean="0"/>
              <a:t>Tadulako</a:t>
            </a:r>
            <a:r>
              <a:rPr lang="en-US" altLang="zh-CN" sz="700" i="1" dirty="0" smtClean="0"/>
              <a:t> Online)</a:t>
            </a:r>
            <a:r>
              <a:rPr lang="en-US" altLang="zh-CN" sz="700" dirty="0" smtClean="0"/>
              <a:t>, </a:t>
            </a:r>
            <a:r>
              <a:rPr lang="en-US" altLang="zh-CN" sz="700" i="1" dirty="0" smtClean="0"/>
              <a:t>2</a:t>
            </a:r>
            <a:r>
              <a:rPr lang="en-US" altLang="zh-CN" sz="700" dirty="0" smtClean="0"/>
              <a:t>(2), 9-16.</a:t>
            </a:r>
            <a:endParaRPr lang="en-US" sz="700" dirty="0" smtClean="0"/>
          </a:p>
          <a:p>
            <a:r>
              <a:rPr lang="en-US" altLang="zh-CN" sz="700" dirty="0" err="1" smtClean="0"/>
              <a:t>Oemar</a:t>
            </a:r>
            <a:r>
              <a:rPr lang="en-US" altLang="zh-CN" sz="700" dirty="0" smtClean="0"/>
              <a:t>, H. (2011). </a:t>
            </a:r>
            <a:r>
              <a:rPr lang="en-US" altLang="zh-CN" sz="700" i="1" dirty="0" err="1" smtClean="0"/>
              <a:t>Proses</a:t>
            </a:r>
            <a:r>
              <a:rPr lang="en-US" altLang="zh-CN" sz="700" i="1" dirty="0" smtClean="0"/>
              <a:t> </a:t>
            </a:r>
            <a:r>
              <a:rPr lang="en-US" altLang="zh-CN" sz="700" i="1" dirty="0" err="1" smtClean="0"/>
              <a:t>Belajar</a:t>
            </a:r>
            <a:r>
              <a:rPr lang="en-US" altLang="zh-CN" sz="700" i="1" dirty="0" smtClean="0"/>
              <a:t> </a:t>
            </a:r>
            <a:r>
              <a:rPr lang="en-US" altLang="zh-CN" sz="700" i="1" dirty="0" err="1" smtClean="0"/>
              <a:t>Mengajar</a:t>
            </a:r>
            <a:r>
              <a:rPr lang="en-US" altLang="zh-CN" sz="700" dirty="0" smtClean="0"/>
              <a:t>. Jakarta: </a:t>
            </a:r>
            <a:r>
              <a:rPr lang="en-US" altLang="zh-CN" sz="700" dirty="0" err="1" smtClean="0"/>
              <a:t>Bumi</a:t>
            </a:r>
            <a:r>
              <a:rPr lang="en-US" altLang="zh-CN" sz="700" dirty="0" smtClean="0"/>
              <a:t> </a:t>
            </a:r>
            <a:r>
              <a:rPr lang="en-US" altLang="zh-CN" sz="700" dirty="0" err="1" smtClean="0"/>
              <a:t>Aksara</a:t>
            </a:r>
            <a:r>
              <a:rPr lang="en-US" altLang="zh-CN" sz="700" dirty="0" smtClean="0"/>
              <a:t>.</a:t>
            </a:r>
            <a:endParaRPr lang="en-US" sz="700" dirty="0" smtClean="0"/>
          </a:p>
          <a:p>
            <a:r>
              <a:rPr lang="en-US" altLang="zh-CN" sz="700" dirty="0" err="1" smtClean="0"/>
              <a:t>Oktiani</a:t>
            </a:r>
            <a:r>
              <a:rPr lang="en-US" altLang="zh-CN" sz="700" dirty="0" smtClean="0"/>
              <a:t>, I. (2017). </a:t>
            </a:r>
            <a:r>
              <a:rPr lang="en-US" altLang="zh-CN" sz="700" dirty="0" err="1" smtClean="0"/>
              <a:t>Kreativitas</a:t>
            </a:r>
            <a:r>
              <a:rPr lang="en-US" altLang="zh-CN" sz="700" dirty="0" smtClean="0"/>
              <a:t> guru </a:t>
            </a:r>
            <a:r>
              <a:rPr lang="en-US" altLang="zh-CN" sz="700" dirty="0" err="1" smtClean="0"/>
              <a:t>dalam</a:t>
            </a:r>
            <a:r>
              <a:rPr lang="en-US" altLang="zh-CN" sz="700" dirty="0" smtClean="0"/>
              <a:t> </a:t>
            </a:r>
            <a:r>
              <a:rPr lang="en-US" altLang="zh-CN" sz="700" dirty="0" err="1" smtClean="0"/>
              <a:t>meningkatkan</a:t>
            </a:r>
            <a:r>
              <a:rPr lang="en-US" altLang="zh-CN" sz="700" dirty="0" smtClean="0"/>
              <a:t> </a:t>
            </a:r>
            <a:r>
              <a:rPr lang="en-US" altLang="zh-CN" sz="700" dirty="0" err="1" smtClean="0"/>
              <a:t>motivasi</a:t>
            </a:r>
            <a:r>
              <a:rPr lang="en-US" altLang="zh-CN" sz="700" dirty="0" smtClean="0"/>
              <a:t> </a:t>
            </a:r>
            <a:r>
              <a:rPr lang="en-US" altLang="zh-CN" sz="700" dirty="0" err="1" smtClean="0"/>
              <a:t>belajar</a:t>
            </a:r>
            <a:r>
              <a:rPr lang="en-US" altLang="zh-CN" sz="700" dirty="0" smtClean="0"/>
              <a:t> </a:t>
            </a:r>
            <a:r>
              <a:rPr lang="en-US" altLang="zh-CN" sz="700" dirty="0" err="1" smtClean="0"/>
              <a:t>peserta</a:t>
            </a:r>
            <a:r>
              <a:rPr lang="en-US" altLang="zh-CN" sz="700" dirty="0" smtClean="0"/>
              <a:t> </a:t>
            </a:r>
            <a:r>
              <a:rPr lang="en-US" altLang="zh-CN" sz="700" dirty="0" err="1" smtClean="0"/>
              <a:t>didik</a:t>
            </a:r>
            <a:r>
              <a:rPr lang="en-US" altLang="zh-CN" sz="700" dirty="0" smtClean="0"/>
              <a:t>. </a:t>
            </a:r>
            <a:r>
              <a:rPr lang="en-US" altLang="zh-CN" sz="700" i="1" dirty="0" err="1" smtClean="0"/>
              <a:t>Jurnal</a:t>
            </a:r>
            <a:r>
              <a:rPr lang="en-US" altLang="zh-CN" sz="700" i="1" dirty="0" smtClean="0"/>
              <a:t> </a:t>
            </a:r>
            <a:r>
              <a:rPr lang="en-US" altLang="zh-CN" sz="700" i="1" dirty="0" err="1" smtClean="0"/>
              <a:t>kependidikan</a:t>
            </a:r>
            <a:r>
              <a:rPr lang="en-US" altLang="zh-CN" sz="700" dirty="0" smtClean="0"/>
              <a:t>, </a:t>
            </a:r>
            <a:r>
              <a:rPr lang="en-US" altLang="zh-CN" sz="700" i="1" dirty="0" smtClean="0"/>
              <a:t>5</a:t>
            </a:r>
            <a:r>
              <a:rPr lang="en-US" altLang="zh-CN" sz="700" dirty="0" smtClean="0"/>
              <a:t>(2), 216-232.</a:t>
            </a:r>
            <a:endParaRPr lang="en-US" sz="700" dirty="0" smtClean="0"/>
          </a:p>
          <a:p>
            <a:r>
              <a:rPr lang="en-US" altLang="zh-CN" sz="700" dirty="0" err="1" smtClean="0"/>
              <a:t>Rmadhani</a:t>
            </a:r>
            <a:r>
              <a:rPr lang="en-US" altLang="zh-CN" sz="700" dirty="0" smtClean="0"/>
              <a:t>, M. N. (2018). </a:t>
            </a:r>
            <a:r>
              <a:rPr lang="en-US" altLang="zh-CN" sz="700" i="1" dirty="0" err="1" smtClean="0"/>
              <a:t>Penerapan</a:t>
            </a:r>
            <a:r>
              <a:rPr lang="en-US" altLang="zh-CN" sz="700" i="1" dirty="0" smtClean="0"/>
              <a:t> Model </a:t>
            </a:r>
            <a:r>
              <a:rPr lang="en-US" altLang="zh-CN" sz="700" i="1" dirty="0" err="1" smtClean="0"/>
              <a:t>Pembeajaran</a:t>
            </a:r>
            <a:r>
              <a:rPr lang="en-US" altLang="zh-CN" sz="700" i="1" dirty="0" smtClean="0"/>
              <a:t> </a:t>
            </a:r>
            <a:r>
              <a:rPr lang="en-US" altLang="zh-CN" sz="700" i="1" dirty="0" err="1" smtClean="0"/>
              <a:t>Kooperatif</a:t>
            </a:r>
            <a:r>
              <a:rPr lang="en-US" altLang="zh-CN" sz="700" i="1" dirty="0" smtClean="0"/>
              <a:t> </a:t>
            </a:r>
            <a:r>
              <a:rPr lang="en-US" altLang="zh-CN" sz="700" i="1" dirty="0" err="1" smtClean="0"/>
              <a:t>Tipe</a:t>
            </a:r>
            <a:r>
              <a:rPr lang="en-US" altLang="zh-CN" sz="700" i="1" dirty="0" smtClean="0"/>
              <a:t> Make A Match </a:t>
            </a:r>
            <a:r>
              <a:rPr lang="en-US" altLang="zh-CN" sz="700" i="1" dirty="0" err="1" smtClean="0"/>
              <a:t>Untuk</a:t>
            </a:r>
            <a:r>
              <a:rPr lang="en-US" altLang="zh-CN" sz="700" i="1" dirty="0" smtClean="0"/>
              <a:t> </a:t>
            </a:r>
            <a:r>
              <a:rPr lang="en-US" altLang="zh-CN" sz="700" i="1" dirty="0" err="1" smtClean="0"/>
              <a:t>Meningkatkan</a:t>
            </a:r>
            <a:r>
              <a:rPr lang="en-US" altLang="zh-CN" sz="700" i="1" dirty="0" smtClean="0"/>
              <a:t> </a:t>
            </a:r>
            <a:r>
              <a:rPr lang="en-US" altLang="zh-CN" sz="700" i="1" dirty="0" err="1" smtClean="0"/>
              <a:t>Aktivits</a:t>
            </a:r>
            <a:r>
              <a:rPr lang="en-US" altLang="zh-CN" sz="700" i="1" dirty="0" smtClean="0"/>
              <a:t> Dan /</a:t>
            </a:r>
            <a:r>
              <a:rPr lang="en-US" altLang="zh-CN" sz="700" i="1" dirty="0" err="1" smtClean="0"/>
              <a:t>hasil</a:t>
            </a:r>
            <a:r>
              <a:rPr lang="en-US" altLang="zh-CN" sz="700" i="1" dirty="0" smtClean="0"/>
              <a:t> </a:t>
            </a:r>
            <a:r>
              <a:rPr lang="en-US" altLang="zh-CN" sz="700" i="1" dirty="0" err="1" smtClean="0"/>
              <a:t>Belajar</a:t>
            </a:r>
            <a:r>
              <a:rPr lang="en-US" altLang="zh-CN" sz="700" i="1" dirty="0" smtClean="0"/>
              <a:t> </a:t>
            </a:r>
            <a:r>
              <a:rPr lang="en-US" altLang="zh-CN" sz="700" i="1" dirty="0" err="1" smtClean="0"/>
              <a:t>Siswa</a:t>
            </a:r>
            <a:r>
              <a:rPr lang="en-US" altLang="zh-CN" sz="700" i="1" dirty="0" smtClean="0"/>
              <a:t> </a:t>
            </a:r>
            <a:r>
              <a:rPr lang="en-US" altLang="zh-CN" sz="700" i="1" dirty="0" err="1" smtClean="0"/>
              <a:t>Tema</a:t>
            </a:r>
            <a:r>
              <a:rPr lang="en-US" altLang="zh-CN" sz="700" i="1" dirty="0" smtClean="0"/>
              <a:t> </a:t>
            </a:r>
            <a:r>
              <a:rPr lang="en-US" altLang="zh-CN" sz="700" i="1" dirty="0" err="1" smtClean="0"/>
              <a:t>Cita-Citaku</a:t>
            </a:r>
            <a:r>
              <a:rPr lang="en-US" altLang="zh-CN" sz="700" i="1" dirty="0" smtClean="0"/>
              <a:t> </a:t>
            </a:r>
            <a:r>
              <a:rPr lang="en-US" altLang="zh-CN" sz="700" i="1" dirty="0" err="1" smtClean="0"/>
              <a:t>Pada</a:t>
            </a:r>
            <a:r>
              <a:rPr lang="en-US" altLang="zh-CN" sz="700" i="1" dirty="0" smtClean="0"/>
              <a:t> </a:t>
            </a:r>
            <a:r>
              <a:rPr lang="en-US" altLang="zh-CN" sz="700" i="1" dirty="0" err="1" smtClean="0"/>
              <a:t>Siswa</a:t>
            </a:r>
            <a:r>
              <a:rPr lang="en-US" altLang="zh-CN" sz="700" i="1" dirty="0" smtClean="0"/>
              <a:t> </a:t>
            </a:r>
            <a:r>
              <a:rPr lang="en-US" altLang="zh-CN" sz="700" i="1" dirty="0" err="1" smtClean="0"/>
              <a:t>Kelas</a:t>
            </a:r>
            <a:r>
              <a:rPr lang="en-US" altLang="zh-CN" sz="700" i="1" dirty="0" smtClean="0"/>
              <a:t> IV SDN </a:t>
            </a:r>
            <a:r>
              <a:rPr lang="en-US" altLang="zh-CN" sz="700" i="1" dirty="0" err="1" smtClean="0"/>
              <a:t>Setail</a:t>
            </a:r>
            <a:r>
              <a:rPr lang="en-US" altLang="zh-CN" sz="700" i="1" dirty="0" smtClean="0"/>
              <a:t> 01 </a:t>
            </a:r>
            <a:r>
              <a:rPr lang="en-US" altLang="zh-CN" sz="700" i="1" dirty="0" err="1" smtClean="0"/>
              <a:t>Banyuwangi</a:t>
            </a:r>
            <a:r>
              <a:rPr lang="en-US" altLang="zh-CN" sz="700" dirty="0" smtClean="0"/>
              <a:t>. </a:t>
            </a:r>
            <a:r>
              <a:rPr lang="en-US" altLang="zh-CN" sz="700" dirty="0" err="1" smtClean="0"/>
              <a:t>Jember</a:t>
            </a:r>
            <a:r>
              <a:rPr lang="en-US" altLang="zh-CN" sz="700" dirty="0" smtClean="0"/>
              <a:t>.</a:t>
            </a:r>
            <a:endParaRPr lang="en-US" sz="700" dirty="0" smtClean="0"/>
          </a:p>
          <a:p>
            <a:r>
              <a:rPr lang="en-US" altLang="zh-CN" sz="700" dirty="0" err="1" smtClean="0"/>
              <a:t>Sardiman</a:t>
            </a:r>
            <a:r>
              <a:rPr lang="en-US" altLang="zh-CN" sz="700" dirty="0" smtClean="0"/>
              <a:t>. (2016). </a:t>
            </a:r>
            <a:r>
              <a:rPr lang="en-US" altLang="zh-CN" sz="700" i="1" dirty="0" err="1" smtClean="0"/>
              <a:t>Interaksi</a:t>
            </a:r>
            <a:r>
              <a:rPr lang="en-US" altLang="zh-CN" sz="700" i="1" dirty="0" smtClean="0"/>
              <a:t> &amp; </a:t>
            </a:r>
            <a:r>
              <a:rPr lang="en-US" altLang="zh-CN" sz="700" i="1" dirty="0" err="1" smtClean="0"/>
              <a:t>Motivasi</a:t>
            </a:r>
            <a:r>
              <a:rPr lang="en-US" altLang="zh-CN" sz="700" i="1" dirty="0" smtClean="0"/>
              <a:t> </a:t>
            </a:r>
            <a:r>
              <a:rPr lang="en-US" altLang="zh-CN" sz="700" i="1" dirty="0" err="1" smtClean="0"/>
              <a:t>Belajar</a:t>
            </a:r>
            <a:r>
              <a:rPr lang="en-US" altLang="zh-CN" sz="700" i="1" dirty="0" smtClean="0"/>
              <a:t> </a:t>
            </a:r>
            <a:r>
              <a:rPr lang="en-US" altLang="zh-CN" sz="700" i="1" dirty="0" err="1" smtClean="0"/>
              <a:t>Mengajar</a:t>
            </a:r>
            <a:r>
              <a:rPr lang="en-US" altLang="zh-CN" sz="700" dirty="0" smtClean="0"/>
              <a:t>. Jakarta: </a:t>
            </a:r>
            <a:r>
              <a:rPr lang="en-US" altLang="zh-CN" sz="700" dirty="0" err="1" smtClean="0"/>
              <a:t>Rajawali</a:t>
            </a:r>
            <a:r>
              <a:rPr lang="en-US" altLang="zh-CN" sz="700" dirty="0" smtClean="0"/>
              <a:t> Pers.</a:t>
            </a:r>
            <a:endParaRPr lang="en-US" sz="700" dirty="0" smtClean="0"/>
          </a:p>
          <a:p>
            <a:r>
              <a:rPr lang="en-US" altLang="zh-CN" sz="700" dirty="0" err="1" smtClean="0"/>
              <a:t>Seasfaot</a:t>
            </a:r>
            <a:r>
              <a:rPr lang="en-US" altLang="zh-CN" sz="700" dirty="0" smtClean="0"/>
              <a:t>, L., Bien, Y. I., &amp; </a:t>
            </a:r>
            <a:r>
              <a:rPr lang="en-US" altLang="zh-CN" sz="700" dirty="0" err="1" smtClean="0"/>
              <a:t>Abi</a:t>
            </a:r>
            <a:r>
              <a:rPr lang="en-US" altLang="zh-CN" sz="700" dirty="0" smtClean="0"/>
              <a:t>, A. M. (2020). </a:t>
            </a:r>
            <a:r>
              <a:rPr lang="en-US" altLang="zh-CN" sz="700" dirty="0" err="1" smtClean="0"/>
              <a:t>Penerapan</a:t>
            </a:r>
            <a:r>
              <a:rPr lang="en-US" altLang="zh-CN" sz="700" dirty="0" smtClean="0"/>
              <a:t> Model </a:t>
            </a:r>
            <a:r>
              <a:rPr lang="en-US" altLang="zh-CN" sz="700" dirty="0" err="1" smtClean="0"/>
              <a:t>Pembelajaran</a:t>
            </a:r>
            <a:r>
              <a:rPr lang="en-US" altLang="zh-CN" sz="700" dirty="0" smtClean="0"/>
              <a:t> Make A Match </a:t>
            </a:r>
            <a:r>
              <a:rPr lang="en-US" altLang="zh-CN" sz="700" dirty="0" err="1" smtClean="0"/>
              <a:t>untuk</a:t>
            </a:r>
            <a:r>
              <a:rPr lang="en-US" altLang="zh-CN" sz="700" dirty="0" smtClean="0"/>
              <a:t> </a:t>
            </a:r>
            <a:r>
              <a:rPr lang="en-US" altLang="zh-CN" sz="700" dirty="0" err="1" smtClean="0"/>
              <a:t>Meningkatkan</a:t>
            </a:r>
            <a:r>
              <a:rPr lang="en-US" altLang="zh-CN" sz="700" dirty="0" smtClean="0"/>
              <a:t> </a:t>
            </a:r>
            <a:r>
              <a:rPr lang="en-US" altLang="zh-CN" sz="700" dirty="0" err="1" smtClean="0"/>
              <a:t>Motivasi</a:t>
            </a:r>
            <a:r>
              <a:rPr lang="en-US" altLang="zh-CN" sz="700" dirty="0" smtClean="0"/>
              <a:t> </a:t>
            </a:r>
            <a:r>
              <a:rPr lang="en-US" altLang="zh-CN" sz="700" dirty="0" err="1" smtClean="0"/>
              <a:t>Belajar</a:t>
            </a:r>
            <a:r>
              <a:rPr lang="en-US" altLang="zh-CN" sz="700" dirty="0" smtClean="0"/>
              <a:t> </a:t>
            </a:r>
            <a:r>
              <a:rPr lang="en-US" altLang="zh-CN" sz="700" dirty="0" err="1" smtClean="0"/>
              <a:t>dan</a:t>
            </a:r>
            <a:r>
              <a:rPr lang="en-US" altLang="zh-CN" sz="700" dirty="0" smtClean="0"/>
              <a:t> </a:t>
            </a:r>
            <a:r>
              <a:rPr lang="en-US" altLang="zh-CN" sz="700" dirty="0" err="1" smtClean="0"/>
              <a:t>Prestasi</a:t>
            </a:r>
            <a:r>
              <a:rPr lang="en-US" altLang="zh-CN" sz="700" dirty="0" smtClean="0"/>
              <a:t> </a:t>
            </a:r>
            <a:r>
              <a:rPr lang="en-US" altLang="zh-CN" sz="700" dirty="0" err="1" smtClean="0"/>
              <a:t>Belajar</a:t>
            </a:r>
            <a:r>
              <a:rPr lang="en-US" altLang="zh-CN" sz="700" dirty="0" smtClean="0"/>
              <a:t> </a:t>
            </a:r>
            <a:r>
              <a:rPr lang="en-US" altLang="zh-CN" sz="700" dirty="0" err="1" smtClean="0"/>
              <a:t>Matematika</a:t>
            </a:r>
            <a:r>
              <a:rPr lang="en-US" altLang="zh-CN" sz="700" dirty="0" smtClean="0"/>
              <a:t> </a:t>
            </a:r>
            <a:r>
              <a:rPr lang="en-US" altLang="zh-CN" sz="700" dirty="0" err="1" smtClean="0"/>
              <a:t>Siswa</a:t>
            </a:r>
            <a:r>
              <a:rPr lang="en-US" altLang="zh-CN" sz="700" dirty="0" smtClean="0"/>
              <a:t>. </a:t>
            </a:r>
            <a:r>
              <a:rPr lang="en-US" altLang="zh-CN" sz="700" i="1" dirty="0" err="1" smtClean="0"/>
              <a:t>Jurnal</a:t>
            </a:r>
            <a:r>
              <a:rPr lang="en-US" altLang="zh-CN" sz="700" i="1" dirty="0" smtClean="0"/>
              <a:t> </a:t>
            </a:r>
            <a:r>
              <a:rPr lang="en-US" altLang="zh-CN" sz="700" i="1" dirty="0" err="1" smtClean="0"/>
              <a:t>Cendekia</a:t>
            </a:r>
            <a:r>
              <a:rPr lang="en-US" altLang="zh-CN" sz="700" i="1" dirty="0" smtClean="0"/>
              <a:t>: </a:t>
            </a:r>
            <a:r>
              <a:rPr lang="en-US" altLang="zh-CN" sz="700" i="1" dirty="0" err="1" smtClean="0"/>
              <a:t>Jurnal</a:t>
            </a:r>
            <a:r>
              <a:rPr lang="en-US" altLang="zh-CN" sz="700" i="1" dirty="0" smtClean="0"/>
              <a:t> </a:t>
            </a:r>
            <a:r>
              <a:rPr lang="en-US" altLang="zh-CN" sz="700" i="1" dirty="0" err="1" smtClean="0"/>
              <a:t>Pendidikan</a:t>
            </a:r>
            <a:r>
              <a:rPr lang="en-US" altLang="zh-CN" sz="700" i="1" dirty="0" smtClean="0"/>
              <a:t> </a:t>
            </a:r>
            <a:r>
              <a:rPr lang="en-US" altLang="zh-CN" sz="700" i="1" dirty="0" err="1" smtClean="0"/>
              <a:t>Matematika</a:t>
            </a:r>
            <a:r>
              <a:rPr lang="en-US" altLang="zh-CN" sz="700" dirty="0" smtClean="0"/>
              <a:t>.</a:t>
            </a:r>
            <a:endParaRPr lang="en-US" sz="700" dirty="0" smtClean="0"/>
          </a:p>
          <a:p>
            <a:r>
              <a:rPr lang="en-US" altLang="zh-CN" sz="700" dirty="0" err="1" smtClean="0"/>
              <a:t>Topandra</a:t>
            </a:r>
            <a:r>
              <a:rPr lang="en-US" altLang="zh-CN" sz="700" dirty="0" smtClean="0"/>
              <a:t>, M., &amp; </a:t>
            </a:r>
            <a:r>
              <a:rPr lang="en-US" altLang="zh-CN" sz="700" dirty="0" err="1" smtClean="0"/>
              <a:t>Hamimah</a:t>
            </a:r>
            <a:r>
              <a:rPr lang="en-US" altLang="zh-CN" sz="700" dirty="0" smtClean="0"/>
              <a:t>, H. (2020). </a:t>
            </a:r>
            <a:r>
              <a:rPr lang="en-US" altLang="zh-CN" sz="700" i="1" dirty="0" smtClean="0"/>
              <a:t>Model </a:t>
            </a:r>
            <a:r>
              <a:rPr lang="en-US" altLang="zh-CN" sz="700" i="1" dirty="0" err="1" smtClean="0"/>
              <a:t>Kooperatif</a:t>
            </a:r>
            <a:r>
              <a:rPr lang="en-US" altLang="zh-CN" sz="700" i="1" dirty="0" smtClean="0"/>
              <a:t> </a:t>
            </a:r>
            <a:r>
              <a:rPr lang="en-US" altLang="zh-CN" sz="700" i="1" dirty="0" err="1" smtClean="0"/>
              <a:t>Tipe</a:t>
            </a:r>
            <a:r>
              <a:rPr lang="en-US" altLang="zh-CN" sz="700" i="1" dirty="0" smtClean="0"/>
              <a:t> Make A Match </a:t>
            </a:r>
            <a:r>
              <a:rPr lang="en-US" altLang="zh-CN" sz="700" i="1" dirty="0" err="1" smtClean="0"/>
              <a:t>Dalam</a:t>
            </a:r>
            <a:r>
              <a:rPr lang="en-US" altLang="zh-CN" sz="700" i="1" dirty="0" smtClean="0"/>
              <a:t> </a:t>
            </a:r>
            <a:r>
              <a:rPr lang="en-US" altLang="zh-CN" sz="700" i="1" dirty="0" err="1" smtClean="0"/>
              <a:t>Pembelajaran</a:t>
            </a:r>
            <a:r>
              <a:rPr lang="en-US" altLang="zh-CN" sz="700" i="1" dirty="0" smtClean="0"/>
              <a:t> </a:t>
            </a:r>
            <a:r>
              <a:rPr lang="en-US" altLang="zh-CN" sz="700" i="1" dirty="0" err="1" smtClean="0"/>
              <a:t>Tematik</a:t>
            </a:r>
            <a:r>
              <a:rPr lang="en-US" altLang="zh-CN" sz="700" i="1" dirty="0" smtClean="0"/>
              <a:t> </a:t>
            </a:r>
            <a:r>
              <a:rPr lang="en-US" altLang="zh-CN" sz="700" i="1" dirty="0" err="1" smtClean="0"/>
              <a:t>Terpadu</a:t>
            </a:r>
            <a:r>
              <a:rPr lang="en-US" altLang="zh-CN" sz="700" i="1" dirty="0" smtClean="0"/>
              <a:t> Di </a:t>
            </a:r>
            <a:r>
              <a:rPr lang="en-US" altLang="zh-CN" sz="700" i="1" dirty="0" err="1" smtClean="0"/>
              <a:t>Sekolah</a:t>
            </a:r>
            <a:r>
              <a:rPr lang="en-US" altLang="zh-CN" sz="700" i="1" dirty="0" smtClean="0"/>
              <a:t> </a:t>
            </a:r>
            <a:r>
              <a:rPr lang="en-US" altLang="zh-CN" sz="700" i="1" dirty="0" err="1" smtClean="0"/>
              <a:t>Dasar</a:t>
            </a:r>
            <a:r>
              <a:rPr lang="en-US" altLang="zh-CN" sz="700" dirty="0" smtClean="0"/>
              <a:t>. </a:t>
            </a:r>
            <a:r>
              <a:rPr lang="en-US" altLang="zh-CN" sz="700" i="1" dirty="0" err="1" smtClean="0"/>
              <a:t>Jurnal</a:t>
            </a:r>
            <a:r>
              <a:rPr lang="en-US" altLang="zh-CN" sz="700" i="1" dirty="0" smtClean="0"/>
              <a:t> </a:t>
            </a:r>
            <a:r>
              <a:rPr lang="en-US" altLang="zh-CN" sz="700" i="1" dirty="0" err="1" smtClean="0"/>
              <a:t>Pendidikan</a:t>
            </a:r>
            <a:r>
              <a:rPr lang="en-US" altLang="zh-CN" sz="700" i="1" dirty="0" smtClean="0"/>
              <a:t> </a:t>
            </a:r>
            <a:r>
              <a:rPr lang="en-US" altLang="zh-CN" sz="700" i="1" dirty="0" err="1" smtClean="0"/>
              <a:t>Tambusai</a:t>
            </a:r>
            <a:r>
              <a:rPr lang="en-US" altLang="zh-CN" sz="700" dirty="0" smtClean="0"/>
              <a:t>, </a:t>
            </a:r>
            <a:r>
              <a:rPr lang="en-US" altLang="zh-CN" sz="700" i="1" dirty="0" smtClean="0"/>
              <a:t>4</a:t>
            </a:r>
            <a:r>
              <a:rPr lang="en-US" altLang="zh-CN" sz="700" dirty="0" smtClean="0"/>
              <a:t>(2), 1256-1268.</a:t>
            </a:r>
            <a:endParaRPr lang="en-US" sz="700" dirty="0" smtClean="0"/>
          </a:p>
          <a:p>
            <a:r>
              <a:rPr lang="en-US" altLang="zh-CN" sz="700" dirty="0" err="1" smtClean="0"/>
              <a:t>Widayanti</a:t>
            </a:r>
            <a:r>
              <a:rPr lang="en-US" altLang="zh-CN" sz="700" dirty="0" smtClean="0"/>
              <a:t>, A. (2018). </a:t>
            </a:r>
            <a:r>
              <a:rPr lang="en-US" altLang="zh-CN" sz="700" dirty="0" err="1" smtClean="0"/>
              <a:t>Penerapan</a:t>
            </a:r>
            <a:r>
              <a:rPr lang="en-US" altLang="zh-CN" sz="700" dirty="0" smtClean="0"/>
              <a:t> Model </a:t>
            </a:r>
            <a:r>
              <a:rPr lang="en-US" altLang="zh-CN" sz="700" dirty="0" err="1" smtClean="0"/>
              <a:t>Pembelajaran</a:t>
            </a:r>
            <a:r>
              <a:rPr lang="en-US" altLang="zh-CN" sz="700" dirty="0" smtClean="0"/>
              <a:t> </a:t>
            </a:r>
            <a:r>
              <a:rPr lang="en-US" altLang="zh-CN" sz="700" dirty="0" err="1" smtClean="0"/>
              <a:t>Teknik</a:t>
            </a:r>
            <a:r>
              <a:rPr lang="en-US" altLang="zh-CN" sz="700" dirty="0" smtClean="0"/>
              <a:t> Make A Match </a:t>
            </a:r>
            <a:r>
              <a:rPr lang="en-US" altLang="zh-CN" sz="700" dirty="0" err="1" smtClean="0"/>
              <a:t>Untuk</a:t>
            </a:r>
            <a:r>
              <a:rPr lang="en-US" altLang="zh-CN" sz="700" dirty="0" smtClean="0"/>
              <a:t> </a:t>
            </a:r>
            <a:r>
              <a:rPr lang="en-US" altLang="zh-CN" sz="700" dirty="0" err="1" smtClean="0"/>
              <a:t>Meningkatkan</a:t>
            </a:r>
            <a:r>
              <a:rPr lang="en-US" altLang="zh-CN" sz="700" dirty="0" smtClean="0"/>
              <a:t> </a:t>
            </a:r>
            <a:r>
              <a:rPr lang="en-US" altLang="zh-CN" sz="700" dirty="0" err="1" smtClean="0"/>
              <a:t>Motivasi</a:t>
            </a:r>
            <a:r>
              <a:rPr lang="en-US" altLang="zh-CN" sz="700" dirty="0" smtClean="0"/>
              <a:t> Dan </a:t>
            </a:r>
            <a:r>
              <a:rPr lang="en-US" altLang="zh-CN" sz="700" dirty="0" err="1" smtClean="0"/>
              <a:t>Aktivitas</a:t>
            </a:r>
            <a:r>
              <a:rPr lang="en-US" altLang="zh-CN" sz="700" dirty="0" smtClean="0"/>
              <a:t> </a:t>
            </a:r>
            <a:r>
              <a:rPr lang="en-US" altLang="zh-CN" sz="700" dirty="0" err="1" smtClean="0"/>
              <a:t>Belajar</a:t>
            </a:r>
            <a:r>
              <a:rPr lang="en-US" altLang="zh-CN" sz="700" dirty="0" smtClean="0"/>
              <a:t> </a:t>
            </a:r>
            <a:r>
              <a:rPr lang="en-US" altLang="zh-CN" sz="700" dirty="0" err="1" smtClean="0"/>
              <a:t>Siswa</a:t>
            </a:r>
            <a:r>
              <a:rPr lang="en-US" altLang="zh-CN" sz="700" dirty="0" smtClean="0"/>
              <a:t>. </a:t>
            </a:r>
            <a:r>
              <a:rPr lang="en-US" altLang="zh-CN" sz="700" i="1" dirty="0" err="1" smtClean="0"/>
              <a:t>Jurnal</a:t>
            </a:r>
            <a:r>
              <a:rPr lang="en-US" altLang="zh-CN" sz="700" i="1" dirty="0" smtClean="0"/>
              <a:t> </a:t>
            </a:r>
            <a:r>
              <a:rPr lang="en-US" altLang="zh-CN" sz="700" i="1" dirty="0" err="1" smtClean="0"/>
              <a:t>Pendidikan</a:t>
            </a:r>
            <a:r>
              <a:rPr lang="en-US" altLang="zh-CN" sz="700" i="1" dirty="0" smtClean="0"/>
              <a:t> </a:t>
            </a:r>
            <a:r>
              <a:rPr lang="en-US" altLang="zh-CN" sz="700" i="1" dirty="0" err="1" smtClean="0"/>
              <a:t>Akuntansi</a:t>
            </a:r>
            <a:r>
              <a:rPr lang="en-US" altLang="zh-CN" sz="700" i="1" dirty="0" smtClean="0"/>
              <a:t> Indonesia, 16 (1).</a:t>
            </a:r>
            <a:endParaRPr lang="en-US" sz="700" dirty="0" smtClean="0"/>
          </a:p>
          <a:p>
            <a:pPr marL="457200" lvl="0" indent="-228600" algn="l" rtl="0">
              <a:lnSpc>
                <a:spcPct val="90000"/>
              </a:lnSpc>
              <a:spcBef>
                <a:spcPts val="1000"/>
              </a:spcBef>
              <a:spcAft>
                <a:spcPts val="0"/>
              </a:spcAft>
              <a:buClr>
                <a:schemeClr val="dk1"/>
              </a:buClr>
              <a:buSzPts val="2800"/>
              <a:buNone/>
            </a:pPr>
            <a:endParaRPr sz="70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626</Words>
  <PresentationFormat>Custom</PresentationFormat>
  <Paragraphs>51</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Exo</vt:lpstr>
      <vt:lpstr>Amiri</vt:lpstr>
      <vt:lpstr>Century Gothic</vt:lpstr>
      <vt:lpstr>Nunito</vt:lpstr>
      <vt:lpstr>Calibri</vt:lpstr>
      <vt:lpstr>Office Theme</vt:lpstr>
      <vt:lpstr>Penerapan Model Pembelajaran Make a Match Untuk Meningkatkan Motivasi Belajar Siswa Kelas IV MI Miftahul Ulum Kraton</vt:lpstr>
      <vt:lpstr>Pendahuluan</vt:lpstr>
      <vt:lpstr>Pertanyaan Penelitian (Rumusan Masalah)</vt:lpstr>
      <vt:lpstr>Metode</vt:lpstr>
      <vt:lpstr>Hasil</vt:lpstr>
      <vt:lpstr>Pembahasan</vt:lpstr>
      <vt:lpstr>Manfaat Penelitian</vt:lpstr>
      <vt:lpstr>Referensi</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Penerapan Model Pembelajaran Make a Match Untuk Meningkatkan Motivasi Belajar Siswa Kelas IV MI Miftahul Ulum Kraton</dc:title>
  <dc:creator>Umsida</dc:creator>
  <cp:lastModifiedBy>Be Careful Guys</cp:lastModifiedBy>
  <cp:revision>1</cp:revision>
  <dcterms:created xsi:type="dcterms:W3CDTF">2020-02-15T07:43:00Z</dcterms:created>
  <dcterms:modified xsi:type="dcterms:W3CDTF">2022-08-21T14:35:55Z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1033-11.2.0.9031</vt:lpwstr>
  </property>
</Properties>
</file>