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9144000" cy="6858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Exo" panose="020B0604020202020204" charset="0"/>
      <p:regular r:id="rId21"/>
      <p:bold r:id="rId22"/>
      <p:italic r:id="rId23"/>
      <p:boldItalic r:id="rId24"/>
    </p:embeddedFont>
    <p:embeddedFont>
      <p:font typeface="Tw Cen MT" panose="020B0602020104020603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1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4f7abbb2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04f7abbb21_0_29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g104f7abbb21_0_2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4f7abbb21_0_3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104f7abbb21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4f7abbb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04f7abbb21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g104f7abbb21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4f7abbb21_0_3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04f7abbb21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727522" y="1204686"/>
            <a:ext cx="10736956" cy="248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</a:pP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pada Usaha </a:t>
            </a:r>
            <a:r>
              <a:rPr lang="en-US" dirty="0" err="1"/>
              <a:t>Mikro</a:t>
            </a:r>
            <a:endParaRPr dirty="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714500" y="3693695"/>
            <a:ext cx="8763000" cy="108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Oleh: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/>
              <a:t>Moch</a:t>
            </a:r>
            <a:r>
              <a:rPr lang="en-US" dirty="0"/>
              <a:t>. Fani Rafael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/>
              <a:t>Sarwenda</a:t>
            </a:r>
            <a:r>
              <a:rPr lang="en-US" dirty="0"/>
              <a:t> </a:t>
            </a:r>
            <a:r>
              <a:rPr lang="en-US" dirty="0" err="1"/>
              <a:t>Biduri</a:t>
            </a: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/>
              <a:t>Akuntansi</a:t>
            </a: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Universitas Muhammadiyah </a:t>
            </a: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Sidoarjo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dirty="0">
              <a:solidFill>
                <a:srgbClr val="F2F2F2"/>
              </a:solidFill>
              <a:latin typeface="Exo"/>
              <a:ea typeface="Exo"/>
              <a:cs typeface="Exo"/>
              <a:sym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>
                <a:solidFill>
                  <a:srgbClr val="F2F2F2"/>
                </a:solidFill>
              </a:rPr>
              <a:t>Juli</a:t>
            </a:r>
            <a:r>
              <a:rPr lang="en-US" dirty="0">
                <a:solidFill>
                  <a:srgbClr val="F2F2F2"/>
                </a:solidFill>
              </a:rPr>
              <a:t> . 2023</a:t>
            </a:r>
            <a:endParaRPr dirty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Pendahuluan</a:t>
            </a:r>
            <a:endParaRPr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80561" y="1891818"/>
            <a:ext cx="11830877" cy="33904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 err="1">
                <a:latin typeface="Tw Cen MT" panose="020B0602020104020603" pitchFamily="34" charset="0"/>
              </a:rPr>
              <a:t>Penelitian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mengenai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pencatatan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keuangan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menitik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beratkan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kepada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pemahaman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pelaku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usaha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terhadap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kepentingan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pelaporan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keuangan</a:t>
            </a:r>
            <a:r>
              <a:rPr lang="en-ID" dirty="0">
                <a:latin typeface="Tw Cen MT" panose="020B0602020104020603" pitchFamily="34" charset="0"/>
              </a:rPr>
              <a:t> dan </a:t>
            </a:r>
            <a:r>
              <a:rPr lang="en-ID" dirty="0" err="1">
                <a:latin typeface="Tw Cen MT" panose="020B0602020104020603" pitchFamily="34" charset="0"/>
              </a:rPr>
              <a:t>penerapan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pencatatan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sederhana</a:t>
            </a:r>
            <a:r>
              <a:rPr lang="en-ID" dirty="0">
                <a:latin typeface="Tw Cen MT" panose="020B0602020104020603" pitchFamily="34" charset="0"/>
              </a:rPr>
              <a:t>.</a:t>
            </a:r>
          </a:p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 err="1">
                <a:latin typeface="Tw Cen MT" panose="020B0602020104020603" pitchFamily="34" charset="0"/>
              </a:rPr>
              <a:t>Penelitian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ini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menganalisis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tentang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Akuntansi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sederhana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atau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Akuntansi</a:t>
            </a:r>
            <a:r>
              <a:rPr lang="en-ID" dirty="0">
                <a:latin typeface="Tw Cen MT" panose="020B0602020104020603" pitchFamily="34" charset="0"/>
              </a:rPr>
              <a:t> yang </a:t>
            </a:r>
            <a:r>
              <a:rPr lang="en-ID" dirty="0" err="1">
                <a:latin typeface="Tw Cen MT" panose="020B0602020104020603" pitchFamily="34" charset="0"/>
              </a:rPr>
              <a:t>dibuat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berdasarkan</a:t>
            </a:r>
            <a:r>
              <a:rPr lang="en-ID" dirty="0">
                <a:latin typeface="Tw Cen MT" panose="020B0602020104020603" pitchFamily="34" charset="0"/>
              </a:rPr>
              <a:t> SAK EMKM </a:t>
            </a:r>
          </a:p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 err="1">
                <a:latin typeface="Tw Cen MT" panose="020B0602020104020603" pitchFamily="34" charset="0"/>
              </a:rPr>
              <a:t>Penelitian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mengenai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perbandingan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pencatatan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pelaku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usaha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dengan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Standar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Akuntansi</a:t>
            </a:r>
            <a:r>
              <a:rPr lang="en-ID" dirty="0">
                <a:latin typeface="Tw Cen MT" panose="020B0602020104020603" pitchFamily="34" charset="0"/>
              </a:rPr>
              <a:t> EMKM</a:t>
            </a:r>
            <a:endParaRPr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4f7abbb21_0_297"/>
          <p:cNvSpPr txBox="1">
            <a:spLocks noGrp="1"/>
          </p:cNvSpPr>
          <p:nvPr>
            <p:ph type="title"/>
          </p:nvPr>
        </p:nvSpPr>
        <p:spPr>
          <a:xfrm>
            <a:off x="166758" y="6761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800"/>
              <a:t>Pertanyaan Penelitian (Rumusan Masalah)</a:t>
            </a:r>
            <a:endParaRPr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15B154-2978-3F63-D75D-18AB685F501F}"/>
              </a:ext>
            </a:extLst>
          </p:cNvPr>
          <p:cNvSpPr txBox="1"/>
          <p:nvPr/>
        </p:nvSpPr>
        <p:spPr>
          <a:xfrm>
            <a:off x="3049191" y="2329845"/>
            <a:ext cx="60936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Bagaimana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Presepsi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Pelaku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Usaha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terhadap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Pentingnya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Penerapan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Akuntansi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Bagaimana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Penerapan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Akuntansi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pada UMKM di Ds.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Tropodo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Kec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Krian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Sidoarjo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?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f7abbb21_0_303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Metode</a:t>
            </a:r>
            <a:endParaRPr/>
          </a:p>
        </p:txBody>
      </p:sp>
      <p:sp>
        <p:nvSpPr>
          <p:cNvPr id="59" name="Google Shape;59;g104f7abbb21_0_303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Pendektan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Penelitian</a:t>
            </a:r>
            <a:endParaRPr lang="en-ID" sz="2000" b="0" i="0" u="none" strike="noStrike" dirty="0">
              <a:effectLst/>
              <a:latin typeface="Tw Cen MT" panose="020B0602020104020603" pitchFamily="34" charset="0"/>
            </a:endParaRPr>
          </a:p>
          <a:p>
            <a:pPr marL="0" indent="0" algn="just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Pendekatan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Kualitatif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dengan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metode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studi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kasus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.</a:t>
            </a:r>
            <a:endParaRPr lang="en-ID" sz="2000" b="0" i="0" u="none" strike="noStrike" dirty="0">
              <a:effectLst/>
              <a:latin typeface="Tw Cen MT" panose="020B0602020104020603" pitchFamily="34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Fokus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Penelitian</a:t>
            </a:r>
            <a:endParaRPr lang="en-ID" sz="2000" b="0" i="0" u="none" strike="noStrike" dirty="0">
              <a:effectLst/>
              <a:latin typeface="Tw Cen MT" panose="020B0602020104020603" pitchFamily="34" charset="0"/>
            </a:endParaRPr>
          </a:p>
          <a:p>
            <a:pPr marL="0" indent="0" algn="just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Fokus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kepada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pencatatan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keuangan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dan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pemahaman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pelaku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terhadap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pelaporan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keuangan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.</a:t>
            </a:r>
            <a:endParaRPr lang="en-ID" sz="2000" b="0" i="0" u="none" strike="noStrike" dirty="0">
              <a:effectLst/>
              <a:latin typeface="Tw Cen MT" panose="020B0602020104020603" pitchFamily="34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Objek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Penelitian</a:t>
            </a:r>
            <a:endParaRPr lang="en-ID" sz="2000" b="0" i="0" u="none" strike="noStrike" dirty="0">
              <a:effectLst/>
              <a:latin typeface="Tw Cen MT" panose="020B0602020104020603" pitchFamily="34" charset="0"/>
            </a:endParaRPr>
          </a:p>
          <a:p>
            <a:pPr marL="0" indent="0" algn="just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Penerapan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pelaporan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pembukuan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pada UMKM Citra Pertiwi farm dan SUGO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Freshmilk</a:t>
            </a:r>
            <a:endParaRPr lang="en-ID" sz="2000" b="0" i="0" u="none" strike="noStrike" dirty="0">
              <a:effectLst/>
              <a:latin typeface="Tw Cen MT" panose="020B0602020104020603" pitchFamily="34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Lokasi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Penelitian</a:t>
            </a:r>
            <a:endParaRPr lang="en-ID" sz="2000" b="0" i="0" u="none" strike="noStrike" dirty="0">
              <a:effectLst/>
              <a:latin typeface="Tw Cen MT" panose="020B0602020104020603" pitchFamily="34" charset="0"/>
            </a:endParaRPr>
          </a:p>
          <a:p>
            <a:pPr marL="0" indent="0" algn="just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Ds.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Tropodo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Kec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.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Krian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,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Sidoarjo</a:t>
            </a:r>
            <a:endParaRPr lang="en-ID" sz="2000" b="0" i="0" u="none" strike="noStrike" dirty="0">
              <a:effectLst/>
              <a:latin typeface="Tw Cen MT" panose="020B0602020104020603" pitchFamily="34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Jenis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dan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Sumber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Data</a:t>
            </a:r>
            <a:endParaRPr lang="en-ID" sz="2000" b="0" i="0" u="none" strike="noStrike" dirty="0">
              <a:effectLst/>
              <a:latin typeface="Tw Cen MT" panose="020B0602020104020603" pitchFamily="34" charset="0"/>
            </a:endParaRPr>
          </a:p>
          <a:p>
            <a:pPr marL="0" indent="0" algn="just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Jenis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Data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Kualitatif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dan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Kuantitatif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,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Sumber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Data Primer dan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Sekunder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.</a:t>
            </a:r>
            <a:endParaRPr lang="en-ID" sz="2000" b="0" i="0" u="none" strike="noStrike" dirty="0">
              <a:effectLst/>
              <a:latin typeface="Tw Cen MT" panose="020B0602020104020603" pitchFamily="34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Teknik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Pengumpulan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Data</a:t>
            </a:r>
            <a:endParaRPr lang="en-ID" sz="2000" b="0" i="0" u="none" strike="noStrike" dirty="0">
              <a:effectLst/>
              <a:latin typeface="Tw Cen MT" panose="020B0602020104020603" pitchFamily="34" charset="0"/>
            </a:endParaRPr>
          </a:p>
          <a:p>
            <a:pPr marL="0" indent="0" algn="just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Wawancara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,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Observasi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, dan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Dokumentasi</a:t>
            </a:r>
            <a:endParaRPr lang="en-ID" sz="2000" b="0" i="0" u="none" strike="noStrike" dirty="0">
              <a:effectLst/>
              <a:latin typeface="Tw Cen MT" panose="020B0602020104020603" pitchFamily="34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Uji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Keabsahan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data</a:t>
            </a:r>
            <a:endParaRPr lang="en-ID" sz="2000" b="0" i="0" u="none" strike="noStrike" dirty="0">
              <a:effectLst/>
              <a:latin typeface="Tw Cen MT" panose="020B0602020104020603" pitchFamily="34" charset="0"/>
            </a:endParaRPr>
          </a:p>
          <a:p>
            <a:pPr marL="0" indent="0" algn="just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Uji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Kredibilitas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dengan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Triangulasi</a:t>
            </a:r>
            <a:endParaRPr lang="en-ID" sz="2000" b="0" i="0" u="none" strike="noStrike" dirty="0">
              <a:effectLst/>
              <a:latin typeface="Tw Cen MT" panose="020B0602020104020603" pitchFamily="34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Teknik </a:t>
            </a:r>
            <a:r>
              <a:rPr lang="en-US" sz="2000" b="0" i="0" u="none" strike="noStrike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Analisis</a:t>
            </a: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Data</a:t>
            </a:r>
            <a:endParaRPr lang="en-ID" sz="2000" b="0" i="0" u="none" strike="noStrike" dirty="0">
              <a:effectLst/>
              <a:latin typeface="Tw Cen MT" panose="020B0602020104020603" pitchFamily="34" charset="0"/>
            </a:endParaRPr>
          </a:p>
          <a:p>
            <a:pPr marL="0" indent="0" algn="just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Data Collection, Data Reduction, Data Display, Data Conclusion</a:t>
            </a:r>
            <a:endParaRPr lang="en-ID" sz="2000" b="0" i="0" u="none" strike="noStrike" dirty="0">
              <a:effectLst/>
              <a:latin typeface="Tw Cen MT" panose="020B0602020104020603" pitchFamily="34" charset="0"/>
            </a:endParaRP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 err="1"/>
              <a:t>Pembahasan</a:t>
            </a:r>
            <a:endParaRPr dirty="0"/>
          </a:p>
        </p:txBody>
      </p:sp>
      <p:sp>
        <p:nvSpPr>
          <p:cNvPr id="65" name="Google Shape;65;g104f7abbb21_0_3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b="1" dirty="0">
                <a:latin typeface="Tw Cen MT" panose="020B0602020104020603" pitchFamily="34" charset="0"/>
              </a:rPr>
              <a:t>PRESEPSI</a:t>
            </a:r>
          </a:p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 err="1">
                <a:latin typeface="Tw Cen MT" panose="020B0602020104020603" pitchFamily="34" charset="0"/>
              </a:rPr>
              <a:t>Menurut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narasumber</a:t>
            </a:r>
            <a:r>
              <a:rPr lang="en-ID" dirty="0">
                <a:latin typeface="Tw Cen MT" panose="020B0602020104020603" pitchFamily="34" charset="0"/>
              </a:rPr>
              <a:t>, </a:t>
            </a:r>
            <a:r>
              <a:rPr lang="en-ID" dirty="0" err="1">
                <a:latin typeface="Tw Cen MT" panose="020B0602020104020603" pitchFamily="34" charset="0"/>
              </a:rPr>
              <a:t>penerapan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akuntansi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itu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penting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karena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dianggap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dapat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bermanfaat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untuk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mengetahui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arus</a:t>
            </a:r>
            <a:r>
              <a:rPr lang="en-ID" dirty="0">
                <a:latin typeface="Tw Cen MT" panose="020B0602020104020603" pitchFamily="34" charset="0"/>
              </a:rPr>
              <a:t> dana </a:t>
            </a:r>
            <a:r>
              <a:rPr lang="en-ID" dirty="0" err="1">
                <a:latin typeface="Tw Cen MT" panose="020B0602020104020603" pitchFamily="34" charset="0"/>
              </a:rPr>
              <a:t>dalam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usaha</a:t>
            </a:r>
            <a:r>
              <a:rPr lang="en-ID" dirty="0">
                <a:latin typeface="Tw Cen MT" panose="020B0602020104020603" pitchFamily="34" charset="0"/>
              </a:rPr>
              <a:t>. Dari </a:t>
            </a:r>
            <a:r>
              <a:rPr lang="en-ID" dirty="0" err="1">
                <a:latin typeface="Tw Cen MT" panose="020B0602020104020603" pitchFamily="34" charset="0"/>
              </a:rPr>
              <a:t>presepsi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narasumber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terkait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penerapan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akuntansi</a:t>
            </a:r>
            <a:r>
              <a:rPr lang="en-ID" dirty="0">
                <a:latin typeface="Tw Cen MT" panose="020B0602020104020603" pitchFamily="34" charset="0"/>
              </a:rPr>
              <a:t>, </a:t>
            </a:r>
            <a:r>
              <a:rPr lang="en-ID" dirty="0" err="1">
                <a:latin typeface="Tw Cen MT" panose="020B0602020104020603" pitchFamily="34" charset="0"/>
              </a:rPr>
              <a:t>terbukti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pencatatan</a:t>
            </a:r>
            <a:r>
              <a:rPr lang="en-ID" dirty="0">
                <a:latin typeface="Tw Cen MT" panose="020B0602020104020603" pitchFamily="34" charset="0"/>
              </a:rPr>
              <a:t> yang </a:t>
            </a:r>
            <a:r>
              <a:rPr lang="en-ID" dirty="0" err="1">
                <a:latin typeface="Tw Cen MT" panose="020B0602020104020603" pitchFamily="34" charset="0"/>
              </a:rPr>
              <a:t>sudah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berjalan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dalam</a:t>
            </a:r>
            <a:r>
              <a:rPr lang="en-ID" dirty="0">
                <a:latin typeface="Tw Cen MT" panose="020B0602020104020603" pitchFamily="34" charset="0"/>
              </a:rPr>
              <a:t> UMKM </a:t>
            </a:r>
            <a:r>
              <a:rPr lang="en-ID" dirty="0" err="1">
                <a:latin typeface="Tw Cen MT" panose="020B0602020104020603" pitchFamily="34" charset="0"/>
              </a:rPr>
              <a:t>terbilang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rapi</a:t>
            </a:r>
            <a:r>
              <a:rPr lang="en-ID" dirty="0">
                <a:latin typeface="Tw Cen MT" panose="020B0602020104020603" pitchFamily="34" charset="0"/>
              </a:rPr>
              <a:t>, </a:t>
            </a:r>
            <a:r>
              <a:rPr lang="en-ID" dirty="0" err="1">
                <a:latin typeface="Tw Cen MT" panose="020B0602020104020603" pitchFamily="34" charset="0"/>
              </a:rPr>
              <a:t>terstruktur</a:t>
            </a:r>
            <a:r>
              <a:rPr lang="en-ID" dirty="0">
                <a:latin typeface="Tw Cen MT" panose="020B0602020104020603" pitchFamily="34" charset="0"/>
              </a:rPr>
              <a:t>, dan </a:t>
            </a:r>
            <a:r>
              <a:rPr lang="en-ID" dirty="0" err="1">
                <a:latin typeface="Tw Cen MT" panose="020B0602020104020603" pitchFamily="34" charset="0"/>
              </a:rPr>
              <a:t>rutin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dilakukan</a:t>
            </a:r>
            <a:r>
              <a:rPr lang="en-ID" dirty="0">
                <a:latin typeface="Tw Cen MT" panose="020B0602020104020603" pitchFamily="34" charset="0"/>
              </a:rPr>
              <a:t>. </a:t>
            </a:r>
            <a:r>
              <a:rPr lang="en-ID" dirty="0" err="1">
                <a:latin typeface="Tw Cen MT" panose="020B0602020104020603" pitchFamily="34" charset="0"/>
              </a:rPr>
              <a:t>Presepsi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terhadap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akuntansi</a:t>
            </a:r>
            <a:r>
              <a:rPr lang="en-ID" dirty="0">
                <a:latin typeface="Tw Cen MT" panose="020B0602020104020603" pitchFamily="34" charset="0"/>
              </a:rPr>
              <a:t> dan </a:t>
            </a:r>
            <a:r>
              <a:rPr lang="en-ID" dirty="0" err="1">
                <a:latin typeface="Tw Cen MT" panose="020B0602020104020603" pitchFamily="34" charset="0"/>
              </a:rPr>
              <a:t>penerapan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akuntansi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adalah</a:t>
            </a:r>
            <a:r>
              <a:rPr lang="en-ID" dirty="0">
                <a:latin typeface="Tw Cen MT" panose="020B0602020104020603" pitchFamily="34" charset="0"/>
              </a:rPr>
              <a:t> salah </a:t>
            </a:r>
            <a:r>
              <a:rPr lang="en-ID" dirty="0" err="1">
                <a:latin typeface="Tw Cen MT" panose="020B0602020104020603" pitchFamily="34" charset="0"/>
              </a:rPr>
              <a:t>satu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sebab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bahwa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usaha</a:t>
            </a:r>
            <a:r>
              <a:rPr lang="en-ID" dirty="0">
                <a:latin typeface="Tw Cen MT" panose="020B0602020104020603" pitchFamily="34" charset="0"/>
              </a:rPr>
              <a:t> yang </a:t>
            </a:r>
            <a:r>
              <a:rPr lang="en-ID" dirty="0" err="1">
                <a:latin typeface="Tw Cen MT" panose="020B0602020104020603" pitchFamily="34" charset="0"/>
              </a:rPr>
              <a:t>telah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berjalan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sekitar</a:t>
            </a:r>
            <a:r>
              <a:rPr lang="en-ID" dirty="0">
                <a:latin typeface="Tw Cen MT" panose="020B0602020104020603" pitchFamily="34" charset="0"/>
              </a:rPr>
              <a:t> 38 </a:t>
            </a:r>
            <a:r>
              <a:rPr lang="en-ID" dirty="0" err="1">
                <a:latin typeface="Tw Cen MT" panose="020B0602020104020603" pitchFamily="34" charset="0"/>
              </a:rPr>
              <a:t>tahun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dapat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ini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berkembang</a:t>
            </a:r>
            <a:r>
              <a:rPr lang="en-ID" dirty="0">
                <a:latin typeface="Tw Cen MT" panose="020B0602020104020603" pitchFamily="34" charset="0"/>
              </a:rPr>
              <a:t> dan </a:t>
            </a:r>
            <a:r>
              <a:rPr lang="en-ID" dirty="0" err="1">
                <a:latin typeface="Tw Cen MT" panose="020B0602020104020603" pitchFamily="34" charset="0"/>
              </a:rPr>
              <a:t>terus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bersaing</a:t>
            </a:r>
            <a:r>
              <a:rPr lang="en-ID" dirty="0">
                <a:latin typeface="Tw Cen MT" panose="020B0602020104020603" pitchFamily="34" charset="0"/>
              </a:rPr>
              <a:t>.</a:t>
            </a:r>
          </a:p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Pembahasan</a:t>
            </a:r>
            <a:endParaRPr/>
          </a:p>
        </p:txBody>
      </p:sp>
      <p:sp>
        <p:nvSpPr>
          <p:cNvPr id="71" name="Google Shape;71;g104f7abbb21_0_7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D4C35B-B673-CA81-806A-A5E741CB8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598070"/>
              </p:ext>
            </p:extLst>
          </p:nvPr>
        </p:nvGraphicFramePr>
        <p:xfrm>
          <a:off x="194365" y="1238732"/>
          <a:ext cx="6247448" cy="2987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9123">
                  <a:extLst>
                    <a:ext uri="{9D8B030D-6E8A-4147-A177-3AD203B41FA5}">
                      <a16:colId xmlns:a16="http://schemas.microsoft.com/office/drawing/2014/main" val="65736563"/>
                    </a:ext>
                  </a:extLst>
                </a:gridCol>
                <a:gridCol w="1259077">
                  <a:extLst>
                    <a:ext uri="{9D8B030D-6E8A-4147-A177-3AD203B41FA5}">
                      <a16:colId xmlns:a16="http://schemas.microsoft.com/office/drawing/2014/main" val="2936623718"/>
                    </a:ext>
                  </a:extLst>
                </a:gridCol>
                <a:gridCol w="1111033">
                  <a:extLst>
                    <a:ext uri="{9D8B030D-6E8A-4147-A177-3AD203B41FA5}">
                      <a16:colId xmlns:a16="http://schemas.microsoft.com/office/drawing/2014/main" val="397354871"/>
                    </a:ext>
                  </a:extLst>
                </a:gridCol>
                <a:gridCol w="1761721">
                  <a:extLst>
                    <a:ext uri="{9D8B030D-6E8A-4147-A177-3AD203B41FA5}">
                      <a16:colId xmlns:a16="http://schemas.microsoft.com/office/drawing/2014/main" val="2231567532"/>
                    </a:ext>
                  </a:extLst>
                </a:gridCol>
                <a:gridCol w="1346494">
                  <a:extLst>
                    <a:ext uri="{9D8B030D-6E8A-4147-A177-3AD203B41FA5}">
                      <a16:colId xmlns:a16="http://schemas.microsoft.com/office/drawing/2014/main" val="4230241097"/>
                    </a:ext>
                  </a:extLst>
                </a:gridCol>
              </a:tblGrid>
              <a:tr h="65341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WAKTU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PENDAPATAN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JUMLAH PENJUALAN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BIAYA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LABA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2373762"/>
                  </a:ext>
                </a:extLst>
              </a:tr>
              <a:tr h="98488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PAGI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1.800.000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180 Liter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effectLst/>
                        </a:rPr>
                        <a:t>Ampas</a:t>
                      </a:r>
                      <a:r>
                        <a:rPr lang="en-US" sz="1200" dirty="0">
                          <a:effectLst/>
                        </a:rPr>
                        <a:t> 50 </a:t>
                      </a:r>
                      <a:r>
                        <a:rPr lang="en-US" sz="1200" dirty="0" err="1">
                          <a:effectLst/>
                        </a:rPr>
                        <a:t>sak</a:t>
                      </a:r>
                      <a:r>
                        <a:rPr lang="en-US" sz="1200" dirty="0">
                          <a:effectLst/>
                        </a:rPr>
                        <a:t> = 500.000</a:t>
                      </a:r>
                      <a:endParaRPr lang="en-ID" sz="1100" dirty="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effectLst/>
                        </a:rPr>
                        <a:t>Pegawai</a:t>
                      </a:r>
                      <a:r>
                        <a:rPr lang="en-US" sz="1200" dirty="0">
                          <a:effectLst/>
                        </a:rPr>
                        <a:t> =100.000</a:t>
                      </a:r>
                      <a:endParaRPr lang="en-ID" sz="1100" dirty="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effectLst/>
                        </a:rPr>
                        <a:t>Rumput</a:t>
                      </a:r>
                      <a:r>
                        <a:rPr lang="en-US" sz="1200" dirty="0">
                          <a:effectLst/>
                        </a:rPr>
                        <a:t> = 150.000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3.000.000- 750.000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5973716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SORE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1.200.000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120 Liter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5442035"/>
                  </a:ext>
                </a:extLst>
              </a:tr>
              <a:tr h="425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2.250.000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261182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A010C2-547B-D29B-CD13-9B5B31ADCF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122627"/>
              </p:ext>
            </p:extLst>
          </p:nvPr>
        </p:nvGraphicFramePr>
        <p:xfrm>
          <a:off x="9088244" y="1502275"/>
          <a:ext cx="2197100" cy="349949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98550">
                  <a:extLst>
                    <a:ext uri="{9D8B030D-6E8A-4147-A177-3AD203B41FA5}">
                      <a16:colId xmlns:a16="http://schemas.microsoft.com/office/drawing/2014/main" val="2356526587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3580395421"/>
                    </a:ext>
                  </a:extLst>
                </a:gridCol>
              </a:tblGrid>
              <a:tr h="6654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Nama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effectLst/>
                        </a:rPr>
                        <a:t>Jumlah</a:t>
                      </a:r>
                      <a:r>
                        <a:rPr lang="en-US" sz="1200" dirty="0">
                          <a:effectLst/>
                        </a:rPr>
                        <a:t> Susu (Liter)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1545551"/>
                  </a:ext>
                </a:extLst>
              </a:tr>
              <a:tr h="30704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Ko Jang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180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2371550"/>
                  </a:ext>
                </a:extLst>
              </a:tr>
              <a:tr h="30704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effectLst/>
                        </a:rPr>
                        <a:t>Duwan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120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856957"/>
                  </a:ext>
                </a:extLst>
              </a:tr>
              <a:tr h="30704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Bu Pipin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5312909"/>
                  </a:ext>
                </a:extLst>
              </a:tr>
              <a:tr h="30704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H. Firdaus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4260971"/>
                  </a:ext>
                </a:extLst>
              </a:tr>
              <a:tr h="30704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Mas Yoyok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25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5914215"/>
                  </a:ext>
                </a:extLst>
              </a:tr>
              <a:tr h="30704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Juari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79459"/>
                  </a:ext>
                </a:extLst>
              </a:tr>
              <a:tr h="30704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Mbak Ten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3841984"/>
                  </a:ext>
                </a:extLst>
              </a:tr>
              <a:tr h="30704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Cak Yut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8885153"/>
                  </a:ext>
                </a:extLst>
              </a:tr>
              <a:tr h="30704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383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846570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BF56AAB0-9C19-A117-B2B8-AC984CB8A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450" y="22494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92A6A45-F411-3052-1D6E-4B1687B11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506445"/>
              </p:ext>
            </p:extLst>
          </p:nvPr>
        </p:nvGraphicFramePr>
        <p:xfrm>
          <a:off x="3655157" y="4483498"/>
          <a:ext cx="5034280" cy="156686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517140">
                  <a:extLst>
                    <a:ext uri="{9D8B030D-6E8A-4147-A177-3AD203B41FA5}">
                      <a16:colId xmlns:a16="http://schemas.microsoft.com/office/drawing/2014/main" val="3495994826"/>
                    </a:ext>
                  </a:extLst>
                </a:gridCol>
                <a:gridCol w="2517140">
                  <a:extLst>
                    <a:ext uri="{9D8B030D-6E8A-4147-A177-3AD203B41FA5}">
                      <a16:colId xmlns:a16="http://schemas.microsoft.com/office/drawing/2014/main" val="38107313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Bensin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50.000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2153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Supir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100.000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6586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Karyawan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75.000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8564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Tukang gali sawah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500.000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3612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725.000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726568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4f7abbb21_0_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 err="1"/>
              <a:t>Pembahasan</a:t>
            </a:r>
            <a:endParaRPr dirty="0"/>
          </a:p>
        </p:txBody>
      </p:sp>
      <p:sp>
        <p:nvSpPr>
          <p:cNvPr id="78" name="Google Shape;78;g104f7abbb21_0_0"/>
          <p:cNvSpPr txBox="1">
            <a:spLocks noGrp="1"/>
          </p:cNvSpPr>
          <p:nvPr>
            <p:ph type="body" idx="1"/>
          </p:nvPr>
        </p:nvSpPr>
        <p:spPr>
          <a:xfrm>
            <a:off x="180600" y="1814513"/>
            <a:ext cx="11830800" cy="389970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ID" b="1" dirty="0" err="1"/>
              <a:t>Perbandingan</a:t>
            </a:r>
            <a:r>
              <a:rPr lang="en-ID" b="1" dirty="0"/>
              <a:t> </a:t>
            </a:r>
            <a:r>
              <a:rPr lang="en-ID" b="1" dirty="0" err="1"/>
              <a:t>Pencatatan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SAK EMKM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ID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ID" dirty="0" err="1"/>
              <a:t>Peternakan</a:t>
            </a:r>
            <a:r>
              <a:rPr lang="en-ID" dirty="0"/>
              <a:t> Citra Pertiwi dan </a:t>
            </a:r>
            <a:r>
              <a:rPr lang="en-ID" dirty="0" err="1"/>
              <a:t>SUGOfreshmilk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pencatatan</a:t>
            </a:r>
            <a:r>
              <a:rPr lang="en-ID" dirty="0"/>
              <a:t> yang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memenuhi</a:t>
            </a:r>
            <a:r>
              <a:rPr lang="en-ID" dirty="0"/>
              <a:t> </a:t>
            </a:r>
            <a:r>
              <a:rPr lang="en-ID" dirty="0" err="1"/>
              <a:t>kriteria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SAK EMKM pada </a:t>
            </a:r>
            <a:r>
              <a:rPr lang="en-ID" dirty="0" err="1"/>
              <a:t>konteks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.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Peternakan</a:t>
            </a:r>
            <a:r>
              <a:rPr lang="en-ID" dirty="0"/>
              <a:t> Citra Pertiwi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menerapkan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laba</a:t>
            </a:r>
            <a:r>
              <a:rPr lang="en-ID" dirty="0"/>
              <a:t> </a:t>
            </a:r>
            <a:r>
              <a:rPr lang="en-ID" dirty="0" err="1"/>
              <a:t>rugi</a:t>
            </a:r>
            <a:r>
              <a:rPr lang="en-ID" dirty="0"/>
              <a:t>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menerapkan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posisi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 dan </a:t>
            </a:r>
            <a:r>
              <a:rPr lang="en-ID" dirty="0" err="1"/>
              <a:t>catatan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4f7abbb21_0_315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Manfaat Penelitian</a:t>
            </a:r>
            <a:endParaRPr/>
          </a:p>
        </p:txBody>
      </p:sp>
      <p:sp>
        <p:nvSpPr>
          <p:cNvPr id="84" name="Google Shape;84;g104f7abbb21_0_315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sz="2400" dirty="0"/>
              <a:t>1.	</a:t>
            </a:r>
            <a:r>
              <a:rPr lang="en-ID" sz="2400" dirty="0" err="1"/>
              <a:t>Bagi</a:t>
            </a:r>
            <a:r>
              <a:rPr lang="en-ID" sz="2400" dirty="0"/>
              <a:t> UKM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sz="2400" dirty="0"/>
              <a:t>	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memperbaiki</a:t>
            </a:r>
            <a:r>
              <a:rPr lang="en-ID" sz="2400" dirty="0"/>
              <a:t> </a:t>
            </a:r>
            <a:r>
              <a:rPr lang="en-ID" sz="2400" dirty="0" err="1"/>
              <a:t>sistem</a:t>
            </a:r>
            <a:r>
              <a:rPr lang="en-ID" sz="2400" dirty="0"/>
              <a:t> </a:t>
            </a:r>
            <a:r>
              <a:rPr lang="en-ID" sz="2400" dirty="0" err="1"/>
              <a:t>akuntansi</a:t>
            </a:r>
            <a:r>
              <a:rPr lang="en-ID" sz="2400" dirty="0"/>
              <a:t> yang </a:t>
            </a:r>
            <a:r>
              <a:rPr lang="en-ID" sz="2400" dirty="0" err="1"/>
              <a:t>telah</a:t>
            </a:r>
            <a:r>
              <a:rPr lang="en-ID" sz="2400" dirty="0"/>
              <a:t> </a:t>
            </a:r>
            <a:r>
              <a:rPr lang="en-ID" sz="2400" dirty="0" err="1"/>
              <a:t>dipakai</a:t>
            </a:r>
            <a:r>
              <a:rPr lang="en-ID" sz="2400" dirty="0"/>
              <a:t> ,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sistem</a:t>
            </a:r>
            <a:r>
              <a:rPr lang="en-ID" sz="2400" dirty="0"/>
              <a:t> </a:t>
            </a:r>
            <a:r>
              <a:rPr lang="en-ID" sz="2400" dirty="0" err="1"/>
              <a:t>akuntansi</a:t>
            </a:r>
            <a:r>
              <a:rPr lang="en-ID" sz="2400" dirty="0"/>
              <a:t> yang </a:t>
            </a:r>
            <a:r>
              <a:rPr lang="en-ID" sz="2400" dirty="0" err="1"/>
              <a:t>baru</a:t>
            </a:r>
            <a:r>
              <a:rPr lang="en-ID" sz="2400" dirty="0"/>
              <a:t> , </a:t>
            </a:r>
            <a:r>
              <a:rPr lang="en-ID" sz="2400" dirty="0" err="1"/>
              <a:t>apabila</a:t>
            </a:r>
            <a:r>
              <a:rPr lang="en-ID" sz="2400" dirty="0"/>
              <a:t> </a:t>
            </a:r>
            <a:r>
              <a:rPr lang="en-ID" sz="2400" dirty="0" err="1"/>
              <a:t>dinilai</a:t>
            </a:r>
            <a:r>
              <a:rPr lang="en-ID" sz="2400" dirty="0"/>
              <a:t> </a:t>
            </a:r>
            <a:r>
              <a:rPr lang="en-ID" sz="2400" dirty="0" err="1"/>
              <a:t>kurang</a:t>
            </a:r>
            <a:r>
              <a:rPr lang="en-ID" sz="2400" dirty="0"/>
              <a:t> </a:t>
            </a:r>
            <a:r>
              <a:rPr lang="en-ID" sz="2400" dirty="0" err="1"/>
              <a:t>efisien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penggunaannya</a:t>
            </a:r>
            <a:r>
              <a:rPr lang="en-ID" sz="2400" dirty="0"/>
              <a:t>.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sz="2400" dirty="0"/>
              <a:t>2.	</a:t>
            </a:r>
            <a:r>
              <a:rPr lang="en-ID" sz="2400" dirty="0" err="1"/>
              <a:t>Bagi</a:t>
            </a:r>
            <a:r>
              <a:rPr lang="en-ID" sz="2400" dirty="0"/>
              <a:t> </a:t>
            </a:r>
            <a:r>
              <a:rPr lang="en-ID" sz="2400" dirty="0" err="1"/>
              <a:t>Peneliti</a:t>
            </a:r>
            <a:endParaRPr lang="en-ID" sz="2400" dirty="0"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sz="2400" dirty="0"/>
              <a:t>	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mengembangkan</a:t>
            </a:r>
            <a:r>
              <a:rPr lang="en-ID" sz="2400" dirty="0"/>
              <a:t> </a:t>
            </a:r>
            <a:r>
              <a:rPr lang="en-ID" sz="2400" dirty="0" err="1"/>
              <a:t>pengetahuan</a:t>
            </a:r>
            <a:r>
              <a:rPr lang="en-ID" sz="2400" dirty="0"/>
              <a:t> yang </a:t>
            </a:r>
            <a:r>
              <a:rPr lang="en-ID" sz="2400" dirty="0" err="1"/>
              <a:t>sudah</a:t>
            </a:r>
            <a:r>
              <a:rPr lang="en-ID" sz="2400" dirty="0"/>
              <a:t> </a:t>
            </a:r>
            <a:r>
              <a:rPr lang="en-ID" sz="2400" dirty="0" err="1"/>
              <a:t>dipelajari</a:t>
            </a:r>
            <a:r>
              <a:rPr lang="en-ID" sz="2400" dirty="0"/>
              <a:t> </a:t>
            </a:r>
            <a:r>
              <a:rPr lang="en-ID" sz="2400" dirty="0" err="1"/>
              <a:t>mengenai</a:t>
            </a:r>
            <a:r>
              <a:rPr lang="en-ID" sz="2400" dirty="0"/>
              <a:t> </a:t>
            </a:r>
            <a:r>
              <a:rPr lang="en-ID" sz="2400" dirty="0" err="1"/>
              <a:t>akuntansi</a:t>
            </a:r>
            <a:r>
              <a:rPr lang="en-ID" sz="2400" dirty="0"/>
              <a:t> pada </a:t>
            </a:r>
            <a:r>
              <a:rPr lang="en-ID" sz="2400" dirty="0" err="1"/>
              <a:t>usaha</a:t>
            </a:r>
            <a:r>
              <a:rPr lang="en-ID" sz="2400" dirty="0"/>
              <a:t> </a:t>
            </a:r>
            <a:r>
              <a:rPr lang="en-ID" sz="2400" dirty="0" err="1"/>
              <a:t>mikro</a:t>
            </a:r>
            <a:r>
              <a:rPr lang="en-ID" sz="2400" dirty="0"/>
              <a:t> ,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menganalisa</a:t>
            </a:r>
            <a:r>
              <a:rPr lang="en-ID" sz="2400" dirty="0"/>
              <a:t> </a:t>
            </a:r>
            <a:r>
              <a:rPr lang="en-ID" sz="2400" dirty="0" err="1"/>
              <a:t>cara</a:t>
            </a:r>
            <a:r>
              <a:rPr lang="en-ID" sz="2400" dirty="0"/>
              <a:t> </a:t>
            </a:r>
            <a:r>
              <a:rPr lang="en-ID" sz="2400" dirty="0" err="1"/>
              <a:t>kerja</a:t>
            </a:r>
            <a:r>
              <a:rPr lang="en-ID" sz="2400" dirty="0"/>
              <a:t> , </a:t>
            </a:r>
            <a:r>
              <a:rPr lang="en-ID" sz="2400" dirty="0" err="1"/>
              <a:t>dampak</a:t>
            </a:r>
            <a:r>
              <a:rPr lang="en-ID" sz="2400" dirty="0"/>
              <a:t> dan </a:t>
            </a:r>
            <a:r>
              <a:rPr lang="en-ID" sz="2400" dirty="0" err="1"/>
              <a:t>berbagai</a:t>
            </a:r>
            <a:r>
              <a:rPr lang="en-ID" sz="2400" dirty="0"/>
              <a:t> </a:t>
            </a:r>
            <a:r>
              <a:rPr lang="en-ID" sz="2400" dirty="0" err="1"/>
              <a:t>bentuk</a:t>
            </a:r>
            <a:r>
              <a:rPr lang="en-ID" sz="2400" dirty="0"/>
              <a:t> </a:t>
            </a:r>
            <a:r>
              <a:rPr lang="en-ID" sz="2400" dirty="0" err="1"/>
              <a:t>sistem</a:t>
            </a:r>
            <a:r>
              <a:rPr lang="en-ID" sz="2400" dirty="0"/>
              <a:t> </a:t>
            </a:r>
            <a:r>
              <a:rPr lang="en-ID" sz="2400" dirty="0" err="1"/>
              <a:t>akuntansi</a:t>
            </a:r>
            <a:r>
              <a:rPr lang="en-ID" sz="2400" dirty="0"/>
              <a:t> pada </a:t>
            </a:r>
            <a:r>
              <a:rPr lang="en-ID" sz="2400" dirty="0" err="1"/>
              <a:t>suatu</a:t>
            </a:r>
            <a:r>
              <a:rPr lang="en-ID" sz="2400" dirty="0"/>
              <a:t> </a:t>
            </a:r>
            <a:r>
              <a:rPr lang="en-ID" sz="2400" dirty="0" err="1"/>
              <a:t>usaha</a:t>
            </a:r>
            <a:r>
              <a:rPr lang="en-ID" sz="2400" dirty="0"/>
              <a:t> </a:t>
            </a:r>
            <a:r>
              <a:rPr lang="en-ID" sz="2400" dirty="0" err="1"/>
              <a:t>tertentu</a:t>
            </a:r>
            <a:r>
              <a:rPr lang="en-ID" sz="2400" dirty="0"/>
              <a:t>.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sz="2400" dirty="0"/>
              <a:t>3.	</a:t>
            </a:r>
            <a:r>
              <a:rPr lang="en-ID" sz="2400" dirty="0" err="1"/>
              <a:t>Bagi</a:t>
            </a:r>
            <a:r>
              <a:rPr lang="en-ID" sz="2400" dirty="0"/>
              <a:t> </a:t>
            </a:r>
            <a:r>
              <a:rPr lang="en-ID" sz="2400" dirty="0" err="1"/>
              <a:t>Almamater</a:t>
            </a:r>
            <a:r>
              <a:rPr lang="en-ID" sz="2400" dirty="0"/>
              <a:t> 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sz="2400" dirty="0"/>
              <a:t>	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memberikan</a:t>
            </a:r>
            <a:r>
              <a:rPr lang="en-ID" sz="2400" dirty="0"/>
              <a:t> </a:t>
            </a:r>
            <a:r>
              <a:rPr lang="en-ID" sz="2400" dirty="0" err="1"/>
              <a:t>gambaran</a:t>
            </a:r>
            <a:r>
              <a:rPr lang="en-ID" sz="2400" dirty="0"/>
              <a:t> </a:t>
            </a:r>
            <a:r>
              <a:rPr lang="en-ID" sz="2400" dirty="0" err="1"/>
              <a:t>tentang</a:t>
            </a:r>
            <a:r>
              <a:rPr lang="en-ID" sz="2400" dirty="0"/>
              <a:t> </a:t>
            </a:r>
            <a:r>
              <a:rPr lang="en-ID" sz="2400" dirty="0" err="1"/>
              <a:t>sistem</a:t>
            </a:r>
            <a:r>
              <a:rPr lang="en-ID" sz="2400" dirty="0"/>
              <a:t> </a:t>
            </a:r>
            <a:r>
              <a:rPr lang="en-ID" sz="2400" dirty="0" err="1"/>
              <a:t>akuntansi</a:t>
            </a:r>
            <a:r>
              <a:rPr lang="en-ID" sz="2400" dirty="0"/>
              <a:t> </a:t>
            </a:r>
            <a:r>
              <a:rPr lang="en-ID" sz="2400" dirty="0" err="1"/>
              <a:t>sederhana</a:t>
            </a:r>
            <a:r>
              <a:rPr lang="en-ID" sz="2400" dirty="0"/>
              <a:t> yang </a:t>
            </a:r>
            <a:r>
              <a:rPr lang="en-ID" sz="2400" dirty="0" err="1"/>
              <a:t>digunakan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usaha</a:t>
            </a:r>
            <a:r>
              <a:rPr lang="en-ID" sz="2400" dirty="0"/>
              <a:t> </a:t>
            </a:r>
            <a:r>
              <a:rPr lang="en-ID" sz="2400" dirty="0" err="1"/>
              <a:t>mikro</a:t>
            </a:r>
            <a:r>
              <a:rPr lang="en-ID" sz="2400" dirty="0"/>
              <a:t> , </a:t>
            </a:r>
            <a:r>
              <a:rPr lang="en-ID" sz="2400" dirty="0" err="1"/>
              <a:t>sehingga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dipelajari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referensi</a:t>
            </a:r>
            <a:r>
              <a:rPr lang="en-ID" sz="2400" dirty="0"/>
              <a:t> </a:t>
            </a:r>
            <a:r>
              <a:rPr lang="en-ID" sz="2400" dirty="0" err="1"/>
              <a:t>pembaca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pemula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berusaha</a:t>
            </a:r>
            <a:r>
              <a:rPr lang="en-ID" sz="2400" dirty="0"/>
              <a:t> 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ID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90" name="Google Shape;90;g104f7abbb21_0_61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 err="1">
                <a:latin typeface="Tw Cen MT" panose="020B0602020104020603" pitchFamily="34" charset="0"/>
              </a:rPr>
              <a:t>Andriani</a:t>
            </a:r>
            <a:r>
              <a:rPr lang="en-ID" dirty="0">
                <a:latin typeface="Tw Cen MT" panose="020B0602020104020603" pitchFamily="34" charset="0"/>
              </a:rPr>
              <a:t>, Y., </a:t>
            </a:r>
            <a:r>
              <a:rPr lang="en-ID" dirty="0" err="1">
                <a:latin typeface="Tw Cen MT" panose="020B0602020104020603" pitchFamily="34" charset="0"/>
              </a:rPr>
              <a:t>Dr.</a:t>
            </a:r>
            <a:r>
              <a:rPr lang="en-ID" dirty="0">
                <a:latin typeface="Tw Cen MT" panose="020B0602020104020603" pitchFamily="34" charset="0"/>
              </a:rPr>
              <a:t> Sucipto, M. A, &amp; </a:t>
            </a:r>
            <a:r>
              <a:rPr lang="en-ID" dirty="0" err="1">
                <a:latin typeface="Tw Cen MT" panose="020B0602020104020603" pitchFamily="34" charset="0"/>
              </a:rPr>
              <a:t>Orinaldi</a:t>
            </a:r>
            <a:r>
              <a:rPr lang="en-ID" dirty="0">
                <a:latin typeface="Tw Cen MT" panose="020B0602020104020603" pitchFamily="34" charset="0"/>
              </a:rPr>
              <a:t>, M. (2022). </a:t>
            </a:r>
            <a:r>
              <a:rPr lang="en-ID" dirty="0" err="1">
                <a:latin typeface="Tw Cen MT" panose="020B0602020104020603" pitchFamily="34" charset="0"/>
              </a:rPr>
              <a:t>Analisis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Penerapan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Standar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Akuntansi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Keuangan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Entitas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Mikro</a:t>
            </a:r>
            <a:r>
              <a:rPr lang="en-ID" dirty="0">
                <a:latin typeface="Tw Cen MT" panose="020B0602020104020603" pitchFamily="34" charset="0"/>
              </a:rPr>
              <a:t> Kecil </a:t>
            </a:r>
            <a:r>
              <a:rPr lang="en-ID" dirty="0" err="1">
                <a:latin typeface="Tw Cen MT" panose="020B0602020104020603" pitchFamily="34" charset="0"/>
              </a:rPr>
              <a:t>Menengah</a:t>
            </a:r>
            <a:r>
              <a:rPr lang="en-ID" dirty="0">
                <a:latin typeface="Tw Cen MT" panose="020B0602020104020603" pitchFamily="34" charset="0"/>
              </a:rPr>
              <a:t> (SAK EMKM) Pada Usaha </a:t>
            </a:r>
            <a:r>
              <a:rPr lang="en-ID" dirty="0" err="1">
                <a:latin typeface="Tw Cen MT" panose="020B0602020104020603" pitchFamily="34" charset="0"/>
              </a:rPr>
              <a:t>Mikro</a:t>
            </a:r>
            <a:r>
              <a:rPr lang="en-ID" dirty="0">
                <a:latin typeface="Tw Cen MT" panose="020B0602020104020603" pitchFamily="34" charset="0"/>
              </a:rPr>
              <a:t> Kecil </a:t>
            </a:r>
            <a:r>
              <a:rPr lang="en-ID" dirty="0" err="1">
                <a:latin typeface="Tw Cen MT" panose="020B0602020104020603" pitchFamily="34" charset="0"/>
              </a:rPr>
              <a:t>Menengah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Kecamatan</a:t>
            </a:r>
            <a:r>
              <a:rPr lang="en-ID" dirty="0">
                <a:latin typeface="Tw Cen MT" panose="020B0602020104020603" pitchFamily="34" charset="0"/>
              </a:rPr>
              <a:t> Nipah Panjang. </a:t>
            </a:r>
            <a:r>
              <a:rPr lang="en-ID" dirty="0" err="1">
                <a:latin typeface="Tw Cen MT" panose="020B0602020104020603" pitchFamily="34" charset="0"/>
              </a:rPr>
              <a:t>Jurnal</a:t>
            </a:r>
            <a:r>
              <a:rPr lang="en-ID" dirty="0">
                <a:latin typeface="Tw Cen MT" panose="020B0602020104020603" pitchFamily="34" charset="0"/>
              </a:rPr>
              <a:t> Ekonomi Islam, Volume VII No.1, 1-17.</a:t>
            </a:r>
          </a:p>
          <a:p>
            <a: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 err="1">
                <a:latin typeface="Tw Cen MT" panose="020B0602020104020603" pitchFamily="34" charset="0"/>
              </a:rPr>
              <a:t>Ayudhi</a:t>
            </a:r>
            <a:r>
              <a:rPr lang="en-ID" dirty="0">
                <a:latin typeface="Tw Cen MT" panose="020B0602020104020603" pitchFamily="34" charset="0"/>
              </a:rPr>
              <a:t>, L. F. (2020). </a:t>
            </a:r>
            <a:r>
              <a:rPr lang="en-ID" dirty="0" err="1">
                <a:latin typeface="Tw Cen MT" panose="020B0602020104020603" pitchFamily="34" charset="0"/>
              </a:rPr>
              <a:t>Penerapan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Standar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Akuntansi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Keuangan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Entitas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Mikro</a:t>
            </a:r>
            <a:r>
              <a:rPr lang="en-ID" dirty="0">
                <a:latin typeface="Tw Cen MT" panose="020B0602020104020603" pitchFamily="34" charset="0"/>
              </a:rPr>
              <a:t> Kecil </a:t>
            </a:r>
            <a:r>
              <a:rPr lang="en-ID" dirty="0" err="1">
                <a:latin typeface="Tw Cen MT" panose="020B0602020104020603" pitchFamily="34" charset="0"/>
              </a:rPr>
              <a:t>Menengah</a:t>
            </a:r>
            <a:r>
              <a:rPr lang="en-ID" dirty="0">
                <a:latin typeface="Tw Cen MT" panose="020B0602020104020603" pitchFamily="34" charset="0"/>
              </a:rPr>
              <a:t> (SAK EMKM) Pada UMKM Di Kota Padang. </a:t>
            </a:r>
            <a:r>
              <a:rPr lang="en-ID" dirty="0" err="1">
                <a:latin typeface="Tw Cen MT" panose="020B0602020104020603" pitchFamily="34" charset="0"/>
              </a:rPr>
              <a:t>Jurnal</a:t>
            </a:r>
            <a:r>
              <a:rPr lang="en-ID" dirty="0">
                <a:latin typeface="Tw Cen MT" panose="020B0602020104020603" pitchFamily="34" charset="0"/>
              </a:rPr>
              <a:t> Kajian </a:t>
            </a:r>
            <a:r>
              <a:rPr lang="en-ID" dirty="0" err="1">
                <a:latin typeface="Tw Cen MT" panose="020B0602020104020603" pitchFamily="34" charset="0"/>
              </a:rPr>
              <a:t>Akuntansi</a:t>
            </a:r>
            <a:r>
              <a:rPr lang="en-ID" dirty="0">
                <a:latin typeface="Tw Cen MT" panose="020B0602020104020603" pitchFamily="34" charset="0"/>
              </a:rPr>
              <a:t> dan Auditing Vol 15, No.1, 1-15.</a:t>
            </a:r>
          </a:p>
          <a:p>
            <a: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 err="1">
                <a:latin typeface="Tw Cen MT" panose="020B0602020104020603" pitchFamily="34" charset="0"/>
              </a:rPr>
              <a:t>Diyana</a:t>
            </a:r>
            <a:r>
              <a:rPr lang="en-ID" dirty="0">
                <a:latin typeface="Tw Cen MT" panose="020B0602020104020603" pitchFamily="34" charset="0"/>
              </a:rPr>
              <a:t>, I. Y. (2017). </a:t>
            </a:r>
            <a:r>
              <a:rPr lang="en-ID" dirty="0" err="1">
                <a:latin typeface="Tw Cen MT" panose="020B0602020104020603" pitchFamily="34" charset="0"/>
              </a:rPr>
              <a:t>Analisis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Pengelolaan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Keuangan</a:t>
            </a:r>
            <a:r>
              <a:rPr lang="en-ID" dirty="0">
                <a:latin typeface="Tw Cen MT" panose="020B0602020104020603" pitchFamily="34" charset="0"/>
              </a:rPr>
              <a:t> Usaha </a:t>
            </a:r>
            <a:r>
              <a:rPr lang="en-ID" dirty="0" err="1">
                <a:latin typeface="Tw Cen MT" panose="020B0602020104020603" pitchFamily="34" charset="0"/>
              </a:rPr>
              <a:t>Mikro</a:t>
            </a:r>
            <a:r>
              <a:rPr lang="en-ID" dirty="0">
                <a:latin typeface="Tw Cen MT" panose="020B0602020104020603" pitchFamily="34" charset="0"/>
              </a:rPr>
              <a:t> Kecil dan </a:t>
            </a:r>
            <a:r>
              <a:rPr lang="en-ID" dirty="0" err="1">
                <a:latin typeface="Tw Cen MT" panose="020B0602020104020603" pitchFamily="34" charset="0"/>
              </a:rPr>
              <a:t>Menengah</a:t>
            </a:r>
            <a:r>
              <a:rPr lang="en-ID" dirty="0">
                <a:latin typeface="Tw Cen MT" panose="020B0602020104020603" pitchFamily="34" charset="0"/>
              </a:rPr>
              <a:t>. </a:t>
            </a:r>
            <a:r>
              <a:rPr lang="en-ID" dirty="0" err="1">
                <a:latin typeface="Tw Cen MT" panose="020B0602020104020603" pitchFamily="34" charset="0"/>
              </a:rPr>
              <a:t>Studi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Kasus</a:t>
            </a:r>
            <a:r>
              <a:rPr lang="en-ID" dirty="0">
                <a:latin typeface="Tw Cen MT" panose="020B0602020104020603" pitchFamily="34" charset="0"/>
              </a:rPr>
              <a:t> pada </a:t>
            </a:r>
            <a:r>
              <a:rPr lang="en-ID" dirty="0" err="1">
                <a:latin typeface="Tw Cen MT" panose="020B0602020104020603" pitchFamily="34" charset="0"/>
              </a:rPr>
              <a:t>Asosiasi</a:t>
            </a:r>
            <a:r>
              <a:rPr lang="en-ID" dirty="0">
                <a:latin typeface="Tw Cen MT" panose="020B0602020104020603" pitchFamily="34" charset="0"/>
              </a:rPr>
              <a:t> Batik Mukti </a:t>
            </a:r>
            <a:r>
              <a:rPr lang="en-ID" dirty="0" err="1">
                <a:latin typeface="Tw Cen MT" panose="020B0602020104020603" pitchFamily="34" charset="0"/>
              </a:rPr>
              <a:t>Manunggal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Kabuaten</a:t>
            </a:r>
            <a:r>
              <a:rPr lang="en-ID" dirty="0">
                <a:latin typeface="Tw Cen MT" panose="020B0602020104020603" pitchFamily="34" charset="0"/>
              </a:rPr>
              <a:t> Sleman, 1-113.</a:t>
            </a:r>
          </a:p>
          <a:p>
            <a: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 err="1">
                <a:latin typeface="Tw Cen MT" panose="020B0602020104020603" pitchFamily="34" charset="0"/>
              </a:rPr>
              <a:t>Hapsari</a:t>
            </a:r>
            <a:r>
              <a:rPr lang="en-ID" dirty="0">
                <a:latin typeface="Tw Cen MT" panose="020B0602020104020603" pitchFamily="34" charset="0"/>
              </a:rPr>
              <a:t>, D. P., </a:t>
            </a:r>
            <a:r>
              <a:rPr lang="en-ID" dirty="0" err="1">
                <a:latin typeface="Tw Cen MT" panose="020B0602020104020603" pitchFamily="34" charset="0"/>
              </a:rPr>
              <a:t>Dharmawan</a:t>
            </a:r>
            <a:r>
              <a:rPr lang="en-ID" dirty="0">
                <a:latin typeface="Tw Cen MT" panose="020B0602020104020603" pitchFamily="34" charset="0"/>
              </a:rPr>
              <a:t>, A., &amp; </a:t>
            </a:r>
            <a:r>
              <a:rPr lang="en-ID" dirty="0" err="1">
                <a:latin typeface="Tw Cen MT" panose="020B0602020104020603" pitchFamily="34" charset="0"/>
              </a:rPr>
              <a:t>Hasanah</a:t>
            </a:r>
            <a:r>
              <a:rPr lang="en-ID" dirty="0">
                <a:latin typeface="Tw Cen MT" panose="020B0602020104020603" pitchFamily="34" charset="0"/>
              </a:rPr>
              <a:t>, A. N. (2017). Model </a:t>
            </a:r>
            <a:r>
              <a:rPr lang="en-ID" dirty="0" err="1">
                <a:latin typeface="Tw Cen MT" panose="020B0602020104020603" pitchFamily="34" charset="0"/>
              </a:rPr>
              <a:t>Pembukuan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Sederhana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bagi</a:t>
            </a:r>
            <a:r>
              <a:rPr lang="en-ID" dirty="0">
                <a:latin typeface="Tw Cen MT" panose="020B0602020104020603" pitchFamily="34" charset="0"/>
              </a:rPr>
              <a:t> Usaha </a:t>
            </a:r>
            <a:r>
              <a:rPr lang="en-ID" dirty="0" err="1">
                <a:latin typeface="Tw Cen MT" panose="020B0602020104020603" pitchFamily="34" charset="0"/>
              </a:rPr>
              <a:t>Mikro</a:t>
            </a:r>
            <a:r>
              <a:rPr lang="en-ID" dirty="0">
                <a:latin typeface="Tw Cen MT" panose="020B0602020104020603" pitchFamily="34" charset="0"/>
              </a:rPr>
              <a:t> di </a:t>
            </a:r>
            <a:r>
              <a:rPr lang="en-ID" dirty="0" err="1">
                <a:latin typeface="Tw Cen MT" panose="020B0602020104020603" pitchFamily="34" charset="0"/>
              </a:rPr>
              <a:t>Kecamatan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Kramatwatu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Kabupaten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Serang</a:t>
            </a:r>
            <a:r>
              <a:rPr lang="en-ID" dirty="0">
                <a:latin typeface="Tw Cen MT" panose="020B0602020104020603" pitchFamily="34" charset="0"/>
              </a:rPr>
              <a:t>. </a:t>
            </a:r>
            <a:r>
              <a:rPr lang="en-ID" dirty="0" err="1">
                <a:latin typeface="Tw Cen MT" panose="020B0602020104020603" pitchFamily="34" charset="0"/>
              </a:rPr>
              <a:t>Jurnal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Akuntansi</a:t>
            </a:r>
            <a:r>
              <a:rPr lang="en-ID" dirty="0">
                <a:latin typeface="Tw Cen MT" panose="020B0602020104020603" pitchFamily="34" charset="0"/>
              </a:rPr>
              <a:t>, 36-47.</a:t>
            </a:r>
          </a:p>
          <a:p>
            <a: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>
                <a:latin typeface="Tw Cen MT" panose="020B0602020104020603" pitchFamily="34" charset="0"/>
              </a:rPr>
              <a:t>R., M. R. (2019). </a:t>
            </a:r>
            <a:r>
              <a:rPr lang="en-ID" dirty="0" err="1">
                <a:latin typeface="Tw Cen MT" panose="020B0602020104020603" pitchFamily="34" charset="0"/>
              </a:rPr>
              <a:t>Analisis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Sistem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Pencatatan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Akuntansi</a:t>
            </a:r>
            <a:r>
              <a:rPr lang="en-ID" dirty="0">
                <a:latin typeface="Tw Cen MT" panose="020B0602020104020603" pitchFamily="34" charset="0"/>
              </a:rPr>
              <a:t> pada Usaha </a:t>
            </a:r>
            <a:r>
              <a:rPr lang="en-ID" dirty="0" err="1">
                <a:latin typeface="Tw Cen MT" panose="020B0602020104020603" pitchFamily="34" charset="0"/>
              </a:rPr>
              <a:t>Mikro</a:t>
            </a:r>
            <a:r>
              <a:rPr lang="en-ID" dirty="0">
                <a:latin typeface="Tw Cen MT" panose="020B0602020104020603" pitchFamily="34" charset="0"/>
              </a:rPr>
              <a:t> Kecil dan </a:t>
            </a:r>
            <a:r>
              <a:rPr lang="en-ID" dirty="0" err="1">
                <a:latin typeface="Tw Cen MT" panose="020B0602020104020603" pitchFamily="34" charset="0"/>
              </a:rPr>
              <a:t>Menengah</a:t>
            </a:r>
            <a:r>
              <a:rPr lang="en-ID" dirty="0">
                <a:latin typeface="Tw Cen MT" panose="020B0602020104020603" pitchFamily="34" charset="0"/>
              </a:rPr>
              <a:t> Kota </a:t>
            </a:r>
            <a:r>
              <a:rPr lang="en-ID" dirty="0" err="1">
                <a:latin typeface="Tw Cen MT" panose="020B0602020104020603" pitchFamily="34" charset="0"/>
              </a:rPr>
              <a:t>Baubau</a:t>
            </a:r>
            <a:r>
              <a:rPr lang="en-ID" dirty="0">
                <a:latin typeface="Tw Cen MT" panose="020B0602020104020603" pitchFamily="34" charset="0"/>
              </a:rPr>
              <a:t>. </a:t>
            </a:r>
            <a:r>
              <a:rPr lang="en-ID" dirty="0" err="1">
                <a:latin typeface="Tw Cen MT" panose="020B0602020104020603" pitchFamily="34" charset="0"/>
              </a:rPr>
              <a:t>Jurnal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Ilmiah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Akuntansi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Manajemen</a:t>
            </a:r>
            <a:r>
              <a:rPr lang="en-ID" dirty="0">
                <a:latin typeface="Tw Cen MT" panose="020B0602020104020603" pitchFamily="34" charset="0"/>
              </a:rPr>
              <a:t>, 60-71.</a:t>
            </a:r>
          </a:p>
          <a:p>
            <a: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>
                <a:latin typeface="Tw Cen MT" panose="020B0602020104020603" pitchFamily="34" charset="0"/>
              </a:rPr>
              <a:t>Savitri, R. V., &amp; </a:t>
            </a:r>
            <a:r>
              <a:rPr lang="en-ID" dirty="0" err="1">
                <a:latin typeface="Tw Cen MT" panose="020B0602020104020603" pitchFamily="34" charset="0"/>
              </a:rPr>
              <a:t>Saifudin</a:t>
            </a:r>
            <a:r>
              <a:rPr lang="en-ID" dirty="0">
                <a:latin typeface="Tw Cen MT" panose="020B0602020104020603" pitchFamily="34" charset="0"/>
              </a:rPr>
              <a:t>. (2018). </a:t>
            </a:r>
            <a:r>
              <a:rPr lang="en-ID" dirty="0" err="1">
                <a:latin typeface="Tw Cen MT" panose="020B0602020104020603" pitchFamily="34" charset="0"/>
              </a:rPr>
              <a:t>Pencatatan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Akuntansi</a:t>
            </a:r>
            <a:r>
              <a:rPr lang="en-ID" dirty="0">
                <a:latin typeface="Tw Cen MT" panose="020B0602020104020603" pitchFamily="34" charset="0"/>
              </a:rPr>
              <a:t> pada Usaha </a:t>
            </a:r>
            <a:r>
              <a:rPr lang="en-ID" dirty="0" err="1">
                <a:latin typeface="Tw Cen MT" panose="020B0602020104020603" pitchFamily="34" charset="0"/>
              </a:rPr>
              <a:t>Mikro</a:t>
            </a:r>
            <a:r>
              <a:rPr lang="en-ID" dirty="0">
                <a:latin typeface="Tw Cen MT" panose="020B0602020104020603" pitchFamily="34" charset="0"/>
              </a:rPr>
              <a:t> Kecil dan </a:t>
            </a:r>
            <a:r>
              <a:rPr lang="en-ID" dirty="0" err="1">
                <a:latin typeface="Tw Cen MT" panose="020B0602020104020603" pitchFamily="34" charset="0"/>
              </a:rPr>
              <a:t>Menengah</a:t>
            </a:r>
            <a:r>
              <a:rPr lang="en-ID" dirty="0">
                <a:latin typeface="Tw Cen MT" panose="020B0602020104020603" pitchFamily="34" charset="0"/>
              </a:rPr>
              <a:t> (</a:t>
            </a:r>
            <a:r>
              <a:rPr lang="en-ID" dirty="0" err="1">
                <a:latin typeface="Tw Cen MT" panose="020B0602020104020603" pitchFamily="34" charset="0"/>
              </a:rPr>
              <a:t>Studi</a:t>
            </a:r>
            <a:r>
              <a:rPr lang="en-ID" dirty="0">
                <a:latin typeface="Tw Cen MT" panose="020B0602020104020603" pitchFamily="34" charset="0"/>
              </a:rPr>
              <a:t> pada UMKM MR. Pelangi Semarang). </a:t>
            </a:r>
            <a:r>
              <a:rPr lang="en-ID" dirty="0" err="1">
                <a:latin typeface="Tw Cen MT" panose="020B0602020104020603" pitchFamily="34" charset="0"/>
              </a:rPr>
              <a:t>Jurnal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Manajemen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Bisnis</a:t>
            </a:r>
            <a:r>
              <a:rPr lang="en-ID" dirty="0">
                <a:latin typeface="Tw Cen MT" panose="020B0602020104020603" pitchFamily="34" charset="0"/>
              </a:rPr>
              <a:t> dan </a:t>
            </a:r>
            <a:r>
              <a:rPr lang="en-ID" dirty="0" err="1">
                <a:latin typeface="Tw Cen MT" panose="020B0602020104020603" pitchFamily="34" charset="0"/>
              </a:rPr>
              <a:t>Inovasi</a:t>
            </a:r>
            <a:r>
              <a:rPr lang="en-ID" dirty="0">
                <a:latin typeface="Tw Cen MT" panose="020B0602020104020603" pitchFamily="34" charset="0"/>
              </a:rPr>
              <a:t>, 117-125.</a:t>
            </a:r>
          </a:p>
          <a:p>
            <a: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 err="1">
                <a:latin typeface="Tw Cen MT" panose="020B0602020104020603" pitchFamily="34" charset="0"/>
              </a:rPr>
              <a:t>Siagian</a:t>
            </a:r>
            <a:r>
              <a:rPr lang="en-ID" dirty="0">
                <a:latin typeface="Tw Cen MT" panose="020B0602020104020603" pitchFamily="34" charset="0"/>
              </a:rPr>
              <a:t>, A. O., &amp; Indra, N. (2019). </a:t>
            </a:r>
            <a:r>
              <a:rPr lang="en-ID" dirty="0" err="1">
                <a:latin typeface="Tw Cen MT" panose="020B0602020104020603" pitchFamily="34" charset="0"/>
              </a:rPr>
              <a:t>Pengetahuan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Akuntansi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Pelaku</a:t>
            </a:r>
            <a:r>
              <a:rPr lang="en-ID" dirty="0">
                <a:latin typeface="Tw Cen MT" panose="020B0602020104020603" pitchFamily="34" charset="0"/>
              </a:rPr>
              <a:t> Usaha </a:t>
            </a:r>
            <a:r>
              <a:rPr lang="en-ID" dirty="0" err="1">
                <a:latin typeface="Tw Cen MT" panose="020B0602020104020603" pitchFamily="34" charset="0"/>
              </a:rPr>
              <a:t>Mikro</a:t>
            </a:r>
            <a:r>
              <a:rPr lang="en-ID" dirty="0">
                <a:latin typeface="Tw Cen MT" panose="020B0602020104020603" pitchFamily="34" charset="0"/>
              </a:rPr>
              <a:t> Kecil (UMKM) dan </a:t>
            </a:r>
            <a:r>
              <a:rPr lang="en-ID" dirty="0" err="1">
                <a:latin typeface="Tw Cen MT" panose="020B0602020104020603" pitchFamily="34" charset="0"/>
              </a:rPr>
              <a:t>Menengah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terhadap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Laporan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Keuangan</a:t>
            </a:r>
            <a:r>
              <a:rPr lang="en-ID" dirty="0">
                <a:latin typeface="Tw Cen MT" panose="020B0602020104020603" pitchFamily="34" charset="0"/>
              </a:rPr>
              <a:t>. </a:t>
            </a:r>
            <a:r>
              <a:rPr lang="en-ID" dirty="0" err="1">
                <a:latin typeface="Tw Cen MT" panose="020B0602020104020603" pitchFamily="34" charset="0"/>
              </a:rPr>
              <a:t>Jurnal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Ilmiah</a:t>
            </a:r>
            <a:r>
              <a:rPr lang="en-ID" dirty="0">
                <a:latin typeface="Tw Cen MT" panose="020B0602020104020603" pitchFamily="34" charset="0"/>
              </a:rPr>
              <a:t> Indonesia, 17-35.</a:t>
            </a:r>
          </a:p>
          <a:p>
            <a: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 err="1">
                <a:latin typeface="Tw Cen MT" panose="020B0602020104020603" pitchFamily="34" charset="0"/>
              </a:rPr>
              <a:t>Ikatan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Akuntansi</a:t>
            </a:r>
            <a:r>
              <a:rPr lang="en-ID" dirty="0">
                <a:latin typeface="Tw Cen MT" panose="020B0602020104020603" pitchFamily="34" charset="0"/>
              </a:rPr>
              <a:t> Indonesia. (2016). </a:t>
            </a:r>
            <a:r>
              <a:rPr lang="en-ID" dirty="0" err="1">
                <a:latin typeface="Tw Cen MT" panose="020B0602020104020603" pitchFamily="34" charset="0"/>
              </a:rPr>
              <a:t>Standar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Akuntansi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Keuangan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Entitas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Mikro</a:t>
            </a:r>
            <a:r>
              <a:rPr lang="en-ID" dirty="0">
                <a:latin typeface="Tw Cen MT" panose="020B0602020104020603" pitchFamily="34" charset="0"/>
              </a:rPr>
              <a:t> Kecil dan </a:t>
            </a:r>
            <a:r>
              <a:rPr lang="en-ID" dirty="0" err="1">
                <a:latin typeface="Tw Cen MT" panose="020B0602020104020603" pitchFamily="34" charset="0"/>
              </a:rPr>
              <a:t>Menengah</a:t>
            </a:r>
            <a:r>
              <a:rPr lang="en-ID" dirty="0">
                <a:latin typeface="Tw Cen MT" panose="020B0602020104020603" pitchFamily="34" charset="0"/>
              </a:rPr>
              <a:t> (SAK EMKM). Jakarta: IAI</a:t>
            </a:r>
          </a:p>
          <a:p>
            <a: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773</Words>
  <Application>Microsoft Office PowerPoint</Application>
  <PresentationFormat>Widescreen</PresentationFormat>
  <Paragraphs>109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Century Gothic</vt:lpstr>
      <vt:lpstr>Tw Cen MT</vt:lpstr>
      <vt:lpstr>Exo</vt:lpstr>
      <vt:lpstr>Calibri</vt:lpstr>
      <vt:lpstr>Arial</vt:lpstr>
      <vt:lpstr>Office Theme</vt:lpstr>
      <vt:lpstr>Analisis penerapan Akuntansi Sederhana pada Usaha Mikro</vt:lpstr>
      <vt:lpstr>Pendahuluan</vt:lpstr>
      <vt:lpstr>Pertanyaan Penelitian (Rumusan Masalah)</vt:lpstr>
      <vt:lpstr>Metode</vt:lpstr>
      <vt:lpstr>Pembahasan</vt:lpstr>
      <vt:lpstr>Pembahasan</vt:lpstr>
      <vt:lpstr>Pembahasan</vt:lpstr>
      <vt:lpstr>Manfaat Penelitian</vt:lpstr>
      <vt:lpstr>Referensi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penerapan Akuntansi Sederhana pada Usaha Mikro</dc:title>
  <dc:creator>Umsida</dc:creator>
  <cp:lastModifiedBy>Mei Wulan</cp:lastModifiedBy>
  <cp:revision>3</cp:revision>
  <dcterms:created xsi:type="dcterms:W3CDTF">2020-02-15T07:43:00Z</dcterms:created>
  <dcterms:modified xsi:type="dcterms:W3CDTF">2023-07-12T15:23:48Z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