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6" r:id="rId3"/>
    <p:sldId id="258" r:id="rId4"/>
    <p:sldId id="259" r:id="rId5"/>
    <p:sldId id="263" r:id="rId6"/>
    <p:sldId id="261" r:id="rId7"/>
    <p:sldId id="270" r:id="rId8"/>
    <p:sldId id="264" r:id="rId9"/>
    <p:sldId id="271" r:id="rId10"/>
    <p:sldId id="272" r:id="rId11"/>
    <p:sldId id="273" r:id="rId12"/>
    <p:sldId id="274" r:id="rId13"/>
    <p:sldId id="275" r:id="rId14"/>
    <p:sldId id="276"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81C"/>
    <a:srgbClr val="B2291E"/>
    <a:srgbClr val="2A1A00"/>
    <a:srgbClr val="F5F4F3"/>
    <a:srgbClr val="CF5E55"/>
    <a:srgbClr val="F8B323"/>
    <a:srgbClr val="F595EA"/>
    <a:srgbClr val="F3F3F2"/>
    <a:srgbClr val="E5A9A4"/>
    <a:srgbClr val="FFB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291" autoAdjust="0"/>
  </p:normalViewPr>
  <p:slideViewPr>
    <p:cSldViewPr snapToGrid="0">
      <p:cViewPr varScale="1">
        <p:scale>
          <a:sx n="57" d="100"/>
          <a:sy n="57" d="100"/>
        </p:scale>
        <p:origin x="102" y="12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BAD65-2F86-4ABE-BAE5-AA2D5E93DE8E}" type="datetimeFigureOut">
              <a:rPr lang="en-US" smtClean="0"/>
              <a:pPr/>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500F4-B74C-46D3-808E-8F0EEF0F0E97}" type="slidenum">
              <a:rPr lang="en-US" smtClean="0"/>
              <a:pPr/>
              <a:t>‹#›</a:t>
            </a:fld>
            <a:endParaRPr lang="en-US"/>
          </a:p>
        </p:txBody>
      </p:sp>
    </p:spTree>
    <p:extLst>
      <p:ext uri="{BB962C8B-B14F-4D97-AF65-F5344CB8AC3E}">
        <p14:creationId xmlns:p14="http://schemas.microsoft.com/office/powerpoint/2010/main" val="343244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85F20C-9A49-4C32-BA77-7AB01827BA4D}" type="datetime1">
              <a:rPr lang="en-US" smtClean="0"/>
              <a:pPr/>
              <a:t>7/12/2023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FBDF6-D67D-42D6-BB09-F0452D12D524}" type="datetime1">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DC03A-2F33-48D3-A053-44510F1E5E0C}" type="datetime1">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45083-F65C-4131-8CB4-4499282FAD34}" type="datetime1">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3DEE2D0-3481-40F6-8D5D-2A3823DABA0C}" type="datetime1">
              <a:rPr lang="en-US" smtClean="0"/>
              <a:pPr/>
              <a:t>7/12/2023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368C49-DC67-4AE6-A2F8-3C68583DFB3F}" type="datetime1">
              <a:rPr lang="en-US" smtClean="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2E15-F883-4132-9608-53A7741E45F4}" type="datetime1">
              <a:rPr lang="en-US" smtClean="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33EEE-4220-4524-AFFB-8E3847A24878}" type="datetime1">
              <a:rPr lang="en-US" smtClean="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BB1F9-3928-4FA2-BE99-5CAE34EB5D5F}" type="datetime1">
              <a:rPr lang="en-US" smtClean="0"/>
              <a:pPr/>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CEE621C9-D14B-4D29-A631-C1FDB34FBA22}" type="datetime1">
              <a:rPr lang="en-US" smtClean="0"/>
              <a:pPr/>
              <a:t>7/12/2023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24486FF5-0493-42C1-8FA1-CBCA1A79B249}" type="datetime1">
              <a:rPr lang="en-US" smtClean="0"/>
              <a:pPr/>
              <a:t>7/12/2023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1188F38-3CEF-46BF-9694-DDA05442D7CE}" type="datetime1">
              <a:rPr lang="en-US" smtClean="0"/>
              <a:pPr/>
              <a:t>7/12/2023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03D83-35B6-4158-A043-DC02BB3E51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62413" y="1715318"/>
            <a:ext cx="3067174" cy="2989204"/>
          </a:xfrm>
          <a:prstGeom prst="rect">
            <a:avLst/>
          </a:prstGeom>
          <a:effectLst>
            <a:glow rad="228600">
              <a:schemeClr val="accent2">
                <a:satMod val="175000"/>
                <a:alpha val="40000"/>
              </a:schemeClr>
            </a:glow>
            <a:innerShdw blurRad="63500" dist="50800" dir="5400000">
              <a:prstClr val="black">
                <a:alpha val="50000"/>
              </a:prstClr>
            </a:innerShdw>
          </a:effectLst>
        </p:spPr>
      </p:pic>
      <p:sp>
        <p:nvSpPr>
          <p:cNvPr id="2" name="Title 1">
            <a:extLst>
              <a:ext uri="{FF2B5EF4-FFF2-40B4-BE49-F238E27FC236}">
                <a16:creationId xmlns:a16="http://schemas.microsoft.com/office/drawing/2014/main" id="{F672C836-6DA1-4091-8D2D-C6F0D4066EED}"/>
              </a:ext>
            </a:extLst>
          </p:cNvPr>
          <p:cNvSpPr>
            <a:spLocks noGrp="1"/>
          </p:cNvSpPr>
          <p:nvPr>
            <p:ph type="ctrTitle"/>
          </p:nvPr>
        </p:nvSpPr>
        <p:spPr>
          <a:xfrm>
            <a:off x="1563757" y="71631"/>
            <a:ext cx="9515061" cy="1507852"/>
          </a:xfrm>
        </p:spPr>
        <p:txBody>
          <a:bodyPr/>
          <a:lstStyle/>
          <a:p>
            <a:r>
              <a:rPr lang="en-US" sz="2400" dirty="0"/>
              <a:t>SISTEM LAYANAN SERTIFIKASI KOMPETENSI DI LEMBAGA KEAMANAN DAN KESEHATAN KERJA (LSP K3 K) BERBASIS ANDROID BROWSER</a:t>
            </a:r>
            <a:endParaRPr lang="en-ID" sz="2400" dirty="0"/>
          </a:p>
        </p:txBody>
      </p:sp>
      <p:sp>
        <p:nvSpPr>
          <p:cNvPr id="3" name="Subtitle 2">
            <a:extLst>
              <a:ext uri="{FF2B5EF4-FFF2-40B4-BE49-F238E27FC236}">
                <a16:creationId xmlns:a16="http://schemas.microsoft.com/office/drawing/2014/main" id="{97E97541-450B-4CDA-8181-97501F538594}"/>
              </a:ext>
            </a:extLst>
          </p:cNvPr>
          <p:cNvSpPr>
            <a:spLocks noGrp="1"/>
          </p:cNvSpPr>
          <p:nvPr>
            <p:ph type="subTitle" idx="1"/>
          </p:nvPr>
        </p:nvSpPr>
        <p:spPr>
          <a:xfrm>
            <a:off x="346489" y="5492869"/>
            <a:ext cx="3761686" cy="742279"/>
          </a:xfrm>
        </p:spPr>
        <p:txBody>
          <a:bodyPr>
            <a:normAutofit fontScale="55000" lnSpcReduction="20000"/>
          </a:bodyPr>
          <a:lstStyle/>
          <a:p>
            <a:r>
              <a:rPr lang="en-US" dirty="0"/>
              <a:t>Presented by :</a:t>
            </a:r>
          </a:p>
          <a:p>
            <a:pPr algn="just"/>
            <a:r>
              <a:rPr lang="en-US" dirty="0"/>
              <a:t>Singgih Kusuma </a:t>
            </a:r>
            <a:r>
              <a:rPr lang="en-US" dirty="0" err="1"/>
              <a:t>hidayat</a:t>
            </a:r>
            <a:endParaRPr lang="en-US" dirty="0"/>
          </a:p>
          <a:p>
            <a:pPr algn="just"/>
            <a:r>
              <a:rPr lang="en-US" dirty="0"/>
              <a:t>161080200300</a:t>
            </a:r>
          </a:p>
        </p:txBody>
      </p:sp>
      <p:sp>
        <p:nvSpPr>
          <p:cNvPr id="5" name="Subtitle 2">
            <a:extLst>
              <a:ext uri="{FF2B5EF4-FFF2-40B4-BE49-F238E27FC236}">
                <a16:creationId xmlns:a16="http://schemas.microsoft.com/office/drawing/2014/main" id="{4CD2C0A6-EF16-4C53-AF45-B909913B8478}"/>
              </a:ext>
            </a:extLst>
          </p:cNvPr>
          <p:cNvSpPr txBox="1">
            <a:spLocks/>
          </p:cNvSpPr>
          <p:nvPr/>
        </p:nvSpPr>
        <p:spPr>
          <a:xfrm>
            <a:off x="7798905" y="5492868"/>
            <a:ext cx="4240696" cy="742279"/>
          </a:xfrm>
          <a:prstGeom prst="rect">
            <a:avLst/>
          </a:prstGeom>
        </p:spPr>
        <p:txBody>
          <a:bodyPr vert="horz" lIns="91440" tIns="45720" rIns="91440" bIns="45720" rtlCol="0" anchor="t">
            <a:normAutofit fontScale="70000" lnSpcReduction="2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n-US" sz="1100" dirty="0"/>
              <a:t>PEMBIMBING:</a:t>
            </a:r>
            <a:endParaRPr lang="id-ID" sz="1100" dirty="0"/>
          </a:p>
          <a:p>
            <a:pPr algn="ctr">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ADE EVIYANTI,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S.Kom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M.Kom</a:t>
            </a:r>
            <a:r>
              <a:rPr lang="id-ID"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ED99D04-3825-42CE-899C-57329A280C8F}"/>
              </a:ext>
            </a:extLst>
          </p:cNvPr>
          <p:cNvSpPr/>
          <p:nvPr/>
        </p:nvSpPr>
        <p:spPr>
          <a:xfrm>
            <a:off x="0" y="6506817"/>
            <a:ext cx="12192000" cy="351183"/>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p:txBody>
      </p:sp>
    </p:spTree>
    <p:extLst>
      <p:ext uri="{BB962C8B-B14F-4D97-AF65-F5344CB8AC3E}">
        <p14:creationId xmlns:p14="http://schemas.microsoft.com/office/powerpoint/2010/main" val="405935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7D5D0B-4DC8-0134-5A08-082502AF95F9}"/>
              </a:ext>
            </a:extLst>
          </p:cNvPr>
          <p:cNvSpPr>
            <a:spLocks noGrp="1"/>
          </p:cNvSpPr>
          <p:nvPr>
            <p:ph type="body" idx="1"/>
          </p:nvPr>
        </p:nvSpPr>
        <p:spPr>
          <a:xfrm>
            <a:off x="4126071" y="5308545"/>
            <a:ext cx="7017488" cy="951135"/>
          </a:xfrm>
        </p:spPr>
        <p:txBody>
          <a:bodyPr>
            <a:normAutofit/>
          </a:bodyPr>
          <a:lstStyle/>
          <a:p>
            <a:r>
              <a:rPr lang="en-US" sz="1600" kern="0" dirty="0">
                <a:solidFill>
                  <a:schemeClr val="tx1"/>
                </a:solidFill>
                <a:effectLst/>
                <a:latin typeface="Times New Roman" panose="02020603050405020304" pitchFamily="18" charset="0"/>
                <a:ea typeface="Calibri" panose="020F0502020204030204" pitchFamily="34" charset="0"/>
              </a:rPr>
              <a:t>Interface Halaman Form Info Lembaga</a:t>
            </a:r>
            <a:endParaRPr lang="en-ID" sz="1600" dirty="0">
              <a:solidFill>
                <a:schemeClr val="tx1"/>
              </a:solidFill>
            </a:endParaRPr>
          </a:p>
        </p:txBody>
      </p:sp>
      <p:pic>
        <p:nvPicPr>
          <p:cNvPr id="4" name="Picture 3">
            <a:extLst>
              <a:ext uri="{FF2B5EF4-FFF2-40B4-BE49-F238E27FC236}">
                <a16:creationId xmlns:a16="http://schemas.microsoft.com/office/drawing/2014/main" id="{15320538-A111-BE7C-8828-FBC4D7C6240C}"/>
              </a:ext>
            </a:extLst>
          </p:cNvPr>
          <p:cNvPicPr>
            <a:picLocks noChangeAspect="1"/>
          </p:cNvPicPr>
          <p:nvPr/>
        </p:nvPicPr>
        <p:blipFill rotWithShape="1">
          <a:blip r:embed="rId2"/>
          <a:srcRect l="5288" t="9122" r="50641" b="11916"/>
          <a:stretch/>
        </p:blipFill>
        <p:spPr bwMode="auto">
          <a:xfrm>
            <a:off x="4126071" y="745067"/>
            <a:ext cx="6254061" cy="441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3770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47527-D016-AAEA-F006-E31A59B09A73}"/>
              </a:ext>
            </a:extLst>
          </p:cNvPr>
          <p:cNvSpPr>
            <a:spLocks noGrp="1"/>
          </p:cNvSpPr>
          <p:nvPr>
            <p:ph type="body" idx="1"/>
          </p:nvPr>
        </p:nvSpPr>
        <p:spPr>
          <a:xfrm>
            <a:off x="3624262" y="5176715"/>
            <a:ext cx="7017488" cy="512886"/>
          </a:xfrm>
        </p:spPr>
        <p:txBody>
          <a:bodyPr>
            <a:normAutofit/>
          </a:bodyPr>
          <a:lstStyle/>
          <a:p>
            <a:r>
              <a:rPr lang="en-US" sz="1600" kern="0" dirty="0" err="1">
                <a:solidFill>
                  <a:schemeClr val="tx1"/>
                </a:solidFill>
                <a:effectLst/>
                <a:latin typeface="Times New Roman" panose="02020603050405020304" pitchFamily="18" charset="0"/>
                <a:ea typeface="Calibri" panose="020F0502020204030204" pitchFamily="34" charset="0"/>
              </a:rPr>
              <a:t>Tampilan</a:t>
            </a:r>
            <a:r>
              <a:rPr lang="en-US" sz="1600" kern="0" dirty="0">
                <a:solidFill>
                  <a:schemeClr val="tx1"/>
                </a:solidFill>
                <a:effectLst/>
                <a:latin typeface="Times New Roman" panose="02020603050405020304" pitchFamily="18" charset="0"/>
                <a:ea typeface="Calibri" panose="020F0502020204030204" pitchFamily="34" charset="0"/>
              </a:rPr>
              <a:t> Form </a:t>
            </a:r>
            <a:r>
              <a:rPr lang="en-US" sz="1600" kern="0" dirty="0" err="1">
                <a:solidFill>
                  <a:schemeClr val="tx1"/>
                </a:solidFill>
                <a:effectLst/>
                <a:latin typeface="Times New Roman" panose="02020603050405020304" pitchFamily="18" charset="0"/>
                <a:ea typeface="Calibri" panose="020F0502020204030204" pitchFamily="34" charset="0"/>
              </a:rPr>
              <a:t>Pendaftaran</a:t>
            </a:r>
            <a:r>
              <a:rPr lang="en-US" sz="1600" kern="0" dirty="0">
                <a:solidFill>
                  <a:schemeClr val="tx1"/>
                </a:solidFill>
                <a:effectLst/>
                <a:latin typeface="Times New Roman" panose="02020603050405020304" pitchFamily="18" charset="0"/>
                <a:ea typeface="Calibri" panose="020F0502020204030204" pitchFamily="34" charset="0"/>
              </a:rPr>
              <a:t> Asesi</a:t>
            </a:r>
            <a:endParaRPr lang="en-ID" sz="1600" dirty="0">
              <a:solidFill>
                <a:schemeClr val="tx1"/>
              </a:solidFill>
            </a:endParaRPr>
          </a:p>
        </p:txBody>
      </p:sp>
      <p:pic>
        <p:nvPicPr>
          <p:cNvPr id="4" name="Picture 3">
            <a:extLst>
              <a:ext uri="{FF2B5EF4-FFF2-40B4-BE49-F238E27FC236}">
                <a16:creationId xmlns:a16="http://schemas.microsoft.com/office/drawing/2014/main" id="{CE3CB36E-5480-B2B0-AD5E-2CB6453AAE54}"/>
              </a:ext>
            </a:extLst>
          </p:cNvPr>
          <p:cNvPicPr>
            <a:picLocks noChangeAspect="1"/>
          </p:cNvPicPr>
          <p:nvPr/>
        </p:nvPicPr>
        <p:blipFill rotWithShape="1">
          <a:blip r:embed="rId2"/>
          <a:srcRect l="7051" t="17388" r="9775" b="5645"/>
          <a:stretch/>
        </p:blipFill>
        <p:spPr bwMode="auto">
          <a:xfrm>
            <a:off x="3624262" y="747083"/>
            <a:ext cx="6823605" cy="3909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1873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122E45-B465-A5B2-F28F-CF4A2C7E727E}"/>
              </a:ext>
            </a:extLst>
          </p:cNvPr>
          <p:cNvSpPr>
            <a:spLocks noGrp="1"/>
          </p:cNvSpPr>
          <p:nvPr>
            <p:ph type="body" idx="1"/>
          </p:nvPr>
        </p:nvSpPr>
        <p:spPr>
          <a:xfrm>
            <a:off x="4643754" y="5041249"/>
            <a:ext cx="4072270" cy="563686"/>
          </a:xfrm>
        </p:spPr>
        <p:txBody>
          <a:bodyPr>
            <a:normAutofit/>
          </a:bodyPr>
          <a:lstStyle/>
          <a:p>
            <a:r>
              <a:rPr lang="en-US" sz="1600" kern="0" dirty="0" err="1">
                <a:solidFill>
                  <a:schemeClr val="tx1"/>
                </a:solidFill>
                <a:effectLst/>
                <a:latin typeface="Times New Roman" panose="02020603050405020304" pitchFamily="18" charset="0"/>
                <a:ea typeface="Calibri" panose="020F0502020204030204" pitchFamily="34" charset="0"/>
              </a:rPr>
              <a:t>Tampilan</a:t>
            </a:r>
            <a:r>
              <a:rPr lang="en-US" sz="1600" kern="0" dirty="0">
                <a:solidFill>
                  <a:schemeClr val="tx1"/>
                </a:solidFill>
                <a:effectLst/>
                <a:latin typeface="Times New Roman" panose="02020603050405020304" pitchFamily="18" charset="0"/>
                <a:ea typeface="Calibri" panose="020F0502020204030204" pitchFamily="34" charset="0"/>
              </a:rPr>
              <a:t> Form Login</a:t>
            </a:r>
            <a:endParaRPr lang="en-ID" sz="1600" dirty="0">
              <a:solidFill>
                <a:schemeClr val="tx1"/>
              </a:solidFill>
            </a:endParaRPr>
          </a:p>
        </p:txBody>
      </p:sp>
      <p:pic>
        <p:nvPicPr>
          <p:cNvPr id="4" name="Picture 3">
            <a:extLst>
              <a:ext uri="{FF2B5EF4-FFF2-40B4-BE49-F238E27FC236}">
                <a16:creationId xmlns:a16="http://schemas.microsoft.com/office/drawing/2014/main" id="{029CEADC-4076-9E03-3F7D-2C11F4546E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562" b="7736"/>
          <a:stretch/>
        </p:blipFill>
        <p:spPr bwMode="auto">
          <a:xfrm>
            <a:off x="4643754" y="747084"/>
            <a:ext cx="4906645" cy="3943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8082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A0C64-F7FD-4C8A-A458-7C532DC6FCCD}"/>
              </a:ext>
            </a:extLst>
          </p:cNvPr>
          <p:cNvSpPr>
            <a:spLocks noGrp="1"/>
          </p:cNvSpPr>
          <p:nvPr>
            <p:ph type="body" idx="1"/>
          </p:nvPr>
        </p:nvSpPr>
        <p:spPr>
          <a:xfrm>
            <a:off x="4216861" y="5041248"/>
            <a:ext cx="4495603" cy="529819"/>
          </a:xfrm>
        </p:spPr>
        <p:txBody>
          <a:bodyPr>
            <a:normAutofit/>
          </a:bodyPr>
          <a:lstStyle/>
          <a:p>
            <a:r>
              <a:rPr lang="en-US" sz="1600" kern="0" dirty="0">
                <a:solidFill>
                  <a:schemeClr val="tx1"/>
                </a:solidFill>
                <a:effectLst/>
                <a:latin typeface="Times New Roman" panose="02020603050405020304" pitchFamily="18" charset="0"/>
                <a:ea typeface="Calibri" panose="020F0502020204030204" pitchFamily="34" charset="0"/>
              </a:rPr>
              <a:t>Form Input </a:t>
            </a:r>
            <a:r>
              <a:rPr lang="en-US" sz="1600" kern="0" dirty="0" err="1">
                <a:solidFill>
                  <a:schemeClr val="tx1"/>
                </a:solidFill>
                <a:effectLst/>
                <a:latin typeface="Times New Roman" panose="02020603050405020304" pitchFamily="18" charset="0"/>
                <a:ea typeface="Calibri" panose="020F0502020204030204" pitchFamily="34" charset="0"/>
              </a:rPr>
              <a:t>Persyaratan</a:t>
            </a:r>
            <a:endParaRPr lang="en-ID" sz="1600" dirty="0">
              <a:solidFill>
                <a:schemeClr val="tx1"/>
              </a:solidFill>
            </a:endParaRPr>
          </a:p>
        </p:txBody>
      </p:sp>
      <p:pic>
        <p:nvPicPr>
          <p:cNvPr id="4" name="Picture 3">
            <a:extLst>
              <a:ext uri="{FF2B5EF4-FFF2-40B4-BE49-F238E27FC236}">
                <a16:creationId xmlns:a16="http://schemas.microsoft.com/office/drawing/2014/main" id="{4C9011DD-DBB6-1B44-FECF-0C6C8254AE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446" y="510645"/>
            <a:ext cx="2528887" cy="3688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BA5CC62C-A2D6-1BAA-C63A-815B793F0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021" y="510645"/>
            <a:ext cx="2528887" cy="3688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359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86933F-9151-C6BA-023D-C33A721EA3D8}"/>
              </a:ext>
            </a:extLst>
          </p:cNvPr>
          <p:cNvSpPr>
            <a:spLocks noGrp="1"/>
          </p:cNvSpPr>
          <p:nvPr>
            <p:ph type="body" idx="1"/>
          </p:nvPr>
        </p:nvSpPr>
        <p:spPr>
          <a:xfrm>
            <a:off x="3852530" y="5341199"/>
            <a:ext cx="5697870" cy="442913"/>
          </a:xfrm>
        </p:spPr>
        <p:txBody>
          <a:bodyPr>
            <a:normAutofit/>
          </a:bodyPr>
          <a:lstStyle/>
          <a:p>
            <a:r>
              <a:rPr lang="en-US" sz="1600" kern="0" dirty="0">
                <a:solidFill>
                  <a:schemeClr val="tx1"/>
                </a:solidFill>
                <a:effectLst/>
                <a:latin typeface="Times New Roman" panose="02020603050405020304" pitchFamily="18" charset="0"/>
                <a:ea typeface="Calibri" panose="020F0502020204030204" pitchFamily="34" charset="0"/>
              </a:rPr>
              <a:t>Interface Form </a:t>
            </a:r>
            <a:r>
              <a:rPr lang="en-US" sz="1600" kern="0" dirty="0" err="1">
                <a:solidFill>
                  <a:schemeClr val="tx1"/>
                </a:solidFill>
                <a:effectLst/>
                <a:latin typeface="Times New Roman" panose="02020603050405020304" pitchFamily="18" charset="0"/>
                <a:ea typeface="Calibri" panose="020F0502020204030204" pitchFamily="34" charset="0"/>
              </a:rPr>
              <a:t>Asesmen</a:t>
            </a:r>
            <a:r>
              <a:rPr lang="en-US" sz="1600" kern="0" dirty="0">
                <a:solidFill>
                  <a:schemeClr val="tx1"/>
                </a:solidFill>
                <a:effectLst/>
                <a:latin typeface="Times New Roman" panose="02020603050405020304" pitchFamily="18" charset="0"/>
                <a:ea typeface="Calibri" panose="020F0502020204030204" pitchFamily="34" charset="0"/>
              </a:rPr>
              <a:t> </a:t>
            </a:r>
            <a:r>
              <a:rPr lang="en-US" sz="1600" kern="0" dirty="0" err="1">
                <a:solidFill>
                  <a:schemeClr val="tx1"/>
                </a:solidFill>
                <a:effectLst/>
                <a:latin typeface="Times New Roman" panose="02020603050405020304" pitchFamily="18" charset="0"/>
                <a:ea typeface="Calibri" panose="020F0502020204030204" pitchFamily="34" charset="0"/>
              </a:rPr>
              <a:t>Mandiri</a:t>
            </a:r>
            <a:endParaRPr lang="en-ID" sz="1600" dirty="0">
              <a:solidFill>
                <a:schemeClr val="tx1"/>
              </a:solidFill>
            </a:endParaRPr>
          </a:p>
        </p:txBody>
      </p:sp>
      <p:pic>
        <p:nvPicPr>
          <p:cNvPr id="4" name="Picture 3">
            <a:extLst>
              <a:ext uri="{FF2B5EF4-FFF2-40B4-BE49-F238E27FC236}">
                <a16:creationId xmlns:a16="http://schemas.microsoft.com/office/drawing/2014/main" id="{8AE86925-0C91-A0B4-C063-E2571FA960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065" b="12196"/>
          <a:stretch/>
        </p:blipFill>
        <p:spPr bwMode="auto">
          <a:xfrm>
            <a:off x="4943996" y="921488"/>
            <a:ext cx="3514937" cy="3969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4122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6BAF54-CA68-4608-A779-D04CC8F5B765}"/>
              </a:ext>
            </a:extLst>
          </p:cNvPr>
          <p:cNvSpPr>
            <a:spLocks noGrp="1"/>
          </p:cNvSpPr>
          <p:nvPr>
            <p:ph type="ctrTitle"/>
          </p:nvPr>
        </p:nvSpPr>
        <p:spPr>
          <a:xfrm>
            <a:off x="1330694" y="2816818"/>
            <a:ext cx="9781983" cy="2450157"/>
          </a:xfrm>
        </p:spPr>
        <p:txBody>
          <a:bodyPr/>
          <a:lstStyle/>
          <a:p>
            <a:r>
              <a:rPr lang="en-US" sz="4000" dirty="0"/>
              <a:t>SEKIAN</a:t>
            </a:r>
            <a:br>
              <a:rPr lang="en-US" sz="4000" dirty="0"/>
            </a:br>
            <a:r>
              <a:rPr lang="en-US" sz="4000" cap="none" dirty="0"/>
              <a:t>dan</a:t>
            </a:r>
            <a:br>
              <a:rPr lang="en-US" sz="4000" dirty="0"/>
            </a:br>
            <a:r>
              <a:rPr lang="en-US" sz="4000" dirty="0" err="1"/>
              <a:t>terima</a:t>
            </a:r>
            <a:r>
              <a:rPr lang="en-US" sz="4000" dirty="0"/>
              <a:t> </a:t>
            </a:r>
            <a:r>
              <a:rPr lang="en-US" sz="4000" dirty="0" err="1"/>
              <a:t>kasih</a:t>
            </a:r>
            <a:endParaRPr lang="en-US" sz="4000" dirty="0"/>
          </a:p>
        </p:txBody>
      </p:sp>
      <p:sp>
        <p:nvSpPr>
          <p:cNvPr id="7" name="Rectangle: Rounded Corners 6">
            <a:extLst>
              <a:ext uri="{FF2B5EF4-FFF2-40B4-BE49-F238E27FC236}">
                <a16:creationId xmlns:a16="http://schemas.microsoft.com/office/drawing/2014/main" id="{984356CC-ADF3-4972-8D79-7FCDEACAB1E8}"/>
              </a:ext>
            </a:extLst>
          </p:cNvPr>
          <p:cNvSpPr/>
          <p:nvPr/>
        </p:nvSpPr>
        <p:spPr>
          <a:xfrm>
            <a:off x="0" y="6506817"/>
            <a:ext cx="12192000" cy="351183"/>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latin typeface="Iskoola Pota" panose="020B0502040204020203" pitchFamily="34" charset="0"/>
                <a:ea typeface="BatangChe" panose="02030609000101010101" pitchFamily="49" charset="-127"/>
                <a:cs typeface="Iskoola Pota" panose="020B0502040204020203" pitchFamily="34" charset="0"/>
              </a:rPr>
              <a:t>Universitas Muhammadiyah </a:t>
            </a:r>
            <a:r>
              <a:rPr lang="en-US" sz="1600" dirty="0" err="1">
                <a:latin typeface="Iskoola Pota" panose="020B0502040204020203" pitchFamily="34" charset="0"/>
                <a:ea typeface="BatangChe" panose="02030609000101010101" pitchFamily="49" charset="-127"/>
                <a:cs typeface="Iskoola Pota" panose="020B0502040204020203" pitchFamily="34" charset="0"/>
              </a:rPr>
              <a:t>Sidoarjo</a:t>
            </a:r>
            <a:endParaRPr lang="en-US" sz="1600" dirty="0">
              <a:latin typeface="Iskoola Pota" panose="020B0502040204020203" pitchFamily="34" charset="0"/>
              <a:ea typeface="BatangChe" panose="02030609000101010101" pitchFamily="49" charset="-127"/>
              <a:cs typeface="Iskoola Pota" panose="020B0502040204020203" pitchFamily="34" charset="0"/>
            </a:endParaRPr>
          </a:p>
        </p:txBody>
      </p:sp>
      <p:pic>
        <p:nvPicPr>
          <p:cNvPr id="8" name="Picture 7">
            <a:extLst>
              <a:ext uri="{FF2B5EF4-FFF2-40B4-BE49-F238E27FC236}">
                <a16:creationId xmlns:a16="http://schemas.microsoft.com/office/drawing/2014/main" id="{87C63E0A-1449-4FA2-B5D4-CA6BF3D4C7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08693" y="974766"/>
            <a:ext cx="1825983" cy="1842052"/>
          </a:xfrm>
          <a:prstGeom prst="rect">
            <a:avLst/>
          </a:prstGeom>
        </p:spPr>
      </p:pic>
    </p:spTree>
    <p:extLst>
      <p:ext uri="{BB962C8B-B14F-4D97-AF65-F5344CB8AC3E}">
        <p14:creationId xmlns:p14="http://schemas.microsoft.com/office/powerpoint/2010/main" val="42325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ED4F307-E7A1-48F4-9548-4DC70B90BCCB}"/>
              </a:ext>
            </a:extLst>
          </p:cNvPr>
          <p:cNvPicPr>
            <a:picLocks noGrp="1" noChangeAspect="1"/>
          </p:cNvPicPr>
          <p:nvPr>
            <p:ph idx="1"/>
          </p:nvPr>
        </p:nvPicPr>
        <p:blipFill>
          <a:blip r:embed="rId2"/>
          <a:stretch>
            <a:fillRect/>
          </a:stretch>
        </p:blipFill>
        <p:spPr>
          <a:xfrm>
            <a:off x="9703730" y="1052505"/>
            <a:ext cx="1888198" cy="2376494"/>
          </a:xfrm>
        </p:spPr>
      </p:pic>
      <p:sp>
        <p:nvSpPr>
          <p:cNvPr id="5" name="Subtitle 2">
            <a:extLst>
              <a:ext uri="{FF2B5EF4-FFF2-40B4-BE49-F238E27FC236}">
                <a16:creationId xmlns:a16="http://schemas.microsoft.com/office/drawing/2014/main" id="{F48738C4-5FF2-46D6-8706-DF65BCCD7EEC}"/>
              </a:ext>
            </a:extLst>
          </p:cNvPr>
          <p:cNvSpPr txBox="1">
            <a:spLocks/>
          </p:cNvSpPr>
          <p:nvPr/>
        </p:nvSpPr>
        <p:spPr>
          <a:xfrm>
            <a:off x="938561" y="1006167"/>
            <a:ext cx="1904297" cy="284185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id-ID" sz="1400" b="1" dirty="0">
                <a:effectLst/>
                <a:latin typeface="Times New Roman" panose="02020603050405020304" pitchFamily="18" charset="0"/>
                <a:ea typeface="Times New Roman" panose="02020603050405020304" pitchFamily="18" charset="0"/>
                <a:cs typeface="Times New Roman" panose="02020603050405020304" pitchFamily="18" charset="0"/>
              </a:rPr>
              <a:t>Pesatnya perkembangan teknologi informasi dan komunikasi akhir-akhir ini telah menciptakan model pelayanan publik yang dapat diakses melalui aplikasi dan web browser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540A46A9-076E-4966-B180-7DF549E51361}"/>
              </a:ext>
            </a:extLst>
          </p:cNvPr>
          <p:cNvSpPr txBox="1">
            <a:spLocks/>
          </p:cNvSpPr>
          <p:nvPr/>
        </p:nvSpPr>
        <p:spPr>
          <a:xfrm>
            <a:off x="932963" y="4274136"/>
            <a:ext cx="3143013" cy="157769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id-ID" sz="1400" b="1" dirty="0">
                <a:effectLst/>
                <a:latin typeface="Times New Roman" panose="02020603050405020304" pitchFamily="18" charset="0"/>
                <a:ea typeface="Times New Roman" panose="02020603050405020304" pitchFamily="18" charset="0"/>
              </a:rPr>
              <a:t>Konsep aplikasi adalah program siap pakai yang dirancang untuk menjalankan fungsi bagi pengguna layanan aplikasi maupun menggunakan aplikasi lain yang dapat digunakan oleh sasaran yang dituju</a:t>
            </a:r>
            <a:r>
              <a:rPr lang="en-US" sz="1400" b="1" dirty="0">
                <a:effectLst/>
                <a:latin typeface="Times New Roman" panose="02020603050405020304" pitchFamily="18" charset="0"/>
                <a:ea typeface="Times New Roman" panose="02020603050405020304" pitchFamily="18" charset="0"/>
              </a:rPr>
              <a:t>.</a:t>
            </a:r>
          </a:p>
        </p:txBody>
      </p:sp>
      <p:sp>
        <p:nvSpPr>
          <p:cNvPr id="23" name="Arrow: Striped Right 22">
            <a:extLst>
              <a:ext uri="{FF2B5EF4-FFF2-40B4-BE49-F238E27FC236}">
                <a16:creationId xmlns:a16="http://schemas.microsoft.com/office/drawing/2014/main" id="{FAF3CD79-78BE-4337-BCAF-6A6AD5003D37}"/>
              </a:ext>
            </a:extLst>
          </p:cNvPr>
          <p:cNvSpPr/>
          <p:nvPr/>
        </p:nvSpPr>
        <p:spPr>
          <a:xfrm>
            <a:off x="8458245" y="1941903"/>
            <a:ext cx="996597" cy="835362"/>
          </a:xfrm>
          <a:prstGeom prst="stripedRightArrow">
            <a:avLst/>
          </a:prstGeom>
          <a:solidFill>
            <a:srgbClr val="2A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F6A383C8-A854-453E-B79F-A8D868306C03}"/>
              </a:ext>
            </a:extLst>
          </p:cNvPr>
          <p:cNvSpPr/>
          <p:nvPr/>
        </p:nvSpPr>
        <p:spPr>
          <a:xfrm rot="20025611">
            <a:off x="7202119" y="4202048"/>
            <a:ext cx="918946" cy="1146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4F50323-6E26-44A5-8A87-8134DC45CFEB}"/>
              </a:ext>
            </a:extLst>
          </p:cNvPr>
          <p:cNvSpPr/>
          <p:nvPr/>
        </p:nvSpPr>
        <p:spPr>
          <a:xfrm rot="908535">
            <a:off x="4998889" y="1563599"/>
            <a:ext cx="918946" cy="756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BB71E929-4569-43C7-A2A9-2C5C05A84778}"/>
              </a:ext>
            </a:extLst>
          </p:cNvPr>
          <p:cNvSpPr>
            <a:spLocks noGrp="1"/>
          </p:cNvSpPr>
          <p:nvPr>
            <p:ph type="title"/>
          </p:nvPr>
        </p:nvSpPr>
        <p:spPr>
          <a:xfrm>
            <a:off x="777066" y="-81556"/>
            <a:ext cx="5367921" cy="756609"/>
          </a:xfrm>
        </p:spPr>
        <p:txBody>
          <a:bodyPr>
            <a:noAutofit/>
          </a:bodyPr>
          <a:lstStyle/>
          <a:p>
            <a:r>
              <a:rPr lang="en-US" sz="4800" dirty="0" err="1">
                <a:solidFill>
                  <a:srgbClr val="B2291E"/>
                </a:solidFill>
              </a:rPr>
              <a:t>Latar</a:t>
            </a:r>
            <a:r>
              <a:rPr lang="en-US" sz="4800" dirty="0">
                <a:solidFill>
                  <a:srgbClr val="B2291E"/>
                </a:solidFill>
              </a:rPr>
              <a:t> </a:t>
            </a:r>
            <a:r>
              <a:rPr lang="en-US" sz="4800" dirty="0" err="1">
                <a:solidFill>
                  <a:srgbClr val="B2291E"/>
                </a:solidFill>
              </a:rPr>
              <a:t>belakang</a:t>
            </a:r>
            <a:endParaRPr lang="en-US" sz="4800" dirty="0">
              <a:solidFill>
                <a:srgbClr val="B2291E"/>
              </a:solidFill>
            </a:endParaRPr>
          </a:p>
        </p:txBody>
      </p:sp>
      <p:sp>
        <p:nvSpPr>
          <p:cNvPr id="29" name="Rectangle: Rounded Corners 28">
            <a:extLst>
              <a:ext uri="{FF2B5EF4-FFF2-40B4-BE49-F238E27FC236}">
                <a16:creationId xmlns:a16="http://schemas.microsoft.com/office/drawing/2014/main" id="{ECC5B5BD-207A-446F-80E3-5D662F447592}"/>
              </a:ext>
            </a:extLst>
          </p:cNvPr>
          <p:cNvSpPr/>
          <p:nvPr/>
        </p:nvSpPr>
        <p:spPr>
          <a:xfrm rot="16200000">
            <a:off x="8587408" y="3253408"/>
            <a:ext cx="6858000" cy="351183"/>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latin typeface="Book Antiqua" panose="02040602050305030304" pitchFamily="18" charset="0"/>
                <a:ea typeface="BatangChe" panose="02030609000101010101" pitchFamily="49" charset="-127"/>
              </a:rPr>
              <a:t>Universitas Muhammadiyah </a:t>
            </a:r>
            <a:r>
              <a:rPr lang="en-US" sz="1200" dirty="0" err="1">
                <a:latin typeface="Book Antiqua" panose="02040602050305030304" pitchFamily="18" charset="0"/>
                <a:ea typeface="BatangChe" panose="02030609000101010101" pitchFamily="49" charset="-127"/>
              </a:rPr>
              <a:t>Sidoarjo</a:t>
            </a:r>
            <a:endParaRPr lang="en-US" sz="1200" dirty="0">
              <a:latin typeface="Book Antiqua" panose="02040602050305030304" pitchFamily="18" charset="0"/>
              <a:ea typeface="BatangChe" panose="02030609000101010101" pitchFamily="49" charset="-127"/>
            </a:endParaRPr>
          </a:p>
        </p:txBody>
      </p:sp>
      <p:sp>
        <p:nvSpPr>
          <p:cNvPr id="35" name="Subtitle 2">
            <a:extLst>
              <a:ext uri="{FF2B5EF4-FFF2-40B4-BE49-F238E27FC236}">
                <a16:creationId xmlns:a16="http://schemas.microsoft.com/office/drawing/2014/main" id="{7470AB95-233E-40F3-A650-03D041430857}"/>
              </a:ext>
            </a:extLst>
          </p:cNvPr>
          <p:cNvSpPr txBox="1">
            <a:spLocks/>
          </p:cNvSpPr>
          <p:nvPr/>
        </p:nvSpPr>
        <p:spPr>
          <a:xfrm>
            <a:off x="8746537" y="3848024"/>
            <a:ext cx="2969835" cy="164493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buNone/>
            </a:pPr>
            <a:r>
              <a:rPr lang="id-ID" sz="1400" b="1" dirty="0">
                <a:solidFill>
                  <a:sysClr val="windowText" lastClr="000000"/>
                </a:solidFill>
                <a:latin typeface="Times New Roman" panose="02020603050405020304" pitchFamily="18" charset="0"/>
                <a:cs typeface="Times New Roman" panose="02020603050405020304" pitchFamily="18" charset="0"/>
              </a:rPr>
              <a:t>	</a:t>
            </a:r>
            <a:r>
              <a:rPr lang="id-ID" sz="1400" b="1" dirty="0">
                <a:effectLst/>
                <a:latin typeface="Times New Roman" panose="02020603050405020304" pitchFamily="18" charset="0"/>
                <a:ea typeface="Calibri" panose="020F0502020204030204" pitchFamily="34" charset="0"/>
                <a:cs typeface="Times New Roman" panose="02020603050405020304" pitchFamily="18" charset="0"/>
              </a:rPr>
              <a:t>LSP K3 Konstruksi masih menggunakan sistem manual, sehingga dengan sistem manual dikhawatirkan data yang tersimpan di komputer bisa rusak atau hilang.</a:t>
            </a:r>
            <a:endParaRPr lang="en-US" altLang="en-US" sz="1400" b="1" dirty="0">
              <a:latin typeface="Times New Roman" panose="02020603050405020304" pitchFamily="18" charset="0"/>
              <a:cs typeface="Times New Roman" panose="02020603050405020304" pitchFamily="18" charset="0"/>
            </a:endParaRPr>
          </a:p>
          <a:p>
            <a:pPr algn="just">
              <a:buNone/>
            </a:pPr>
            <a:endParaRPr lang="en-US"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0" name="Subtitle 2">
            <a:extLst>
              <a:ext uri="{FF2B5EF4-FFF2-40B4-BE49-F238E27FC236}">
                <a16:creationId xmlns:a16="http://schemas.microsoft.com/office/drawing/2014/main" id="{540A46A9-076E-4966-B180-7DF549E51361}"/>
              </a:ext>
            </a:extLst>
          </p:cNvPr>
          <p:cNvSpPr txBox="1">
            <a:spLocks/>
          </p:cNvSpPr>
          <p:nvPr/>
        </p:nvSpPr>
        <p:spPr>
          <a:xfrm>
            <a:off x="6038851" y="914399"/>
            <a:ext cx="2077175" cy="237649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sz="1800" b="1" dirty="0" err="1">
                <a:latin typeface="Times New Roman" panose="02020603050405020304" pitchFamily="18" charset="0"/>
                <a:ea typeface="Calibri" panose="020F0502020204030204" pitchFamily="34" charset="0"/>
              </a:rPr>
              <a:t>D</a:t>
            </a:r>
            <a:r>
              <a:rPr lang="en-US" sz="1800" b="1" dirty="0" err="1">
                <a:effectLst/>
                <a:latin typeface="Times New Roman" panose="02020603050405020304" pitchFamily="18" charset="0"/>
                <a:ea typeface="Calibri" panose="020F0502020204030204" pitchFamily="34" charset="0"/>
              </a:rPr>
              <a:t>engan</a:t>
            </a:r>
            <a:r>
              <a:rPr lang="en-US" sz="1800" b="1" dirty="0">
                <a:effectLst/>
                <a:latin typeface="Times New Roman" panose="02020603050405020304" pitchFamily="18" charset="0"/>
                <a:ea typeface="Calibri" panose="020F0502020204030204" pitchFamily="34" charset="0"/>
              </a:rPr>
              <a:t> </a:t>
            </a:r>
            <a:r>
              <a:rPr lang="en-US" sz="1800" b="1" i="1" dirty="0">
                <a:effectLst/>
                <a:latin typeface="Times New Roman" panose="02020603050405020304" pitchFamily="18" charset="0"/>
                <a:ea typeface="Calibri" panose="020F0502020204030204" pitchFamily="34" charset="0"/>
              </a:rPr>
              <a:t>smartphone</a:t>
            </a:r>
            <a:r>
              <a:rPr lang="en-US" sz="1800" b="1" dirty="0">
                <a:effectLst/>
                <a:latin typeface="Times New Roman" panose="02020603050405020304" pitchFamily="18" charset="0"/>
                <a:ea typeface="Calibri" panose="020F0502020204030204" pitchFamily="34" charset="0"/>
              </a:rPr>
              <a:t>, Anda dapat </a:t>
            </a:r>
            <a:r>
              <a:rPr lang="en-US" sz="1800" b="1" dirty="0" err="1">
                <a:effectLst/>
                <a:latin typeface="Times New Roman" panose="02020603050405020304" pitchFamily="18" charset="0"/>
                <a:ea typeface="Calibri" panose="020F0502020204030204" pitchFamily="34" charset="0"/>
              </a:rPr>
              <a:t>mengirim</a:t>
            </a:r>
            <a:r>
              <a:rPr lang="en-US" sz="1800" b="1" dirty="0">
                <a:effectLst/>
                <a:latin typeface="Times New Roman" panose="02020603050405020304" pitchFamily="18" charset="0"/>
                <a:ea typeface="Calibri" panose="020F0502020204030204" pitchFamily="34" charset="0"/>
              </a:rPr>
              <a:t> atau </a:t>
            </a:r>
            <a:r>
              <a:rPr lang="en-US" sz="1800" b="1" dirty="0" err="1">
                <a:effectLst/>
                <a:latin typeface="Times New Roman" panose="02020603050405020304" pitchFamily="18" charset="0"/>
                <a:ea typeface="Calibri" panose="020F0502020204030204" pitchFamily="34" charset="0"/>
              </a:rPr>
              <a:t>melihat</a:t>
            </a:r>
            <a:r>
              <a:rPr lang="en-US" sz="1800" b="1" dirty="0">
                <a:effectLst/>
                <a:latin typeface="Times New Roman" panose="02020603050405020304" pitchFamily="18" charset="0"/>
                <a:ea typeface="Calibri" panose="020F0502020204030204" pitchFamily="34" charset="0"/>
              </a:rPr>
              <a:t> data </a:t>
            </a:r>
            <a:r>
              <a:rPr lang="en-US" sz="1800" b="1" dirty="0" err="1">
                <a:effectLst/>
                <a:latin typeface="Times New Roman" panose="02020603050405020304" pitchFamily="18" charset="0"/>
                <a:ea typeface="Calibri" panose="020F0502020204030204" pitchFamily="34" charset="0"/>
              </a:rPr>
              <a:t>secara</a:t>
            </a:r>
            <a:r>
              <a:rPr lang="en-US" sz="1800" b="1" dirty="0">
                <a:effectLst/>
                <a:latin typeface="Times New Roman" panose="02020603050405020304" pitchFamily="18" charset="0"/>
                <a:ea typeface="Calibri" panose="020F0502020204030204" pitchFamily="34" charset="0"/>
              </a:rPr>
              <a:t> </a:t>
            </a:r>
            <a:r>
              <a:rPr lang="en-US" sz="1800" b="1" i="1" dirty="0">
                <a:effectLst/>
                <a:latin typeface="Times New Roman" panose="02020603050405020304" pitchFamily="18" charset="0"/>
                <a:ea typeface="Calibri" panose="020F0502020204030204" pitchFamily="34" charset="0"/>
              </a:rPr>
              <a:t>real time</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dengan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aplikasi</a:t>
            </a:r>
            <a:r>
              <a:rPr lang="en-US" sz="1800" b="1" dirty="0">
                <a:effectLst/>
                <a:latin typeface="Times New Roman" panose="02020603050405020304" pitchFamily="18" charset="0"/>
                <a:ea typeface="Calibri" panose="020F0502020204030204" pitchFamily="34" charset="0"/>
              </a:rPr>
              <a:t> </a:t>
            </a:r>
            <a:endParaRPr lang="en-US" sz="14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AEF1F3F-721B-4252-8109-285E5790849A}"/>
              </a:ext>
            </a:extLst>
          </p:cNvPr>
          <p:cNvPicPr>
            <a:picLocks noChangeAspect="1"/>
          </p:cNvPicPr>
          <p:nvPr/>
        </p:nvPicPr>
        <p:blipFill>
          <a:blip r:embed="rId3"/>
          <a:stretch>
            <a:fillRect/>
          </a:stretch>
        </p:blipFill>
        <p:spPr>
          <a:xfrm>
            <a:off x="2901249" y="1335062"/>
            <a:ext cx="1904297" cy="1752600"/>
          </a:xfrm>
          <a:prstGeom prst="rect">
            <a:avLst/>
          </a:prstGeom>
        </p:spPr>
      </p:pic>
      <p:pic>
        <p:nvPicPr>
          <p:cNvPr id="6" name="Picture 5">
            <a:extLst>
              <a:ext uri="{FF2B5EF4-FFF2-40B4-BE49-F238E27FC236}">
                <a16:creationId xmlns:a16="http://schemas.microsoft.com/office/drawing/2014/main" id="{369AD5A9-5847-B483-5FC5-8130C0B51E51}"/>
              </a:ext>
            </a:extLst>
          </p:cNvPr>
          <p:cNvPicPr>
            <a:picLocks noChangeAspect="1"/>
          </p:cNvPicPr>
          <p:nvPr/>
        </p:nvPicPr>
        <p:blipFill>
          <a:blip r:embed="rId4"/>
          <a:stretch>
            <a:fillRect/>
          </a:stretch>
        </p:blipFill>
        <p:spPr>
          <a:xfrm>
            <a:off x="4187012" y="4403929"/>
            <a:ext cx="2438400" cy="1277112"/>
          </a:xfrm>
          <a:prstGeom prst="rect">
            <a:avLst/>
          </a:prstGeom>
        </p:spPr>
      </p:pic>
    </p:spTree>
    <p:extLst>
      <p:ext uri="{BB962C8B-B14F-4D97-AF65-F5344CB8AC3E}">
        <p14:creationId xmlns:p14="http://schemas.microsoft.com/office/powerpoint/2010/main" val="300181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15A31-D30D-4100-8788-867F6FB6D9E7}"/>
              </a:ext>
            </a:extLst>
          </p:cNvPr>
          <p:cNvSpPr>
            <a:spLocks noGrp="1"/>
          </p:cNvSpPr>
          <p:nvPr>
            <p:ph type="title"/>
          </p:nvPr>
        </p:nvSpPr>
        <p:spPr>
          <a:xfrm>
            <a:off x="5917976" y="39988"/>
            <a:ext cx="6188766" cy="778988"/>
          </a:xfrm>
        </p:spPr>
        <p:txBody>
          <a:bodyPr>
            <a:noAutofit/>
          </a:bodyPr>
          <a:lstStyle/>
          <a:p>
            <a:r>
              <a:rPr lang="en-US" sz="5400" dirty="0" err="1">
                <a:solidFill>
                  <a:schemeClr val="bg1"/>
                </a:solidFill>
              </a:rPr>
              <a:t>RUMUSan</a:t>
            </a:r>
            <a:endParaRPr lang="en-US" sz="5400" dirty="0">
              <a:solidFill>
                <a:schemeClr val="bg1"/>
              </a:solidFill>
            </a:endParaRPr>
          </a:p>
        </p:txBody>
      </p:sp>
      <p:sp>
        <p:nvSpPr>
          <p:cNvPr id="6" name="Rectangle: Rounded Corners 5">
            <a:extLst>
              <a:ext uri="{FF2B5EF4-FFF2-40B4-BE49-F238E27FC236}">
                <a16:creationId xmlns:a16="http://schemas.microsoft.com/office/drawing/2014/main" id="{979293CA-C8FD-4AA9-BF31-46ABDC456ACC}"/>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p:txBody>
      </p:sp>
      <p:sp>
        <p:nvSpPr>
          <p:cNvPr id="10" name="Freeform: Shape 9">
            <a:extLst>
              <a:ext uri="{FF2B5EF4-FFF2-40B4-BE49-F238E27FC236}">
                <a16:creationId xmlns:a16="http://schemas.microsoft.com/office/drawing/2014/main" id="{B577ECFA-8C6D-4480-A6E3-C7AA6A4B4C57}"/>
              </a:ext>
            </a:extLst>
          </p:cNvPr>
          <p:cNvSpPr/>
          <p:nvPr/>
        </p:nvSpPr>
        <p:spPr>
          <a:xfrm>
            <a:off x="2660677" y="1937433"/>
            <a:ext cx="725008" cy="668735"/>
          </a:xfrm>
          <a:custGeom>
            <a:avLst/>
            <a:gdLst>
              <a:gd name="connsiteX0" fmla="*/ 0 w 1288438"/>
              <a:gd name="connsiteY0" fmla="*/ 150341 h 901864"/>
              <a:gd name="connsiteX1" fmla="*/ 150341 w 1288438"/>
              <a:gd name="connsiteY1" fmla="*/ 0 h 901864"/>
              <a:gd name="connsiteX2" fmla="*/ 1138097 w 1288438"/>
              <a:gd name="connsiteY2" fmla="*/ 0 h 901864"/>
              <a:gd name="connsiteX3" fmla="*/ 1288438 w 1288438"/>
              <a:gd name="connsiteY3" fmla="*/ 150341 h 901864"/>
              <a:gd name="connsiteX4" fmla="*/ 1288438 w 1288438"/>
              <a:gd name="connsiteY4" fmla="*/ 751523 h 901864"/>
              <a:gd name="connsiteX5" fmla="*/ 1138097 w 1288438"/>
              <a:gd name="connsiteY5" fmla="*/ 901864 h 901864"/>
              <a:gd name="connsiteX6" fmla="*/ 150341 w 1288438"/>
              <a:gd name="connsiteY6" fmla="*/ 901864 h 901864"/>
              <a:gd name="connsiteX7" fmla="*/ 0 w 1288438"/>
              <a:gd name="connsiteY7" fmla="*/ 751523 h 901864"/>
              <a:gd name="connsiteX8" fmla="*/ 0 w 1288438"/>
              <a:gd name="connsiteY8" fmla="*/ 150341 h 9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438" h="901864">
                <a:moveTo>
                  <a:pt x="0" y="150341"/>
                </a:moveTo>
                <a:cubicBezTo>
                  <a:pt x="0" y="67310"/>
                  <a:pt x="67310" y="0"/>
                  <a:pt x="150341" y="0"/>
                </a:cubicBezTo>
                <a:lnTo>
                  <a:pt x="1138097" y="0"/>
                </a:lnTo>
                <a:cubicBezTo>
                  <a:pt x="1221128" y="0"/>
                  <a:pt x="1288438" y="67310"/>
                  <a:pt x="1288438" y="150341"/>
                </a:cubicBezTo>
                <a:lnTo>
                  <a:pt x="1288438" y="751523"/>
                </a:lnTo>
                <a:cubicBezTo>
                  <a:pt x="1288438" y="834554"/>
                  <a:pt x="1221128" y="901864"/>
                  <a:pt x="1138097" y="901864"/>
                </a:cubicBezTo>
                <a:lnTo>
                  <a:pt x="150341" y="901864"/>
                </a:lnTo>
                <a:cubicBezTo>
                  <a:pt x="67310" y="901864"/>
                  <a:pt x="0" y="834554"/>
                  <a:pt x="0" y="751523"/>
                </a:cubicBezTo>
                <a:lnTo>
                  <a:pt x="0" y="150341"/>
                </a:lnTo>
                <a:close/>
              </a:path>
            </a:pathLst>
          </a:custGeom>
          <a:solidFill>
            <a:srgbClr val="B2291E"/>
          </a:solidFill>
          <a:ln>
            <a:noFill/>
          </a:ln>
          <a:scene3d>
            <a:camera prst="orthographicFront"/>
            <a:lightRig rig="threePt" dir="t"/>
          </a:scene3d>
          <a:sp3d>
            <a:bevelT prst="slope"/>
          </a:sp3d>
        </p:spPr>
        <p:style>
          <a:lnRef idx="3">
            <a:schemeClr val="lt1"/>
          </a:lnRef>
          <a:fillRef idx="1">
            <a:schemeClr val="accent1"/>
          </a:fillRef>
          <a:effectRef idx="1">
            <a:schemeClr val="accent1"/>
          </a:effectRef>
          <a:fontRef idx="minor">
            <a:schemeClr val="lt1"/>
          </a:fontRef>
        </p:style>
        <p:txBody>
          <a:bodyPr spcFirstLastPara="0" vert="horz" wrap="square" lIns="188813" tIns="188813" rIns="188813" bIns="188813" numCol="1" spcCol="1270" anchor="ctr" anchorCtr="0">
            <a:noAutofit/>
          </a:bodyPr>
          <a:lstStyle/>
          <a:p>
            <a:pPr marL="0" lvl="0" indent="0" algn="ctr" defTabSz="1689100">
              <a:lnSpc>
                <a:spcPct val="90000"/>
              </a:lnSpc>
              <a:spcBef>
                <a:spcPct val="0"/>
              </a:spcBef>
              <a:spcAft>
                <a:spcPct val="35000"/>
              </a:spcAft>
              <a:buNone/>
            </a:pPr>
            <a:r>
              <a:rPr lang="en-US" sz="2000" b="1" kern="1200" spc="50" dirty="0">
                <a:ln w="0"/>
                <a:solidFill>
                  <a:schemeClr val="bg2"/>
                </a:solidFill>
                <a:effectLst>
                  <a:innerShdw blurRad="63500" dist="50800" dir="13500000">
                    <a:srgbClr val="000000">
                      <a:alpha val="50000"/>
                    </a:srgbClr>
                  </a:innerShdw>
                </a:effectLst>
                <a:latin typeface="Iskoola Pota" panose="020B0502040204020203" pitchFamily="34" charset="0"/>
                <a:cs typeface="Iskoola Pota" panose="020B0502040204020203" pitchFamily="34" charset="0"/>
              </a:rPr>
              <a:t>1</a:t>
            </a:r>
          </a:p>
        </p:txBody>
      </p:sp>
      <p:sp>
        <p:nvSpPr>
          <p:cNvPr id="11" name="Freeform: Shape 10">
            <a:extLst>
              <a:ext uri="{FF2B5EF4-FFF2-40B4-BE49-F238E27FC236}">
                <a16:creationId xmlns:a16="http://schemas.microsoft.com/office/drawing/2014/main" id="{267EF246-B0E2-42C5-B726-DCECE70EDE22}"/>
              </a:ext>
            </a:extLst>
          </p:cNvPr>
          <p:cNvSpPr/>
          <p:nvPr/>
        </p:nvSpPr>
        <p:spPr>
          <a:xfrm>
            <a:off x="3610410" y="1075491"/>
            <a:ext cx="5298395" cy="2501448"/>
          </a:xfrm>
          <a:custGeom>
            <a:avLst/>
            <a:gdLst>
              <a:gd name="connsiteX0" fmla="*/ 0 w 937087"/>
              <a:gd name="connsiteY0" fmla="*/ 0 h 728927"/>
              <a:gd name="connsiteX1" fmla="*/ 937087 w 937087"/>
              <a:gd name="connsiteY1" fmla="*/ 0 h 728927"/>
              <a:gd name="connsiteX2" fmla="*/ 937087 w 937087"/>
              <a:gd name="connsiteY2" fmla="*/ 728927 h 728927"/>
              <a:gd name="connsiteX3" fmla="*/ 0 w 937087"/>
              <a:gd name="connsiteY3" fmla="*/ 728927 h 728927"/>
              <a:gd name="connsiteX4" fmla="*/ 0 w 937087"/>
              <a:gd name="connsiteY4" fmla="*/ 0 h 728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087" h="728927">
                <a:moveTo>
                  <a:pt x="0" y="0"/>
                </a:moveTo>
                <a:lnTo>
                  <a:pt x="937087" y="0"/>
                </a:lnTo>
                <a:lnTo>
                  <a:pt x="937087" y="728927"/>
                </a:lnTo>
                <a:lnTo>
                  <a:pt x="0" y="728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defTabSz="533400">
              <a:spcBef>
                <a:spcPct val="0"/>
              </a:spcBef>
              <a:spcAft>
                <a:spcPct val="15000"/>
              </a:spcAft>
            </a:pPr>
            <a:r>
              <a:rPr lang="id-ID" sz="1800" dirty="0">
                <a:effectLst/>
                <a:latin typeface="Times New Roman" panose="02020603050405020304" pitchFamily="18" charset="0"/>
                <a:ea typeface="Times New Roman" panose="02020603050405020304" pitchFamily="18" charset="0"/>
              </a:rPr>
              <a:t>Bagaimana</a:t>
            </a:r>
            <a:r>
              <a:rPr lang="fi-FI" sz="1800" dirty="0">
                <a:solidFill>
                  <a:srgbClr val="FFFFFF"/>
                </a:solidFill>
                <a:effectLst/>
                <a:latin typeface="Times New Roman" panose="02020603050405020304" pitchFamily="18" charset="0"/>
                <a:ea typeface="Times New Roman" panose="02020603050405020304" pitchFamily="18" charset="0"/>
              </a:rPr>
              <a:t>&amp;</a:t>
            </a:r>
            <a:r>
              <a:rPr lang="id-ID" sz="1800" dirty="0">
                <a:effectLst/>
                <a:latin typeface="Times New Roman" panose="02020603050405020304" pitchFamily="18" charset="0"/>
                <a:ea typeface="Times New Roman" panose="02020603050405020304" pitchFamily="18" charset="0"/>
              </a:rPr>
              <a:t>layanan informasi dan administrasi lembaga</a:t>
            </a:r>
            <a:r>
              <a:rPr lang="fi-FI" sz="1800" dirty="0">
                <a:solidFill>
                  <a:srgbClr val="FFFFFF"/>
                </a:solidFill>
                <a:effectLst/>
                <a:latin typeface="Times New Roman" panose="02020603050405020304" pitchFamily="18" charset="0"/>
                <a:ea typeface="Times New Roman" panose="02020603050405020304" pitchFamily="18" charset="0"/>
              </a:rPr>
              <a:t>&amp;</a:t>
            </a:r>
            <a:r>
              <a:rPr lang="id-ID" sz="1800" dirty="0">
                <a:effectLst/>
                <a:latin typeface="Times New Roman" panose="02020603050405020304" pitchFamily="18" charset="0"/>
                <a:ea typeface="Times New Roman" panose="02020603050405020304" pitchFamily="18" charset="0"/>
              </a:rPr>
              <a:t>sertifikasi profesi</a:t>
            </a:r>
            <a:r>
              <a:rPr lang="fi-FI" sz="1800" spc="5" dirty="0">
                <a:solidFill>
                  <a:srgbClr val="FFFFFF"/>
                </a:solidFill>
                <a:effectLst/>
                <a:latin typeface="Times New Roman" panose="02020603050405020304" pitchFamily="18" charset="0"/>
                <a:ea typeface="Times New Roman" panose="02020603050405020304" pitchFamily="18" charset="0"/>
              </a:rPr>
              <a:t>&amp;</a:t>
            </a:r>
            <a:r>
              <a:rPr lang="id-ID" sz="1800" dirty="0">
                <a:effectLst/>
                <a:latin typeface="Times New Roman" panose="02020603050405020304" pitchFamily="18" charset="0"/>
                <a:ea typeface="Times New Roman" panose="02020603050405020304" pitchFamily="18" charset="0"/>
              </a:rPr>
              <a:t>keselamatan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kesehatan</a:t>
            </a:r>
            <a:r>
              <a:rPr lang="fi-FI" sz="1800" spc="5" dirty="0">
                <a:solidFill>
                  <a:srgbClr val="FFFFFF"/>
                </a:solidFill>
                <a:effectLst/>
                <a:latin typeface="Times New Roman" panose="02020603050405020304" pitchFamily="18" charset="0"/>
                <a:ea typeface="Times New Roman" panose="02020603050405020304" pitchFamily="18" charset="0"/>
              </a:rPr>
              <a:t>&amp;</a:t>
            </a:r>
            <a:r>
              <a:rPr lang="id-ID" sz="1800" dirty="0">
                <a:effectLst/>
                <a:latin typeface="Times New Roman" panose="02020603050405020304" pitchFamily="18" charset="0"/>
                <a:ea typeface="Times New Roman" panose="02020603050405020304" pitchFamily="18" charset="0"/>
              </a:rPr>
              <a:t>kerja</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konstruksi</a:t>
            </a:r>
            <a:r>
              <a:rPr lang="fi-FI" sz="1800" spc="5" dirty="0">
                <a:solidFill>
                  <a:srgbClr val="FFFFFF"/>
                </a:solidFill>
                <a:effectLst/>
                <a:latin typeface="Times New Roman" panose="02020603050405020304" pitchFamily="18" charset="0"/>
                <a:ea typeface="Times New Roman" panose="02020603050405020304" pitchFamily="18" charset="0"/>
              </a:rPr>
              <a:t>&amp;</a:t>
            </a:r>
            <a:r>
              <a:rPr lang="id-ID" sz="1800" dirty="0">
                <a:effectLst/>
                <a:latin typeface="Times New Roman" panose="02020603050405020304" pitchFamily="18" charset="0"/>
                <a:ea typeface="Times New Roman" panose="02020603050405020304" pitchFamily="18" charset="0"/>
              </a:rPr>
              <a:t>(LSP</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K3</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Konstruksi)</a:t>
            </a:r>
            <a:r>
              <a:rPr lang="en-US" i="1" dirty="0">
                <a:latin typeface="Times New Roman" panose="02020603050405020304" pitchFamily="18" charset="0"/>
                <a:ea typeface="Times New Roman" panose="02020603050405020304" pitchFamily="18" charset="0"/>
              </a:rPr>
              <a:t> ?</a:t>
            </a:r>
            <a:endParaRPr lang="en-US" sz="2000" kern="1200" dirty="0">
              <a:latin typeface="Andalus" panose="02020603050405020304" pitchFamily="18" charset="-78"/>
              <a:cs typeface="Andalus" panose="02020603050405020304" pitchFamily="18" charset="-78"/>
            </a:endParaRPr>
          </a:p>
        </p:txBody>
      </p:sp>
      <p:sp>
        <p:nvSpPr>
          <p:cNvPr id="14" name="Freeform: Shape 13">
            <a:extLst>
              <a:ext uri="{FF2B5EF4-FFF2-40B4-BE49-F238E27FC236}">
                <a16:creationId xmlns:a16="http://schemas.microsoft.com/office/drawing/2014/main" id="{ED8C82A8-9E0C-46B4-A300-8C78B7544112}"/>
              </a:ext>
            </a:extLst>
          </p:cNvPr>
          <p:cNvSpPr/>
          <p:nvPr/>
        </p:nvSpPr>
        <p:spPr>
          <a:xfrm>
            <a:off x="4536159" y="2923691"/>
            <a:ext cx="5981658" cy="1819523"/>
          </a:xfrm>
          <a:custGeom>
            <a:avLst/>
            <a:gdLst>
              <a:gd name="connsiteX0" fmla="*/ 0 w 937087"/>
              <a:gd name="connsiteY0" fmla="*/ 0 h 728927"/>
              <a:gd name="connsiteX1" fmla="*/ 937087 w 937087"/>
              <a:gd name="connsiteY1" fmla="*/ 0 h 728927"/>
              <a:gd name="connsiteX2" fmla="*/ 937087 w 937087"/>
              <a:gd name="connsiteY2" fmla="*/ 728927 h 728927"/>
              <a:gd name="connsiteX3" fmla="*/ 0 w 937087"/>
              <a:gd name="connsiteY3" fmla="*/ 728927 h 728927"/>
              <a:gd name="connsiteX4" fmla="*/ 0 w 937087"/>
              <a:gd name="connsiteY4" fmla="*/ 0 h 728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087" h="728927">
                <a:moveTo>
                  <a:pt x="0" y="0"/>
                </a:moveTo>
                <a:lnTo>
                  <a:pt x="937087" y="0"/>
                </a:lnTo>
                <a:lnTo>
                  <a:pt x="937087" y="728927"/>
                </a:lnTo>
                <a:lnTo>
                  <a:pt x="0" y="728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1" algn="l" defTabSz="355600">
              <a:lnSpc>
                <a:spcPct val="90000"/>
              </a:lnSpc>
              <a:spcBef>
                <a:spcPct val="0"/>
              </a:spcBef>
              <a:spcAft>
                <a:spcPct val="15000"/>
              </a:spcAft>
            </a:pPr>
            <a:r>
              <a:rPr lang="id-ID" sz="1800" dirty="0">
                <a:effectLst/>
                <a:latin typeface="Times New Roman" panose="02020603050405020304" pitchFamily="18" charset="0"/>
                <a:ea typeface="Times New Roman" panose="02020603050405020304" pitchFamily="18" charset="0"/>
              </a:rPr>
              <a:t>Bagaimana</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mengembangkan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sistem</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aplikasi</a:t>
            </a:r>
            <a:r>
              <a:rPr lang="id-ID" sz="1800"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browser</a:t>
            </a:r>
            <a:r>
              <a:rPr lang="id-ID" sz="1800" i="1"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Android</a:t>
            </a:r>
            <a:r>
              <a:rPr lang="id-ID" sz="1800" i="1"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untuk</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meningkatkan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pelayanan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dalam</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proses</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sertifikasi</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keselamatan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kesehatan</a:t>
            </a:r>
            <a:r>
              <a:rPr lang="id-ID" sz="1800" spc="-1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kerja</a:t>
            </a:r>
            <a:r>
              <a:rPr lang="id-ID"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konstruksi</a:t>
            </a:r>
            <a:r>
              <a:rPr lang="id-ID" sz="1800" spc="-3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pada</a:t>
            </a:r>
            <a:r>
              <a:rPr lang="id-ID" sz="1800" spc="3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endParaRPr lang="en-US" sz="2000" kern="1200" dirty="0">
              <a:latin typeface="Andalus" panose="02020603050405020304" pitchFamily="18" charset="-78"/>
              <a:cs typeface="Andalus" panose="02020603050405020304" pitchFamily="18" charset="-78"/>
            </a:endParaRPr>
          </a:p>
        </p:txBody>
      </p:sp>
      <p:sp>
        <p:nvSpPr>
          <p:cNvPr id="35" name="Title 3">
            <a:extLst>
              <a:ext uri="{FF2B5EF4-FFF2-40B4-BE49-F238E27FC236}">
                <a16:creationId xmlns:a16="http://schemas.microsoft.com/office/drawing/2014/main" id="{171F69F3-78EF-4989-A6B3-847CC12259F1}"/>
              </a:ext>
            </a:extLst>
          </p:cNvPr>
          <p:cNvSpPr txBox="1">
            <a:spLocks/>
          </p:cNvSpPr>
          <p:nvPr/>
        </p:nvSpPr>
        <p:spPr>
          <a:xfrm>
            <a:off x="5917976" y="724346"/>
            <a:ext cx="5981659" cy="9175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400" kern="1200" cap="all" spc="800" baseline="0">
                <a:solidFill>
                  <a:schemeClr val="tx2"/>
                </a:solidFill>
                <a:latin typeface="+mj-lt"/>
                <a:ea typeface="+mj-ea"/>
                <a:cs typeface="+mj-cs"/>
              </a:defRPr>
            </a:lvl1pPr>
          </a:lstStyle>
          <a:p>
            <a:pPr algn="r"/>
            <a:r>
              <a:rPr lang="en-US" sz="5400" dirty="0">
                <a:solidFill>
                  <a:schemeClr val="bg1"/>
                </a:solidFill>
              </a:rPr>
              <a:t>MASALAH</a:t>
            </a:r>
          </a:p>
        </p:txBody>
      </p:sp>
      <p:sp>
        <p:nvSpPr>
          <p:cNvPr id="36" name="Arrow: Bent-Up 35">
            <a:extLst>
              <a:ext uri="{FF2B5EF4-FFF2-40B4-BE49-F238E27FC236}">
                <a16:creationId xmlns:a16="http://schemas.microsoft.com/office/drawing/2014/main" id="{43931758-B7F1-4F7E-9DC4-7A772F911F2F}"/>
              </a:ext>
            </a:extLst>
          </p:cNvPr>
          <p:cNvSpPr/>
          <p:nvPr/>
        </p:nvSpPr>
        <p:spPr>
          <a:xfrm rot="5400000">
            <a:off x="2427247" y="2933742"/>
            <a:ext cx="1402077" cy="759271"/>
          </a:xfrm>
          <a:prstGeom prst="bentUpArrow">
            <a:avLst>
              <a:gd name="adj1" fmla="val 36803"/>
              <a:gd name="adj2" fmla="val 25000"/>
              <a:gd name="adj3" fmla="val 41724"/>
            </a:avLst>
          </a:prstGeom>
          <a:solidFill>
            <a:srgbClr val="B2291E"/>
          </a:solidFill>
          <a:ln>
            <a:solidFill>
              <a:schemeClr val="bg1">
                <a:lumMod val="95000"/>
                <a:lumOff val="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2000" dirty="0"/>
          </a:p>
        </p:txBody>
      </p:sp>
      <p:sp>
        <p:nvSpPr>
          <p:cNvPr id="26" name="Freeform: Shape 25">
            <a:extLst>
              <a:ext uri="{FF2B5EF4-FFF2-40B4-BE49-F238E27FC236}">
                <a16:creationId xmlns:a16="http://schemas.microsoft.com/office/drawing/2014/main" id="{EAE7D071-4855-4D2A-944E-E28B3BCF4FF1}"/>
              </a:ext>
            </a:extLst>
          </p:cNvPr>
          <p:cNvSpPr/>
          <p:nvPr/>
        </p:nvSpPr>
        <p:spPr>
          <a:xfrm>
            <a:off x="3589835" y="3499086"/>
            <a:ext cx="725008" cy="668735"/>
          </a:xfrm>
          <a:custGeom>
            <a:avLst/>
            <a:gdLst>
              <a:gd name="connsiteX0" fmla="*/ 0 w 1288438"/>
              <a:gd name="connsiteY0" fmla="*/ 150341 h 901864"/>
              <a:gd name="connsiteX1" fmla="*/ 150341 w 1288438"/>
              <a:gd name="connsiteY1" fmla="*/ 0 h 901864"/>
              <a:gd name="connsiteX2" fmla="*/ 1138097 w 1288438"/>
              <a:gd name="connsiteY2" fmla="*/ 0 h 901864"/>
              <a:gd name="connsiteX3" fmla="*/ 1288438 w 1288438"/>
              <a:gd name="connsiteY3" fmla="*/ 150341 h 901864"/>
              <a:gd name="connsiteX4" fmla="*/ 1288438 w 1288438"/>
              <a:gd name="connsiteY4" fmla="*/ 751523 h 901864"/>
              <a:gd name="connsiteX5" fmla="*/ 1138097 w 1288438"/>
              <a:gd name="connsiteY5" fmla="*/ 901864 h 901864"/>
              <a:gd name="connsiteX6" fmla="*/ 150341 w 1288438"/>
              <a:gd name="connsiteY6" fmla="*/ 901864 h 901864"/>
              <a:gd name="connsiteX7" fmla="*/ 0 w 1288438"/>
              <a:gd name="connsiteY7" fmla="*/ 751523 h 901864"/>
              <a:gd name="connsiteX8" fmla="*/ 0 w 1288438"/>
              <a:gd name="connsiteY8" fmla="*/ 150341 h 9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438" h="901864">
                <a:moveTo>
                  <a:pt x="0" y="150341"/>
                </a:moveTo>
                <a:cubicBezTo>
                  <a:pt x="0" y="67310"/>
                  <a:pt x="67310" y="0"/>
                  <a:pt x="150341" y="0"/>
                </a:cubicBezTo>
                <a:lnTo>
                  <a:pt x="1138097" y="0"/>
                </a:lnTo>
                <a:cubicBezTo>
                  <a:pt x="1221128" y="0"/>
                  <a:pt x="1288438" y="67310"/>
                  <a:pt x="1288438" y="150341"/>
                </a:cubicBezTo>
                <a:lnTo>
                  <a:pt x="1288438" y="751523"/>
                </a:lnTo>
                <a:cubicBezTo>
                  <a:pt x="1288438" y="834554"/>
                  <a:pt x="1221128" y="901864"/>
                  <a:pt x="1138097" y="901864"/>
                </a:cubicBezTo>
                <a:lnTo>
                  <a:pt x="150341" y="901864"/>
                </a:lnTo>
                <a:cubicBezTo>
                  <a:pt x="67310" y="901864"/>
                  <a:pt x="0" y="834554"/>
                  <a:pt x="0" y="751523"/>
                </a:cubicBezTo>
                <a:lnTo>
                  <a:pt x="0" y="150341"/>
                </a:lnTo>
                <a:close/>
              </a:path>
            </a:pathLst>
          </a:custGeom>
          <a:ln>
            <a:solidFill>
              <a:srgbClr val="FF0000"/>
            </a:solidFill>
          </a:ln>
          <a:scene3d>
            <a:camera prst="orthographicFront"/>
            <a:lightRig rig="threePt" dir="t"/>
          </a:scene3d>
          <a:sp3d>
            <a:bevelT prst="slop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13" tIns="188813" rIns="188813" bIns="188813" numCol="1" spcCol="1270" anchor="ctr" anchorCtr="0">
            <a:noAutofit/>
          </a:bodyPr>
          <a:lstStyle/>
          <a:p>
            <a:pPr marL="0" lvl="0" indent="0" algn="ctr" defTabSz="1689100">
              <a:lnSpc>
                <a:spcPct val="90000"/>
              </a:lnSpc>
              <a:spcBef>
                <a:spcPct val="0"/>
              </a:spcBef>
              <a:spcAft>
                <a:spcPct val="35000"/>
              </a:spcAft>
              <a:buNone/>
            </a:pPr>
            <a:r>
              <a:rPr lang="en-US" sz="2000" b="1" spc="50" dirty="0">
                <a:ln w="0"/>
                <a:solidFill>
                  <a:schemeClr val="bg2"/>
                </a:solidFill>
                <a:effectLst>
                  <a:innerShdw blurRad="63500" dist="50800" dir="13500000">
                    <a:srgbClr val="000000">
                      <a:alpha val="50000"/>
                    </a:srgbClr>
                  </a:innerShdw>
                </a:effectLst>
                <a:latin typeface="Iskoola Pota" panose="020B0502040204020203" pitchFamily="34" charset="0"/>
                <a:cs typeface="Iskoola Pota" panose="020B0502040204020203" pitchFamily="34" charset="0"/>
              </a:rPr>
              <a:t>2</a:t>
            </a:r>
            <a:endParaRPr lang="en-US" sz="2000" b="1" kern="1200" spc="50" dirty="0">
              <a:ln w="0"/>
              <a:solidFill>
                <a:schemeClr val="bg2"/>
              </a:solidFill>
              <a:effectLst>
                <a:innerShdw blurRad="63500" dist="50800" dir="13500000">
                  <a:srgbClr val="000000">
                    <a:alpha val="50000"/>
                  </a:srgbClr>
                </a:innerShdw>
              </a:effectLst>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val="288464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92C2-0AAB-4D05-9FA3-48C039597C2D}"/>
              </a:ext>
            </a:extLst>
          </p:cNvPr>
          <p:cNvSpPr>
            <a:spLocks noGrp="1"/>
          </p:cNvSpPr>
          <p:nvPr>
            <p:ph type="title"/>
          </p:nvPr>
        </p:nvSpPr>
        <p:spPr>
          <a:xfrm>
            <a:off x="1966021" y="18505"/>
            <a:ext cx="8259957" cy="728579"/>
          </a:xfrm>
        </p:spPr>
        <p:txBody>
          <a:bodyPr>
            <a:normAutofit/>
          </a:bodyPr>
          <a:lstStyle/>
          <a:p>
            <a:pPr algn="just"/>
            <a:r>
              <a:rPr lang="en-US" sz="4000" dirty="0"/>
              <a:t>TINJUAN PUSTAKA</a:t>
            </a:r>
          </a:p>
        </p:txBody>
      </p:sp>
      <p:sp>
        <p:nvSpPr>
          <p:cNvPr id="6" name="Freeform: Shape 5">
            <a:extLst>
              <a:ext uri="{FF2B5EF4-FFF2-40B4-BE49-F238E27FC236}">
                <a16:creationId xmlns:a16="http://schemas.microsoft.com/office/drawing/2014/main" id="{02451D9B-B97D-48F6-B0A2-8CBAA552BC5D}"/>
              </a:ext>
            </a:extLst>
          </p:cNvPr>
          <p:cNvSpPr/>
          <p:nvPr/>
        </p:nvSpPr>
        <p:spPr>
          <a:xfrm>
            <a:off x="2764512" y="960177"/>
            <a:ext cx="2787194" cy="582185"/>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marL="0" lvl="0" indent="0" defTabSz="977900">
              <a:lnSpc>
                <a:spcPct val="90000"/>
              </a:lnSpc>
              <a:spcBef>
                <a:spcPct val="0"/>
              </a:spcBef>
              <a:spcAft>
                <a:spcPct val="35000"/>
              </a:spcAft>
              <a:buNone/>
            </a:pPr>
            <a:r>
              <a:rPr lang="en-US" i="1" kern="1200" dirty="0" err="1"/>
              <a:t>Teori</a:t>
            </a:r>
            <a:r>
              <a:rPr lang="en-US" i="1" kern="1200" dirty="0"/>
              <a:t> </a:t>
            </a:r>
            <a:r>
              <a:rPr lang="en-US" i="1" kern="1200" dirty="0" err="1"/>
              <a:t>Pelayanan</a:t>
            </a:r>
            <a:endParaRPr lang="en-US" i="1" kern="1200" dirty="0"/>
          </a:p>
        </p:txBody>
      </p:sp>
      <p:sp>
        <p:nvSpPr>
          <p:cNvPr id="15" name="Rectangle: Rounded Corners 14">
            <a:extLst>
              <a:ext uri="{FF2B5EF4-FFF2-40B4-BE49-F238E27FC236}">
                <a16:creationId xmlns:a16="http://schemas.microsoft.com/office/drawing/2014/main" id="{09F8FB37-71AF-4629-9D77-C6B4960EA285}"/>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p:txBody>
      </p:sp>
      <p:grpSp>
        <p:nvGrpSpPr>
          <p:cNvPr id="20" name="Group 19">
            <a:extLst>
              <a:ext uri="{FF2B5EF4-FFF2-40B4-BE49-F238E27FC236}">
                <a16:creationId xmlns:a16="http://schemas.microsoft.com/office/drawing/2014/main" id="{2A579A6A-1DFC-45E6-9973-B8FD16F8D6D9}"/>
              </a:ext>
            </a:extLst>
          </p:cNvPr>
          <p:cNvGrpSpPr/>
          <p:nvPr/>
        </p:nvGrpSpPr>
        <p:grpSpPr>
          <a:xfrm>
            <a:off x="2590800" y="1371602"/>
            <a:ext cx="2999006" cy="3437466"/>
            <a:chOff x="2910098" y="1919265"/>
            <a:chExt cx="2281269" cy="4834169"/>
          </a:xfrm>
        </p:grpSpPr>
        <p:sp>
          <p:nvSpPr>
            <p:cNvPr id="7" name="Freeform: Shape 6">
              <a:extLst>
                <a:ext uri="{FF2B5EF4-FFF2-40B4-BE49-F238E27FC236}">
                  <a16:creationId xmlns:a16="http://schemas.microsoft.com/office/drawing/2014/main" id="{E477929C-A69D-4311-8D8B-71EC64E5C98E}"/>
                </a:ext>
              </a:extLst>
            </p:cNvPr>
            <p:cNvSpPr/>
            <p:nvPr/>
          </p:nvSpPr>
          <p:spPr>
            <a:xfrm>
              <a:off x="2910098" y="1919265"/>
              <a:ext cx="2281269" cy="4834169"/>
            </a:xfrm>
            <a:custGeom>
              <a:avLst/>
              <a:gdLst>
                <a:gd name="connsiteX0" fmla="*/ 0 w 1940147"/>
                <a:gd name="connsiteY0" fmla="*/ 0 h 4656999"/>
                <a:gd name="connsiteX1" fmla="*/ 1940147 w 1940147"/>
                <a:gd name="connsiteY1" fmla="*/ 0 h 4656999"/>
                <a:gd name="connsiteX2" fmla="*/ 1940147 w 1940147"/>
                <a:gd name="connsiteY2" fmla="*/ 4656999 h 4656999"/>
                <a:gd name="connsiteX3" fmla="*/ 0 w 1940147"/>
                <a:gd name="connsiteY3" fmla="*/ 4656999 h 4656999"/>
                <a:gd name="connsiteX4" fmla="*/ 0 w 1940147"/>
                <a:gd name="connsiteY4" fmla="*/ 0 h 465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147" h="4656999">
                  <a:moveTo>
                    <a:pt x="0" y="0"/>
                  </a:moveTo>
                  <a:lnTo>
                    <a:pt x="1940147" y="0"/>
                  </a:lnTo>
                  <a:lnTo>
                    <a:pt x="1940147" y="4656999"/>
                  </a:lnTo>
                  <a:lnTo>
                    <a:pt x="0" y="46569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704" tIns="444953" rIns="298704" bIns="298704" numCol="1" spcCol="1270" anchor="t" anchorCtr="0">
              <a:noAutofit/>
            </a:bodyPr>
            <a:lstStyle/>
            <a:p>
              <a:pPr marL="285750" lvl="1" indent="-285750" algn="l" defTabSz="1466850">
                <a:lnSpc>
                  <a:spcPct val="90000"/>
                </a:lnSpc>
                <a:spcBef>
                  <a:spcPct val="0"/>
                </a:spcBef>
                <a:spcAft>
                  <a:spcPct val="15000"/>
                </a:spcAft>
                <a:buChar char="•"/>
              </a:pPr>
              <a:endParaRPr lang="en-US" sz="3300" kern="1200" dirty="0"/>
            </a:p>
          </p:txBody>
        </p:sp>
        <p:sp>
          <p:nvSpPr>
            <p:cNvPr id="16" name="Rectangle 15">
              <a:extLst>
                <a:ext uri="{FF2B5EF4-FFF2-40B4-BE49-F238E27FC236}">
                  <a16:creationId xmlns:a16="http://schemas.microsoft.com/office/drawing/2014/main" id="{6DE89E87-962F-4D2C-8F50-B8EF0B5747AD}"/>
                </a:ext>
              </a:extLst>
            </p:cNvPr>
            <p:cNvSpPr/>
            <p:nvPr/>
          </p:nvSpPr>
          <p:spPr>
            <a:xfrm>
              <a:off x="2938477" y="2214384"/>
              <a:ext cx="2120149" cy="3389792"/>
            </a:xfrm>
            <a:prstGeom prst="rect">
              <a:avLst/>
            </a:prstGeom>
          </p:spPr>
          <p:txBody>
            <a:bodyPr wrap="square">
              <a:spAutoFit/>
            </a:bodyPr>
            <a:lstStyle/>
            <a:p>
              <a:pPr marR="0" algn="just">
                <a:lnSpc>
                  <a:spcPct val="150000"/>
                </a:lnSpc>
                <a:spcBef>
                  <a:spcPts val="0"/>
                </a:spcBef>
                <a:spcAft>
                  <a:spcPts val="0"/>
                </a:spcAft>
                <a:tabLst>
                  <a:tab pos="279400" algn="l"/>
                </a:tabLst>
              </a:pPr>
              <a:r>
                <a:rPr lang="id-ID" sz="1600" b="1" dirty="0">
                  <a:solidFill>
                    <a:schemeClr val="bg1"/>
                  </a:solidFill>
                  <a:effectLst/>
                  <a:latin typeface="Times New Roman" panose="02020603050405020304" pitchFamily="18" charset="0"/>
                  <a:ea typeface="Calibri" panose="020F0502020204030204" pitchFamily="34" charset="0"/>
                </a:rPr>
                <a:t>Definisi </a:t>
              </a:r>
              <a:r>
                <a:rPr lang="fi-FI" sz="1600" b="1" dirty="0">
                  <a:solidFill>
                    <a:schemeClr val="bg1"/>
                  </a:solidFill>
                  <a:effectLst/>
                  <a:latin typeface="Times New Roman" panose="02020603050405020304" pitchFamily="18" charset="0"/>
                  <a:ea typeface="Calibri" panose="020F0502020204030204" pitchFamily="34" charset="0"/>
                </a:rPr>
                <a:t>Pelayanan </a:t>
              </a:r>
              <a:r>
                <a:rPr lang="id-ID" sz="1600" b="1" dirty="0">
                  <a:solidFill>
                    <a:schemeClr val="bg1"/>
                  </a:solidFill>
                  <a:effectLst/>
                  <a:latin typeface="Times New Roman" panose="02020603050405020304" pitchFamily="18" charset="0"/>
                  <a:ea typeface="Calibri" panose="020F0502020204030204" pitchFamily="34" charset="0"/>
                </a:rPr>
                <a:t>secara umum adalah </a:t>
              </a:r>
              <a:r>
                <a:rPr lang="fi-FI" sz="1600" b="1" dirty="0">
                  <a:solidFill>
                    <a:schemeClr val="bg1"/>
                  </a:solidFill>
                  <a:effectLst/>
                  <a:latin typeface="Times New Roman" panose="02020603050405020304" pitchFamily="18" charset="0"/>
                  <a:ea typeface="Calibri" panose="020F0502020204030204" pitchFamily="34" charset="0"/>
                </a:rPr>
                <a:t> sebagai tindakan seseorang, </a:t>
              </a:r>
              <a:r>
                <a:rPr lang="id-ID" sz="1600" b="1" dirty="0">
                  <a:solidFill>
                    <a:schemeClr val="bg1"/>
                  </a:solidFill>
                  <a:effectLst/>
                  <a:latin typeface="Times New Roman" panose="02020603050405020304" pitchFamily="18" charset="0"/>
                  <a:ea typeface="Calibri" panose="020F0502020204030204" pitchFamily="34" charset="0"/>
                </a:rPr>
                <a:t>atau </a:t>
              </a:r>
              <a:r>
                <a:rPr lang="fi-FI" sz="1600" b="1" dirty="0">
                  <a:solidFill>
                    <a:schemeClr val="bg1"/>
                  </a:solidFill>
                  <a:effectLst/>
                  <a:latin typeface="Times New Roman" panose="02020603050405020304" pitchFamily="18" charset="0"/>
                  <a:ea typeface="Calibri" panose="020F0502020204030204" pitchFamily="34" charset="0"/>
                </a:rPr>
                <a:t>kelompok, atau</a:t>
              </a:r>
              <a:r>
                <a:rPr lang="id-ID" sz="1600" b="1" dirty="0">
                  <a:solidFill>
                    <a:schemeClr val="bg1"/>
                  </a:solidFill>
                  <a:effectLst/>
                  <a:latin typeface="Times New Roman" panose="02020603050405020304" pitchFamily="18" charset="0"/>
                  <a:ea typeface="Calibri" panose="020F0502020204030204" pitchFamily="34" charset="0"/>
                </a:rPr>
                <a:t>pun dalam suatu </a:t>
              </a:r>
              <a:r>
                <a:rPr lang="fi-FI" sz="1600" b="1" dirty="0">
                  <a:solidFill>
                    <a:schemeClr val="bg1"/>
                  </a:solidFill>
                  <a:effectLst/>
                  <a:latin typeface="Times New Roman" panose="02020603050405020304" pitchFamily="18" charset="0"/>
                  <a:ea typeface="Calibri" panose="020F0502020204030204" pitchFamily="34" charset="0"/>
                </a:rPr>
                <a:t> organisasi untuk me</a:t>
              </a:r>
              <a:r>
                <a:rPr lang="id-ID" sz="1600" b="1" dirty="0">
                  <a:solidFill>
                    <a:schemeClr val="bg1"/>
                  </a:solidFill>
                  <a:effectLst/>
                  <a:latin typeface="Times New Roman" panose="02020603050405020304" pitchFamily="18" charset="0"/>
                  <a:ea typeface="Calibri" panose="020F0502020204030204" pitchFamily="34" charset="0"/>
                </a:rPr>
                <a:t>ndapatkan suatu</a:t>
              </a:r>
              <a:r>
                <a:rPr lang="fi-FI" sz="1600" b="1" dirty="0">
                  <a:solidFill>
                    <a:schemeClr val="bg1"/>
                  </a:solidFill>
                  <a:effectLst/>
                  <a:latin typeface="Times New Roman" panose="02020603050405020304" pitchFamily="18" charset="0"/>
                  <a:ea typeface="Calibri" panose="020F0502020204030204" pitchFamily="34" charset="0"/>
                </a:rPr>
                <a:t> kebutuhan </a:t>
              </a:r>
              <a:r>
                <a:rPr lang="id-ID" sz="1600" b="1" dirty="0">
                  <a:solidFill>
                    <a:schemeClr val="bg1"/>
                  </a:solidFill>
                  <a:effectLst/>
                  <a:latin typeface="Times New Roman" panose="02020603050405020304" pitchFamily="18" charset="0"/>
                  <a:ea typeface="Calibri" panose="020F0502020204030204" pitchFamily="34" charset="0"/>
                </a:rPr>
                <a:t> baik </a:t>
              </a:r>
              <a:r>
                <a:rPr lang="fi-FI" sz="1600" b="1" dirty="0">
                  <a:solidFill>
                    <a:schemeClr val="bg1"/>
                  </a:solidFill>
                  <a:effectLst/>
                  <a:latin typeface="Times New Roman" panose="02020603050405020304" pitchFamily="18" charset="0"/>
                  <a:ea typeface="Calibri" panose="020F0502020204030204" pitchFamily="34" charset="0"/>
                </a:rPr>
                <a:t> langsung </a:t>
              </a:r>
              <a:r>
                <a:rPr lang="id-ID" sz="1800" b="1" dirty="0">
                  <a:solidFill>
                    <a:schemeClr val="bg1"/>
                  </a:solidFill>
                  <a:effectLst/>
                  <a:latin typeface="Times New Roman" panose="02020603050405020304" pitchFamily="18" charset="0"/>
                  <a:ea typeface="Calibri" panose="020F0502020204030204" pitchFamily="34" charset="0"/>
                </a:rPr>
                <a:t>maupun </a:t>
              </a:r>
              <a:r>
                <a:rPr lang="fi-FI" sz="1800" b="1" dirty="0">
                  <a:solidFill>
                    <a:schemeClr val="bg1"/>
                  </a:solidFill>
                  <a:effectLst/>
                  <a:latin typeface="Times New Roman" panose="02020603050405020304" pitchFamily="18" charset="0"/>
                  <a:ea typeface="Calibri" panose="020F0502020204030204" pitchFamily="34" charset="0"/>
                </a:rPr>
                <a:t> tidak langsung. </a:t>
              </a:r>
              <a:endPar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Freeform: Shape 16">
            <a:extLst>
              <a:ext uri="{FF2B5EF4-FFF2-40B4-BE49-F238E27FC236}">
                <a16:creationId xmlns:a16="http://schemas.microsoft.com/office/drawing/2014/main" id="{BB65CD0A-1BAB-48F8-8FF0-698DF8F9AADB}"/>
              </a:ext>
            </a:extLst>
          </p:cNvPr>
          <p:cNvSpPr/>
          <p:nvPr/>
        </p:nvSpPr>
        <p:spPr>
          <a:xfrm>
            <a:off x="6302709" y="1721476"/>
            <a:ext cx="2637537" cy="678136"/>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marL="0" lvl="0" indent="0" defTabSz="977900">
              <a:lnSpc>
                <a:spcPct val="90000"/>
              </a:lnSpc>
              <a:spcBef>
                <a:spcPct val="0"/>
              </a:spcBef>
              <a:spcAft>
                <a:spcPct val="35000"/>
              </a:spcAft>
              <a:buNone/>
            </a:pPr>
            <a:r>
              <a:rPr lang="en-US" i="1" dirty="0" err="1"/>
              <a:t>Teori</a:t>
            </a:r>
            <a:r>
              <a:rPr lang="en-US" i="1" dirty="0"/>
              <a:t> </a:t>
            </a:r>
            <a:r>
              <a:rPr lang="en-US" i="1" dirty="0" err="1"/>
              <a:t>Sertifikasi</a:t>
            </a:r>
            <a:endParaRPr lang="en-US" i="1" kern="1200" dirty="0"/>
          </a:p>
        </p:txBody>
      </p:sp>
      <p:sp>
        <p:nvSpPr>
          <p:cNvPr id="10" name="Freeform: Shape 9">
            <a:extLst>
              <a:ext uri="{FF2B5EF4-FFF2-40B4-BE49-F238E27FC236}">
                <a16:creationId xmlns:a16="http://schemas.microsoft.com/office/drawing/2014/main" id="{786E96F2-E7E9-4292-ABCB-A8B806899EC6}"/>
              </a:ext>
            </a:extLst>
          </p:cNvPr>
          <p:cNvSpPr/>
          <p:nvPr/>
        </p:nvSpPr>
        <p:spPr>
          <a:xfrm>
            <a:off x="5865592" y="2088057"/>
            <a:ext cx="3120033" cy="3245944"/>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just" defTabSz="2000250">
              <a:spcBef>
                <a:spcPct val="0"/>
              </a:spcBef>
              <a:spcAft>
                <a:spcPct val="15000"/>
              </a:spcAft>
            </a:pPr>
            <a:r>
              <a:rPr lang="id-ID" sz="1800" b="1" dirty="0">
                <a:solidFill>
                  <a:srgbClr val="333333"/>
                </a:solidFill>
                <a:effectLst/>
                <a:latin typeface="Times New Roman" panose="02020603050405020304" pitchFamily="18" charset="0"/>
                <a:ea typeface="Times New Roman" panose="02020603050405020304" pitchFamily="18" charset="0"/>
              </a:rPr>
              <a:t>sertifikasi merupakan bukti</a:t>
            </a:r>
            <a:r>
              <a:rPr lang="en-US" sz="1800" b="1" dirty="0">
                <a:solidFill>
                  <a:srgbClr val="333333"/>
                </a:solidFill>
                <a:effectLst/>
                <a:latin typeface="Times New Roman" panose="02020603050405020304" pitchFamily="18" charset="0"/>
                <a:ea typeface="Times New Roman" panose="02020603050405020304" pitchFamily="18" charset="0"/>
              </a:rPr>
              <a:t> </a:t>
            </a:r>
            <a:r>
              <a:rPr lang="id-ID" sz="1800" b="1" dirty="0">
                <a:solidFill>
                  <a:srgbClr val="333333"/>
                </a:solidFill>
                <a:effectLst/>
                <a:latin typeface="Times New Roman" panose="02020603050405020304" pitchFamily="18" charset="0"/>
                <a:ea typeface="Times New Roman" panose="02020603050405020304" pitchFamily="18" charset="0"/>
              </a:rPr>
              <a:t>pengakuan bahwa seseorang memiliki keahlian untuk memberikan layanan pada satuan pendidikan oleh lembaga sertifikasi</a:t>
            </a:r>
            <a:endParaRPr lang="en-US" sz="1600" b="1" kern="1200" dirty="0">
              <a:solidFill>
                <a:schemeClr val="bg1"/>
              </a:solidFill>
              <a:latin typeface="Times New Roman" pitchFamily="18" charset="0"/>
              <a:cs typeface="Times New Roman" pitchFamily="18" charset="0"/>
            </a:endParaRPr>
          </a:p>
        </p:txBody>
      </p:sp>
      <p:sp>
        <p:nvSpPr>
          <p:cNvPr id="19" name="Freeform: Shape 18">
            <a:extLst>
              <a:ext uri="{FF2B5EF4-FFF2-40B4-BE49-F238E27FC236}">
                <a16:creationId xmlns:a16="http://schemas.microsoft.com/office/drawing/2014/main" id="{CD2098EA-5891-44C3-9BBF-D24F67641125}"/>
              </a:ext>
            </a:extLst>
          </p:cNvPr>
          <p:cNvSpPr/>
          <p:nvPr/>
        </p:nvSpPr>
        <p:spPr>
          <a:xfrm>
            <a:off x="9302374" y="2064376"/>
            <a:ext cx="2637537" cy="678136"/>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marL="0" lvl="0" indent="0" defTabSz="977900">
              <a:lnSpc>
                <a:spcPct val="90000"/>
              </a:lnSpc>
              <a:spcBef>
                <a:spcPct val="0"/>
              </a:spcBef>
              <a:spcAft>
                <a:spcPct val="35000"/>
              </a:spcAft>
              <a:buNone/>
            </a:pPr>
            <a:r>
              <a:rPr lang="en-US" i="1" kern="1200" dirty="0" err="1"/>
              <a:t>Teori</a:t>
            </a:r>
            <a:r>
              <a:rPr lang="en-US" i="1" kern="1200" dirty="0"/>
              <a:t> </a:t>
            </a:r>
            <a:r>
              <a:rPr lang="en-US" i="1" kern="1200" dirty="0" err="1"/>
              <a:t>Kompetensi</a:t>
            </a:r>
            <a:r>
              <a:rPr lang="en-US" i="1" kern="1200" dirty="0"/>
              <a:t> Kerja</a:t>
            </a:r>
          </a:p>
        </p:txBody>
      </p:sp>
      <p:sp>
        <p:nvSpPr>
          <p:cNvPr id="13" name="Freeform: Shape 12">
            <a:extLst>
              <a:ext uri="{FF2B5EF4-FFF2-40B4-BE49-F238E27FC236}">
                <a16:creationId xmlns:a16="http://schemas.microsoft.com/office/drawing/2014/main" id="{8088A5EB-E741-4163-8440-494604D52D75}"/>
              </a:ext>
            </a:extLst>
          </p:cNvPr>
          <p:cNvSpPr/>
          <p:nvPr/>
        </p:nvSpPr>
        <p:spPr>
          <a:xfrm>
            <a:off x="9261410" y="2598648"/>
            <a:ext cx="2772215" cy="3120719"/>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just" defTabSz="2000250">
              <a:lnSpc>
                <a:spcPct val="90000"/>
              </a:lnSpc>
              <a:spcBef>
                <a:spcPct val="0"/>
              </a:spcBef>
              <a:spcAft>
                <a:spcPct val="15000"/>
              </a:spcAft>
            </a:pPr>
            <a:r>
              <a:rPr lang="id-ID" sz="1800" b="1" dirty="0">
                <a:solidFill>
                  <a:srgbClr val="333333"/>
                </a:solidFill>
                <a:effectLst/>
                <a:latin typeface="Times New Roman" panose="02020603050405020304" pitchFamily="18" charset="0"/>
                <a:ea typeface="Times New Roman" panose="02020603050405020304" pitchFamily="18" charset="0"/>
              </a:rPr>
              <a:t>kompetensi kerja adalah kombinasi </a:t>
            </a:r>
            <a:r>
              <a:rPr lang="id-ID" sz="1800" b="1" i="1" dirty="0">
                <a:solidFill>
                  <a:srgbClr val="333333"/>
                </a:solidFill>
                <a:effectLst/>
                <a:latin typeface="Times New Roman" panose="02020603050405020304" pitchFamily="18" charset="0"/>
                <a:ea typeface="Times New Roman" panose="02020603050405020304" pitchFamily="18" charset="0"/>
              </a:rPr>
              <a:t>knowledge, skill,</a:t>
            </a:r>
            <a:r>
              <a:rPr lang="id-ID" sz="1800" b="1" dirty="0">
                <a:solidFill>
                  <a:srgbClr val="333333"/>
                </a:solidFill>
                <a:effectLst/>
                <a:latin typeface="Times New Roman" panose="02020603050405020304" pitchFamily="18" charset="0"/>
                <a:ea typeface="Times New Roman" panose="02020603050405020304" pitchFamily="18" charset="0"/>
              </a:rPr>
              <a:t> dan </a:t>
            </a:r>
            <a:r>
              <a:rPr lang="id-ID" sz="1800" b="1" i="1" dirty="0">
                <a:solidFill>
                  <a:srgbClr val="333333"/>
                </a:solidFill>
                <a:effectLst/>
                <a:latin typeface="Times New Roman" panose="02020603050405020304" pitchFamily="18" charset="0"/>
                <a:ea typeface="Times New Roman" panose="02020603050405020304" pitchFamily="18" charset="0"/>
              </a:rPr>
              <a:t>atitude</a:t>
            </a:r>
            <a:r>
              <a:rPr lang="id-ID" sz="1800" b="1" dirty="0">
                <a:solidFill>
                  <a:srgbClr val="333333"/>
                </a:solidFill>
                <a:effectLst/>
                <a:latin typeface="Times New Roman" panose="02020603050405020304" pitchFamily="18" charset="0"/>
                <a:ea typeface="Times New Roman" panose="02020603050405020304" pitchFamily="18" charset="0"/>
              </a:rPr>
              <a:t>  yang dimiliki seseorang untuk melaksanakan  suatu pekerjaan dengan efektif. </a:t>
            </a:r>
            <a:endParaRPr lang="en-US" sz="1600" b="1" dirty="0">
              <a:solidFill>
                <a:schemeClr val="bg1"/>
              </a:solidFill>
              <a:latin typeface="Times New Roman" pitchFamily="18" charset="0"/>
              <a:cs typeface="Times New Roman" pitchFamily="18" charset="0"/>
            </a:endParaRPr>
          </a:p>
          <a:p>
            <a:pPr marL="285750" lvl="1" indent="-285750" algn="just" defTabSz="2000250">
              <a:lnSpc>
                <a:spcPct val="90000"/>
              </a:lnSpc>
              <a:spcBef>
                <a:spcPct val="0"/>
              </a:spcBef>
              <a:spcAft>
                <a:spcPct val="15000"/>
              </a:spcAft>
            </a:pPr>
            <a:endParaRPr lang="en-US" sz="1600" kern="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938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892104-E819-4140-97AE-52C582595202}"/>
              </a:ext>
            </a:extLst>
          </p:cNvPr>
          <p:cNvGrpSpPr/>
          <p:nvPr/>
        </p:nvGrpSpPr>
        <p:grpSpPr>
          <a:xfrm>
            <a:off x="1810176" y="860233"/>
            <a:ext cx="5181173" cy="2136338"/>
            <a:chOff x="9775409" y="1043834"/>
            <a:chExt cx="2385491" cy="3883807"/>
          </a:xfrm>
        </p:grpSpPr>
        <p:sp>
          <p:nvSpPr>
            <p:cNvPr id="5" name="Freeform: Shape 4">
              <a:extLst>
                <a:ext uri="{FF2B5EF4-FFF2-40B4-BE49-F238E27FC236}">
                  <a16:creationId xmlns:a16="http://schemas.microsoft.com/office/drawing/2014/main" id="{BA34F833-E312-450B-ABEB-226C4D68BFC0}"/>
                </a:ext>
              </a:extLst>
            </p:cNvPr>
            <p:cNvSpPr/>
            <p:nvPr/>
          </p:nvSpPr>
          <p:spPr>
            <a:xfrm>
              <a:off x="9911340" y="1043834"/>
              <a:ext cx="2249560" cy="3883807"/>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just" defTabSz="2000250">
                <a:lnSpc>
                  <a:spcPct val="90000"/>
                </a:lnSpc>
                <a:spcBef>
                  <a:spcPct val="0"/>
                </a:spcBef>
                <a:spcAft>
                  <a:spcPct val="15000"/>
                </a:spcAft>
              </a:pPr>
              <a:endParaRPr lang="en-US" sz="1600" b="1" kern="1200" dirty="0">
                <a:solidFill>
                  <a:schemeClr val="bg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C9E5103B-C8B9-41EB-9803-DAD58E593F66}"/>
                </a:ext>
              </a:extLst>
            </p:cNvPr>
            <p:cNvSpPr/>
            <p:nvPr/>
          </p:nvSpPr>
          <p:spPr>
            <a:xfrm>
              <a:off x="9775409" y="1615942"/>
              <a:ext cx="2276995" cy="1214969"/>
            </a:xfrm>
            <a:prstGeom prst="rect">
              <a:avLst/>
            </a:prstGeom>
          </p:spPr>
          <p:txBody>
            <a:bodyPr wrap="square">
              <a:spAutoFit/>
            </a:bodyPr>
            <a:lstStyle/>
            <a:p>
              <a:pPr algn="just">
                <a:lnSpc>
                  <a:spcPct val="200000"/>
                </a:lnSpc>
                <a:tabLst>
                  <a:tab pos="279400" algn="l"/>
                </a:tabLst>
              </a:pPr>
              <a:endParaRPr lang="en-US" sz="1600" b="1" dirty="0">
                <a:solidFill>
                  <a:srgbClr val="2A1A00"/>
                </a:solidFill>
                <a:effectLst/>
                <a:latin typeface="Times New Roman" pitchFamily="18" charset="0"/>
                <a:ea typeface="Calibri" panose="020F0502020204030204" pitchFamily="34" charset="0"/>
                <a:cs typeface="Times New Roman" pitchFamily="18" charset="0"/>
              </a:endParaRPr>
            </a:p>
          </p:txBody>
        </p:sp>
      </p:grpSp>
      <p:grpSp>
        <p:nvGrpSpPr>
          <p:cNvPr id="7" name="Group 6">
            <a:extLst>
              <a:ext uri="{FF2B5EF4-FFF2-40B4-BE49-F238E27FC236}">
                <a16:creationId xmlns:a16="http://schemas.microsoft.com/office/drawing/2014/main" id="{3C88E4B4-6194-4155-B5E5-1477BE461A89}"/>
              </a:ext>
            </a:extLst>
          </p:cNvPr>
          <p:cNvGrpSpPr/>
          <p:nvPr/>
        </p:nvGrpSpPr>
        <p:grpSpPr>
          <a:xfrm>
            <a:off x="7320594" y="835461"/>
            <a:ext cx="4211781" cy="2136339"/>
            <a:chOff x="10564026" y="2962534"/>
            <a:chExt cx="2282862" cy="3883807"/>
          </a:xfrm>
        </p:grpSpPr>
        <p:sp>
          <p:nvSpPr>
            <p:cNvPr id="8" name="Freeform: Shape 7">
              <a:extLst>
                <a:ext uri="{FF2B5EF4-FFF2-40B4-BE49-F238E27FC236}">
                  <a16:creationId xmlns:a16="http://schemas.microsoft.com/office/drawing/2014/main" id="{BFE84E7C-B777-4EF7-A655-A0E5145C553C}"/>
                </a:ext>
              </a:extLst>
            </p:cNvPr>
            <p:cNvSpPr/>
            <p:nvPr/>
          </p:nvSpPr>
          <p:spPr>
            <a:xfrm>
              <a:off x="10569892" y="2962535"/>
              <a:ext cx="2276995" cy="3883806"/>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a:p>
              <a:pPr marL="285750" lvl="1" indent="-285750" algn="l" defTabSz="2000250">
                <a:lnSpc>
                  <a:spcPct val="90000"/>
                </a:lnSpc>
                <a:spcBef>
                  <a:spcPct val="0"/>
                </a:spcBef>
                <a:spcAft>
                  <a:spcPct val="15000"/>
                </a:spcAft>
                <a:buChar char="•"/>
              </a:pPr>
              <a:endParaRPr lang="en-US" sz="4500" kern="1200" dirty="0"/>
            </a:p>
          </p:txBody>
        </p:sp>
        <p:sp>
          <p:nvSpPr>
            <p:cNvPr id="9" name="Rectangle 8">
              <a:extLst>
                <a:ext uri="{FF2B5EF4-FFF2-40B4-BE49-F238E27FC236}">
                  <a16:creationId xmlns:a16="http://schemas.microsoft.com/office/drawing/2014/main" id="{6E2BD6D6-53C7-4079-A583-6EA4CFEA5464}"/>
                </a:ext>
              </a:extLst>
            </p:cNvPr>
            <p:cNvSpPr/>
            <p:nvPr/>
          </p:nvSpPr>
          <p:spPr>
            <a:xfrm>
              <a:off x="10564026" y="2962534"/>
              <a:ext cx="2282862" cy="3189318"/>
            </a:xfrm>
            <a:prstGeom prst="rect">
              <a:avLst/>
            </a:prstGeom>
          </p:spPr>
          <p:txBody>
            <a:bodyPr wrap="square">
              <a:spAutoFit/>
            </a:bodyPr>
            <a:lstStyle/>
            <a:p>
              <a:pPr algn="just">
                <a:tabLst>
                  <a:tab pos="279400" algn="l"/>
                </a:tabLst>
              </a:pPr>
              <a:r>
                <a:rPr lang="id-ID" sz="1800" kern="0" spc="25" dirty="0">
                  <a:solidFill>
                    <a:srgbClr val="212529"/>
                  </a:solidFill>
                  <a:effectLst/>
                  <a:latin typeface="Times New Roman" panose="02020603050405020304" pitchFamily="18" charset="0"/>
                  <a:ea typeface="Times New Roman" panose="02020603050405020304" pitchFamily="18" charset="0"/>
                </a:rPr>
                <a:t>Pada umumnya kata aplikasi gabungkan/dikoneksikan  dengan </a:t>
              </a:r>
              <a:r>
                <a:rPr lang="id-ID" sz="1800" i="1" kern="0" spc="25" dirty="0">
                  <a:solidFill>
                    <a:srgbClr val="212529"/>
                  </a:solidFill>
                  <a:effectLst/>
                  <a:latin typeface="Times New Roman" panose="02020603050405020304" pitchFamily="18" charset="0"/>
                  <a:ea typeface="Times New Roman" panose="02020603050405020304" pitchFamily="18" charset="0"/>
                </a:rPr>
                <a:t>software</a:t>
              </a:r>
              <a:r>
                <a:rPr lang="id-ID" sz="1800" kern="0" spc="25" dirty="0">
                  <a:solidFill>
                    <a:srgbClr val="212529"/>
                  </a:solidFill>
                  <a:effectLst/>
                  <a:latin typeface="Times New Roman" panose="02020603050405020304" pitchFamily="18" charset="0"/>
                  <a:ea typeface="Times New Roman" panose="02020603050405020304" pitchFamily="18" charset="0"/>
                </a:rPr>
                <a:t> yaitu Microsoft Visual Basic 6.0, akan memberikan  maksud baru yaitu suatu program yang ditulis atau dirancang  untuk mengatasi  masalah.</a:t>
              </a:r>
              <a:endParaRPr lang="en-US" sz="1600" b="1" dirty="0">
                <a:solidFill>
                  <a:srgbClr val="2A1A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Freeform: Shape 9">
            <a:extLst>
              <a:ext uri="{FF2B5EF4-FFF2-40B4-BE49-F238E27FC236}">
                <a16:creationId xmlns:a16="http://schemas.microsoft.com/office/drawing/2014/main" id="{DE21AB91-38C0-46B4-A6E2-49A28C7033C8}"/>
              </a:ext>
            </a:extLst>
          </p:cNvPr>
          <p:cNvSpPr/>
          <p:nvPr/>
        </p:nvSpPr>
        <p:spPr>
          <a:xfrm>
            <a:off x="2451794" y="247649"/>
            <a:ext cx="4559817" cy="592517"/>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lvl="0" algn="just">
              <a:lnSpc>
                <a:spcPct val="200000"/>
              </a:lnSpc>
              <a:spcAft>
                <a:spcPts val="800"/>
              </a:spcAft>
              <a:buSzPts val="1300"/>
            </a:pPr>
            <a:r>
              <a:rPr lang="fi-FI" sz="1800" kern="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Layanan Sertifikasi Bidang Konstruksi</a:t>
            </a:r>
            <a:endParaRPr lang="en-ID"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3A3B34BD-8538-4349-8E81-7544FD873758}"/>
              </a:ext>
            </a:extLst>
          </p:cNvPr>
          <p:cNvSpPr/>
          <p:nvPr/>
        </p:nvSpPr>
        <p:spPr>
          <a:xfrm>
            <a:off x="7589235" y="244167"/>
            <a:ext cx="4262292" cy="592517"/>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lvl="0" algn="just">
              <a:lnSpc>
                <a:spcPct val="200000"/>
              </a:lnSpc>
              <a:spcAft>
                <a:spcPts val="800"/>
              </a:spcAft>
              <a:buSzPts val="1300"/>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Pengertian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Umum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Aplikasi</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BBC2EE4-6348-4F0F-B323-E847AFF3E0C0}"/>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a:p>
            <a:pPr algn="ctr"/>
            <a:endParaRPr lang="en-US" sz="1300" dirty="0">
              <a:latin typeface="BatangChe" panose="02030609000101010101" pitchFamily="49" charset="-127"/>
              <a:ea typeface="BatangChe" panose="02030609000101010101" pitchFamily="49" charset="-127"/>
            </a:endParaRPr>
          </a:p>
        </p:txBody>
      </p:sp>
      <p:grpSp>
        <p:nvGrpSpPr>
          <p:cNvPr id="13" name="Group 12">
            <a:extLst>
              <a:ext uri="{FF2B5EF4-FFF2-40B4-BE49-F238E27FC236}">
                <a16:creationId xmlns:a16="http://schemas.microsoft.com/office/drawing/2014/main" id="{5F892104-E819-4140-97AE-52C582595202}"/>
              </a:ext>
            </a:extLst>
          </p:cNvPr>
          <p:cNvGrpSpPr/>
          <p:nvPr/>
        </p:nvGrpSpPr>
        <p:grpSpPr>
          <a:xfrm>
            <a:off x="2128090" y="3981451"/>
            <a:ext cx="4825160" cy="1726394"/>
            <a:chOff x="9763335" y="1615942"/>
            <a:chExt cx="2289069" cy="3968345"/>
          </a:xfrm>
        </p:grpSpPr>
        <p:sp>
          <p:nvSpPr>
            <p:cNvPr id="14" name="Freeform: Shape 4">
              <a:extLst>
                <a:ext uri="{FF2B5EF4-FFF2-40B4-BE49-F238E27FC236}">
                  <a16:creationId xmlns:a16="http://schemas.microsoft.com/office/drawing/2014/main" id="{BA34F833-E312-450B-ABEB-226C4D68BFC0}"/>
                </a:ext>
              </a:extLst>
            </p:cNvPr>
            <p:cNvSpPr/>
            <p:nvPr/>
          </p:nvSpPr>
          <p:spPr>
            <a:xfrm>
              <a:off x="9763335" y="1700481"/>
              <a:ext cx="2276995" cy="3883806"/>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a:p>
              <a:pPr marL="285750" lvl="1" indent="-285750" algn="l" defTabSz="2000250">
                <a:lnSpc>
                  <a:spcPct val="90000"/>
                </a:lnSpc>
                <a:spcBef>
                  <a:spcPct val="0"/>
                </a:spcBef>
                <a:spcAft>
                  <a:spcPct val="15000"/>
                </a:spcAft>
                <a:buChar char="•"/>
              </a:pPr>
              <a:endParaRPr lang="en-US" sz="4500" kern="1200" dirty="0"/>
            </a:p>
          </p:txBody>
        </p:sp>
        <p:sp>
          <p:nvSpPr>
            <p:cNvPr id="15" name="Rectangle 14">
              <a:extLst>
                <a:ext uri="{FF2B5EF4-FFF2-40B4-BE49-F238E27FC236}">
                  <a16:creationId xmlns:a16="http://schemas.microsoft.com/office/drawing/2014/main" id="{C9E5103B-C8B9-41EB-9803-DAD58E593F66}"/>
                </a:ext>
              </a:extLst>
            </p:cNvPr>
            <p:cNvSpPr/>
            <p:nvPr/>
          </p:nvSpPr>
          <p:spPr>
            <a:xfrm>
              <a:off x="9775409" y="1615942"/>
              <a:ext cx="2276995" cy="1059102"/>
            </a:xfrm>
            <a:prstGeom prst="rect">
              <a:avLst/>
            </a:prstGeom>
          </p:spPr>
          <p:txBody>
            <a:bodyPr wrap="square">
              <a:spAutoFit/>
            </a:bodyPr>
            <a:lstStyle/>
            <a:p>
              <a:pPr algn="just">
                <a:lnSpc>
                  <a:spcPct val="200000"/>
                </a:lnSpc>
                <a:tabLst>
                  <a:tab pos="279400" algn="l"/>
                </a:tabLst>
              </a:pPr>
              <a:endParaRPr lang="en-US" sz="1600" b="1" dirty="0">
                <a:solidFill>
                  <a:srgbClr val="2A1A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6" name="Freeform: Shape 9">
            <a:extLst>
              <a:ext uri="{FF2B5EF4-FFF2-40B4-BE49-F238E27FC236}">
                <a16:creationId xmlns:a16="http://schemas.microsoft.com/office/drawing/2014/main" id="{DE21AB91-38C0-46B4-A6E2-49A28C7033C8}"/>
              </a:ext>
            </a:extLst>
          </p:cNvPr>
          <p:cNvSpPr/>
          <p:nvPr/>
        </p:nvSpPr>
        <p:spPr>
          <a:xfrm>
            <a:off x="3010637" y="3554171"/>
            <a:ext cx="3354273" cy="592517"/>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marL="0" lvl="0" indent="0" defTabSz="977900">
              <a:lnSpc>
                <a:spcPct val="90000"/>
              </a:lnSpc>
              <a:spcBef>
                <a:spcPct val="0"/>
              </a:spcBef>
              <a:spcAft>
                <a:spcPct val="35000"/>
              </a:spcAft>
              <a:buNone/>
            </a:pPr>
            <a:r>
              <a:rPr lang="en-US" sz="2000" kern="1200" dirty="0" err="1"/>
              <a:t>Teori</a:t>
            </a:r>
            <a:r>
              <a:rPr lang="en-US" sz="2000" kern="1200" dirty="0"/>
              <a:t> </a:t>
            </a:r>
            <a:r>
              <a:rPr lang="en-US" sz="2000" kern="1200" dirty="0" err="1"/>
              <a:t>Informasi</a:t>
            </a:r>
            <a:endParaRPr lang="en-US" sz="2000" kern="1200" dirty="0"/>
          </a:p>
        </p:txBody>
      </p:sp>
      <p:sp>
        <p:nvSpPr>
          <p:cNvPr id="17" name="Freeform: Shape 9">
            <a:extLst>
              <a:ext uri="{FF2B5EF4-FFF2-40B4-BE49-F238E27FC236}">
                <a16:creationId xmlns:a16="http://schemas.microsoft.com/office/drawing/2014/main" id="{DE21AB91-38C0-46B4-A6E2-49A28C7033C8}"/>
              </a:ext>
            </a:extLst>
          </p:cNvPr>
          <p:cNvSpPr/>
          <p:nvPr/>
        </p:nvSpPr>
        <p:spPr>
          <a:xfrm>
            <a:off x="7504227" y="3390900"/>
            <a:ext cx="2909454" cy="592517"/>
          </a:xfrm>
          <a:custGeom>
            <a:avLst/>
            <a:gdLst>
              <a:gd name="connsiteX0" fmla="*/ 0 w 4787900"/>
              <a:gd name="connsiteY0" fmla="*/ 0 h 504513"/>
              <a:gd name="connsiteX1" fmla="*/ 4787900 w 4787900"/>
              <a:gd name="connsiteY1" fmla="*/ 0 h 504513"/>
              <a:gd name="connsiteX2" fmla="*/ 4787900 w 4787900"/>
              <a:gd name="connsiteY2" fmla="*/ 504513 h 504513"/>
              <a:gd name="connsiteX3" fmla="*/ 0 w 4787900"/>
              <a:gd name="connsiteY3" fmla="*/ 504513 h 504513"/>
              <a:gd name="connsiteX4" fmla="*/ 0 w 4787900"/>
              <a:gd name="connsiteY4" fmla="*/ 0 h 5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504513">
                <a:moveTo>
                  <a:pt x="0" y="0"/>
                </a:moveTo>
                <a:lnTo>
                  <a:pt x="4787900" y="0"/>
                </a:lnTo>
                <a:lnTo>
                  <a:pt x="4787900" y="504513"/>
                </a:lnTo>
                <a:lnTo>
                  <a:pt x="0" y="504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44953" bIns="0" numCol="1" spcCol="1270" anchor="t" anchorCtr="0">
            <a:noAutofit/>
          </a:bodyPr>
          <a:lstStyle/>
          <a:p>
            <a:pPr marL="0" lvl="0" indent="0" defTabSz="977900">
              <a:lnSpc>
                <a:spcPct val="90000"/>
              </a:lnSpc>
              <a:spcBef>
                <a:spcPct val="0"/>
              </a:spcBef>
              <a:spcAft>
                <a:spcPct val="35000"/>
              </a:spcAft>
              <a:buNone/>
            </a:pPr>
            <a:r>
              <a:rPr lang="en-US" sz="2000" dirty="0" err="1"/>
              <a:t>Teori</a:t>
            </a:r>
            <a:r>
              <a:rPr lang="en-US" sz="2000" dirty="0"/>
              <a:t> </a:t>
            </a:r>
            <a:r>
              <a:rPr lang="en-US" sz="2000" dirty="0" err="1"/>
              <a:t>Sistem</a:t>
            </a:r>
            <a:r>
              <a:rPr lang="en-US" sz="2000" dirty="0"/>
              <a:t> </a:t>
            </a:r>
            <a:r>
              <a:rPr lang="en-US" sz="2000" dirty="0" err="1"/>
              <a:t>Informasi</a:t>
            </a:r>
            <a:endParaRPr lang="en-US" sz="2000" kern="1200" dirty="0"/>
          </a:p>
        </p:txBody>
      </p:sp>
      <p:grpSp>
        <p:nvGrpSpPr>
          <p:cNvPr id="19" name="Group 18">
            <a:extLst>
              <a:ext uri="{FF2B5EF4-FFF2-40B4-BE49-F238E27FC236}">
                <a16:creationId xmlns:a16="http://schemas.microsoft.com/office/drawing/2014/main" id="{5F892104-E819-4140-97AE-52C582595202}"/>
              </a:ext>
            </a:extLst>
          </p:cNvPr>
          <p:cNvGrpSpPr/>
          <p:nvPr/>
        </p:nvGrpSpPr>
        <p:grpSpPr>
          <a:xfrm>
            <a:off x="7216918" y="3810000"/>
            <a:ext cx="4613132" cy="1897845"/>
            <a:chOff x="9763335" y="1615942"/>
            <a:chExt cx="2289069" cy="3968345"/>
          </a:xfrm>
        </p:grpSpPr>
        <p:sp>
          <p:nvSpPr>
            <p:cNvPr id="20" name="Freeform: Shape 4">
              <a:extLst>
                <a:ext uri="{FF2B5EF4-FFF2-40B4-BE49-F238E27FC236}">
                  <a16:creationId xmlns:a16="http://schemas.microsoft.com/office/drawing/2014/main" id="{BA34F833-E312-450B-ABEB-226C4D68BFC0}"/>
                </a:ext>
              </a:extLst>
            </p:cNvPr>
            <p:cNvSpPr/>
            <p:nvPr/>
          </p:nvSpPr>
          <p:spPr>
            <a:xfrm>
              <a:off x="9763335" y="1700481"/>
              <a:ext cx="2276995" cy="3883806"/>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l" defTabSz="2000250">
                <a:lnSpc>
                  <a:spcPct val="90000"/>
                </a:lnSpc>
                <a:spcBef>
                  <a:spcPct val="0"/>
                </a:spcBef>
                <a:spcAft>
                  <a:spcPct val="15000"/>
                </a:spcAft>
                <a:buChar char="•"/>
              </a:pPr>
              <a:endParaRPr lang="en-US" sz="4500" kern="1200"/>
            </a:p>
            <a:p>
              <a:pPr marL="285750" lvl="1" indent="-285750" algn="l" defTabSz="2000250">
                <a:lnSpc>
                  <a:spcPct val="90000"/>
                </a:lnSpc>
                <a:spcBef>
                  <a:spcPct val="0"/>
                </a:spcBef>
                <a:spcAft>
                  <a:spcPct val="15000"/>
                </a:spcAft>
                <a:buChar char="•"/>
              </a:pPr>
              <a:endParaRPr lang="en-US" sz="4500" kern="1200" dirty="0"/>
            </a:p>
          </p:txBody>
        </p:sp>
        <p:sp>
          <p:nvSpPr>
            <p:cNvPr id="21" name="Rectangle 20">
              <a:extLst>
                <a:ext uri="{FF2B5EF4-FFF2-40B4-BE49-F238E27FC236}">
                  <a16:creationId xmlns:a16="http://schemas.microsoft.com/office/drawing/2014/main" id="{C9E5103B-C8B9-41EB-9803-DAD58E593F66}"/>
                </a:ext>
              </a:extLst>
            </p:cNvPr>
            <p:cNvSpPr/>
            <p:nvPr/>
          </p:nvSpPr>
          <p:spPr>
            <a:xfrm>
              <a:off x="9775409" y="1615942"/>
              <a:ext cx="2276995" cy="1059102"/>
            </a:xfrm>
            <a:prstGeom prst="rect">
              <a:avLst/>
            </a:prstGeom>
          </p:spPr>
          <p:txBody>
            <a:bodyPr wrap="square">
              <a:spAutoFit/>
            </a:bodyPr>
            <a:lstStyle/>
            <a:p>
              <a:pPr algn="just">
                <a:lnSpc>
                  <a:spcPct val="200000"/>
                </a:lnSpc>
                <a:tabLst>
                  <a:tab pos="279400" algn="l"/>
                </a:tabLst>
              </a:pPr>
              <a:endParaRPr lang="en-US" sz="1600" b="1" dirty="0">
                <a:solidFill>
                  <a:srgbClr val="2A1A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2" name="Rectangle 21">
            <a:extLst>
              <a:ext uri="{FF2B5EF4-FFF2-40B4-BE49-F238E27FC236}">
                <a16:creationId xmlns:a16="http://schemas.microsoft.com/office/drawing/2014/main" id="{6E2BD6D6-53C7-4079-A583-6EA4CFEA5464}"/>
              </a:ext>
            </a:extLst>
          </p:cNvPr>
          <p:cNvSpPr/>
          <p:nvPr/>
        </p:nvSpPr>
        <p:spPr>
          <a:xfrm>
            <a:off x="2191640" y="4000500"/>
            <a:ext cx="4799709" cy="1477328"/>
          </a:xfrm>
          <a:prstGeom prst="rect">
            <a:avLst/>
          </a:prstGeom>
        </p:spPr>
        <p:txBody>
          <a:bodyPr wrap="square">
            <a:spAutoFit/>
          </a:bodyPr>
          <a:lstStyle/>
          <a:p>
            <a:pPr algn="just">
              <a:tabLst>
                <a:tab pos="279400" algn="l"/>
              </a:tabLs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ebagai hasil dari pengolahan data dalam suatu bentuk yang lebih berguna dan lebih berarti bagi penerimanya yang dapat digambarkan untuk kejadian-kejadian atau event yang nyata untuk digunakan pengambilan keputusan</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6E2BD6D6-53C7-4079-A583-6EA4CFEA5464}"/>
              </a:ext>
            </a:extLst>
          </p:cNvPr>
          <p:cNvSpPr/>
          <p:nvPr/>
        </p:nvSpPr>
        <p:spPr>
          <a:xfrm>
            <a:off x="7282494" y="3905250"/>
            <a:ext cx="4528506" cy="1477328"/>
          </a:xfrm>
          <a:prstGeom prst="rect">
            <a:avLst/>
          </a:prstGeom>
        </p:spPr>
        <p:txBody>
          <a:bodyPr wrap="square">
            <a:spAutoFit/>
          </a:bodyPr>
          <a:lstStyle/>
          <a:p>
            <a:pPr algn="just">
              <a:tabLst>
                <a:tab pos="279400" algn="l"/>
              </a:tabLst>
            </a:pPr>
            <a:r>
              <a:rPr lang="fi-FI" dirty="0">
                <a:solidFill>
                  <a:schemeClr val="bg1"/>
                </a:solidFill>
                <a:latin typeface="Times New Roman" panose="02020603050405020304" pitchFamily="18" charset="0"/>
                <a:ea typeface="Calibri" panose="020F0502020204030204" pitchFamily="34" charset="0"/>
              </a:rPr>
              <a:t>S</a:t>
            </a:r>
            <a:r>
              <a:rPr lang="fi-FI" sz="1800" dirty="0">
                <a:solidFill>
                  <a:schemeClr val="bg1"/>
                </a:solidFill>
                <a:effectLst/>
                <a:latin typeface="Times New Roman" panose="02020603050405020304" pitchFamily="18" charset="0"/>
                <a:ea typeface="Calibri" panose="020F0502020204030204" pitchFamily="34" charset="0"/>
              </a:rPr>
              <a:t>ebuah informasi yang diperoleh dari seseorang maupun kelompok dalam merancang sebuah sistem sebelum sistem tersebut dibuat. Dengan tujuan untuk memecahkan suatu masalah yang diterima dari pihak terkait</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D515DA1-07E3-3575-3281-919DA6D12CA8}"/>
              </a:ext>
            </a:extLst>
          </p:cNvPr>
          <p:cNvSpPr txBox="1"/>
          <p:nvPr/>
        </p:nvSpPr>
        <p:spPr>
          <a:xfrm>
            <a:off x="2073999" y="782960"/>
            <a:ext cx="4692525" cy="2120068"/>
          </a:xfrm>
          <a:prstGeom prst="rect">
            <a:avLst/>
          </a:prstGeom>
          <a:noFill/>
        </p:spPr>
        <p:txBody>
          <a:bodyPr wrap="square">
            <a:spAutoFit/>
          </a:bodyPr>
          <a:lstStyle/>
          <a:p>
            <a:pPr marL="285750" lvl="1" indent="-285750" algn="just" defTabSz="2000250">
              <a:lnSpc>
                <a:spcPct val="150000"/>
              </a:lnSpc>
              <a:spcBef>
                <a:spcPct val="0"/>
              </a:spcBef>
              <a:spcAft>
                <a:spcPct val="15000"/>
              </a:spcAft>
            </a:pPr>
            <a:r>
              <a:rPr lang="fi-FI" sz="1800" dirty="0">
                <a:solidFill>
                  <a:schemeClr val="bg1"/>
                </a:solidFill>
                <a:effectLst/>
                <a:latin typeface="Times New Roman" panose="02020603050405020304" pitchFamily="18" charset="0"/>
                <a:ea typeface="Calibri" panose="020F0502020204030204" pitchFamily="34" charset="0"/>
              </a:rPr>
              <a:t>Sertifikasi Kompetensi Kerja (SKK) dilakukan </a:t>
            </a:r>
            <a:r>
              <a:rPr lang="id-ID" sz="1800" dirty="0">
                <a:solidFill>
                  <a:schemeClr val="bg1"/>
                </a:solidFill>
                <a:effectLst/>
                <a:latin typeface="Times New Roman" panose="02020603050405020304" pitchFamily="18" charset="0"/>
                <a:ea typeface="Calibri" panose="020F0502020204030204" pitchFamily="34" charset="0"/>
              </a:rPr>
              <a:t>melalui</a:t>
            </a:r>
            <a:r>
              <a:rPr lang="fi-FI" sz="1800" dirty="0">
                <a:solidFill>
                  <a:schemeClr val="bg1"/>
                </a:solidFill>
                <a:effectLst/>
                <a:latin typeface="Times New Roman" panose="02020603050405020304" pitchFamily="18" charset="0"/>
                <a:ea typeface="Calibri" panose="020F0502020204030204" pitchFamily="34" charset="0"/>
              </a:rPr>
              <a:t> pemenuhan persyaratan pada portal perizinan Kementerian PUPR yang </a:t>
            </a:r>
            <a:r>
              <a:rPr lang="id-ID" sz="1800" dirty="0">
                <a:solidFill>
                  <a:schemeClr val="bg1"/>
                </a:solidFill>
                <a:effectLst/>
                <a:latin typeface="Times New Roman" panose="02020603050405020304" pitchFamily="18" charset="0"/>
                <a:ea typeface="Calibri" panose="020F0502020204030204" pitchFamily="34" charset="0"/>
              </a:rPr>
              <a:t>terkoneksi juga </a:t>
            </a:r>
            <a:r>
              <a:rPr lang="fi-FI" sz="1800" dirty="0">
                <a:solidFill>
                  <a:schemeClr val="bg1"/>
                </a:solidFill>
                <a:effectLst/>
                <a:latin typeface="Times New Roman" panose="02020603050405020304" pitchFamily="18" charset="0"/>
                <a:ea typeface="Calibri" panose="020F0502020204030204" pitchFamily="34" charset="0"/>
              </a:rPr>
              <a:t> dengan SIJK-T dan L</a:t>
            </a:r>
            <a:r>
              <a:rPr lang="id-ID" sz="1800" dirty="0">
                <a:solidFill>
                  <a:schemeClr val="bg1"/>
                </a:solidFill>
                <a:effectLst/>
                <a:latin typeface="Times New Roman" panose="02020603050405020304" pitchFamily="18" charset="0"/>
                <a:ea typeface="Calibri" panose="020F0502020204030204" pitchFamily="34" charset="0"/>
              </a:rPr>
              <a:t>embaga </a:t>
            </a:r>
            <a:r>
              <a:rPr lang="fi-FI" sz="1800" dirty="0">
                <a:solidFill>
                  <a:schemeClr val="bg1"/>
                </a:solidFill>
                <a:effectLst/>
                <a:latin typeface="Times New Roman" panose="02020603050405020304" pitchFamily="18" charset="0"/>
                <a:ea typeface="Calibri" panose="020F0502020204030204" pitchFamily="34" charset="0"/>
              </a:rPr>
              <a:t>S</a:t>
            </a:r>
            <a:r>
              <a:rPr lang="id-ID" sz="1800" dirty="0">
                <a:solidFill>
                  <a:schemeClr val="bg1"/>
                </a:solidFill>
                <a:effectLst/>
                <a:latin typeface="Times New Roman" panose="02020603050405020304" pitchFamily="18" charset="0"/>
                <a:ea typeface="Calibri" panose="020F0502020204030204" pitchFamily="34" charset="0"/>
              </a:rPr>
              <a:t>ertifikasi </a:t>
            </a:r>
            <a:r>
              <a:rPr lang="fi-FI" sz="1800" dirty="0">
                <a:solidFill>
                  <a:schemeClr val="bg1"/>
                </a:solidFill>
                <a:effectLst/>
                <a:latin typeface="Times New Roman" panose="02020603050405020304" pitchFamily="18" charset="0"/>
                <a:ea typeface="Calibri" panose="020F0502020204030204" pitchFamily="34" charset="0"/>
              </a:rPr>
              <a:t>P</a:t>
            </a:r>
            <a:r>
              <a:rPr lang="id-ID" sz="1800" dirty="0">
                <a:solidFill>
                  <a:schemeClr val="bg1"/>
                </a:solidFill>
                <a:effectLst/>
                <a:latin typeface="Times New Roman" panose="02020603050405020304" pitchFamily="18" charset="0"/>
                <a:ea typeface="Calibri" panose="020F0502020204030204" pitchFamily="34" charset="0"/>
              </a:rPr>
              <a:t>rofesi yang </a:t>
            </a:r>
            <a:r>
              <a:rPr lang="fi-FI" sz="1800" dirty="0">
                <a:solidFill>
                  <a:schemeClr val="bg1"/>
                </a:solidFill>
                <a:effectLst/>
                <a:latin typeface="Times New Roman" panose="02020603050405020304" pitchFamily="18" charset="0"/>
                <a:ea typeface="Calibri" panose="020F0502020204030204" pitchFamily="34" charset="0"/>
              </a:rPr>
              <a:t> terlisensi.</a:t>
            </a:r>
            <a:endParaRPr lang="en-US" sz="1600" b="1" kern="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579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EF01-BEDF-4A58-8503-F90BA1B94A9D}"/>
              </a:ext>
            </a:extLst>
          </p:cNvPr>
          <p:cNvSpPr>
            <a:spLocks noGrp="1"/>
          </p:cNvSpPr>
          <p:nvPr>
            <p:ph type="title"/>
          </p:nvPr>
        </p:nvSpPr>
        <p:spPr>
          <a:xfrm>
            <a:off x="7652084" y="1"/>
            <a:ext cx="4516725" cy="1122946"/>
          </a:xfrm>
        </p:spPr>
        <p:txBody>
          <a:bodyPr>
            <a:noAutofit/>
          </a:bodyPr>
          <a:lstStyle/>
          <a:p>
            <a:r>
              <a:rPr lang="en-US" sz="3200" dirty="0" err="1"/>
              <a:t>Metode</a:t>
            </a:r>
            <a:r>
              <a:rPr lang="en-US" sz="3200" dirty="0"/>
              <a:t> </a:t>
            </a:r>
            <a:r>
              <a:rPr lang="en-US" sz="3200" dirty="0" err="1"/>
              <a:t>penelitian</a:t>
            </a:r>
            <a:endParaRPr lang="en-US" sz="3200" dirty="0"/>
          </a:p>
        </p:txBody>
      </p:sp>
      <p:sp>
        <p:nvSpPr>
          <p:cNvPr id="4" name="Text Placeholder 3">
            <a:extLst>
              <a:ext uri="{FF2B5EF4-FFF2-40B4-BE49-F238E27FC236}">
                <a16:creationId xmlns:a16="http://schemas.microsoft.com/office/drawing/2014/main" id="{CEB87607-5219-4957-BBB4-1BBE6C01227B}"/>
              </a:ext>
            </a:extLst>
          </p:cNvPr>
          <p:cNvSpPr>
            <a:spLocks noGrp="1"/>
          </p:cNvSpPr>
          <p:nvPr>
            <p:ph type="body" sz="half" idx="2"/>
          </p:nvPr>
        </p:nvSpPr>
        <p:spPr>
          <a:xfrm>
            <a:off x="7689748" y="1395835"/>
            <a:ext cx="4502252" cy="5838679"/>
          </a:xfrm>
        </p:spPr>
        <p:txBody>
          <a:bodyPr>
            <a:noAutofit/>
          </a:bodyPr>
          <a:lstStyle/>
          <a:p>
            <a:pPr>
              <a:lnSpc>
                <a:spcPct val="200000"/>
              </a:lnSpc>
            </a:pPr>
            <a:endParaRPr lang="en-US" sz="2400" dirty="0">
              <a:latin typeface="Bookman Old Style" panose="02050604050505020204" pitchFamily="18" charset="0"/>
            </a:endParaRPr>
          </a:p>
          <a:p>
            <a:pPr>
              <a:lnSpc>
                <a:spcPct val="200000"/>
              </a:lnSpc>
            </a:pPr>
            <a:r>
              <a:rPr lang="en-US" sz="2400" dirty="0" err="1">
                <a:latin typeface="Bookman Old Style" panose="02050604050505020204" pitchFamily="18" charset="0"/>
              </a:rPr>
              <a:t>Jenis</a:t>
            </a:r>
            <a:r>
              <a:rPr lang="en-US" sz="2400" dirty="0">
                <a:latin typeface="Bookman Old Style" panose="02050604050505020204" pitchFamily="18" charset="0"/>
              </a:rPr>
              <a:t> dan Tempat </a:t>
            </a:r>
            <a:r>
              <a:rPr lang="en-US" sz="2400" dirty="0" err="1">
                <a:latin typeface="Bookman Old Style" panose="02050604050505020204" pitchFamily="18" charset="0"/>
              </a:rPr>
              <a:t>Penelitian</a:t>
            </a:r>
            <a:endParaRPr lang="en-US" sz="2400" dirty="0">
              <a:latin typeface="Bookman Old Style" panose="02050604050505020204" pitchFamily="18" charset="0"/>
            </a:endParaRPr>
          </a:p>
          <a:p>
            <a:pPr>
              <a:lnSpc>
                <a:spcPct val="200000"/>
              </a:lnSpc>
            </a:pPr>
            <a:r>
              <a:rPr lang="en-US" sz="2400" dirty="0" err="1">
                <a:latin typeface="Bookman Old Style" panose="02050604050505020204" pitchFamily="18" charset="0"/>
              </a:rPr>
              <a:t>Jenis</a:t>
            </a:r>
            <a:r>
              <a:rPr lang="en-US" sz="2400" dirty="0">
                <a:latin typeface="Bookman Old Style" panose="02050604050505020204" pitchFamily="18" charset="0"/>
              </a:rPr>
              <a:t> dan </a:t>
            </a:r>
            <a:r>
              <a:rPr lang="en-US" sz="2400" dirty="0" err="1">
                <a:latin typeface="Bookman Old Style" panose="02050604050505020204" pitchFamily="18" charset="0"/>
              </a:rPr>
              <a:t>Sumber</a:t>
            </a:r>
            <a:r>
              <a:rPr lang="en-US" sz="2400" dirty="0">
                <a:latin typeface="Bookman Old Style" panose="02050604050505020204" pitchFamily="18" charset="0"/>
              </a:rPr>
              <a:t> Data</a:t>
            </a:r>
          </a:p>
          <a:p>
            <a:pPr>
              <a:lnSpc>
                <a:spcPct val="200000"/>
              </a:lnSpc>
            </a:pPr>
            <a:r>
              <a:rPr lang="en-US" sz="2400" dirty="0">
                <a:latin typeface="Bookman Old Style" panose="02050604050505020204" pitchFamily="18" charset="0"/>
              </a:rPr>
              <a:t>Teknik </a:t>
            </a:r>
            <a:r>
              <a:rPr lang="en-US" sz="2400" dirty="0" err="1">
                <a:latin typeface="Bookman Old Style" panose="02050604050505020204" pitchFamily="18" charset="0"/>
              </a:rPr>
              <a:t>Pengumpulan</a:t>
            </a:r>
            <a:r>
              <a:rPr lang="en-US" sz="2400" dirty="0">
                <a:latin typeface="Bookman Old Style" panose="02050604050505020204" pitchFamily="18" charset="0"/>
              </a:rPr>
              <a:t> Data</a:t>
            </a:r>
          </a:p>
          <a:p>
            <a:pPr>
              <a:lnSpc>
                <a:spcPct val="200000"/>
              </a:lnSpc>
            </a:pPr>
            <a:r>
              <a:rPr lang="en-US" sz="2400" dirty="0">
                <a:latin typeface="Bookman Old Style" panose="02050604050505020204" pitchFamily="18" charset="0"/>
              </a:rPr>
              <a:t>Teknik </a:t>
            </a:r>
            <a:r>
              <a:rPr lang="en-US" sz="2400" dirty="0" err="1">
                <a:latin typeface="Bookman Old Style" panose="02050604050505020204" pitchFamily="18" charset="0"/>
              </a:rPr>
              <a:t>Analisis</a:t>
            </a:r>
            <a:endParaRPr lang="en-US" sz="2400" dirty="0">
              <a:latin typeface="Bookman Old Style" panose="02050604050505020204" pitchFamily="18" charset="0"/>
            </a:endParaRPr>
          </a:p>
        </p:txBody>
      </p:sp>
      <p:sp>
        <p:nvSpPr>
          <p:cNvPr id="45" name="Freeform: Shape 44">
            <a:extLst>
              <a:ext uri="{FF2B5EF4-FFF2-40B4-BE49-F238E27FC236}">
                <a16:creationId xmlns:a16="http://schemas.microsoft.com/office/drawing/2014/main" id="{13C743C6-4EF3-4BB0-A4A6-90474C1D8FC2}"/>
              </a:ext>
            </a:extLst>
          </p:cNvPr>
          <p:cNvSpPr/>
          <p:nvPr/>
        </p:nvSpPr>
        <p:spPr>
          <a:xfrm rot="10800000">
            <a:off x="5995883" y="4315175"/>
            <a:ext cx="1280190" cy="532064"/>
          </a:xfrm>
          <a:custGeom>
            <a:avLst/>
            <a:gdLst>
              <a:gd name="connsiteX0" fmla="*/ 0 w 4215765"/>
              <a:gd name="connsiteY0" fmla="*/ 408115 h 3264916"/>
              <a:gd name="connsiteX1" fmla="*/ 2583307 w 4215765"/>
              <a:gd name="connsiteY1" fmla="*/ 408115 h 3264916"/>
              <a:gd name="connsiteX2" fmla="*/ 2583307 w 4215765"/>
              <a:gd name="connsiteY2" fmla="*/ 0 h 3264916"/>
              <a:gd name="connsiteX3" fmla="*/ 4215765 w 4215765"/>
              <a:gd name="connsiteY3" fmla="*/ 1632458 h 3264916"/>
              <a:gd name="connsiteX4" fmla="*/ 2583307 w 4215765"/>
              <a:gd name="connsiteY4" fmla="*/ 3264916 h 3264916"/>
              <a:gd name="connsiteX5" fmla="*/ 2583307 w 4215765"/>
              <a:gd name="connsiteY5" fmla="*/ 2856802 h 3264916"/>
              <a:gd name="connsiteX6" fmla="*/ 0 w 4215765"/>
              <a:gd name="connsiteY6" fmla="*/ 2856802 h 3264916"/>
              <a:gd name="connsiteX7" fmla="*/ 0 w 4215765"/>
              <a:gd name="connsiteY7" fmla="*/ 408115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765" h="3264916">
                <a:moveTo>
                  <a:pt x="0" y="408115"/>
                </a:moveTo>
                <a:lnTo>
                  <a:pt x="2583307" y="408115"/>
                </a:lnTo>
                <a:lnTo>
                  <a:pt x="2583307" y="0"/>
                </a:lnTo>
                <a:lnTo>
                  <a:pt x="4215765" y="1632458"/>
                </a:lnTo>
                <a:lnTo>
                  <a:pt x="2583307" y="3264916"/>
                </a:lnTo>
                <a:lnTo>
                  <a:pt x="2583307" y="2856802"/>
                </a:lnTo>
                <a:lnTo>
                  <a:pt x="0" y="2856802"/>
                </a:lnTo>
                <a:lnTo>
                  <a:pt x="0" y="408115"/>
                </a:lnTo>
                <a:close/>
              </a:path>
            </a:pathLst>
          </a:custGeom>
          <a:solidFill>
            <a:srgbClr val="2A1A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275" tIns="449390" rIns="1265618" bIns="449389"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p:txBody>
      </p:sp>
      <p:sp>
        <p:nvSpPr>
          <p:cNvPr id="46" name="Freeform: Shape 45">
            <a:extLst>
              <a:ext uri="{FF2B5EF4-FFF2-40B4-BE49-F238E27FC236}">
                <a16:creationId xmlns:a16="http://schemas.microsoft.com/office/drawing/2014/main" id="{F16CDF94-E370-421F-B6A7-A70AB2990FE0}"/>
              </a:ext>
            </a:extLst>
          </p:cNvPr>
          <p:cNvSpPr/>
          <p:nvPr/>
        </p:nvSpPr>
        <p:spPr>
          <a:xfrm>
            <a:off x="1035422" y="1947332"/>
            <a:ext cx="4705217" cy="1325239"/>
          </a:xfrm>
          <a:custGeom>
            <a:avLst/>
            <a:gdLst>
              <a:gd name="connsiteX0" fmla="*/ 0 w 2810510"/>
              <a:gd name="connsiteY0" fmla="*/ 468428 h 3264916"/>
              <a:gd name="connsiteX1" fmla="*/ 468428 w 2810510"/>
              <a:gd name="connsiteY1" fmla="*/ 0 h 3264916"/>
              <a:gd name="connsiteX2" fmla="*/ 2342082 w 2810510"/>
              <a:gd name="connsiteY2" fmla="*/ 0 h 3264916"/>
              <a:gd name="connsiteX3" fmla="*/ 2810510 w 2810510"/>
              <a:gd name="connsiteY3" fmla="*/ 468428 h 3264916"/>
              <a:gd name="connsiteX4" fmla="*/ 2810510 w 2810510"/>
              <a:gd name="connsiteY4" fmla="*/ 2796488 h 3264916"/>
              <a:gd name="connsiteX5" fmla="*/ 2342082 w 2810510"/>
              <a:gd name="connsiteY5" fmla="*/ 3264916 h 3264916"/>
              <a:gd name="connsiteX6" fmla="*/ 468428 w 2810510"/>
              <a:gd name="connsiteY6" fmla="*/ 3264916 h 3264916"/>
              <a:gd name="connsiteX7" fmla="*/ 0 w 2810510"/>
              <a:gd name="connsiteY7" fmla="*/ 2796488 h 3264916"/>
              <a:gd name="connsiteX8" fmla="*/ 0 w 2810510"/>
              <a:gd name="connsiteY8" fmla="*/ 468428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510" h="3264916">
                <a:moveTo>
                  <a:pt x="0" y="468428"/>
                </a:moveTo>
                <a:cubicBezTo>
                  <a:pt x="0" y="209722"/>
                  <a:pt x="209722" y="0"/>
                  <a:pt x="468428" y="0"/>
                </a:cubicBezTo>
                <a:lnTo>
                  <a:pt x="2342082" y="0"/>
                </a:lnTo>
                <a:cubicBezTo>
                  <a:pt x="2600788" y="0"/>
                  <a:pt x="2810510" y="209722"/>
                  <a:pt x="2810510" y="468428"/>
                </a:cubicBezTo>
                <a:lnTo>
                  <a:pt x="2810510" y="2796488"/>
                </a:lnTo>
                <a:cubicBezTo>
                  <a:pt x="2810510" y="3055194"/>
                  <a:pt x="2600788" y="3264916"/>
                  <a:pt x="2342082" y="3264916"/>
                </a:cubicBezTo>
                <a:lnTo>
                  <a:pt x="468428" y="3264916"/>
                </a:lnTo>
                <a:cubicBezTo>
                  <a:pt x="209722" y="3264916"/>
                  <a:pt x="0" y="3055194"/>
                  <a:pt x="0" y="2796488"/>
                </a:cubicBezTo>
                <a:lnTo>
                  <a:pt x="0" y="468428"/>
                </a:lnTo>
                <a:close/>
              </a:path>
            </a:pathLst>
          </a:custGeom>
          <a:solidFill>
            <a:srgbClr val="2A1A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4848" tIns="261023" rIns="384848" bIns="261023" numCol="1" spcCol="1270" anchor="ctr" anchorCtr="0">
            <a:noAutofit/>
          </a:bodyPr>
          <a:lstStyle/>
          <a:p>
            <a:pPr marL="285750" lvl="0" indent="-285750" algn="r" defTabSz="2889250">
              <a:lnSpc>
                <a:spcPct val="90000"/>
              </a:lnSpc>
              <a:spcBef>
                <a:spcPct val="0"/>
              </a:spcBef>
              <a:spcAft>
                <a:spcPct val="35000"/>
              </a:spcAft>
              <a:buFont typeface="Arial" panose="020B0604020202020204" pitchFamily="34" charset="0"/>
              <a:buChar char="•"/>
            </a:pPr>
            <a:r>
              <a:rPr lang="id-ID" sz="1800" dirty="0">
                <a:effectLst/>
                <a:latin typeface="Times New Roman" panose="02020603050405020304" pitchFamily="18" charset="0"/>
                <a:ea typeface="Times New Roman" panose="02020603050405020304" pitchFamily="18" charset="0"/>
              </a:rPr>
              <a:t>Kantor Tempat Uji Kompetensi  (TUK) S.O.E  Mandiri - Lembaga Sertifikasi Profesi Keselamatan dan Kesehatan Kerja Konstruksi (LSP K3 Konstruksi).</a:t>
            </a:r>
            <a:endParaRPr lang="en-US" sz="1600" dirty="0">
              <a:latin typeface="Bookman Old Style" panose="02050604050505020204" pitchFamily="18" charset="0"/>
            </a:endParaRPr>
          </a:p>
        </p:txBody>
      </p:sp>
      <p:sp>
        <p:nvSpPr>
          <p:cNvPr id="47" name="Freeform: Shape 46">
            <a:extLst>
              <a:ext uri="{FF2B5EF4-FFF2-40B4-BE49-F238E27FC236}">
                <a16:creationId xmlns:a16="http://schemas.microsoft.com/office/drawing/2014/main" id="{7295B82B-3E02-4720-888B-1A75CCFA5DCA}"/>
              </a:ext>
            </a:extLst>
          </p:cNvPr>
          <p:cNvSpPr/>
          <p:nvPr/>
        </p:nvSpPr>
        <p:spPr>
          <a:xfrm rot="10800000">
            <a:off x="6011262" y="2520489"/>
            <a:ext cx="1280190" cy="532064"/>
          </a:xfrm>
          <a:custGeom>
            <a:avLst/>
            <a:gdLst>
              <a:gd name="connsiteX0" fmla="*/ 0 w 4215765"/>
              <a:gd name="connsiteY0" fmla="*/ 408115 h 3264916"/>
              <a:gd name="connsiteX1" fmla="*/ 2583307 w 4215765"/>
              <a:gd name="connsiteY1" fmla="*/ 408115 h 3264916"/>
              <a:gd name="connsiteX2" fmla="*/ 2583307 w 4215765"/>
              <a:gd name="connsiteY2" fmla="*/ 0 h 3264916"/>
              <a:gd name="connsiteX3" fmla="*/ 4215765 w 4215765"/>
              <a:gd name="connsiteY3" fmla="*/ 1632458 h 3264916"/>
              <a:gd name="connsiteX4" fmla="*/ 2583307 w 4215765"/>
              <a:gd name="connsiteY4" fmla="*/ 3264916 h 3264916"/>
              <a:gd name="connsiteX5" fmla="*/ 2583307 w 4215765"/>
              <a:gd name="connsiteY5" fmla="*/ 2856802 h 3264916"/>
              <a:gd name="connsiteX6" fmla="*/ 0 w 4215765"/>
              <a:gd name="connsiteY6" fmla="*/ 2856802 h 3264916"/>
              <a:gd name="connsiteX7" fmla="*/ 0 w 4215765"/>
              <a:gd name="connsiteY7" fmla="*/ 408115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765" h="3264916">
                <a:moveTo>
                  <a:pt x="0" y="408115"/>
                </a:moveTo>
                <a:lnTo>
                  <a:pt x="2583307" y="408115"/>
                </a:lnTo>
                <a:lnTo>
                  <a:pt x="2583307" y="0"/>
                </a:lnTo>
                <a:lnTo>
                  <a:pt x="4215765" y="1632458"/>
                </a:lnTo>
                <a:lnTo>
                  <a:pt x="2583307" y="3264916"/>
                </a:lnTo>
                <a:lnTo>
                  <a:pt x="2583307" y="2856802"/>
                </a:lnTo>
                <a:lnTo>
                  <a:pt x="0" y="2856802"/>
                </a:lnTo>
                <a:lnTo>
                  <a:pt x="0" y="408115"/>
                </a:lnTo>
                <a:close/>
              </a:path>
            </a:pathLst>
          </a:custGeom>
          <a:solidFill>
            <a:srgbClr val="2A1A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275" tIns="449390" rIns="1265618" bIns="449389"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p:txBody>
      </p:sp>
      <p:sp>
        <p:nvSpPr>
          <p:cNvPr id="48" name="Freeform: Shape 47">
            <a:extLst>
              <a:ext uri="{FF2B5EF4-FFF2-40B4-BE49-F238E27FC236}">
                <a16:creationId xmlns:a16="http://schemas.microsoft.com/office/drawing/2014/main" id="{EC85296E-8F0F-4856-8E3A-9AC106DEA855}"/>
              </a:ext>
            </a:extLst>
          </p:cNvPr>
          <p:cNvSpPr/>
          <p:nvPr/>
        </p:nvSpPr>
        <p:spPr>
          <a:xfrm>
            <a:off x="2655794" y="3381759"/>
            <a:ext cx="3058952" cy="642685"/>
          </a:xfrm>
          <a:custGeom>
            <a:avLst/>
            <a:gdLst>
              <a:gd name="connsiteX0" fmla="*/ 0 w 2810510"/>
              <a:gd name="connsiteY0" fmla="*/ 468428 h 3264916"/>
              <a:gd name="connsiteX1" fmla="*/ 468428 w 2810510"/>
              <a:gd name="connsiteY1" fmla="*/ 0 h 3264916"/>
              <a:gd name="connsiteX2" fmla="*/ 2342082 w 2810510"/>
              <a:gd name="connsiteY2" fmla="*/ 0 h 3264916"/>
              <a:gd name="connsiteX3" fmla="*/ 2810510 w 2810510"/>
              <a:gd name="connsiteY3" fmla="*/ 468428 h 3264916"/>
              <a:gd name="connsiteX4" fmla="*/ 2810510 w 2810510"/>
              <a:gd name="connsiteY4" fmla="*/ 2796488 h 3264916"/>
              <a:gd name="connsiteX5" fmla="*/ 2342082 w 2810510"/>
              <a:gd name="connsiteY5" fmla="*/ 3264916 h 3264916"/>
              <a:gd name="connsiteX6" fmla="*/ 468428 w 2810510"/>
              <a:gd name="connsiteY6" fmla="*/ 3264916 h 3264916"/>
              <a:gd name="connsiteX7" fmla="*/ 0 w 2810510"/>
              <a:gd name="connsiteY7" fmla="*/ 2796488 h 3264916"/>
              <a:gd name="connsiteX8" fmla="*/ 0 w 2810510"/>
              <a:gd name="connsiteY8" fmla="*/ 468428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510" h="3264916">
                <a:moveTo>
                  <a:pt x="0" y="468428"/>
                </a:moveTo>
                <a:cubicBezTo>
                  <a:pt x="0" y="209722"/>
                  <a:pt x="209722" y="0"/>
                  <a:pt x="468428" y="0"/>
                </a:cubicBezTo>
                <a:lnTo>
                  <a:pt x="2342082" y="0"/>
                </a:lnTo>
                <a:cubicBezTo>
                  <a:pt x="2600788" y="0"/>
                  <a:pt x="2810510" y="209722"/>
                  <a:pt x="2810510" y="468428"/>
                </a:cubicBezTo>
                <a:lnTo>
                  <a:pt x="2810510" y="2796488"/>
                </a:lnTo>
                <a:cubicBezTo>
                  <a:pt x="2810510" y="3055194"/>
                  <a:pt x="2600788" y="3264916"/>
                  <a:pt x="2342082" y="3264916"/>
                </a:cubicBezTo>
                <a:lnTo>
                  <a:pt x="468428" y="3264916"/>
                </a:lnTo>
                <a:cubicBezTo>
                  <a:pt x="209722" y="3264916"/>
                  <a:pt x="0" y="3055194"/>
                  <a:pt x="0" y="2796488"/>
                </a:cubicBezTo>
                <a:lnTo>
                  <a:pt x="0" y="468428"/>
                </a:lnTo>
                <a:close/>
              </a:path>
            </a:pathLst>
          </a:custGeom>
          <a:solidFill>
            <a:srgbClr val="2A1A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4848" tIns="261023" rIns="384848" bIns="261023" numCol="1" spcCol="1270" anchor="ctr" anchorCtr="0">
            <a:noAutofit/>
          </a:bodyPr>
          <a:lstStyle/>
          <a:p>
            <a:pPr marL="285750" lvl="0" indent="-285750" algn="r" defTabSz="2889250">
              <a:lnSpc>
                <a:spcPct val="90000"/>
              </a:lnSpc>
              <a:spcBef>
                <a:spcPct val="0"/>
              </a:spcBef>
              <a:spcAft>
                <a:spcPct val="35000"/>
              </a:spcAft>
              <a:buFont typeface="Arial" panose="020B0604020202020204" pitchFamily="34" charset="0"/>
              <a:buChar char="•"/>
            </a:pPr>
            <a:r>
              <a:rPr lang="id-ID" sz="1600" dirty="0">
                <a:latin typeface="Bookman Old Style" panose="02050604050505020204" pitchFamily="18" charset="0"/>
              </a:rPr>
              <a:t>KUANTITATIF</a:t>
            </a:r>
          </a:p>
          <a:p>
            <a:pPr marL="285750" lvl="0" indent="-285750" algn="r" defTabSz="2889250">
              <a:lnSpc>
                <a:spcPct val="90000"/>
              </a:lnSpc>
              <a:spcBef>
                <a:spcPct val="0"/>
              </a:spcBef>
              <a:spcAft>
                <a:spcPct val="35000"/>
              </a:spcAft>
              <a:buFont typeface="Arial" panose="020B0604020202020204" pitchFamily="34" charset="0"/>
              <a:buChar char="•"/>
            </a:pPr>
            <a:r>
              <a:rPr lang="en-US" sz="1600" dirty="0">
                <a:latin typeface="Bookman Old Style" panose="02050604050505020204" pitchFamily="18" charset="0"/>
              </a:rPr>
              <a:t>DEKSRIPTIF</a:t>
            </a:r>
          </a:p>
        </p:txBody>
      </p:sp>
      <p:sp>
        <p:nvSpPr>
          <p:cNvPr id="49" name="Freeform: Shape 48">
            <a:extLst>
              <a:ext uri="{FF2B5EF4-FFF2-40B4-BE49-F238E27FC236}">
                <a16:creationId xmlns:a16="http://schemas.microsoft.com/office/drawing/2014/main" id="{376F163B-DD08-430A-89E9-ACE8FBD3C04F}"/>
              </a:ext>
            </a:extLst>
          </p:cNvPr>
          <p:cNvSpPr/>
          <p:nvPr/>
        </p:nvSpPr>
        <p:spPr>
          <a:xfrm rot="10800000">
            <a:off x="5991363" y="5144314"/>
            <a:ext cx="1280190" cy="532064"/>
          </a:xfrm>
          <a:custGeom>
            <a:avLst/>
            <a:gdLst>
              <a:gd name="connsiteX0" fmla="*/ 0 w 4215765"/>
              <a:gd name="connsiteY0" fmla="*/ 408115 h 3264916"/>
              <a:gd name="connsiteX1" fmla="*/ 2583307 w 4215765"/>
              <a:gd name="connsiteY1" fmla="*/ 408115 h 3264916"/>
              <a:gd name="connsiteX2" fmla="*/ 2583307 w 4215765"/>
              <a:gd name="connsiteY2" fmla="*/ 0 h 3264916"/>
              <a:gd name="connsiteX3" fmla="*/ 4215765 w 4215765"/>
              <a:gd name="connsiteY3" fmla="*/ 1632458 h 3264916"/>
              <a:gd name="connsiteX4" fmla="*/ 2583307 w 4215765"/>
              <a:gd name="connsiteY4" fmla="*/ 3264916 h 3264916"/>
              <a:gd name="connsiteX5" fmla="*/ 2583307 w 4215765"/>
              <a:gd name="connsiteY5" fmla="*/ 2856802 h 3264916"/>
              <a:gd name="connsiteX6" fmla="*/ 0 w 4215765"/>
              <a:gd name="connsiteY6" fmla="*/ 2856802 h 3264916"/>
              <a:gd name="connsiteX7" fmla="*/ 0 w 4215765"/>
              <a:gd name="connsiteY7" fmla="*/ 408115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765" h="3264916">
                <a:moveTo>
                  <a:pt x="0" y="408115"/>
                </a:moveTo>
                <a:lnTo>
                  <a:pt x="2583307" y="408115"/>
                </a:lnTo>
                <a:lnTo>
                  <a:pt x="2583307" y="0"/>
                </a:lnTo>
                <a:lnTo>
                  <a:pt x="4215765" y="1632458"/>
                </a:lnTo>
                <a:lnTo>
                  <a:pt x="2583307" y="3264916"/>
                </a:lnTo>
                <a:lnTo>
                  <a:pt x="2583307" y="2856802"/>
                </a:lnTo>
                <a:lnTo>
                  <a:pt x="0" y="2856802"/>
                </a:lnTo>
                <a:lnTo>
                  <a:pt x="0" y="408115"/>
                </a:lnTo>
                <a:close/>
              </a:path>
            </a:pathLst>
          </a:custGeom>
          <a:solidFill>
            <a:srgbClr val="2A1A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275" tIns="449390" rIns="1265618" bIns="449389"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p:txBody>
      </p:sp>
      <p:sp>
        <p:nvSpPr>
          <p:cNvPr id="50" name="Freeform: Shape 49">
            <a:extLst>
              <a:ext uri="{FF2B5EF4-FFF2-40B4-BE49-F238E27FC236}">
                <a16:creationId xmlns:a16="http://schemas.microsoft.com/office/drawing/2014/main" id="{947CA9E2-1FA6-48B8-95B5-F005C80B6843}"/>
              </a:ext>
            </a:extLst>
          </p:cNvPr>
          <p:cNvSpPr/>
          <p:nvPr/>
        </p:nvSpPr>
        <p:spPr>
          <a:xfrm>
            <a:off x="2628900" y="4152900"/>
            <a:ext cx="3058952" cy="817849"/>
          </a:xfrm>
          <a:custGeom>
            <a:avLst/>
            <a:gdLst>
              <a:gd name="connsiteX0" fmla="*/ 0 w 2810510"/>
              <a:gd name="connsiteY0" fmla="*/ 468428 h 3264916"/>
              <a:gd name="connsiteX1" fmla="*/ 468428 w 2810510"/>
              <a:gd name="connsiteY1" fmla="*/ 0 h 3264916"/>
              <a:gd name="connsiteX2" fmla="*/ 2342082 w 2810510"/>
              <a:gd name="connsiteY2" fmla="*/ 0 h 3264916"/>
              <a:gd name="connsiteX3" fmla="*/ 2810510 w 2810510"/>
              <a:gd name="connsiteY3" fmla="*/ 468428 h 3264916"/>
              <a:gd name="connsiteX4" fmla="*/ 2810510 w 2810510"/>
              <a:gd name="connsiteY4" fmla="*/ 2796488 h 3264916"/>
              <a:gd name="connsiteX5" fmla="*/ 2342082 w 2810510"/>
              <a:gd name="connsiteY5" fmla="*/ 3264916 h 3264916"/>
              <a:gd name="connsiteX6" fmla="*/ 468428 w 2810510"/>
              <a:gd name="connsiteY6" fmla="*/ 3264916 h 3264916"/>
              <a:gd name="connsiteX7" fmla="*/ 0 w 2810510"/>
              <a:gd name="connsiteY7" fmla="*/ 2796488 h 3264916"/>
              <a:gd name="connsiteX8" fmla="*/ 0 w 2810510"/>
              <a:gd name="connsiteY8" fmla="*/ 468428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510" h="3264916">
                <a:moveTo>
                  <a:pt x="0" y="468428"/>
                </a:moveTo>
                <a:cubicBezTo>
                  <a:pt x="0" y="209722"/>
                  <a:pt x="209722" y="0"/>
                  <a:pt x="468428" y="0"/>
                </a:cubicBezTo>
                <a:lnTo>
                  <a:pt x="2342082" y="0"/>
                </a:lnTo>
                <a:cubicBezTo>
                  <a:pt x="2600788" y="0"/>
                  <a:pt x="2810510" y="209722"/>
                  <a:pt x="2810510" y="468428"/>
                </a:cubicBezTo>
                <a:lnTo>
                  <a:pt x="2810510" y="2796488"/>
                </a:lnTo>
                <a:cubicBezTo>
                  <a:pt x="2810510" y="3055194"/>
                  <a:pt x="2600788" y="3264916"/>
                  <a:pt x="2342082" y="3264916"/>
                </a:cubicBezTo>
                <a:lnTo>
                  <a:pt x="468428" y="3264916"/>
                </a:lnTo>
                <a:cubicBezTo>
                  <a:pt x="209722" y="3264916"/>
                  <a:pt x="0" y="3055194"/>
                  <a:pt x="0" y="2796488"/>
                </a:cubicBezTo>
                <a:lnTo>
                  <a:pt x="0" y="468428"/>
                </a:lnTo>
                <a:close/>
              </a:path>
            </a:pathLst>
          </a:custGeom>
          <a:solidFill>
            <a:srgbClr val="2A1A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4848" tIns="261023" rIns="384848" bIns="261023" numCol="1" spcCol="1270" anchor="ctr" anchorCtr="0">
            <a:noAutofit/>
          </a:bodyPr>
          <a:lstStyle/>
          <a:p>
            <a:pPr marL="0" lvl="0" indent="0" algn="ctr" defTabSz="2889250">
              <a:spcBef>
                <a:spcPct val="0"/>
              </a:spcBef>
              <a:spcAft>
                <a:spcPct val="35000"/>
              </a:spcAft>
              <a:buFont typeface="Arial" pitchFamily="34" charset="0"/>
              <a:buChar char="•"/>
            </a:pPr>
            <a:r>
              <a:rPr lang="id-ID" sz="1600" dirty="0">
                <a:latin typeface="Bookman Old Style" panose="02050604050505020204" pitchFamily="18" charset="0"/>
              </a:rPr>
              <a:t> </a:t>
            </a:r>
          </a:p>
          <a:p>
            <a:pPr marL="0" lvl="0" indent="0" algn="ctr" defTabSz="2889250">
              <a:spcBef>
                <a:spcPct val="0"/>
              </a:spcBef>
              <a:spcAft>
                <a:spcPct val="35000"/>
              </a:spcAft>
              <a:buFont typeface="Arial" pitchFamily="34" charset="0"/>
              <a:buChar char="•"/>
            </a:pPr>
            <a:r>
              <a:rPr lang="id-ID" sz="1600" dirty="0">
                <a:latin typeface="Bookman Old Style" panose="02050604050505020204" pitchFamily="18" charset="0"/>
              </a:rPr>
              <a:t> </a:t>
            </a:r>
            <a:r>
              <a:rPr lang="en-US" sz="1600" dirty="0">
                <a:latin typeface="Bookman Old Style" panose="02050604050505020204" pitchFamily="18" charset="0"/>
              </a:rPr>
              <a:t>SISTEMATIS</a:t>
            </a:r>
          </a:p>
          <a:p>
            <a:pPr marL="0" lvl="0" indent="0" algn="ctr" defTabSz="2889250">
              <a:spcBef>
                <a:spcPct val="0"/>
              </a:spcBef>
              <a:spcAft>
                <a:spcPct val="35000"/>
              </a:spcAft>
              <a:buFont typeface="Arial" pitchFamily="34" charset="0"/>
              <a:buChar char="•"/>
            </a:pPr>
            <a:r>
              <a:rPr lang="en-US" sz="1600" dirty="0">
                <a:latin typeface="Bookman Old Style" panose="02050604050505020204" pitchFamily="18" charset="0"/>
              </a:rPr>
              <a:t>OBYEKTIF</a:t>
            </a:r>
            <a:endParaRPr lang="id-ID" sz="1600" dirty="0">
              <a:latin typeface="Bookman Old Style" panose="02050604050505020204" pitchFamily="18" charset="0"/>
            </a:endParaRPr>
          </a:p>
          <a:p>
            <a:pPr marL="0" lvl="0" indent="0" algn="ctr" defTabSz="2889250">
              <a:spcBef>
                <a:spcPct val="0"/>
              </a:spcBef>
              <a:spcAft>
                <a:spcPct val="35000"/>
              </a:spcAft>
              <a:buNone/>
            </a:pPr>
            <a:endParaRPr lang="en-US" sz="1600" dirty="0">
              <a:latin typeface="Bookman Old Style" panose="02050604050505020204" pitchFamily="18" charset="0"/>
            </a:endParaRPr>
          </a:p>
        </p:txBody>
      </p:sp>
      <p:sp>
        <p:nvSpPr>
          <p:cNvPr id="52" name="Freeform: Shape 51">
            <a:extLst>
              <a:ext uri="{FF2B5EF4-FFF2-40B4-BE49-F238E27FC236}">
                <a16:creationId xmlns:a16="http://schemas.microsoft.com/office/drawing/2014/main" id="{8E60BB74-DE52-46F9-9EF9-33A46820E4B9}"/>
              </a:ext>
            </a:extLst>
          </p:cNvPr>
          <p:cNvSpPr/>
          <p:nvPr/>
        </p:nvSpPr>
        <p:spPr>
          <a:xfrm>
            <a:off x="2628900" y="5089004"/>
            <a:ext cx="3058952" cy="939264"/>
          </a:xfrm>
          <a:custGeom>
            <a:avLst/>
            <a:gdLst>
              <a:gd name="connsiteX0" fmla="*/ 0 w 2810510"/>
              <a:gd name="connsiteY0" fmla="*/ 468428 h 3264916"/>
              <a:gd name="connsiteX1" fmla="*/ 468428 w 2810510"/>
              <a:gd name="connsiteY1" fmla="*/ 0 h 3264916"/>
              <a:gd name="connsiteX2" fmla="*/ 2342082 w 2810510"/>
              <a:gd name="connsiteY2" fmla="*/ 0 h 3264916"/>
              <a:gd name="connsiteX3" fmla="*/ 2810510 w 2810510"/>
              <a:gd name="connsiteY3" fmla="*/ 468428 h 3264916"/>
              <a:gd name="connsiteX4" fmla="*/ 2810510 w 2810510"/>
              <a:gd name="connsiteY4" fmla="*/ 2796488 h 3264916"/>
              <a:gd name="connsiteX5" fmla="*/ 2342082 w 2810510"/>
              <a:gd name="connsiteY5" fmla="*/ 3264916 h 3264916"/>
              <a:gd name="connsiteX6" fmla="*/ 468428 w 2810510"/>
              <a:gd name="connsiteY6" fmla="*/ 3264916 h 3264916"/>
              <a:gd name="connsiteX7" fmla="*/ 0 w 2810510"/>
              <a:gd name="connsiteY7" fmla="*/ 2796488 h 3264916"/>
              <a:gd name="connsiteX8" fmla="*/ 0 w 2810510"/>
              <a:gd name="connsiteY8" fmla="*/ 468428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510" h="3264916">
                <a:moveTo>
                  <a:pt x="0" y="468428"/>
                </a:moveTo>
                <a:cubicBezTo>
                  <a:pt x="0" y="209722"/>
                  <a:pt x="209722" y="0"/>
                  <a:pt x="468428" y="0"/>
                </a:cubicBezTo>
                <a:lnTo>
                  <a:pt x="2342082" y="0"/>
                </a:lnTo>
                <a:cubicBezTo>
                  <a:pt x="2600788" y="0"/>
                  <a:pt x="2810510" y="209722"/>
                  <a:pt x="2810510" y="468428"/>
                </a:cubicBezTo>
                <a:lnTo>
                  <a:pt x="2810510" y="2796488"/>
                </a:lnTo>
                <a:cubicBezTo>
                  <a:pt x="2810510" y="3055194"/>
                  <a:pt x="2600788" y="3264916"/>
                  <a:pt x="2342082" y="3264916"/>
                </a:cubicBezTo>
                <a:lnTo>
                  <a:pt x="468428" y="3264916"/>
                </a:lnTo>
                <a:cubicBezTo>
                  <a:pt x="209722" y="3264916"/>
                  <a:pt x="0" y="3055194"/>
                  <a:pt x="0" y="2796488"/>
                </a:cubicBezTo>
                <a:lnTo>
                  <a:pt x="0" y="468428"/>
                </a:lnTo>
                <a:close/>
              </a:path>
            </a:pathLst>
          </a:custGeom>
          <a:solidFill>
            <a:srgbClr val="2A1A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4848" tIns="261023" rIns="384848" bIns="261023" numCol="1" spcCol="1270" anchor="ctr" anchorCtr="0">
            <a:noAutofit/>
          </a:bodyPr>
          <a:lstStyle/>
          <a:p>
            <a:pPr lvl="0" algn="r" defTabSz="2889250">
              <a:spcBef>
                <a:spcPct val="0"/>
              </a:spcBef>
              <a:spcAft>
                <a:spcPct val="35000"/>
              </a:spcAft>
            </a:pPr>
            <a:r>
              <a:rPr lang="en-US" sz="1600" dirty="0">
                <a:latin typeface="Bookman Old Style" panose="02050604050505020204" pitchFamily="18" charset="0"/>
              </a:rPr>
              <a:t>METODE </a:t>
            </a:r>
            <a:r>
              <a:rPr lang="en-US" sz="1600" i="1" dirty="0">
                <a:latin typeface="Bookman Old Style" panose="02050604050505020204" pitchFamily="18" charset="0"/>
              </a:rPr>
              <a:t>WATERFALL</a:t>
            </a:r>
            <a:endParaRPr lang="id-ID" sz="1600" dirty="0">
              <a:latin typeface="Bookman Old Style" panose="02050604050505020204" pitchFamily="18" charset="0"/>
            </a:endParaRPr>
          </a:p>
        </p:txBody>
      </p:sp>
      <p:sp>
        <p:nvSpPr>
          <p:cNvPr id="53" name="Freeform: Shape 52">
            <a:extLst>
              <a:ext uri="{FF2B5EF4-FFF2-40B4-BE49-F238E27FC236}">
                <a16:creationId xmlns:a16="http://schemas.microsoft.com/office/drawing/2014/main" id="{F9D903D7-8FD9-400A-99D3-EAD2E5B20D41}"/>
              </a:ext>
            </a:extLst>
          </p:cNvPr>
          <p:cNvSpPr/>
          <p:nvPr/>
        </p:nvSpPr>
        <p:spPr>
          <a:xfrm rot="10800000">
            <a:off x="5991363" y="3440453"/>
            <a:ext cx="1280190" cy="532064"/>
          </a:xfrm>
          <a:custGeom>
            <a:avLst/>
            <a:gdLst>
              <a:gd name="connsiteX0" fmla="*/ 0 w 4215765"/>
              <a:gd name="connsiteY0" fmla="*/ 408115 h 3264916"/>
              <a:gd name="connsiteX1" fmla="*/ 2583307 w 4215765"/>
              <a:gd name="connsiteY1" fmla="*/ 408115 h 3264916"/>
              <a:gd name="connsiteX2" fmla="*/ 2583307 w 4215765"/>
              <a:gd name="connsiteY2" fmla="*/ 0 h 3264916"/>
              <a:gd name="connsiteX3" fmla="*/ 4215765 w 4215765"/>
              <a:gd name="connsiteY3" fmla="*/ 1632458 h 3264916"/>
              <a:gd name="connsiteX4" fmla="*/ 2583307 w 4215765"/>
              <a:gd name="connsiteY4" fmla="*/ 3264916 h 3264916"/>
              <a:gd name="connsiteX5" fmla="*/ 2583307 w 4215765"/>
              <a:gd name="connsiteY5" fmla="*/ 2856802 h 3264916"/>
              <a:gd name="connsiteX6" fmla="*/ 0 w 4215765"/>
              <a:gd name="connsiteY6" fmla="*/ 2856802 h 3264916"/>
              <a:gd name="connsiteX7" fmla="*/ 0 w 4215765"/>
              <a:gd name="connsiteY7" fmla="*/ 408115 h 32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765" h="3264916">
                <a:moveTo>
                  <a:pt x="0" y="408115"/>
                </a:moveTo>
                <a:lnTo>
                  <a:pt x="2583307" y="408115"/>
                </a:lnTo>
                <a:lnTo>
                  <a:pt x="2583307" y="0"/>
                </a:lnTo>
                <a:lnTo>
                  <a:pt x="4215765" y="1632458"/>
                </a:lnTo>
                <a:lnTo>
                  <a:pt x="2583307" y="3264916"/>
                </a:lnTo>
                <a:lnTo>
                  <a:pt x="2583307" y="2856802"/>
                </a:lnTo>
                <a:lnTo>
                  <a:pt x="0" y="2856802"/>
                </a:lnTo>
                <a:lnTo>
                  <a:pt x="0" y="408115"/>
                </a:lnTo>
                <a:close/>
              </a:path>
            </a:pathLst>
          </a:custGeom>
          <a:solidFill>
            <a:srgbClr val="2A1A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275" tIns="449390" rIns="1265618" bIns="449389"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p:txBody>
      </p:sp>
      <p:sp>
        <p:nvSpPr>
          <p:cNvPr id="3" name="Rectangle: Rounded Corners 2">
            <a:extLst>
              <a:ext uri="{FF2B5EF4-FFF2-40B4-BE49-F238E27FC236}">
                <a16:creationId xmlns:a16="http://schemas.microsoft.com/office/drawing/2014/main" id="{BF07B219-DE48-09D9-2974-5EAC4ED44092}"/>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a:p>
            <a:pPr algn="ctr"/>
            <a:endParaRPr lang="en-US" sz="1300" dirty="0">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412862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48CA-1FAC-47B3-8A2E-5CE7C1134EF1}"/>
              </a:ext>
            </a:extLst>
          </p:cNvPr>
          <p:cNvSpPr>
            <a:spLocks noGrp="1"/>
          </p:cNvSpPr>
          <p:nvPr>
            <p:ph type="title"/>
          </p:nvPr>
        </p:nvSpPr>
        <p:spPr>
          <a:xfrm>
            <a:off x="2877535" y="109422"/>
            <a:ext cx="6137878" cy="847165"/>
          </a:xfrm>
        </p:spPr>
        <p:txBody>
          <a:bodyPr>
            <a:noAutofit/>
          </a:bodyPr>
          <a:lstStyle/>
          <a:p>
            <a:r>
              <a:rPr lang="en-US" sz="4800" dirty="0"/>
              <a:t>KERANGKA SISTEM</a:t>
            </a:r>
          </a:p>
        </p:txBody>
      </p:sp>
      <p:sp>
        <p:nvSpPr>
          <p:cNvPr id="22" name="Rectangle: Rounded Corners 21">
            <a:extLst>
              <a:ext uri="{FF2B5EF4-FFF2-40B4-BE49-F238E27FC236}">
                <a16:creationId xmlns:a16="http://schemas.microsoft.com/office/drawing/2014/main" id="{86A308F2-5B29-4798-91C7-9004CF0D816D}"/>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a:p>
            <a:pPr algn="ctr"/>
            <a:endParaRPr lang="en-US" sz="1300" dirty="0">
              <a:latin typeface="BatangChe" panose="02030609000101010101" pitchFamily="49" charset="-127"/>
              <a:ea typeface="BatangChe" panose="02030609000101010101" pitchFamily="49" charset="-127"/>
            </a:endParaRPr>
          </a:p>
        </p:txBody>
      </p:sp>
      <p:sp>
        <p:nvSpPr>
          <p:cNvPr id="3" name="Rectangle 2">
            <a:extLst>
              <a:ext uri="{FF2B5EF4-FFF2-40B4-BE49-F238E27FC236}">
                <a16:creationId xmlns:a16="http://schemas.microsoft.com/office/drawing/2014/main" id="{6E7CB84F-1375-4BE0-BBEC-91870C483D93}"/>
              </a:ext>
            </a:extLst>
          </p:cNvPr>
          <p:cNvSpPr>
            <a:spLocks noChangeArrowheads="1"/>
          </p:cNvSpPr>
          <p:nvPr/>
        </p:nvSpPr>
        <p:spPr bwMode="auto">
          <a:xfrm>
            <a:off x="4976813" y="12715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6" name="Object 5">
            <a:extLst>
              <a:ext uri="{FF2B5EF4-FFF2-40B4-BE49-F238E27FC236}">
                <a16:creationId xmlns:a16="http://schemas.microsoft.com/office/drawing/2014/main" id="{CC069E1B-EE6D-4AC8-A021-48236539736E}"/>
              </a:ext>
            </a:extLst>
          </p:cNvPr>
          <p:cNvGraphicFramePr>
            <a:graphicFrameLocks noChangeAspect="1"/>
          </p:cNvGraphicFramePr>
          <p:nvPr/>
        </p:nvGraphicFramePr>
        <p:xfrm>
          <a:off x="4976813" y="1271587"/>
          <a:ext cx="4038600" cy="5210175"/>
        </p:xfrm>
        <a:graphic>
          <a:graphicData uri="http://schemas.openxmlformats.org/presentationml/2006/ole">
            <mc:AlternateContent xmlns:mc="http://schemas.openxmlformats.org/markup-compatibility/2006">
              <mc:Choice xmlns:v="urn:schemas-microsoft-com:vml" Requires="v">
                <p:oleObj name="Visio" r:id="rId2" imgW="6145166" imgH="7361673" progId="Visio.Drawing.11">
                  <p:embed/>
                </p:oleObj>
              </mc:Choice>
              <mc:Fallback>
                <p:oleObj name="Visio" r:id="rId2" imgW="6145166" imgH="7361673" progId="Visio.Drawing.11">
                  <p:embed/>
                  <p:pic>
                    <p:nvPicPr>
                      <p:cNvPr id="6" name="Object 5">
                        <a:extLst>
                          <a:ext uri="{FF2B5EF4-FFF2-40B4-BE49-F238E27FC236}">
                            <a16:creationId xmlns:a16="http://schemas.microsoft.com/office/drawing/2014/main" id="{CC069E1B-EE6D-4AC8-A021-482365397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271587"/>
                        <a:ext cx="403860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104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48CA-1FAC-47B3-8A2E-5CE7C1134EF1}"/>
              </a:ext>
            </a:extLst>
          </p:cNvPr>
          <p:cNvSpPr>
            <a:spLocks noGrp="1"/>
          </p:cNvSpPr>
          <p:nvPr>
            <p:ph type="title"/>
          </p:nvPr>
        </p:nvSpPr>
        <p:spPr>
          <a:xfrm>
            <a:off x="2877535" y="109422"/>
            <a:ext cx="8267754" cy="847165"/>
          </a:xfrm>
        </p:spPr>
        <p:txBody>
          <a:bodyPr>
            <a:noAutofit/>
          </a:bodyPr>
          <a:lstStyle/>
          <a:p>
            <a:r>
              <a:rPr lang="en-US" sz="3600" dirty="0" err="1">
                <a:solidFill>
                  <a:schemeClr val="accent1"/>
                </a:solidFill>
              </a:rPr>
              <a:t>Tahapan</a:t>
            </a:r>
            <a:r>
              <a:rPr lang="en-US" sz="3600" dirty="0">
                <a:solidFill>
                  <a:schemeClr val="accent1"/>
                </a:solidFill>
              </a:rPr>
              <a:t> </a:t>
            </a:r>
            <a:r>
              <a:rPr lang="en-US" sz="3600" dirty="0" err="1">
                <a:solidFill>
                  <a:schemeClr val="accent1"/>
                </a:solidFill>
              </a:rPr>
              <a:t>penelitian</a:t>
            </a:r>
            <a:endParaRPr lang="en-US" sz="3600" dirty="0">
              <a:solidFill>
                <a:schemeClr val="accent1"/>
              </a:solidFill>
            </a:endParaRPr>
          </a:p>
        </p:txBody>
      </p:sp>
      <p:sp>
        <p:nvSpPr>
          <p:cNvPr id="22" name="Rectangle: Rounded Corners 21">
            <a:extLst>
              <a:ext uri="{FF2B5EF4-FFF2-40B4-BE49-F238E27FC236}">
                <a16:creationId xmlns:a16="http://schemas.microsoft.com/office/drawing/2014/main" id="{86A308F2-5B29-4798-91C7-9004CF0D816D}"/>
              </a:ext>
            </a:extLst>
          </p:cNvPr>
          <p:cNvSpPr/>
          <p:nvPr/>
        </p:nvSpPr>
        <p:spPr>
          <a:xfrm rot="16200000">
            <a:off x="-3252573" y="3252498"/>
            <a:ext cx="6858000" cy="353005"/>
          </a:xfrm>
          <a:prstGeom prst="roundRect">
            <a:avLst/>
          </a:prstGeom>
          <a:solidFill>
            <a:srgbClr val="B2291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atin typeface="Book Antiqua" panose="02040602050305030304" pitchFamily="18" charset="0"/>
                <a:ea typeface="BatangChe" panose="02030609000101010101" pitchFamily="49" charset="-127"/>
              </a:rPr>
              <a:t>Universitas Muhammadiyah </a:t>
            </a:r>
            <a:r>
              <a:rPr lang="en-US" sz="1400" dirty="0" err="1">
                <a:latin typeface="Book Antiqua" panose="02040602050305030304" pitchFamily="18" charset="0"/>
                <a:ea typeface="BatangChe" panose="02030609000101010101" pitchFamily="49" charset="-127"/>
              </a:rPr>
              <a:t>Sidoarjo</a:t>
            </a:r>
            <a:endParaRPr lang="en-US" sz="1400" dirty="0">
              <a:latin typeface="Book Antiqua" panose="02040602050305030304" pitchFamily="18" charset="0"/>
              <a:ea typeface="BatangChe" panose="02030609000101010101" pitchFamily="49" charset="-127"/>
            </a:endParaRPr>
          </a:p>
          <a:p>
            <a:pPr algn="ctr"/>
            <a:endParaRPr lang="en-US" sz="1300" dirty="0">
              <a:latin typeface="BatangChe" panose="02030609000101010101" pitchFamily="49" charset="-127"/>
              <a:ea typeface="BatangChe" panose="02030609000101010101" pitchFamily="49" charset="-127"/>
            </a:endParaRPr>
          </a:p>
        </p:txBody>
      </p:sp>
      <p:grpSp>
        <p:nvGrpSpPr>
          <p:cNvPr id="23" name="Group 22">
            <a:extLst>
              <a:ext uri="{FF2B5EF4-FFF2-40B4-BE49-F238E27FC236}">
                <a16:creationId xmlns:a16="http://schemas.microsoft.com/office/drawing/2014/main" id="{F3D38A67-2F67-4C77-8067-B3F39FA11062}"/>
              </a:ext>
            </a:extLst>
          </p:cNvPr>
          <p:cNvGrpSpPr/>
          <p:nvPr/>
        </p:nvGrpSpPr>
        <p:grpSpPr>
          <a:xfrm>
            <a:off x="8398930" y="1988760"/>
            <a:ext cx="3599617" cy="3787383"/>
            <a:chOff x="9763335" y="1647395"/>
            <a:chExt cx="2276995" cy="4066166"/>
          </a:xfrm>
        </p:grpSpPr>
        <p:sp>
          <p:nvSpPr>
            <p:cNvPr id="24" name="Freeform: Shape 23">
              <a:extLst>
                <a:ext uri="{FF2B5EF4-FFF2-40B4-BE49-F238E27FC236}">
                  <a16:creationId xmlns:a16="http://schemas.microsoft.com/office/drawing/2014/main" id="{7D856AFB-7DF5-4C2E-A2C0-1424ECB401F2}"/>
                </a:ext>
              </a:extLst>
            </p:cNvPr>
            <p:cNvSpPr/>
            <p:nvPr/>
          </p:nvSpPr>
          <p:spPr>
            <a:xfrm>
              <a:off x="9763335" y="1700481"/>
              <a:ext cx="2276995" cy="3883806"/>
            </a:xfrm>
            <a:custGeom>
              <a:avLst/>
              <a:gdLst>
                <a:gd name="connsiteX0" fmla="*/ 0 w 2513014"/>
                <a:gd name="connsiteY0" fmla="*/ 0 h 4787900"/>
                <a:gd name="connsiteX1" fmla="*/ 2513014 w 2513014"/>
                <a:gd name="connsiteY1" fmla="*/ 0 h 4787900"/>
                <a:gd name="connsiteX2" fmla="*/ 2513014 w 2513014"/>
                <a:gd name="connsiteY2" fmla="*/ 4787900 h 4787900"/>
                <a:gd name="connsiteX3" fmla="*/ 0 w 2513014"/>
                <a:gd name="connsiteY3" fmla="*/ 4787900 h 4787900"/>
                <a:gd name="connsiteX4" fmla="*/ 0 w 2513014"/>
                <a:gd name="connsiteY4" fmla="*/ 0 h 478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14" h="4787900">
                  <a:moveTo>
                    <a:pt x="0" y="0"/>
                  </a:moveTo>
                  <a:lnTo>
                    <a:pt x="2513014" y="0"/>
                  </a:lnTo>
                  <a:lnTo>
                    <a:pt x="2513014" y="4787900"/>
                  </a:lnTo>
                  <a:lnTo>
                    <a:pt x="0" y="47879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496" tIns="444953" rIns="412496" bIns="412496" numCol="1" spcCol="1270" anchor="t" anchorCtr="0">
              <a:noAutofit/>
            </a:bodyPr>
            <a:lstStyle/>
            <a:p>
              <a:pPr marL="285750" lvl="1" indent="-285750" algn="l" defTabSz="2000250">
                <a:lnSpc>
                  <a:spcPct val="90000"/>
                </a:lnSpc>
                <a:spcBef>
                  <a:spcPct val="0"/>
                </a:spcBef>
                <a:spcAft>
                  <a:spcPct val="15000"/>
                </a:spcAft>
                <a:buChar char="•"/>
              </a:pPr>
              <a:endParaRPr lang="en-US" sz="4500" kern="1200"/>
            </a:p>
            <a:p>
              <a:pPr marL="285750" lvl="1" indent="-285750" algn="l" defTabSz="2000250">
                <a:lnSpc>
                  <a:spcPct val="90000"/>
                </a:lnSpc>
                <a:spcBef>
                  <a:spcPct val="0"/>
                </a:spcBef>
                <a:spcAft>
                  <a:spcPct val="15000"/>
                </a:spcAft>
                <a:buChar char="•"/>
              </a:pPr>
              <a:endParaRPr lang="en-US" sz="4500" kern="1200" dirty="0"/>
            </a:p>
          </p:txBody>
        </p:sp>
        <p:sp>
          <p:nvSpPr>
            <p:cNvPr id="25" name="Rectangle 24">
              <a:extLst>
                <a:ext uri="{FF2B5EF4-FFF2-40B4-BE49-F238E27FC236}">
                  <a16:creationId xmlns:a16="http://schemas.microsoft.com/office/drawing/2014/main" id="{06929638-3D35-4448-B055-939DB6119B30}"/>
                </a:ext>
              </a:extLst>
            </p:cNvPr>
            <p:cNvSpPr/>
            <p:nvPr/>
          </p:nvSpPr>
          <p:spPr>
            <a:xfrm>
              <a:off x="9775407" y="1647395"/>
              <a:ext cx="2076662" cy="4066166"/>
            </a:xfrm>
            <a:prstGeom prst="rect">
              <a:avLst/>
            </a:prstGeom>
          </p:spPr>
          <p:txBody>
            <a:bodyPr wrap="square">
              <a:spAutoFit/>
            </a:bodyPr>
            <a:lstStyle/>
            <a:p>
              <a:pPr marL="270510" algn="just">
                <a:lnSpc>
                  <a:spcPct val="150000"/>
                </a:lnSpc>
                <a:spcBef>
                  <a:spcPts val="600"/>
                </a:spcBef>
                <a:spcAft>
                  <a:spcPts val="1000"/>
                </a:spcAft>
              </a:pPr>
              <a:r>
                <a:rPr lang="id-ID"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Metode </a:t>
              </a:r>
              <a:r>
                <a:rPr lang="id-ID"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waterfall</a:t>
              </a:r>
              <a:r>
                <a:rPr lang="id-ID"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adalah metode yang berisi proses pengembangan perangkat lunak yang dideskripsikan secara berurutan dan sistematis, dengan tiap tahap akan dilakukan ketika tahap sebelumnya selesai dikerjakan. </a:t>
              </a:r>
              <a:endParaRPr lang="en-ID"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id="{D4DD7C88-F9DC-5674-68A4-EBBC5A7DFD7B}"/>
              </a:ext>
            </a:extLst>
          </p:cNvPr>
          <p:cNvSpPr>
            <a:spLocks noChangeArrowheads="1"/>
          </p:cNvSpPr>
          <p:nvPr/>
        </p:nvSpPr>
        <p:spPr bwMode="auto">
          <a:xfrm>
            <a:off x="2709333" y="2295525"/>
            <a:ext cx="162865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6" name="Object 5">
            <a:extLst>
              <a:ext uri="{FF2B5EF4-FFF2-40B4-BE49-F238E27FC236}">
                <a16:creationId xmlns:a16="http://schemas.microsoft.com/office/drawing/2014/main" id="{5C0D2443-520F-D6A4-1D4B-C3798B4739C9}"/>
              </a:ext>
            </a:extLst>
          </p:cNvPr>
          <p:cNvGraphicFramePr>
            <a:graphicFrameLocks noChangeAspect="1"/>
          </p:cNvGraphicFramePr>
          <p:nvPr/>
        </p:nvGraphicFramePr>
        <p:xfrm>
          <a:off x="2709333" y="1185334"/>
          <a:ext cx="5445824" cy="5045322"/>
        </p:xfrm>
        <a:graphic>
          <a:graphicData uri="http://schemas.openxmlformats.org/presentationml/2006/ole">
            <mc:AlternateContent xmlns:mc="http://schemas.openxmlformats.org/markup-compatibility/2006">
              <mc:Choice xmlns:v="urn:schemas-microsoft-com:vml" Requires="v">
                <p:oleObj r:id="rId2" imgW="6264001" imgH="2915107" progId="Visio.Drawing.11">
                  <p:embed/>
                </p:oleObj>
              </mc:Choice>
              <mc:Fallback>
                <p:oleObj r:id="rId2" imgW="6264001" imgH="2915107" progId="Visio.Drawing.11">
                  <p:embed/>
                  <p:pic>
                    <p:nvPicPr>
                      <p:cNvPr id="6" name="Object 5">
                        <a:extLst>
                          <a:ext uri="{FF2B5EF4-FFF2-40B4-BE49-F238E27FC236}">
                            <a16:creationId xmlns:a16="http://schemas.microsoft.com/office/drawing/2014/main" id="{5C0D2443-520F-D6A4-1D4B-C3798B47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333" y="1185334"/>
                        <a:ext cx="5445824" cy="5045322"/>
                      </a:xfrm>
                      <a:prstGeom prst="rect">
                        <a:avLst/>
                      </a:prstGeom>
                      <a:noFill/>
                    </p:spPr>
                  </p:pic>
                </p:oleObj>
              </mc:Fallback>
            </mc:AlternateContent>
          </a:graphicData>
        </a:graphic>
      </p:graphicFrame>
    </p:spTree>
    <p:extLst>
      <p:ext uri="{BB962C8B-B14F-4D97-AF65-F5344CB8AC3E}">
        <p14:creationId xmlns:p14="http://schemas.microsoft.com/office/powerpoint/2010/main" val="100751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1E32-7447-A72A-E217-9467C46F305F}"/>
              </a:ext>
            </a:extLst>
          </p:cNvPr>
          <p:cNvSpPr>
            <a:spLocks noGrp="1"/>
          </p:cNvSpPr>
          <p:nvPr>
            <p:ph type="title"/>
          </p:nvPr>
        </p:nvSpPr>
        <p:spPr>
          <a:xfrm>
            <a:off x="2751863" y="786022"/>
            <a:ext cx="7712937" cy="704112"/>
          </a:xfrm>
        </p:spPr>
        <p:txBody>
          <a:bodyPr>
            <a:noAutofit/>
          </a:bodyPr>
          <a:lstStyle/>
          <a:p>
            <a:pPr algn="ctr">
              <a:lnSpc>
                <a:spcPct val="150000"/>
              </a:lnSpc>
              <a:spcAft>
                <a:spcPts val="1000"/>
              </a:spcAft>
            </a:pPr>
            <a:r>
              <a:rPr lang="en-US" sz="3200" b="1" dirty="0">
                <a:solidFill>
                  <a:schemeClr val="accent1"/>
                </a:solidFill>
                <a:effectLst/>
                <a:ea typeface="Calibri" panose="020F0502020204030204" pitchFamily="34" charset="0"/>
                <a:cs typeface="Times New Roman" panose="02020603050405020304" pitchFamily="18" charset="0"/>
              </a:rPr>
              <a:t>IMPLEMENTASI DAN PENGUJIAN SISTEM</a:t>
            </a:r>
            <a:endParaRPr lang="en-ID" sz="3200" dirty="0">
              <a:solidFill>
                <a:schemeClr val="accent1"/>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3C63360-527C-A495-A102-130F44982A9F}"/>
              </a:ext>
            </a:extLst>
          </p:cNvPr>
          <p:cNvSpPr txBox="1"/>
          <p:nvPr/>
        </p:nvSpPr>
        <p:spPr>
          <a:xfrm>
            <a:off x="3505200" y="2540000"/>
            <a:ext cx="7433733" cy="2804999"/>
          </a:xfrm>
          <a:prstGeom prst="rect">
            <a:avLst/>
          </a:prstGeom>
          <a:noFill/>
        </p:spPr>
        <p:txBody>
          <a:bodyPr wrap="square" rtlCol="0">
            <a:spAutoFit/>
          </a:bodyPr>
          <a:lstStyle/>
          <a:p>
            <a:pPr>
              <a:lnSpc>
                <a:spcPct val="150000"/>
              </a:lnSpc>
              <a:spcAft>
                <a:spcPts val="1000"/>
              </a:spcAft>
            </a:pPr>
            <a:r>
              <a:rPr lang="fi-FI" sz="2400" b="1" dirty="0">
                <a:effectLst/>
                <a:latin typeface="Bookman Old Style" panose="02050604050505020204" pitchFamily="18" charset="0"/>
                <a:ea typeface="Calibri" panose="020F0502020204030204" pitchFamily="34" charset="0"/>
                <a:cs typeface="Times New Roman" panose="02020603050405020304" pitchFamily="18" charset="0"/>
              </a:rPr>
              <a:t>Implementasi</a:t>
            </a:r>
            <a:endParaRPr lang="en-ID" sz="24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fi-FI" sz="1800" dirty="0">
                <a:effectLst/>
                <a:latin typeface="Bookman Old Style" panose="02050604050505020204" pitchFamily="18" charset="0"/>
                <a:ea typeface="Calibri" panose="020F0502020204030204" pitchFamily="34" charset="0"/>
                <a:cs typeface="Times New Roman" panose="02020603050405020304" pitchFamily="18" charset="0"/>
              </a:rPr>
              <a:t>Pada tahapan ini peneliti melakukan penulisan code system, dan membuat desain tampilan website yang akan terlihat ketika website di jalankan. Pada tahapan ini juga dilakukan pemeriksaan terhadap jalannya fungsi system apakah sudah berfungsi sesuai dengan yang diinginkan atau belum.</a:t>
            </a:r>
            <a:endParaRPr lang="en-ID" sz="1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58402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2073</TotalTime>
  <Words>560</Words>
  <Application>Microsoft Office PowerPoint</Application>
  <PresentationFormat>Widescreen</PresentationFormat>
  <Paragraphs>66</Paragraphs>
  <Slides>15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8" baseType="lpstr">
      <vt:lpstr>BatangChe</vt:lpstr>
      <vt:lpstr>Andalus</vt:lpstr>
      <vt:lpstr>Arial</vt:lpstr>
      <vt:lpstr>Book Antiqua</vt:lpstr>
      <vt:lpstr>Bookman Old Style</vt:lpstr>
      <vt:lpstr>Calibri</vt:lpstr>
      <vt:lpstr>Gill Sans MT</vt:lpstr>
      <vt:lpstr>Impact</vt:lpstr>
      <vt:lpstr>Iskoola Pota</vt:lpstr>
      <vt:lpstr>Times New Roman</vt:lpstr>
      <vt:lpstr>Badge</vt:lpstr>
      <vt:lpstr>Visio</vt:lpstr>
      <vt:lpstr>Visio.Drawing.11</vt:lpstr>
      <vt:lpstr>SISTEM LAYANAN SERTIFIKASI KOMPETENSI DI LEMBAGA KEAMANAN DAN KESEHATAN KERJA (LSP K3 K) BERBASIS ANDROID BROWSER</vt:lpstr>
      <vt:lpstr>Latar belakang</vt:lpstr>
      <vt:lpstr>RUMUSan</vt:lpstr>
      <vt:lpstr>TINJUAN PUSTAKA</vt:lpstr>
      <vt:lpstr>PowerPoint Presentation</vt:lpstr>
      <vt:lpstr>Metode penelitian</vt:lpstr>
      <vt:lpstr>KERANGKA SISTEM</vt:lpstr>
      <vt:lpstr>Tahapan penelitian</vt:lpstr>
      <vt:lpstr>IMPLEMENTASI DAN PENGUJIAN SISTEM</vt:lpstr>
      <vt:lpstr>PowerPoint Presentation</vt:lpstr>
      <vt:lpstr>PowerPoint Presentation</vt:lpstr>
      <vt:lpstr>PowerPoint Presentation</vt:lpstr>
      <vt:lpstr>PowerPoint Presentation</vt:lpstr>
      <vt:lpstr>PowerPoint Presentation</vt:lpstr>
      <vt:lpstr>SEKIAN dan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SKEPTISISME PROFESIONAL AUDIT, KEAHLIAN AUDITOR, DAN INTEGRITAS TERHADAP KUALITAS AUDIT DALAM PROFESI AKUNTAN DENGAN ETIKA AUDITOR SEBAGAI VARIABEL MODERASI</dc:title>
  <dc:creator>Amal</dc:creator>
  <cp:lastModifiedBy>Singgih Kusuma Hidayat</cp:lastModifiedBy>
  <cp:revision>182</cp:revision>
  <dcterms:created xsi:type="dcterms:W3CDTF">2019-01-03T16:25:37Z</dcterms:created>
  <dcterms:modified xsi:type="dcterms:W3CDTF">2023-07-12T16:29:32Z</dcterms:modified>
</cp:coreProperties>
</file>