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9144000" cy="6858000"/>
  <p:embeddedFontLst>
    <p:embeddedFont>
      <p:font typeface="Exo" panose="020B060402020202020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55566E-A4E4-493A-BAC9-8F2781FDC086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C7E97F4F-F5DC-4F83-9918-48A10154E8F2}">
      <dgm:prSet phldrT="[Text]"/>
      <dgm:spPr/>
      <dgm:t>
        <a:bodyPr/>
        <a:lstStyle/>
        <a:p>
          <a:r>
            <a:rPr lang="id-ID" dirty="0" smtClean="0"/>
            <a:t>Jenis penelitian</a:t>
          </a:r>
          <a:endParaRPr lang="id-ID" dirty="0"/>
        </a:p>
      </dgm:t>
    </dgm:pt>
    <dgm:pt modelId="{B725FEF6-42CA-4C80-9186-3F5EE770D817}" type="parTrans" cxnId="{012D0014-004D-4537-B7FB-92491E16C79C}">
      <dgm:prSet/>
      <dgm:spPr/>
      <dgm:t>
        <a:bodyPr/>
        <a:lstStyle/>
        <a:p>
          <a:endParaRPr lang="id-ID"/>
        </a:p>
      </dgm:t>
    </dgm:pt>
    <dgm:pt modelId="{05E70108-1921-4B18-AC9B-6592E6148F69}" type="sibTrans" cxnId="{012D0014-004D-4537-B7FB-92491E16C79C}">
      <dgm:prSet/>
      <dgm:spPr/>
      <dgm:t>
        <a:bodyPr/>
        <a:lstStyle/>
        <a:p>
          <a:endParaRPr lang="id-ID"/>
        </a:p>
      </dgm:t>
    </dgm:pt>
    <dgm:pt modelId="{45331547-1A39-435D-9CD0-A2ACE1AA057E}">
      <dgm:prSet phldrT="[Text]"/>
      <dgm:spPr/>
      <dgm:t>
        <a:bodyPr/>
        <a:lstStyle/>
        <a:p>
          <a:r>
            <a:rPr lang="id-ID" dirty="0" smtClean="0"/>
            <a:t>menggunakan penelitian kuantitatif.</a:t>
          </a:r>
          <a:endParaRPr lang="id-ID" dirty="0"/>
        </a:p>
      </dgm:t>
    </dgm:pt>
    <dgm:pt modelId="{985E2C7F-4077-4C08-AB1E-773332B1C5B0}" type="parTrans" cxnId="{4BB7923B-ED6E-4810-8DD2-5134E4BB6A52}">
      <dgm:prSet/>
      <dgm:spPr/>
      <dgm:t>
        <a:bodyPr/>
        <a:lstStyle/>
        <a:p>
          <a:endParaRPr lang="id-ID"/>
        </a:p>
      </dgm:t>
    </dgm:pt>
    <dgm:pt modelId="{7399FB61-CC5C-4F04-86D6-9DA9918DFC39}" type="sibTrans" cxnId="{4BB7923B-ED6E-4810-8DD2-5134E4BB6A52}">
      <dgm:prSet/>
      <dgm:spPr/>
      <dgm:t>
        <a:bodyPr/>
        <a:lstStyle/>
        <a:p>
          <a:endParaRPr lang="id-ID"/>
        </a:p>
      </dgm:t>
    </dgm:pt>
    <dgm:pt modelId="{1B34B5C0-10B8-4E08-BFBA-FB37B8602244}">
      <dgm:prSet phldrT="[Text]"/>
      <dgm:spPr/>
      <dgm:t>
        <a:bodyPr/>
        <a:lstStyle/>
        <a:p>
          <a:r>
            <a:rPr lang="id-ID" dirty="0" smtClean="0"/>
            <a:t>Subjek penelitian</a:t>
          </a:r>
          <a:endParaRPr lang="id-ID" dirty="0"/>
        </a:p>
      </dgm:t>
    </dgm:pt>
    <dgm:pt modelId="{F9DBB946-5049-4F4E-B5D1-B47577F64520}" type="parTrans" cxnId="{5BFBD731-D295-4D73-A355-37F536CF22FE}">
      <dgm:prSet/>
      <dgm:spPr/>
      <dgm:t>
        <a:bodyPr/>
        <a:lstStyle/>
        <a:p>
          <a:endParaRPr lang="id-ID"/>
        </a:p>
      </dgm:t>
    </dgm:pt>
    <dgm:pt modelId="{E79191CE-3FFA-4DA2-AF62-3E702CACACBB}" type="sibTrans" cxnId="{5BFBD731-D295-4D73-A355-37F536CF22FE}">
      <dgm:prSet/>
      <dgm:spPr/>
      <dgm:t>
        <a:bodyPr/>
        <a:lstStyle/>
        <a:p>
          <a:endParaRPr lang="id-ID"/>
        </a:p>
      </dgm:t>
    </dgm:pt>
    <dgm:pt modelId="{29A6E8EA-234C-479A-93FF-B48F47F94FF7}">
      <dgm:prSet phldrT="[Text]"/>
      <dgm:spPr/>
      <dgm:t>
        <a:bodyPr/>
        <a:lstStyle/>
        <a:p>
          <a:r>
            <a:rPr lang="id-ID" dirty="0" smtClean="0"/>
            <a:t>Penelitian ini dilaksanakan di SD Muhammadiyah 9 Ngaban. </a:t>
          </a:r>
          <a:endParaRPr lang="id-ID" dirty="0"/>
        </a:p>
      </dgm:t>
    </dgm:pt>
    <dgm:pt modelId="{E23DF0F2-238D-4879-BC22-DDE8ECE6ADC6}" type="parTrans" cxnId="{B2DF255E-18FA-407F-91AC-29564C80B1AD}">
      <dgm:prSet/>
      <dgm:spPr/>
      <dgm:t>
        <a:bodyPr/>
        <a:lstStyle/>
        <a:p>
          <a:endParaRPr lang="id-ID"/>
        </a:p>
      </dgm:t>
    </dgm:pt>
    <dgm:pt modelId="{A6E0CF47-CD3B-4BF3-8059-BE224382E451}" type="sibTrans" cxnId="{B2DF255E-18FA-407F-91AC-29564C80B1AD}">
      <dgm:prSet/>
      <dgm:spPr/>
      <dgm:t>
        <a:bodyPr/>
        <a:lstStyle/>
        <a:p>
          <a:endParaRPr lang="id-ID"/>
        </a:p>
      </dgm:t>
    </dgm:pt>
    <dgm:pt modelId="{F9E5DB5F-C4EA-4D23-9FE5-6F1CBD00F34C}">
      <dgm:prSet phldrT="[Text]"/>
      <dgm:spPr/>
      <dgm:t>
        <a:bodyPr/>
        <a:lstStyle/>
        <a:p>
          <a:r>
            <a:rPr lang="id-ID" dirty="0" smtClean="0"/>
            <a:t>Instrumen penelitian </a:t>
          </a:r>
          <a:endParaRPr lang="id-ID" dirty="0"/>
        </a:p>
      </dgm:t>
    </dgm:pt>
    <dgm:pt modelId="{A2EE8FB5-824A-4F56-B6B0-0EE78D3E9E61}" type="parTrans" cxnId="{4529DF79-E527-4AC9-9E14-CC869961D9AA}">
      <dgm:prSet/>
      <dgm:spPr/>
      <dgm:t>
        <a:bodyPr/>
        <a:lstStyle/>
        <a:p>
          <a:endParaRPr lang="id-ID"/>
        </a:p>
      </dgm:t>
    </dgm:pt>
    <dgm:pt modelId="{5BB85AFB-304A-4501-9884-43B91EE2DEC6}" type="sibTrans" cxnId="{4529DF79-E527-4AC9-9E14-CC869961D9AA}">
      <dgm:prSet/>
      <dgm:spPr/>
      <dgm:t>
        <a:bodyPr/>
        <a:lstStyle/>
        <a:p>
          <a:endParaRPr lang="id-ID"/>
        </a:p>
      </dgm:t>
    </dgm:pt>
    <dgm:pt modelId="{4CAF1390-4B21-46BA-A34B-350DDD4C5C2B}">
      <dgm:prSet phldrT="[Text]"/>
      <dgm:spPr/>
      <dgm:t>
        <a:bodyPr/>
        <a:lstStyle/>
        <a:p>
          <a:r>
            <a:rPr lang="id-ID" dirty="0" smtClean="0"/>
            <a:t>Teknik pengumpulan data dengan melakukan </a:t>
          </a:r>
          <a:r>
            <a:rPr lang="fi-FI" dirty="0" smtClean="0"/>
            <a:t>observasi, tinjauan kepustakaan, tes soal, hasil</a:t>
          </a:r>
          <a:r>
            <a:rPr lang="id-ID" dirty="0" smtClean="0"/>
            <a:t> angket, dan dokumentasi. kemudian dianalisis data menggunakan uji validitas, uji reabilitas, uji normalitas, dan uji T (Persial).</a:t>
          </a:r>
          <a:endParaRPr lang="id-ID" dirty="0"/>
        </a:p>
      </dgm:t>
    </dgm:pt>
    <dgm:pt modelId="{085F6F21-E9B0-4066-9EFB-78F1C660E48D}" type="parTrans" cxnId="{271797AE-964B-40FD-ABAE-91B64D4D5488}">
      <dgm:prSet/>
      <dgm:spPr/>
      <dgm:t>
        <a:bodyPr/>
        <a:lstStyle/>
        <a:p>
          <a:endParaRPr lang="id-ID"/>
        </a:p>
      </dgm:t>
    </dgm:pt>
    <dgm:pt modelId="{1B138977-7EE9-4AEA-80F2-5DA0BA6D88E3}" type="sibTrans" cxnId="{271797AE-964B-40FD-ABAE-91B64D4D5488}">
      <dgm:prSet/>
      <dgm:spPr/>
      <dgm:t>
        <a:bodyPr/>
        <a:lstStyle/>
        <a:p>
          <a:endParaRPr lang="id-ID"/>
        </a:p>
      </dgm:t>
    </dgm:pt>
    <dgm:pt modelId="{CC5D412E-6BC2-485B-8650-CD61489AD81D}">
      <dgm:prSet phldrT="[Text]"/>
      <dgm:spPr/>
      <dgm:t>
        <a:bodyPr/>
        <a:lstStyle/>
        <a:p>
          <a:r>
            <a:rPr lang="id-ID" dirty="0" smtClean="0"/>
            <a:t>desain penelitian ini menggunakan pretest-posstest control group design</a:t>
          </a:r>
          <a:endParaRPr lang="id-ID" dirty="0"/>
        </a:p>
      </dgm:t>
    </dgm:pt>
    <dgm:pt modelId="{09D2C173-D0A3-4820-907A-06B1861D0966}" type="parTrans" cxnId="{5F902C41-182C-4BB3-A842-C234234F1F51}">
      <dgm:prSet/>
      <dgm:spPr/>
      <dgm:t>
        <a:bodyPr/>
        <a:lstStyle/>
        <a:p>
          <a:endParaRPr lang="id-ID"/>
        </a:p>
      </dgm:t>
    </dgm:pt>
    <dgm:pt modelId="{E1BCAC03-743D-49E5-8627-BD29B1A31B6F}" type="sibTrans" cxnId="{5F902C41-182C-4BB3-A842-C234234F1F51}">
      <dgm:prSet/>
      <dgm:spPr/>
      <dgm:t>
        <a:bodyPr/>
        <a:lstStyle/>
        <a:p>
          <a:endParaRPr lang="id-ID"/>
        </a:p>
      </dgm:t>
    </dgm:pt>
    <dgm:pt modelId="{7F2EFD07-93B6-488F-8C34-26E405AEB742}">
      <dgm:prSet phldrT="[Text]"/>
      <dgm:spPr/>
      <dgm:t>
        <a:bodyPr/>
        <a:lstStyle/>
        <a:p>
          <a:r>
            <a:rPr lang="id-ID" dirty="0" smtClean="0"/>
            <a:t>sampel diambil berjumlah 30 peserta didik dengan menggunakan purposive sampling</a:t>
          </a:r>
          <a:endParaRPr lang="id-ID" dirty="0"/>
        </a:p>
      </dgm:t>
    </dgm:pt>
    <dgm:pt modelId="{CDADC079-F248-4690-9027-D18F2A1A2C23}" type="parTrans" cxnId="{15F0E832-B1EB-425E-92AE-A8900A8A1286}">
      <dgm:prSet/>
      <dgm:spPr/>
      <dgm:t>
        <a:bodyPr/>
        <a:lstStyle/>
        <a:p>
          <a:endParaRPr lang="id-ID"/>
        </a:p>
      </dgm:t>
    </dgm:pt>
    <dgm:pt modelId="{FBEE33E1-223C-41CB-BDB8-9CA593AC5966}" type="sibTrans" cxnId="{15F0E832-B1EB-425E-92AE-A8900A8A1286}">
      <dgm:prSet/>
      <dgm:spPr/>
      <dgm:t>
        <a:bodyPr/>
        <a:lstStyle/>
        <a:p>
          <a:endParaRPr lang="id-ID"/>
        </a:p>
      </dgm:t>
    </dgm:pt>
    <dgm:pt modelId="{F0D3C2FB-FADC-44AE-B039-0837040A42B3}" type="pres">
      <dgm:prSet presAssocID="{A355566E-A4E4-493A-BAC9-8F2781FDC0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78584F-C268-44B7-AC83-B31D3A6B4D8C}" type="pres">
      <dgm:prSet presAssocID="{C7E97F4F-F5DC-4F83-9918-48A10154E8F2}" presName="composite" presStyleCnt="0"/>
      <dgm:spPr/>
    </dgm:pt>
    <dgm:pt modelId="{0DA11360-049E-44C8-B59E-48141ACDA9A2}" type="pres">
      <dgm:prSet presAssocID="{C7E97F4F-F5DC-4F83-9918-48A10154E8F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7AE9A-6866-48E5-9136-FD586D962465}" type="pres">
      <dgm:prSet presAssocID="{C7E97F4F-F5DC-4F83-9918-48A10154E8F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D35428F-6678-4B8A-9320-FF58DB621C8A}" type="pres">
      <dgm:prSet presAssocID="{05E70108-1921-4B18-AC9B-6592E6148F69}" presName="sp" presStyleCnt="0"/>
      <dgm:spPr/>
    </dgm:pt>
    <dgm:pt modelId="{5E97BC25-23CB-495D-8249-C149ED283E5F}" type="pres">
      <dgm:prSet presAssocID="{1B34B5C0-10B8-4E08-BFBA-FB37B8602244}" presName="composite" presStyleCnt="0"/>
      <dgm:spPr/>
    </dgm:pt>
    <dgm:pt modelId="{AA3A3AFC-05DF-41CC-B147-0F56B6B6E4E9}" type="pres">
      <dgm:prSet presAssocID="{1B34B5C0-10B8-4E08-BFBA-FB37B860224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A6F2F-E1DB-48B5-B0BA-048B63A0DEE0}" type="pres">
      <dgm:prSet presAssocID="{1B34B5C0-10B8-4E08-BFBA-FB37B860224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9FDB16D-0E28-4ADF-8005-184595ED1BF8}" type="pres">
      <dgm:prSet presAssocID="{E79191CE-3FFA-4DA2-AF62-3E702CACACBB}" presName="sp" presStyleCnt="0"/>
      <dgm:spPr/>
    </dgm:pt>
    <dgm:pt modelId="{5CCF31F5-3624-4D17-9DA9-2CEFC7CB28FB}" type="pres">
      <dgm:prSet presAssocID="{F9E5DB5F-C4EA-4D23-9FE5-6F1CBD00F34C}" presName="composite" presStyleCnt="0"/>
      <dgm:spPr/>
    </dgm:pt>
    <dgm:pt modelId="{E00C9D8E-17A3-4056-B66E-8B7EFDD1C6AA}" type="pres">
      <dgm:prSet presAssocID="{F9E5DB5F-C4EA-4D23-9FE5-6F1CBD00F34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59747D-D9A2-48B9-AF3E-9B3095A4B740}" type="pres">
      <dgm:prSet presAssocID="{F9E5DB5F-C4EA-4D23-9FE5-6F1CBD00F34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195870E-CB17-45F0-9780-07C5FC30752A}" type="presOf" srcId="{45331547-1A39-435D-9CD0-A2ACE1AA057E}" destId="{B027AE9A-6866-48E5-9136-FD586D962465}" srcOrd="0" destOrd="0" presId="urn:microsoft.com/office/officeart/2005/8/layout/chevron2"/>
    <dgm:cxn modelId="{B2DF255E-18FA-407F-91AC-29564C80B1AD}" srcId="{1B34B5C0-10B8-4E08-BFBA-FB37B8602244}" destId="{29A6E8EA-234C-479A-93FF-B48F47F94FF7}" srcOrd="0" destOrd="0" parTransId="{E23DF0F2-238D-4879-BC22-DDE8ECE6ADC6}" sibTransId="{A6E0CF47-CD3B-4BF3-8059-BE224382E451}"/>
    <dgm:cxn modelId="{5F902C41-182C-4BB3-A842-C234234F1F51}" srcId="{C7E97F4F-F5DC-4F83-9918-48A10154E8F2}" destId="{CC5D412E-6BC2-485B-8650-CD61489AD81D}" srcOrd="1" destOrd="0" parTransId="{09D2C173-D0A3-4820-907A-06B1861D0966}" sibTransId="{E1BCAC03-743D-49E5-8627-BD29B1A31B6F}"/>
    <dgm:cxn modelId="{0509E150-0544-4E60-B2E7-334704C53967}" type="presOf" srcId="{7F2EFD07-93B6-488F-8C34-26E405AEB742}" destId="{2BAA6F2F-E1DB-48B5-B0BA-048B63A0DEE0}" srcOrd="0" destOrd="1" presId="urn:microsoft.com/office/officeart/2005/8/layout/chevron2"/>
    <dgm:cxn modelId="{8A166B28-3F4B-4A07-A417-B0807689AB66}" type="presOf" srcId="{F9E5DB5F-C4EA-4D23-9FE5-6F1CBD00F34C}" destId="{E00C9D8E-17A3-4056-B66E-8B7EFDD1C6AA}" srcOrd="0" destOrd="0" presId="urn:microsoft.com/office/officeart/2005/8/layout/chevron2"/>
    <dgm:cxn modelId="{4529DF79-E527-4AC9-9E14-CC869961D9AA}" srcId="{A355566E-A4E4-493A-BAC9-8F2781FDC086}" destId="{F9E5DB5F-C4EA-4D23-9FE5-6F1CBD00F34C}" srcOrd="2" destOrd="0" parTransId="{A2EE8FB5-824A-4F56-B6B0-0EE78D3E9E61}" sibTransId="{5BB85AFB-304A-4501-9884-43B91EE2DEC6}"/>
    <dgm:cxn modelId="{012D0014-004D-4537-B7FB-92491E16C79C}" srcId="{A355566E-A4E4-493A-BAC9-8F2781FDC086}" destId="{C7E97F4F-F5DC-4F83-9918-48A10154E8F2}" srcOrd="0" destOrd="0" parTransId="{B725FEF6-42CA-4C80-9186-3F5EE770D817}" sibTransId="{05E70108-1921-4B18-AC9B-6592E6148F69}"/>
    <dgm:cxn modelId="{5AD38145-0F2F-4341-A64B-710816AD545E}" type="presOf" srcId="{4CAF1390-4B21-46BA-A34B-350DDD4C5C2B}" destId="{9559747D-D9A2-48B9-AF3E-9B3095A4B740}" srcOrd="0" destOrd="0" presId="urn:microsoft.com/office/officeart/2005/8/layout/chevron2"/>
    <dgm:cxn modelId="{5BFBD731-D295-4D73-A355-37F536CF22FE}" srcId="{A355566E-A4E4-493A-BAC9-8F2781FDC086}" destId="{1B34B5C0-10B8-4E08-BFBA-FB37B8602244}" srcOrd="1" destOrd="0" parTransId="{F9DBB946-5049-4F4E-B5D1-B47577F64520}" sibTransId="{E79191CE-3FFA-4DA2-AF62-3E702CACACBB}"/>
    <dgm:cxn modelId="{4BB7923B-ED6E-4810-8DD2-5134E4BB6A52}" srcId="{C7E97F4F-F5DC-4F83-9918-48A10154E8F2}" destId="{45331547-1A39-435D-9CD0-A2ACE1AA057E}" srcOrd="0" destOrd="0" parTransId="{985E2C7F-4077-4C08-AB1E-773332B1C5B0}" sibTransId="{7399FB61-CC5C-4F04-86D6-9DA9918DFC39}"/>
    <dgm:cxn modelId="{624F44CB-B729-4756-9D70-B5DEFBCCF5EE}" type="presOf" srcId="{29A6E8EA-234C-479A-93FF-B48F47F94FF7}" destId="{2BAA6F2F-E1DB-48B5-B0BA-048B63A0DEE0}" srcOrd="0" destOrd="0" presId="urn:microsoft.com/office/officeart/2005/8/layout/chevron2"/>
    <dgm:cxn modelId="{FA5B9D58-D4A7-45E4-B8BD-36D2BEAB1F43}" type="presOf" srcId="{1B34B5C0-10B8-4E08-BFBA-FB37B8602244}" destId="{AA3A3AFC-05DF-41CC-B147-0F56B6B6E4E9}" srcOrd="0" destOrd="0" presId="urn:microsoft.com/office/officeart/2005/8/layout/chevron2"/>
    <dgm:cxn modelId="{4575AF79-089B-442B-AE91-65E32816A210}" type="presOf" srcId="{A355566E-A4E4-493A-BAC9-8F2781FDC086}" destId="{F0D3C2FB-FADC-44AE-B039-0837040A42B3}" srcOrd="0" destOrd="0" presId="urn:microsoft.com/office/officeart/2005/8/layout/chevron2"/>
    <dgm:cxn modelId="{15F0E832-B1EB-425E-92AE-A8900A8A1286}" srcId="{1B34B5C0-10B8-4E08-BFBA-FB37B8602244}" destId="{7F2EFD07-93B6-488F-8C34-26E405AEB742}" srcOrd="1" destOrd="0" parTransId="{CDADC079-F248-4690-9027-D18F2A1A2C23}" sibTransId="{FBEE33E1-223C-41CB-BDB8-9CA593AC5966}"/>
    <dgm:cxn modelId="{2421051C-1B05-4F81-858A-D44D48AEC105}" type="presOf" srcId="{CC5D412E-6BC2-485B-8650-CD61489AD81D}" destId="{B027AE9A-6866-48E5-9136-FD586D962465}" srcOrd="0" destOrd="1" presId="urn:microsoft.com/office/officeart/2005/8/layout/chevron2"/>
    <dgm:cxn modelId="{271797AE-964B-40FD-ABAE-91B64D4D5488}" srcId="{F9E5DB5F-C4EA-4D23-9FE5-6F1CBD00F34C}" destId="{4CAF1390-4B21-46BA-A34B-350DDD4C5C2B}" srcOrd="0" destOrd="0" parTransId="{085F6F21-E9B0-4066-9EFB-78F1C660E48D}" sibTransId="{1B138977-7EE9-4AEA-80F2-5DA0BA6D88E3}"/>
    <dgm:cxn modelId="{FB6A424E-BBF0-4237-AC97-D377CAEA1DFF}" type="presOf" srcId="{C7E97F4F-F5DC-4F83-9918-48A10154E8F2}" destId="{0DA11360-049E-44C8-B59E-48141ACDA9A2}" srcOrd="0" destOrd="0" presId="urn:microsoft.com/office/officeart/2005/8/layout/chevron2"/>
    <dgm:cxn modelId="{C70B4B08-05E0-467A-8E52-2671E99BEBA6}" type="presParOf" srcId="{F0D3C2FB-FADC-44AE-B039-0837040A42B3}" destId="{FE78584F-C268-44B7-AC83-B31D3A6B4D8C}" srcOrd="0" destOrd="0" presId="urn:microsoft.com/office/officeart/2005/8/layout/chevron2"/>
    <dgm:cxn modelId="{FB6C597E-6EAA-4989-96BB-B4A7C6BA47AD}" type="presParOf" srcId="{FE78584F-C268-44B7-AC83-B31D3A6B4D8C}" destId="{0DA11360-049E-44C8-B59E-48141ACDA9A2}" srcOrd="0" destOrd="0" presId="urn:microsoft.com/office/officeart/2005/8/layout/chevron2"/>
    <dgm:cxn modelId="{3E67F4A9-E1D1-4FA9-B0E9-2260D5BD5D7F}" type="presParOf" srcId="{FE78584F-C268-44B7-AC83-B31D3A6B4D8C}" destId="{B027AE9A-6866-48E5-9136-FD586D962465}" srcOrd="1" destOrd="0" presId="urn:microsoft.com/office/officeart/2005/8/layout/chevron2"/>
    <dgm:cxn modelId="{DE583957-089C-468E-BA52-EBE23918DB51}" type="presParOf" srcId="{F0D3C2FB-FADC-44AE-B039-0837040A42B3}" destId="{AD35428F-6678-4B8A-9320-FF58DB621C8A}" srcOrd="1" destOrd="0" presId="urn:microsoft.com/office/officeart/2005/8/layout/chevron2"/>
    <dgm:cxn modelId="{1101EEE9-859B-4D62-832D-B5F7D435EBBE}" type="presParOf" srcId="{F0D3C2FB-FADC-44AE-B039-0837040A42B3}" destId="{5E97BC25-23CB-495D-8249-C149ED283E5F}" srcOrd="2" destOrd="0" presId="urn:microsoft.com/office/officeart/2005/8/layout/chevron2"/>
    <dgm:cxn modelId="{7FD29EE9-EE96-4515-9431-A261FDD514EF}" type="presParOf" srcId="{5E97BC25-23CB-495D-8249-C149ED283E5F}" destId="{AA3A3AFC-05DF-41CC-B147-0F56B6B6E4E9}" srcOrd="0" destOrd="0" presId="urn:microsoft.com/office/officeart/2005/8/layout/chevron2"/>
    <dgm:cxn modelId="{B27B2FBD-D5C4-4B3B-B2BB-4C83DD073DA5}" type="presParOf" srcId="{5E97BC25-23CB-495D-8249-C149ED283E5F}" destId="{2BAA6F2F-E1DB-48B5-B0BA-048B63A0DEE0}" srcOrd="1" destOrd="0" presId="urn:microsoft.com/office/officeart/2005/8/layout/chevron2"/>
    <dgm:cxn modelId="{BF066452-B0BE-4FE1-98CA-7A22E491CB55}" type="presParOf" srcId="{F0D3C2FB-FADC-44AE-B039-0837040A42B3}" destId="{59FDB16D-0E28-4ADF-8005-184595ED1BF8}" srcOrd="3" destOrd="0" presId="urn:microsoft.com/office/officeart/2005/8/layout/chevron2"/>
    <dgm:cxn modelId="{9BEBED49-169C-4EA7-8EF0-4F68FA1366A7}" type="presParOf" srcId="{F0D3C2FB-FADC-44AE-B039-0837040A42B3}" destId="{5CCF31F5-3624-4D17-9DA9-2CEFC7CB28FB}" srcOrd="4" destOrd="0" presId="urn:microsoft.com/office/officeart/2005/8/layout/chevron2"/>
    <dgm:cxn modelId="{5CA82C6D-D712-4E04-AADE-3B122F6925D7}" type="presParOf" srcId="{5CCF31F5-3624-4D17-9DA9-2CEFC7CB28FB}" destId="{E00C9D8E-17A3-4056-B66E-8B7EFDD1C6AA}" srcOrd="0" destOrd="0" presId="urn:microsoft.com/office/officeart/2005/8/layout/chevron2"/>
    <dgm:cxn modelId="{EC7D1766-EC21-439C-B600-A634315B2004}" type="presParOf" srcId="{5CCF31F5-3624-4D17-9DA9-2CEFC7CB28FB}" destId="{9559747D-D9A2-48B9-AF3E-9B3095A4B7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11360-049E-44C8-B59E-48141ACDA9A2}">
      <dsp:nvSpPr>
        <dsp:cNvPr id="0" name=""/>
        <dsp:cNvSpPr/>
      </dsp:nvSpPr>
      <dsp:spPr>
        <a:xfrm rot="5400000">
          <a:off x="-239034" y="239273"/>
          <a:ext cx="1593563" cy="11154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Jenis penelitian</a:t>
          </a:r>
          <a:endParaRPr lang="id-ID" sz="1700" kern="1200" dirty="0"/>
        </a:p>
      </dsp:txBody>
      <dsp:txXfrm rot="-5400000">
        <a:off x="1" y="557985"/>
        <a:ext cx="1115494" cy="478069"/>
      </dsp:txXfrm>
    </dsp:sp>
    <dsp:sp modelId="{B027AE9A-6866-48E5-9136-FD586D962465}">
      <dsp:nvSpPr>
        <dsp:cNvPr id="0" name=""/>
        <dsp:cNvSpPr/>
      </dsp:nvSpPr>
      <dsp:spPr>
        <a:xfrm rot="5400000">
          <a:off x="5728471" y="-4612737"/>
          <a:ext cx="1035816" cy="10261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menggunakan penelitian kuantitatif.</a:t>
          </a:r>
          <a:endParaRPr lang="id-ID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desain penelitian ini menggunakan pretest-posstest control group design</a:t>
          </a:r>
          <a:endParaRPr lang="id-ID" sz="2100" kern="1200" dirty="0"/>
        </a:p>
      </dsp:txBody>
      <dsp:txXfrm rot="-5400000">
        <a:off x="1115495" y="50803"/>
        <a:ext cx="10211205" cy="934688"/>
      </dsp:txXfrm>
    </dsp:sp>
    <dsp:sp modelId="{AA3A3AFC-05DF-41CC-B147-0F56B6B6E4E9}">
      <dsp:nvSpPr>
        <dsp:cNvPr id="0" name=""/>
        <dsp:cNvSpPr/>
      </dsp:nvSpPr>
      <dsp:spPr>
        <a:xfrm rot="5400000">
          <a:off x="-239034" y="1638496"/>
          <a:ext cx="1593563" cy="1115494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54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Subjek penelitian</a:t>
          </a:r>
          <a:endParaRPr lang="id-ID" sz="1700" kern="1200" dirty="0"/>
        </a:p>
      </dsp:txBody>
      <dsp:txXfrm rot="-5400000">
        <a:off x="1" y="1957208"/>
        <a:ext cx="1115494" cy="478069"/>
      </dsp:txXfrm>
    </dsp:sp>
    <dsp:sp modelId="{2BAA6F2F-E1DB-48B5-B0BA-048B63A0DEE0}">
      <dsp:nvSpPr>
        <dsp:cNvPr id="0" name=""/>
        <dsp:cNvSpPr/>
      </dsp:nvSpPr>
      <dsp:spPr>
        <a:xfrm rot="5400000">
          <a:off x="5728471" y="-3213514"/>
          <a:ext cx="1035816" cy="10261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Penelitian ini dilaksanakan di SD Muhammadiyah 9 Ngaban. </a:t>
          </a:r>
          <a:endParaRPr lang="id-ID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sampel diambil berjumlah 30 peserta didik dengan menggunakan purposive sampling</a:t>
          </a:r>
          <a:endParaRPr lang="id-ID" sz="2100" kern="1200" dirty="0"/>
        </a:p>
      </dsp:txBody>
      <dsp:txXfrm rot="-5400000">
        <a:off x="1115495" y="1450026"/>
        <a:ext cx="10211205" cy="934688"/>
      </dsp:txXfrm>
    </dsp:sp>
    <dsp:sp modelId="{E00C9D8E-17A3-4056-B66E-8B7EFDD1C6AA}">
      <dsp:nvSpPr>
        <dsp:cNvPr id="0" name=""/>
        <dsp:cNvSpPr/>
      </dsp:nvSpPr>
      <dsp:spPr>
        <a:xfrm rot="5400000">
          <a:off x="-239034" y="3037719"/>
          <a:ext cx="1593563" cy="1115494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Instrumen penelitian </a:t>
          </a:r>
          <a:endParaRPr lang="id-ID" sz="1700" kern="1200" dirty="0"/>
        </a:p>
      </dsp:txBody>
      <dsp:txXfrm rot="-5400000">
        <a:off x="1" y="3356431"/>
        <a:ext cx="1115494" cy="478069"/>
      </dsp:txXfrm>
    </dsp:sp>
    <dsp:sp modelId="{9559747D-D9A2-48B9-AF3E-9B3095A4B740}">
      <dsp:nvSpPr>
        <dsp:cNvPr id="0" name=""/>
        <dsp:cNvSpPr/>
      </dsp:nvSpPr>
      <dsp:spPr>
        <a:xfrm rot="5400000">
          <a:off x="5728471" y="-1814291"/>
          <a:ext cx="1035816" cy="10261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100" kern="1200" dirty="0" smtClean="0"/>
            <a:t>Teknik pengumpulan data dengan melakukan </a:t>
          </a:r>
          <a:r>
            <a:rPr lang="fi-FI" sz="2100" kern="1200" dirty="0" smtClean="0"/>
            <a:t>observasi, tinjauan kepustakaan, tes soal, hasil</a:t>
          </a:r>
          <a:r>
            <a:rPr lang="id-ID" sz="2100" kern="1200" dirty="0" smtClean="0"/>
            <a:t> angket, dan dokumentasi. kemudian dianalisis data menggunakan uji validitas, uji reabilitas, uji normalitas, dan uji T (Persial).</a:t>
          </a:r>
          <a:endParaRPr lang="id-ID" sz="2100" kern="1200" dirty="0"/>
        </a:p>
      </dsp:txBody>
      <dsp:txXfrm rot="-5400000">
        <a:off x="1115495" y="2849249"/>
        <a:ext cx="10211205" cy="934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0229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4f7abbb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04f7abbb21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g104f7abbb21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f7abbb21_0_3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04f7abbb21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369/juridikdas.3.2.198-20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23887/jp2.v4i1.33251" TargetMode="External"/><Relationship Id="rId5" Type="http://schemas.openxmlformats.org/officeDocument/2006/relationships/hyperlink" Target="https://doi.org/10.31004/cendekia.v2i1.42" TargetMode="External"/><Relationship Id="rId4" Type="http://schemas.openxmlformats.org/officeDocument/2006/relationships/hyperlink" Target="https://www.jptam.org/index.php/jptam/article/view/257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67408" y="620688"/>
            <a:ext cx="10736956" cy="248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id-ID" sz="2800" dirty="0"/>
              <a:t>PENGARUH STRATEGI PEMBELAJARAN TWO STAY</a:t>
            </a:r>
            <a:br>
              <a:rPr lang="id-ID" sz="2800" dirty="0"/>
            </a:br>
            <a:r>
              <a:rPr lang="id-ID" sz="2800" dirty="0"/>
              <a:t>TWO STRAY TERHADAP KEMAMPUAN BERPIKIR KRITIS</a:t>
            </a:r>
            <a:br>
              <a:rPr lang="id-ID" sz="2800" dirty="0"/>
            </a:br>
            <a:r>
              <a:rPr lang="id-ID" sz="2800" dirty="0"/>
              <a:t>PESERTA DIDIK KELAS 3 PADA PEMBELAJARAN</a:t>
            </a:r>
            <a:br>
              <a:rPr lang="id-ID" sz="2800" dirty="0"/>
            </a:br>
            <a:r>
              <a:rPr lang="id-ID" sz="2800" dirty="0"/>
              <a:t>TEMATIK DI SD MUHAMMADIYAH 9 NGABAN</a:t>
            </a:r>
            <a:endParaRPr sz="2800" dirty="0">
              <a:sym typeface="Exo"/>
            </a:endParaRP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775520" y="3212976"/>
            <a:ext cx="8763000" cy="108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Oleh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smtClean="0"/>
              <a:t>K</a:t>
            </a:r>
            <a:r>
              <a:rPr lang="id-ID" dirty="0" smtClean="0"/>
              <a:t>husnul Khotimah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smtClean="0"/>
              <a:t>N</a:t>
            </a:r>
            <a:r>
              <a:rPr lang="id-ID" dirty="0" smtClean="0"/>
              <a:t>urdyansyah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id-ID" dirty="0" smtClean="0"/>
              <a:t>Pendidikan Guru Madrasah Ibtidaiyah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Universitas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Muhammadiyah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Sidoarjo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dirty="0">
              <a:solidFill>
                <a:srgbClr val="F2F2F2"/>
              </a:solidFill>
              <a:latin typeface="Exo"/>
              <a:ea typeface="Exo"/>
              <a:cs typeface="Exo"/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id-ID" dirty="0" smtClean="0">
                <a:solidFill>
                  <a:srgbClr val="F2F2F2"/>
                </a:solidFill>
              </a:rPr>
              <a:t>Agustus, 2022 </a:t>
            </a:r>
            <a:endParaRPr dirty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Pendahuluan</a:t>
            </a:r>
            <a:endParaRPr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335360" y="1238732"/>
            <a:ext cx="11161240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/>
            <a:r>
              <a:rPr lang="fi-FI" sz="2600" dirty="0"/>
              <a:t>pelaksanaan pembelajaran tematik masih kurang </a:t>
            </a:r>
            <a:r>
              <a:rPr lang="fi-FI" sz="2600" dirty="0" smtClean="0"/>
              <a:t>maksimal.</a:t>
            </a:r>
            <a:r>
              <a:rPr lang="id-ID" sz="2600" dirty="0" smtClean="0"/>
              <a:t> Banyak </a:t>
            </a:r>
            <a:r>
              <a:rPr lang="id-ID" sz="2600" dirty="0"/>
              <a:t>ditemukan guru yang menggunakan model </a:t>
            </a:r>
            <a:r>
              <a:rPr lang="id-ID" sz="2600" dirty="0" smtClean="0"/>
              <a:t>pembelajaran konvensional </a:t>
            </a:r>
            <a:r>
              <a:rPr lang="id-ID" sz="2600" dirty="0"/>
              <a:t>yang kegiatannya guru hanya memberikan </a:t>
            </a:r>
            <a:r>
              <a:rPr lang="id-ID" sz="2600" dirty="0" smtClean="0"/>
              <a:t>ilmu kepada </a:t>
            </a:r>
            <a:r>
              <a:rPr lang="id-ID" sz="2600" dirty="0"/>
              <a:t>peserta didik tanpa menggunakan kegiatan </a:t>
            </a:r>
            <a:r>
              <a:rPr lang="id-ID" sz="2600" dirty="0" smtClean="0"/>
              <a:t>lainnya. sehingga </a:t>
            </a:r>
            <a:r>
              <a:rPr lang="id-ID" sz="2600" dirty="0"/>
              <a:t>berpengaruh pada tingkat berpikir peserta </a:t>
            </a:r>
            <a:r>
              <a:rPr lang="id-ID" sz="2600" dirty="0" smtClean="0"/>
              <a:t>didik</a:t>
            </a:r>
          </a:p>
          <a:p>
            <a:pPr algn="just"/>
            <a:r>
              <a:rPr lang="id-ID" sz="2600" dirty="0"/>
              <a:t>Model pembelajaran yang tepat digunakan dalam mengasah kemampuan </a:t>
            </a:r>
            <a:r>
              <a:rPr lang="id-ID" sz="2600" dirty="0" smtClean="0"/>
              <a:t>berpikir kritis </a:t>
            </a:r>
            <a:r>
              <a:rPr lang="id-ID" sz="2600" dirty="0"/>
              <a:t>peserta didik yakni model pembelajaran diskusi kelompok atau yang </a:t>
            </a:r>
            <a:r>
              <a:rPr lang="id-ID" sz="2600" dirty="0" smtClean="0"/>
              <a:t>biasa disebut </a:t>
            </a:r>
            <a:r>
              <a:rPr lang="id-ID" sz="2600" dirty="0"/>
              <a:t>kooperatif, salah satu model pembelajaran kooperatif yang </a:t>
            </a:r>
            <a:r>
              <a:rPr lang="id-ID" sz="2600" dirty="0" smtClean="0"/>
              <a:t>dapat digunakan </a:t>
            </a:r>
            <a:r>
              <a:rPr lang="id-ID" sz="2600" dirty="0"/>
              <a:t>adalah strategi pembelajaran tipe two stay two stray</a:t>
            </a:r>
            <a:endParaRPr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Pertanyaan Penelitian (Rumusan Masalah)</a:t>
            </a:r>
            <a:endParaRPr/>
          </a:p>
        </p:txBody>
      </p:sp>
      <p:sp>
        <p:nvSpPr>
          <p:cNvPr id="4" name="Google Shape;59;g104f7abbb21_0_303"/>
          <p:cNvSpPr txBox="1">
            <a:spLocks noGrp="1"/>
          </p:cNvSpPr>
          <p:nvPr>
            <p:ph type="body" idx="1"/>
          </p:nvPr>
        </p:nvSpPr>
        <p:spPr>
          <a:xfrm>
            <a:off x="479377" y="1238732"/>
            <a:ext cx="11233248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id-ID" sz="2400" dirty="0"/>
              <a:t>1) model pembelajaran yang dilakukan guru saat proses pembelajaran terlihat berfokus pada </a:t>
            </a:r>
            <a:r>
              <a:rPr lang="id-ID" sz="2400" dirty="0" smtClean="0"/>
              <a:t>buku.</a:t>
            </a:r>
          </a:p>
          <a:p>
            <a:r>
              <a:rPr lang="id-ID" sz="2400" dirty="0" smtClean="0"/>
              <a:t>2) guru </a:t>
            </a:r>
            <a:r>
              <a:rPr lang="id-ID" sz="2400" dirty="0"/>
              <a:t>hanya menerapkan model pembelajaran konvensional menyebabkan pasif nya peserta didik </a:t>
            </a:r>
            <a:r>
              <a:rPr lang="id-ID" sz="2400" dirty="0" smtClean="0"/>
              <a:t>dalam proses pembelajaran.</a:t>
            </a:r>
          </a:p>
          <a:p>
            <a:r>
              <a:rPr lang="id-ID" sz="2400" dirty="0" smtClean="0"/>
              <a:t>3</a:t>
            </a:r>
            <a:r>
              <a:rPr lang="id-ID" sz="2400" dirty="0"/>
              <a:t>) peserta didik hanya mampu menerima dan mendengarkan penjelasan </a:t>
            </a:r>
            <a:r>
              <a:rPr lang="id-ID" sz="2400" dirty="0" smtClean="0"/>
              <a:t>guru tanpa </a:t>
            </a:r>
            <a:r>
              <a:rPr lang="id-ID" sz="2400" dirty="0"/>
              <a:t>adanya kegiatan lain dalam mencermati materi</a:t>
            </a:r>
            <a:r>
              <a:rPr lang="id-ID" sz="2400" dirty="0" smtClean="0"/>
              <a:t>.</a:t>
            </a:r>
          </a:p>
          <a:p>
            <a:endParaRPr lang="id-ID" sz="2400" dirty="0"/>
          </a:p>
          <a:p>
            <a:r>
              <a:rPr lang="id-ID" sz="2400" dirty="0" smtClean="0"/>
              <a:t>Rumusan masalah pada penelitian :</a:t>
            </a:r>
          </a:p>
          <a:p>
            <a:r>
              <a:rPr lang="id-ID" sz="2400" dirty="0"/>
              <a:t>Pengaruh </a:t>
            </a:r>
            <a:r>
              <a:rPr lang="id-ID" sz="2400" dirty="0" smtClean="0"/>
              <a:t>yang terdapat pada penelitian.</a:t>
            </a:r>
          </a:p>
          <a:p>
            <a:r>
              <a:rPr lang="id-ID" sz="2400" dirty="0"/>
              <a:t>Seberapa besar pengaruh pada penelitian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 err="1"/>
              <a:t>Metode</a:t>
            </a:r>
            <a:endParaRPr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57024713"/>
              </p:ext>
            </p:extLst>
          </p:nvPr>
        </p:nvGraphicFramePr>
        <p:xfrm>
          <a:off x="479376" y="1556792"/>
          <a:ext cx="113772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40234"/>
            <a:ext cx="3829960" cy="273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640234"/>
            <a:ext cx="3661544" cy="249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8" y="4440056"/>
            <a:ext cx="2710036" cy="146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43" y="1835187"/>
            <a:ext cx="3395037" cy="222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216" y="4315851"/>
            <a:ext cx="54292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Pembahasan</a:t>
            </a:r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268761"/>
            <a:ext cx="97930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4f7abbb21_0_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Temuan Penting Penelitian</a:t>
            </a:r>
            <a:endParaRPr/>
          </a:p>
        </p:txBody>
      </p:sp>
      <p:sp>
        <p:nvSpPr>
          <p:cNvPr id="78" name="Google Shape;78;g104f7abbb21_0_0"/>
          <p:cNvSpPr txBox="1">
            <a:spLocks noGrp="1"/>
          </p:cNvSpPr>
          <p:nvPr>
            <p:ph type="body" idx="1"/>
          </p:nvPr>
        </p:nvSpPr>
        <p:spPr>
          <a:xfrm>
            <a:off x="551384" y="1238732"/>
            <a:ext cx="11089232" cy="50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>
              <a:buNone/>
            </a:pPr>
            <a:r>
              <a:rPr lang="id-ID" sz="2700" dirty="0"/>
              <a:t>Melalui penelitian yang dilakukan </a:t>
            </a:r>
            <a:r>
              <a:rPr lang="id-ID" sz="2700" dirty="0" smtClean="0"/>
              <a:t>dengan angket terhadap </a:t>
            </a:r>
            <a:r>
              <a:rPr lang="id-ID" sz="2700" dirty="0"/>
              <a:t>peserta didik saat di kelas yang berfokus pada pembelajaran tematik. mereka dengan mudah memahami materi yang disampaikan guru menggunakan metode </a:t>
            </a:r>
            <a:r>
              <a:rPr lang="id-ID" sz="2700" i="1" dirty="0"/>
              <a:t>two stay two </a:t>
            </a:r>
            <a:r>
              <a:rPr lang="id-ID" sz="2700" i="1" dirty="0" smtClean="0"/>
              <a:t>stray. </a:t>
            </a:r>
            <a:r>
              <a:rPr lang="id-ID" sz="2700" dirty="0" smtClean="0"/>
              <a:t>peserta </a:t>
            </a:r>
            <a:r>
              <a:rPr lang="id-ID" sz="2700" dirty="0"/>
              <a:t>didik dalam pembelajaran mampu berpikir kritis dengan menyerap pelajaran tematik dan mampu mengkomunikasikan dengan baik menggunakan bahasa yang sistematis. </a:t>
            </a:r>
            <a:endParaRPr lang="id-ID" sz="2700" dirty="0" smtClean="0"/>
          </a:p>
          <a:p>
            <a:pPr marL="0" lvl="0" indent="0" algn="just">
              <a:buNone/>
            </a:pPr>
            <a:endParaRPr lang="id-ID" sz="2700" dirty="0"/>
          </a:p>
          <a:p>
            <a:pPr marL="0" lvl="0" indent="0" algn="just">
              <a:buNone/>
            </a:pPr>
            <a:r>
              <a:rPr lang="id-ID" sz="2700" dirty="0"/>
              <a:t>Peneliti menelaah bahwa terdapat peningkatan hasil dalam pelaksanaan proses </a:t>
            </a:r>
            <a:r>
              <a:rPr lang="id-ID" sz="2700" dirty="0" smtClean="0"/>
              <a:t>pembelajaran melalui hasil pengerjaan soal pretest-posstest.</a:t>
            </a:r>
            <a:endParaRPr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4f7abbb21_0_315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Manfaat Penelitian</a:t>
            </a:r>
            <a:endParaRPr/>
          </a:p>
        </p:txBody>
      </p:sp>
      <p:sp>
        <p:nvSpPr>
          <p:cNvPr id="84" name="Google Shape;84;g104f7abbb21_0_315"/>
          <p:cNvSpPr txBox="1">
            <a:spLocks noGrp="1"/>
          </p:cNvSpPr>
          <p:nvPr>
            <p:ph type="body" idx="1"/>
          </p:nvPr>
        </p:nvSpPr>
        <p:spPr>
          <a:xfrm>
            <a:off x="407367" y="1238732"/>
            <a:ext cx="11089233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just"/>
            <a:r>
              <a:rPr lang="id-ID" sz="2500" dirty="0"/>
              <a:t>Kegunaan bagi dunia akademik </a:t>
            </a:r>
            <a:endParaRPr lang="id-ID" sz="2500" dirty="0" smtClean="0"/>
          </a:p>
          <a:p>
            <a:pPr lvl="0" algn="just"/>
            <a:r>
              <a:rPr lang="id-ID" sz="2500" dirty="0" smtClean="0"/>
              <a:t>Hasil </a:t>
            </a:r>
            <a:r>
              <a:rPr lang="id-ID" sz="2500" dirty="0"/>
              <a:t>penelitian ini dapat dijadikan sebagai kontribusi positif dalam pengembangan ilmu pengetahuan. Hasil penilitian ini memberikan informasi dan pengetahuan bagi para guru bahwa strategi pembelajaran </a:t>
            </a:r>
            <a:r>
              <a:rPr lang="id-ID" sz="2500" i="1" dirty="0"/>
              <a:t>two stay two stray</a:t>
            </a:r>
            <a:r>
              <a:rPr lang="id-ID" sz="2500" dirty="0"/>
              <a:t> dapat dijadikan suatu solusi pada proses pembelajaran tematik bagi sekolah dasar untuk meningkatkan kemampuan berpikir kritis peserta didik. </a:t>
            </a:r>
          </a:p>
          <a:p>
            <a:pPr lvl="0" algn="just"/>
            <a:r>
              <a:rPr lang="id-ID" sz="2500" dirty="0"/>
              <a:t>Kegunaan bagi pengguna </a:t>
            </a:r>
          </a:p>
          <a:p>
            <a:pPr algn="just"/>
            <a:r>
              <a:rPr lang="id-ID" sz="2500" dirty="0"/>
              <a:t>Hasil penelitian ini dapat dijadikan sebagai media pengetahuan tentang strategi pembelajaran </a:t>
            </a:r>
            <a:r>
              <a:rPr lang="id-ID" sz="2500" i="1" dirty="0"/>
              <a:t>two stay two stray</a:t>
            </a:r>
            <a:r>
              <a:rPr lang="id-ID" sz="2500" dirty="0"/>
              <a:t> yang diterapkan pada pembelajaran tematik, sehingga akan mempermudah pemahaman pengguna dalam mempelajari materi didalamnya. 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 dirty="0" err="1" smtClean="0"/>
              <a:t>Anjani</a:t>
            </a:r>
            <a:r>
              <a:rPr lang="en-US" sz="1200" dirty="0"/>
              <a:t>, T., </a:t>
            </a:r>
            <a:r>
              <a:rPr lang="en-US" sz="1200" dirty="0" err="1"/>
              <a:t>Yuliantini</a:t>
            </a:r>
            <a:r>
              <a:rPr lang="en-US" sz="1200" dirty="0"/>
              <a:t>, N., &amp; </a:t>
            </a:r>
            <a:r>
              <a:rPr lang="en-US" sz="1200" dirty="0" err="1"/>
              <a:t>Muktadir</a:t>
            </a:r>
            <a:r>
              <a:rPr lang="en-US" sz="1200" dirty="0"/>
              <a:t>, A. (2021). </a:t>
            </a:r>
            <a:r>
              <a:rPr lang="en-US" sz="1200" dirty="0" err="1"/>
              <a:t>Pengaruh</a:t>
            </a:r>
            <a:r>
              <a:rPr lang="en-US" sz="1200" dirty="0"/>
              <a:t> Model </a:t>
            </a:r>
            <a:r>
              <a:rPr lang="en-US" sz="1200" dirty="0" err="1"/>
              <a:t>Pembelajaran</a:t>
            </a:r>
            <a:r>
              <a:rPr lang="en-US" sz="1200" dirty="0"/>
              <a:t> </a:t>
            </a:r>
            <a:r>
              <a:rPr lang="en-US" sz="1200" dirty="0" err="1"/>
              <a:t>Kooperatif</a:t>
            </a:r>
            <a:r>
              <a:rPr lang="en-US" sz="1200" dirty="0"/>
              <a:t> </a:t>
            </a:r>
            <a:r>
              <a:rPr lang="en-US" sz="1200" dirty="0" err="1"/>
              <a:t>Tipe</a:t>
            </a:r>
            <a:r>
              <a:rPr lang="en-US" sz="1200" dirty="0"/>
              <a:t> Two Stay Two Stray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Hasil</a:t>
            </a:r>
            <a:r>
              <a:rPr lang="en-US" sz="1200" dirty="0"/>
              <a:t> </a:t>
            </a:r>
            <a:r>
              <a:rPr lang="en-US" sz="1200" dirty="0" err="1"/>
              <a:t>Belajar</a:t>
            </a:r>
            <a:r>
              <a:rPr lang="en-US" sz="1200" dirty="0"/>
              <a:t> </a:t>
            </a:r>
            <a:r>
              <a:rPr lang="en-US" sz="1200" dirty="0" err="1"/>
              <a:t>Siswa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Pembelajaran</a:t>
            </a:r>
            <a:r>
              <a:rPr lang="en-US" sz="1200" dirty="0"/>
              <a:t> </a:t>
            </a:r>
            <a:r>
              <a:rPr lang="en-US" sz="1200" dirty="0" err="1"/>
              <a:t>Tematik</a:t>
            </a:r>
            <a:r>
              <a:rPr lang="en-US" sz="1200" dirty="0"/>
              <a:t> di </a:t>
            </a:r>
            <a:r>
              <a:rPr lang="en-US" sz="1200" dirty="0" err="1"/>
              <a:t>Kelas</a:t>
            </a:r>
            <a:r>
              <a:rPr lang="en-US" sz="1200" dirty="0"/>
              <a:t> V SDN </a:t>
            </a:r>
            <a:r>
              <a:rPr lang="en-US" sz="1200" dirty="0" err="1"/>
              <a:t>Gugus</a:t>
            </a:r>
            <a:r>
              <a:rPr lang="en-US" sz="1200" dirty="0"/>
              <a:t> XIX Kota Bengkulu. </a:t>
            </a:r>
            <a:r>
              <a:rPr lang="en-US" sz="1200" i="1" dirty="0"/>
              <a:t>JURIDIKDAS: </a:t>
            </a:r>
            <a:r>
              <a:rPr lang="en-US" sz="1200" i="1" dirty="0" err="1"/>
              <a:t>Jurnal</a:t>
            </a:r>
            <a:r>
              <a:rPr lang="en-US" sz="1200" i="1" dirty="0"/>
              <a:t> </a:t>
            </a:r>
            <a:r>
              <a:rPr lang="en-US" sz="1200" i="1" dirty="0" err="1"/>
              <a:t>Riset</a:t>
            </a:r>
            <a:r>
              <a:rPr lang="en-US" sz="1200" i="1" dirty="0"/>
              <a:t> </a:t>
            </a:r>
            <a:r>
              <a:rPr lang="en-US" sz="1200" i="1" dirty="0" err="1"/>
              <a:t>Pendidikan</a:t>
            </a:r>
            <a:r>
              <a:rPr lang="en-US" sz="1200" i="1" dirty="0"/>
              <a:t> </a:t>
            </a:r>
            <a:r>
              <a:rPr lang="en-US" sz="1200" i="1" dirty="0" err="1"/>
              <a:t>Dasar</a:t>
            </a:r>
            <a:r>
              <a:rPr lang="en-US" sz="1200" dirty="0"/>
              <a:t>, </a:t>
            </a:r>
            <a:r>
              <a:rPr lang="en-US" sz="1200" i="1" dirty="0"/>
              <a:t>3</a:t>
            </a:r>
            <a:r>
              <a:rPr lang="en-US" sz="1200" dirty="0"/>
              <a:t>(2), 198–209.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doi.org/10.33369/juridikdas.3.2.198-209</a:t>
            </a:r>
            <a:endParaRPr lang="en-US" sz="1200" dirty="0"/>
          </a:p>
          <a:p>
            <a:r>
              <a:rPr lang="en-US" sz="1200" dirty="0" err="1"/>
              <a:t>Putri</a:t>
            </a:r>
            <a:r>
              <a:rPr lang="en-US" sz="1200" dirty="0"/>
              <a:t>, V. M., </a:t>
            </a:r>
            <a:r>
              <a:rPr lang="en-US" sz="1200" dirty="0" err="1"/>
              <a:t>Firman</a:t>
            </a:r>
            <a:r>
              <a:rPr lang="en-US" sz="1200" dirty="0"/>
              <a:t>, F., &amp; </a:t>
            </a:r>
            <a:r>
              <a:rPr lang="en-US" sz="1200" dirty="0" err="1"/>
              <a:t>Desyandri</a:t>
            </a:r>
            <a:r>
              <a:rPr lang="en-US" sz="1200" dirty="0"/>
              <a:t>, D. (2021). </a:t>
            </a:r>
            <a:r>
              <a:rPr lang="en-US" sz="1200" dirty="0" err="1"/>
              <a:t>Kajian</a:t>
            </a:r>
            <a:r>
              <a:rPr lang="en-US" sz="1200" dirty="0"/>
              <a:t> </a:t>
            </a:r>
            <a:r>
              <a:rPr lang="en-US" sz="1200" dirty="0" err="1"/>
              <a:t>Pembelajaran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Model Two Stay Two Stray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Hasil</a:t>
            </a:r>
            <a:r>
              <a:rPr lang="en-US" sz="1200" dirty="0"/>
              <a:t> </a:t>
            </a:r>
            <a:r>
              <a:rPr lang="en-US" sz="1200" dirty="0" err="1"/>
              <a:t>Belajar</a:t>
            </a:r>
            <a:r>
              <a:rPr lang="en-US" sz="1200" dirty="0"/>
              <a:t> </a:t>
            </a:r>
            <a:r>
              <a:rPr lang="en-US" sz="1200" dirty="0" err="1"/>
              <a:t>Tematik</a:t>
            </a:r>
            <a:r>
              <a:rPr lang="en-US" sz="1200" dirty="0"/>
              <a:t> </a:t>
            </a:r>
            <a:r>
              <a:rPr lang="en-US" sz="1200" dirty="0" err="1"/>
              <a:t>Terpadu</a:t>
            </a:r>
            <a:r>
              <a:rPr lang="en-US" sz="1200" dirty="0"/>
              <a:t> di </a:t>
            </a:r>
            <a:r>
              <a:rPr lang="en-US" sz="1200" dirty="0" err="1"/>
              <a:t>Sekolah</a:t>
            </a:r>
            <a:r>
              <a:rPr lang="en-US" sz="1200" dirty="0"/>
              <a:t> </a:t>
            </a:r>
            <a:r>
              <a:rPr lang="en-US" sz="1200" dirty="0" err="1"/>
              <a:t>Dasar</a:t>
            </a:r>
            <a:r>
              <a:rPr lang="en-US" sz="1200" dirty="0"/>
              <a:t>. </a:t>
            </a:r>
            <a:r>
              <a:rPr lang="en-US" sz="1200" i="1" dirty="0" err="1"/>
              <a:t>Jurnal</a:t>
            </a:r>
            <a:r>
              <a:rPr lang="en-US" sz="1200" i="1" dirty="0"/>
              <a:t> </a:t>
            </a:r>
            <a:r>
              <a:rPr lang="en-US" sz="1200" i="1" dirty="0" err="1"/>
              <a:t>Pendidikan</a:t>
            </a:r>
            <a:r>
              <a:rPr lang="en-US" sz="1200" i="1" dirty="0"/>
              <a:t> </a:t>
            </a:r>
            <a:r>
              <a:rPr lang="en-US" sz="1200" i="1" dirty="0" err="1"/>
              <a:t>Tambusai</a:t>
            </a:r>
            <a:r>
              <a:rPr lang="en-US" sz="1200" dirty="0"/>
              <a:t>, </a:t>
            </a:r>
            <a:r>
              <a:rPr lang="en-US" sz="1200" i="1" dirty="0"/>
              <a:t>5</a:t>
            </a:r>
            <a:r>
              <a:rPr lang="en-US" sz="1200" dirty="0"/>
              <a:t>, 10085–10089. </a:t>
            </a:r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www.jptam.org/index.php/jptam/article/view/2578</a:t>
            </a:r>
            <a:endParaRPr lang="en-US" sz="1200" dirty="0"/>
          </a:p>
          <a:p>
            <a:r>
              <a:rPr lang="en-US" sz="1200" dirty="0"/>
              <a:t>Sari, A., &amp; </a:t>
            </a:r>
            <a:r>
              <a:rPr lang="en-US" sz="1200" dirty="0" err="1"/>
              <a:t>Azmi</a:t>
            </a:r>
            <a:r>
              <a:rPr lang="en-US" sz="1200" dirty="0"/>
              <a:t>, M. P. (2018). </a:t>
            </a:r>
            <a:r>
              <a:rPr lang="en-US" sz="1200" dirty="0" err="1"/>
              <a:t>Penerapan</a:t>
            </a:r>
            <a:r>
              <a:rPr lang="en-US" sz="1200" dirty="0"/>
              <a:t> Model </a:t>
            </a:r>
            <a:r>
              <a:rPr lang="en-US" sz="1200" dirty="0" err="1"/>
              <a:t>Kooperatif</a:t>
            </a:r>
            <a:r>
              <a:rPr lang="en-US" sz="1200" dirty="0"/>
              <a:t> </a:t>
            </a:r>
            <a:r>
              <a:rPr lang="en-US" sz="1200" dirty="0" err="1"/>
              <a:t>Tipe</a:t>
            </a:r>
            <a:r>
              <a:rPr lang="en-US" sz="1200" dirty="0"/>
              <a:t> Two Stay Two Stray (</a:t>
            </a:r>
            <a:r>
              <a:rPr lang="en-US" sz="1200" dirty="0" err="1"/>
              <a:t>Tsts</a:t>
            </a:r>
            <a:r>
              <a:rPr lang="en-US" sz="1200" dirty="0"/>
              <a:t>)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Kemampuan</a:t>
            </a:r>
            <a:r>
              <a:rPr lang="en-US" sz="1200" dirty="0"/>
              <a:t> </a:t>
            </a:r>
            <a:r>
              <a:rPr lang="en-US" sz="1200" dirty="0" err="1"/>
              <a:t>Komunikasi</a:t>
            </a:r>
            <a:r>
              <a:rPr lang="en-US" sz="1200" dirty="0"/>
              <a:t> </a:t>
            </a:r>
            <a:r>
              <a:rPr lang="en-US" sz="1200" dirty="0" err="1"/>
              <a:t>Matematis</a:t>
            </a:r>
            <a:r>
              <a:rPr lang="en-US" sz="1200" dirty="0"/>
              <a:t>. </a:t>
            </a:r>
            <a:r>
              <a:rPr lang="en-US" sz="1200" i="1" dirty="0" err="1"/>
              <a:t>Jurnal</a:t>
            </a:r>
            <a:r>
              <a:rPr lang="en-US" sz="1200" i="1" dirty="0"/>
              <a:t> </a:t>
            </a:r>
            <a:r>
              <a:rPr lang="en-US" sz="1200" i="1" dirty="0" err="1"/>
              <a:t>Cendekia</a:t>
            </a:r>
            <a:r>
              <a:rPr lang="en-US" sz="1200" i="1" dirty="0"/>
              <a:t> : </a:t>
            </a:r>
            <a:r>
              <a:rPr lang="en-US" sz="1200" i="1" dirty="0" err="1"/>
              <a:t>Jurnal</a:t>
            </a:r>
            <a:r>
              <a:rPr lang="en-US" sz="1200" i="1" dirty="0"/>
              <a:t> </a:t>
            </a:r>
            <a:r>
              <a:rPr lang="en-US" sz="1200" i="1" dirty="0" err="1"/>
              <a:t>Pendidikan</a:t>
            </a:r>
            <a:r>
              <a:rPr lang="en-US" sz="1200" i="1" dirty="0"/>
              <a:t> </a:t>
            </a:r>
            <a:r>
              <a:rPr lang="en-US" sz="1200" i="1" dirty="0" err="1"/>
              <a:t>Matematika</a:t>
            </a:r>
            <a:r>
              <a:rPr lang="en-US" sz="1200" dirty="0"/>
              <a:t>, </a:t>
            </a:r>
            <a:r>
              <a:rPr lang="en-US" sz="1200" i="1" dirty="0"/>
              <a:t>2</a:t>
            </a:r>
            <a:r>
              <a:rPr lang="en-US" sz="1200" dirty="0"/>
              <a:t>(1), 164–171. </a:t>
            </a:r>
            <a:r>
              <a:rPr lang="en-US" sz="1200" dirty="0">
                <a:hlinkClick r:id="rId5"/>
              </a:rPr>
              <a:t>https://</a:t>
            </a:r>
            <a:r>
              <a:rPr lang="en-US" sz="1200" dirty="0" smtClean="0">
                <a:hlinkClick r:id="rId5"/>
              </a:rPr>
              <a:t>doi.org/10.31004/cendekia.v2i1.42</a:t>
            </a:r>
            <a:endParaRPr lang="en-US" sz="1200" dirty="0"/>
          </a:p>
          <a:p>
            <a:r>
              <a:rPr lang="en-US" sz="1200" dirty="0"/>
              <a:t>Sari, C. W. P., &amp; </a:t>
            </a:r>
            <a:r>
              <a:rPr lang="en-US" sz="1200" dirty="0" err="1"/>
              <a:t>Indarini</a:t>
            </a:r>
            <a:r>
              <a:rPr lang="en-US" sz="1200" dirty="0"/>
              <a:t>, E. (2021). Meta </a:t>
            </a:r>
            <a:r>
              <a:rPr lang="en-US" sz="1200" dirty="0" err="1"/>
              <a:t>Analisis</a:t>
            </a:r>
            <a:r>
              <a:rPr lang="en-US" sz="1200" dirty="0"/>
              <a:t> </a:t>
            </a:r>
            <a:r>
              <a:rPr lang="en-US" sz="1200" dirty="0" err="1"/>
              <a:t>Komparasi</a:t>
            </a:r>
            <a:r>
              <a:rPr lang="en-US" sz="1200" dirty="0"/>
              <a:t> </a:t>
            </a:r>
            <a:r>
              <a:rPr lang="en-US" sz="1200" dirty="0" err="1"/>
              <a:t>Efektivitas</a:t>
            </a:r>
            <a:r>
              <a:rPr lang="en-US" sz="1200" dirty="0"/>
              <a:t> Model </a:t>
            </a:r>
            <a:r>
              <a:rPr lang="en-US" sz="1200" dirty="0" err="1"/>
              <a:t>Pembelajaran</a:t>
            </a:r>
            <a:r>
              <a:rPr lang="en-US" sz="1200" dirty="0"/>
              <a:t> Jigsaw </a:t>
            </a:r>
            <a:r>
              <a:rPr lang="en-US" sz="1200" dirty="0" err="1"/>
              <a:t>dan</a:t>
            </a:r>
            <a:r>
              <a:rPr lang="en-US" sz="1200" dirty="0"/>
              <a:t> Two Stay Two Stray (TSTS) </a:t>
            </a:r>
            <a:r>
              <a:rPr lang="en-US" sz="1200" dirty="0" err="1"/>
              <a:t>Ditinjau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Hasil</a:t>
            </a:r>
            <a:r>
              <a:rPr lang="en-US" sz="1200" dirty="0"/>
              <a:t> </a:t>
            </a:r>
            <a:r>
              <a:rPr lang="en-US" sz="1200" dirty="0" err="1"/>
              <a:t>Belajar</a:t>
            </a:r>
            <a:r>
              <a:rPr lang="en-US" sz="1200" dirty="0"/>
              <a:t> </a:t>
            </a:r>
            <a:r>
              <a:rPr lang="en-US" sz="1200" dirty="0" err="1"/>
              <a:t>Pembelajaran</a:t>
            </a:r>
            <a:r>
              <a:rPr lang="en-US" sz="1200" dirty="0"/>
              <a:t> </a:t>
            </a:r>
            <a:r>
              <a:rPr lang="en-US" sz="1200" dirty="0" err="1"/>
              <a:t>Tematik</a:t>
            </a:r>
            <a:r>
              <a:rPr lang="en-US" sz="1200" dirty="0"/>
              <a:t> </a:t>
            </a:r>
            <a:r>
              <a:rPr lang="en-US" sz="1200" dirty="0" err="1"/>
              <a:t>Siswa</a:t>
            </a:r>
            <a:r>
              <a:rPr lang="en-US" sz="1200" dirty="0"/>
              <a:t> SD. </a:t>
            </a:r>
            <a:r>
              <a:rPr lang="en-US" sz="1200" i="1" dirty="0" err="1"/>
              <a:t>Jurnal</a:t>
            </a:r>
            <a:r>
              <a:rPr lang="en-US" sz="1200" i="1" dirty="0"/>
              <a:t> </a:t>
            </a:r>
            <a:r>
              <a:rPr lang="en-US" sz="1200" i="1" dirty="0" err="1"/>
              <a:t>Pedagogi</a:t>
            </a:r>
            <a:r>
              <a:rPr lang="en-US" sz="1200" i="1" dirty="0"/>
              <a:t> Dan </a:t>
            </a:r>
            <a:r>
              <a:rPr lang="en-US" sz="1200" i="1" dirty="0" err="1"/>
              <a:t>Pembelajaran</a:t>
            </a:r>
            <a:r>
              <a:rPr lang="en-US" sz="1200" dirty="0"/>
              <a:t>, </a:t>
            </a:r>
            <a:r>
              <a:rPr lang="en-US" sz="1200" i="1" dirty="0"/>
              <a:t>4</a:t>
            </a:r>
            <a:r>
              <a:rPr lang="en-US" sz="1200" dirty="0"/>
              <a:t>(1), 101. </a:t>
            </a:r>
            <a:r>
              <a:rPr lang="en-US" sz="1200" dirty="0">
                <a:hlinkClick r:id="rId6"/>
              </a:rPr>
              <a:t>https://</a:t>
            </a:r>
            <a:r>
              <a:rPr lang="en-US" sz="1200" dirty="0" smtClean="0">
                <a:hlinkClick r:id="rId6"/>
              </a:rPr>
              <a:t>doi.org/10.23887/jp2.v4i1.33251</a:t>
            </a:r>
            <a:endParaRPr lang="en-US" sz="1200" dirty="0" smtClean="0"/>
          </a:p>
          <a:p>
            <a:r>
              <a:rPr lang="en-US" sz="1200" dirty="0"/>
              <a:t>Ade, S. (2011). </a:t>
            </a:r>
            <a:r>
              <a:rPr lang="en-US" sz="1200" i="1" dirty="0"/>
              <a:t>Model-Model </a:t>
            </a:r>
            <a:r>
              <a:rPr lang="en-US" sz="1200" i="1" dirty="0" err="1"/>
              <a:t>Pembelajaran</a:t>
            </a:r>
            <a:r>
              <a:rPr lang="en-US" sz="1200" i="1" dirty="0"/>
              <a:t>.</a:t>
            </a:r>
            <a:r>
              <a:rPr lang="en-US" sz="1200" dirty="0"/>
              <a:t> Jakarta: </a:t>
            </a:r>
            <a:r>
              <a:rPr lang="en-US" sz="1200" dirty="0" err="1"/>
              <a:t>Bumi</a:t>
            </a:r>
            <a:r>
              <a:rPr lang="en-US" sz="1200" dirty="0"/>
              <a:t> </a:t>
            </a:r>
            <a:r>
              <a:rPr lang="en-US" sz="1200" dirty="0" err="1"/>
              <a:t>Aksara</a:t>
            </a:r>
            <a:r>
              <a:rPr lang="en-US" sz="1200" dirty="0"/>
              <a:t>.</a:t>
            </a:r>
          </a:p>
          <a:p>
            <a:r>
              <a:rPr lang="en-US" sz="1200" dirty="0"/>
              <a:t>Ahmadi, L. K. (2014). </a:t>
            </a:r>
            <a:r>
              <a:rPr lang="en-US" sz="1200" i="1" dirty="0" err="1"/>
              <a:t>Pengembangan</a:t>
            </a:r>
            <a:r>
              <a:rPr lang="en-US" sz="1200" i="1" dirty="0"/>
              <a:t> Dan Model </a:t>
            </a:r>
            <a:r>
              <a:rPr lang="en-US" sz="1200" i="1" dirty="0" err="1"/>
              <a:t>Pembelajaran</a:t>
            </a:r>
            <a:r>
              <a:rPr lang="en-US" sz="1200" i="1" dirty="0"/>
              <a:t> </a:t>
            </a:r>
            <a:r>
              <a:rPr lang="en-US" sz="1200" i="1" dirty="0" err="1"/>
              <a:t>Tematik</a:t>
            </a:r>
            <a:r>
              <a:rPr lang="en-US" sz="1200" i="1" dirty="0"/>
              <a:t> </a:t>
            </a:r>
            <a:r>
              <a:rPr lang="en-US" sz="1200" i="1" dirty="0" err="1"/>
              <a:t>Integratif</a:t>
            </a:r>
            <a:r>
              <a:rPr lang="en-US" sz="1200" i="1" dirty="0"/>
              <a:t> .</a:t>
            </a:r>
            <a:r>
              <a:rPr lang="en-US" sz="1200" dirty="0"/>
              <a:t> Jakarta: </a:t>
            </a:r>
            <a:r>
              <a:rPr lang="en-US" sz="1200" dirty="0" err="1"/>
              <a:t>Prestasi</a:t>
            </a:r>
            <a:r>
              <a:rPr lang="en-US" sz="1200" dirty="0"/>
              <a:t> </a:t>
            </a:r>
            <a:r>
              <a:rPr lang="en-US" sz="1200" dirty="0" err="1"/>
              <a:t>Pustaka</a:t>
            </a:r>
            <a:r>
              <a:rPr lang="en-US" sz="1200" dirty="0"/>
              <a:t>.</a:t>
            </a:r>
          </a:p>
          <a:p>
            <a:r>
              <a:rPr lang="en-US" sz="1200" dirty="0"/>
              <a:t>Aqib, Z. (2014). </a:t>
            </a:r>
            <a:r>
              <a:rPr lang="en-US" sz="1200" i="1" dirty="0"/>
              <a:t>Model-Model, Media,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Strategi</a:t>
            </a:r>
            <a:r>
              <a:rPr lang="en-US" sz="1200" i="1" dirty="0"/>
              <a:t> </a:t>
            </a:r>
            <a:r>
              <a:rPr lang="en-US" sz="1200" i="1" dirty="0" err="1"/>
              <a:t>Pembelajaran</a:t>
            </a:r>
            <a:r>
              <a:rPr lang="en-US" sz="1200" i="1" dirty="0"/>
              <a:t> </a:t>
            </a:r>
            <a:r>
              <a:rPr lang="en-US" sz="1200" i="1" dirty="0" err="1"/>
              <a:t>Kontekstual</a:t>
            </a:r>
            <a:r>
              <a:rPr lang="en-US" sz="1200" i="1" dirty="0"/>
              <a:t> (</a:t>
            </a:r>
            <a:r>
              <a:rPr lang="en-US" sz="1200" i="1" dirty="0" err="1"/>
              <a:t>Inovatif</a:t>
            </a:r>
            <a:r>
              <a:rPr lang="en-US" sz="1200" i="1" dirty="0"/>
              <a:t>).</a:t>
            </a:r>
            <a:r>
              <a:rPr lang="en-US" sz="1200" dirty="0"/>
              <a:t> Bandung: </a:t>
            </a:r>
            <a:r>
              <a:rPr lang="en-US" sz="1200" dirty="0" err="1"/>
              <a:t>Yrama</a:t>
            </a:r>
            <a:r>
              <a:rPr lang="en-US" sz="1200" dirty="0"/>
              <a:t> </a:t>
            </a:r>
            <a:r>
              <a:rPr lang="en-US" sz="1200" dirty="0" err="1"/>
              <a:t>Widya</a:t>
            </a:r>
            <a:r>
              <a:rPr lang="en-US" sz="1200" dirty="0"/>
              <a:t>.</a:t>
            </a:r>
          </a:p>
          <a:p>
            <a:r>
              <a:rPr lang="en-US" sz="1200" dirty="0"/>
              <a:t>Dr. </a:t>
            </a:r>
            <a:r>
              <a:rPr lang="en-US" sz="1200" dirty="0" err="1"/>
              <a:t>Yuberti</a:t>
            </a:r>
            <a:r>
              <a:rPr lang="en-US" sz="1200" dirty="0"/>
              <a:t>, M. (2013). </a:t>
            </a:r>
            <a:r>
              <a:rPr lang="en-US" sz="1200" i="1" dirty="0" err="1"/>
              <a:t>Teori</a:t>
            </a:r>
            <a:r>
              <a:rPr lang="en-US" sz="1200" i="1" dirty="0"/>
              <a:t> </a:t>
            </a:r>
            <a:r>
              <a:rPr lang="en-US" sz="1200" i="1" dirty="0" err="1"/>
              <a:t>Pembelajaran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Pengembangan</a:t>
            </a:r>
            <a:r>
              <a:rPr lang="en-US" sz="1200" i="1" dirty="0"/>
              <a:t> </a:t>
            </a:r>
            <a:r>
              <a:rPr lang="en-US" sz="1200" i="1" dirty="0" err="1"/>
              <a:t>Bahan</a:t>
            </a:r>
            <a:r>
              <a:rPr lang="en-US" sz="1200" i="1" dirty="0"/>
              <a:t> Ajar </a:t>
            </a:r>
            <a:r>
              <a:rPr lang="en-US" sz="1200" i="1" dirty="0" err="1"/>
              <a:t>dalam</a:t>
            </a:r>
            <a:r>
              <a:rPr lang="en-US" sz="1200" i="1" dirty="0"/>
              <a:t> </a:t>
            </a:r>
            <a:r>
              <a:rPr lang="en-US" sz="1200" i="1" dirty="0" err="1"/>
              <a:t>Pendidikan</a:t>
            </a:r>
            <a:r>
              <a:rPr lang="en-US" sz="1200" i="1" dirty="0"/>
              <a:t>.</a:t>
            </a:r>
            <a:r>
              <a:rPr lang="en-US" sz="1200" dirty="0"/>
              <a:t> Bandar Lampung: </a:t>
            </a:r>
            <a:r>
              <a:rPr lang="en-US" sz="1200" dirty="0" err="1"/>
              <a:t>Anugrah</a:t>
            </a:r>
            <a:r>
              <a:rPr lang="en-US" sz="1200" dirty="0"/>
              <a:t> </a:t>
            </a:r>
            <a:r>
              <a:rPr lang="en-US" sz="1200" dirty="0" err="1"/>
              <a:t>Utama</a:t>
            </a:r>
            <a:r>
              <a:rPr lang="en-US" sz="1200" dirty="0"/>
              <a:t> </a:t>
            </a:r>
            <a:r>
              <a:rPr lang="en-US" sz="1200" dirty="0" err="1"/>
              <a:t>Raharja</a:t>
            </a:r>
            <a:r>
              <a:rPr lang="en-US" sz="1200" dirty="0"/>
              <a:t> (AURA).</a:t>
            </a:r>
          </a:p>
          <a:p>
            <a:r>
              <a:rPr lang="en-US" sz="1200" dirty="0" err="1"/>
              <a:t>Ghozali</a:t>
            </a:r>
            <a:r>
              <a:rPr lang="en-US" sz="1200" dirty="0"/>
              <a:t>. (2016). </a:t>
            </a:r>
            <a:r>
              <a:rPr lang="en-US" sz="1200" i="1" dirty="0" err="1"/>
              <a:t>Aplikasi</a:t>
            </a:r>
            <a:r>
              <a:rPr lang="en-US" sz="1200" i="1" dirty="0"/>
              <a:t> </a:t>
            </a:r>
            <a:r>
              <a:rPr lang="en-US" sz="1200" i="1" dirty="0" err="1"/>
              <a:t>Analisis</a:t>
            </a:r>
            <a:r>
              <a:rPr lang="en-US" sz="1200" i="1" dirty="0"/>
              <a:t> </a:t>
            </a:r>
            <a:r>
              <a:rPr lang="en-US" sz="1200" i="1" dirty="0" err="1"/>
              <a:t>Multivariete</a:t>
            </a:r>
            <a:r>
              <a:rPr lang="en-US" sz="1200" i="1" dirty="0"/>
              <a:t> </a:t>
            </a:r>
            <a:r>
              <a:rPr lang="en-US" sz="1200" i="1" dirty="0" err="1"/>
              <a:t>Dengan</a:t>
            </a:r>
            <a:r>
              <a:rPr lang="en-US" sz="1200" i="1" dirty="0"/>
              <a:t> Program IBM SPSS.</a:t>
            </a:r>
            <a:r>
              <a:rPr lang="en-US" sz="1200" dirty="0"/>
              <a:t> Semarang: </a:t>
            </a:r>
            <a:r>
              <a:rPr lang="en-US" sz="1200" dirty="0" err="1"/>
              <a:t>Universitas</a:t>
            </a:r>
            <a:r>
              <a:rPr lang="en-US" sz="1200" dirty="0"/>
              <a:t> </a:t>
            </a:r>
            <a:r>
              <a:rPr lang="en-US" sz="1200" dirty="0" err="1"/>
              <a:t>Diponegoro</a:t>
            </a:r>
            <a:r>
              <a:rPr lang="en-US" sz="1200" dirty="0"/>
              <a:t>.</a:t>
            </a:r>
          </a:p>
          <a:p>
            <a:r>
              <a:rPr lang="en-US" sz="1200" dirty="0" err="1"/>
              <a:t>Hajar</a:t>
            </a:r>
            <a:r>
              <a:rPr lang="en-US" sz="1200" dirty="0"/>
              <a:t>, I. (2013). </a:t>
            </a:r>
            <a:r>
              <a:rPr lang="en-US" sz="1200" i="1" dirty="0" err="1"/>
              <a:t>Panduan</a:t>
            </a:r>
            <a:r>
              <a:rPr lang="en-US" sz="1200" i="1" dirty="0"/>
              <a:t> </a:t>
            </a:r>
            <a:r>
              <a:rPr lang="en-US" sz="1200" i="1" dirty="0" err="1"/>
              <a:t>Lengkap</a:t>
            </a:r>
            <a:r>
              <a:rPr lang="en-US" sz="1200" i="1" dirty="0"/>
              <a:t> </a:t>
            </a:r>
            <a:r>
              <a:rPr lang="en-US" sz="1200" i="1" dirty="0" err="1"/>
              <a:t>Kurikulum</a:t>
            </a:r>
            <a:r>
              <a:rPr lang="en-US" sz="1200" i="1" dirty="0"/>
              <a:t> </a:t>
            </a:r>
            <a:r>
              <a:rPr lang="en-US" sz="1200" i="1" dirty="0" err="1"/>
              <a:t>Tematik</a:t>
            </a:r>
            <a:r>
              <a:rPr lang="en-US" sz="1200" i="1" dirty="0"/>
              <a:t> </a:t>
            </a:r>
            <a:r>
              <a:rPr lang="en-US" sz="1200" i="1" dirty="0" err="1"/>
              <a:t>untuk</a:t>
            </a:r>
            <a:r>
              <a:rPr lang="en-US" sz="1200" i="1" dirty="0"/>
              <a:t> SD/MI .</a:t>
            </a:r>
            <a:r>
              <a:rPr lang="en-US" sz="1200" dirty="0"/>
              <a:t> Yogyakarta: DIVA Press.</a:t>
            </a:r>
          </a:p>
          <a:p>
            <a:r>
              <a:rPr lang="en-US" sz="1200" dirty="0"/>
              <a:t>Huda, M. (2013). </a:t>
            </a:r>
            <a:r>
              <a:rPr lang="en-US" sz="1200" i="1" dirty="0"/>
              <a:t>Cooperative Learning </a:t>
            </a:r>
            <a:r>
              <a:rPr lang="en-US" sz="1200" i="1" dirty="0" err="1"/>
              <a:t>Metode</a:t>
            </a:r>
            <a:r>
              <a:rPr lang="en-US" sz="1200" i="1" dirty="0"/>
              <a:t>, </a:t>
            </a:r>
            <a:r>
              <a:rPr lang="en-US" sz="1200" i="1" dirty="0" err="1"/>
              <a:t>Teknik</a:t>
            </a:r>
            <a:r>
              <a:rPr lang="en-US" sz="1200" i="1" dirty="0"/>
              <a:t>, </a:t>
            </a:r>
            <a:r>
              <a:rPr lang="en-US" sz="1200" i="1" dirty="0" err="1"/>
              <a:t>Struktur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Model </a:t>
            </a:r>
            <a:r>
              <a:rPr lang="en-US" sz="1200" i="1" dirty="0" err="1"/>
              <a:t>Penerapan</a:t>
            </a:r>
            <a:r>
              <a:rPr lang="en-US" sz="1200" i="1" dirty="0"/>
              <a:t>.</a:t>
            </a:r>
            <a:r>
              <a:rPr lang="en-US" sz="1200" dirty="0"/>
              <a:t> Yogyakarta: </a:t>
            </a:r>
            <a:r>
              <a:rPr lang="en-US" sz="1200" dirty="0" err="1"/>
              <a:t>Pustaka</a:t>
            </a:r>
            <a:r>
              <a:rPr lang="en-US" sz="1200" dirty="0"/>
              <a:t> </a:t>
            </a:r>
            <a:r>
              <a:rPr lang="en-US" sz="1200" dirty="0" err="1"/>
              <a:t>pelajar</a:t>
            </a:r>
            <a:r>
              <a:rPr lang="en-US" sz="1200" dirty="0"/>
              <a:t>.</a:t>
            </a:r>
          </a:p>
          <a:p>
            <a:r>
              <a:rPr lang="en-US" sz="1200" dirty="0" err="1" smtClean="0"/>
              <a:t>Suprijono</a:t>
            </a:r>
            <a:r>
              <a:rPr lang="en-US" sz="1200" dirty="0"/>
              <a:t>, A. (2015). </a:t>
            </a:r>
            <a:r>
              <a:rPr lang="en-US" sz="1200" i="1" dirty="0"/>
              <a:t>Cooperative Learning </a:t>
            </a:r>
            <a:r>
              <a:rPr lang="en-US" sz="1200" i="1" dirty="0" err="1"/>
              <a:t>Teori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Aplikasi</a:t>
            </a:r>
            <a:r>
              <a:rPr lang="en-US" sz="1200" i="1" dirty="0"/>
              <a:t> PAIKEM.</a:t>
            </a:r>
            <a:r>
              <a:rPr lang="en-US" sz="1200" dirty="0"/>
              <a:t> Yogyakarta: </a:t>
            </a:r>
            <a:r>
              <a:rPr lang="en-US" sz="1200" dirty="0" err="1"/>
              <a:t>Pustaka</a:t>
            </a:r>
            <a:r>
              <a:rPr lang="en-US" sz="1200" dirty="0"/>
              <a:t> </a:t>
            </a:r>
            <a:r>
              <a:rPr lang="en-US" sz="1200" dirty="0" err="1"/>
              <a:t>Pelajar</a:t>
            </a:r>
            <a:r>
              <a:rPr lang="en-US" sz="1200" dirty="0"/>
              <a:t>.</a:t>
            </a:r>
          </a:p>
          <a:p>
            <a:r>
              <a:rPr lang="en-US" sz="1200" dirty="0" err="1"/>
              <a:t>Wijaya</a:t>
            </a:r>
            <a:r>
              <a:rPr lang="en-US" sz="1200" dirty="0"/>
              <a:t>, C. (1996). </a:t>
            </a:r>
            <a:r>
              <a:rPr lang="en-US" sz="1200" i="1" dirty="0" err="1"/>
              <a:t>Pendidikan</a:t>
            </a:r>
            <a:r>
              <a:rPr lang="en-US" sz="1200" i="1" dirty="0"/>
              <a:t> Remedial, </a:t>
            </a:r>
            <a:r>
              <a:rPr lang="en-US" sz="1200" i="1" dirty="0" err="1"/>
              <a:t>Sarana</a:t>
            </a:r>
            <a:r>
              <a:rPr lang="en-US" sz="1200" i="1" dirty="0"/>
              <a:t> </a:t>
            </a:r>
            <a:r>
              <a:rPr lang="en-US" sz="1200" i="1" dirty="0" err="1"/>
              <a:t>Pengembangan</a:t>
            </a:r>
            <a:r>
              <a:rPr lang="en-US" sz="1200" i="1" dirty="0"/>
              <a:t> </a:t>
            </a:r>
            <a:r>
              <a:rPr lang="en-US" sz="1200" i="1" dirty="0" err="1"/>
              <a:t>Mutu</a:t>
            </a:r>
            <a:r>
              <a:rPr lang="en-US" sz="1200" i="1" dirty="0"/>
              <a:t> </a:t>
            </a:r>
            <a:r>
              <a:rPr lang="en-US" sz="1200" i="1" dirty="0" err="1"/>
              <a:t>Sumber</a:t>
            </a:r>
            <a:r>
              <a:rPr lang="en-US" sz="1200" i="1" dirty="0"/>
              <a:t> </a:t>
            </a:r>
            <a:r>
              <a:rPr lang="en-US" sz="1200" i="1" dirty="0" err="1"/>
              <a:t>Daya</a:t>
            </a:r>
            <a:r>
              <a:rPr lang="en-US" sz="1200" i="1" dirty="0"/>
              <a:t> </a:t>
            </a:r>
            <a:r>
              <a:rPr lang="en-US" sz="1200" i="1" dirty="0" err="1"/>
              <a:t>Manusia</a:t>
            </a:r>
            <a:r>
              <a:rPr lang="en-US" sz="1200" i="1" dirty="0"/>
              <a:t>.</a:t>
            </a:r>
            <a:r>
              <a:rPr lang="en-US" sz="1200" dirty="0"/>
              <a:t> Bandung: </a:t>
            </a:r>
            <a:r>
              <a:rPr lang="en-US" sz="1200" dirty="0" err="1"/>
              <a:t>Remaja</a:t>
            </a:r>
            <a:r>
              <a:rPr lang="en-US" sz="1200" dirty="0"/>
              <a:t> </a:t>
            </a:r>
            <a:r>
              <a:rPr lang="en-US" sz="1200" dirty="0" err="1"/>
              <a:t>Rosda</a:t>
            </a:r>
            <a:r>
              <a:rPr lang="en-US" sz="1200" dirty="0"/>
              <a:t> </a:t>
            </a:r>
            <a:r>
              <a:rPr lang="en-US" sz="1200" dirty="0" err="1"/>
              <a:t>Karya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547</Words>
  <Application>Microsoft Office PowerPoint</Application>
  <PresentationFormat>Widescreen</PresentationFormat>
  <Paragraphs>55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Exo</vt:lpstr>
      <vt:lpstr>Century Gothic</vt:lpstr>
      <vt:lpstr>Calibri</vt:lpstr>
      <vt:lpstr>Arial</vt:lpstr>
      <vt:lpstr>Office Theme</vt:lpstr>
      <vt:lpstr>PENGARUH STRATEGI PEMBELAJARAN TWO STAY TWO STRAY TERHADAP KEMAMPUAN BERPIKIR KRITIS PESERTA DIDIK KELAS 3 PADA PEMBELAJARAN TEMATIK DI SD MUHAMMADIYAH 9 NGABAN</vt:lpstr>
      <vt:lpstr>Pendahuluan</vt:lpstr>
      <vt:lpstr>Pertanyaan Penelitian (Rumusan Masalah)</vt:lpstr>
      <vt:lpstr>Metode</vt:lpstr>
      <vt:lpstr>Hasil</vt:lpstr>
      <vt:lpstr>Pembahasan</vt:lpstr>
      <vt:lpstr>Temuan Penting Penelitian</vt:lpstr>
      <vt:lpstr>Manfaat Penelitian</vt:lpstr>
      <vt:lpstr>Referensi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PENGARUH STRATEGI PEMBELAJARAN TWO STAY TWO STRAY TERHADAP KEMAMPUAN BERPIKIR KRITIS PESERTA DIDIK KELAS 3 PADA PEMBELAJARAN TEMATIK DI SD MUHAMMADIYAH 9 NGABAN</dc:title>
  <dc:creator>Umsida</dc:creator>
  <cp:lastModifiedBy>LENOVO</cp:lastModifiedBy>
  <cp:revision>12</cp:revision>
  <dcterms:created xsi:type="dcterms:W3CDTF">2020-02-15T07:43:00Z</dcterms:created>
  <dcterms:modified xsi:type="dcterms:W3CDTF">2022-08-20T08:03:38Z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