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144000" cy="6858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Ex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7171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94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441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10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97160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39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9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87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83260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54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375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Exo"/>
              <a:buNone/>
            </a:pPr>
            <a:r>
              <a:rPr lang="id-ID" sz="4000" dirty="0" smtClean="0"/>
              <a:t>PENGARUH MODEL PEMBELAJARAN KOOPERATIF TIPE TALKING STICK TERHADAP KEMAMPUAN BERPIKIR KRITIS SISWA KELAS 4 PADA MATA PELAJARAN MATEMATIKA</a:t>
            </a:r>
            <a:endParaRPr sz="4000" dirty="0">
              <a:sym typeface="Exo"/>
            </a:endParaRPr>
          </a:p>
        </p:txBody>
      </p:sp>
      <p:sp>
        <p:nvSpPr>
          <p:cNvPr id="41" name="Google Shape;41;p1"/>
          <p:cNvSpPr txBox="1">
            <a:spLocks noGrp="1"/>
          </p:cNvSpPr>
          <p:nvPr>
            <p:ph type="subTitle" idx="1"/>
          </p:nvPr>
        </p:nvSpPr>
        <p:spPr>
          <a:xfrm>
            <a:off x="1714500" y="3693695"/>
            <a:ext cx="8763000" cy="287087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dirty="0"/>
          </a:p>
          <a:p>
            <a:pPr marL="0" lvl="0" indent="0" algn="ctr" rtl="0">
              <a:lnSpc>
                <a:spcPct val="90000"/>
              </a:lnSpc>
              <a:spcBef>
                <a:spcPts val="1000"/>
              </a:spcBef>
              <a:spcAft>
                <a:spcPts val="0"/>
              </a:spcAft>
              <a:buClr>
                <a:schemeClr val="lt1"/>
              </a:buClr>
              <a:buSzPts val="2400"/>
              <a:buNone/>
            </a:pPr>
            <a:r>
              <a:rPr lang="id-ID" dirty="0" smtClean="0"/>
              <a:t>Deviya Nur Laili</a:t>
            </a:r>
            <a:endParaRPr dirty="0"/>
          </a:p>
          <a:p>
            <a:pPr marL="0" lvl="0" indent="0" algn="ctr" rtl="0">
              <a:lnSpc>
                <a:spcPct val="90000"/>
              </a:lnSpc>
              <a:spcBef>
                <a:spcPts val="1000"/>
              </a:spcBef>
              <a:spcAft>
                <a:spcPts val="0"/>
              </a:spcAft>
              <a:buClr>
                <a:schemeClr val="lt1"/>
              </a:buClr>
              <a:buSzPts val="2400"/>
              <a:buNone/>
            </a:pPr>
            <a:r>
              <a:rPr lang="id-ID" dirty="0" smtClean="0"/>
              <a:t>Moch. Bahak Udin By Arifin</a:t>
            </a:r>
            <a:endParaRPr dirty="0"/>
          </a:p>
          <a:p>
            <a:pPr marL="0" lvl="0" indent="0" algn="ctr" rtl="0">
              <a:lnSpc>
                <a:spcPct val="90000"/>
              </a:lnSpc>
              <a:spcBef>
                <a:spcPts val="1000"/>
              </a:spcBef>
              <a:spcAft>
                <a:spcPts val="0"/>
              </a:spcAft>
              <a:buClr>
                <a:schemeClr val="lt1"/>
              </a:buClr>
              <a:buSzPts val="2400"/>
              <a:buNone/>
            </a:pPr>
            <a:r>
              <a:rPr lang="id-ID" dirty="0" smtClean="0"/>
              <a:t>Pendidikan Madrasah Ibtidaiyah</a:t>
            </a:r>
            <a:endParaRPr dirty="0"/>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id-ID" dirty="0" smtClean="0">
                <a:solidFill>
                  <a:srgbClr val="F2F2F2"/>
                </a:solidFill>
              </a:rPr>
              <a:t>Agustus, 2022</a:t>
            </a:r>
            <a:endParaRPr dirty="0">
              <a:solidFill>
                <a:srgbClr val="F2F2F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518615" y="1473957"/>
            <a:ext cx="10631606" cy="4567905"/>
          </a:xfrm>
          <a:prstGeom prst="rect">
            <a:avLst/>
          </a:prstGeom>
          <a:noFill/>
          <a:ln>
            <a:noFill/>
          </a:ln>
        </p:spPr>
        <p:txBody>
          <a:bodyPr spcFirstLastPara="1" wrap="square" lIns="91425" tIns="45700" rIns="91425" bIns="45700" anchor="t" anchorCtr="0">
            <a:normAutofit/>
          </a:bodyPr>
          <a:lstStyle/>
          <a:p>
            <a:pPr indent="-228600" algn="just">
              <a:lnSpc>
                <a:spcPct val="150000"/>
              </a:lnSpc>
              <a:buNone/>
            </a:pPr>
            <a:r>
              <a:rPr lang="id-ID" sz="1600" dirty="0" smtClean="0"/>
              <a:t>			Salah </a:t>
            </a:r>
            <a:r>
              <a:rPr lang="id-ID" sz="1600" dirty="0"/>
              <a:t>satu tantangan guru merupakan bagaimana cara guru bisa menciptakan siswa paham mengenai </a:t>
            </a:r>
            <a:r>
              <a:rPr lang="id-ID" sz="1600" dirty="0" smtClean="0"/>
              <a:t>materi yang </a:t>
            </a:r>
            <a:r>
              <a:rPr lang="id-ID" sz="1600" dirty="0"/>
              <a:t>sudah dijelaskan oleh guru, Agar siswa selalu aktif mengikuti pembelajaran dikelas. Guru juga diwajibkan untuk kreatif dan inovatif dalam mensimulasikan khususnya pelajaran matematika. Sehingga matematika yang selama ini di anggap sulit menjadi diminati. Kurangnya antusias dr siswa dalam proses pembelajaran matematika membuat kemampuan berfikir mereka rendah, hal ini disebabkan oleh guru hanya memberikan evaluasi dan materi tanpa perlu adanya model pembelajaran yang </a:t>
            </a:r>
            <a:r>
              <a:rPr lang="id-ID" sz="1600" dirty="0" smtClean="0"/>
              <a:t>diterapkan. Berdasarkan </a:t>
            </a:r>
            <a:r>
              <a:rPr lang="id-ID" sz="1600" dirty="0"/>
              <a:t>hasil penelitian di MI Miftahul Ulum Kraton khususnya kelas 4, diperoleh informasi bahwa masih banyak siswa yang kemampuan berfikir nya rendah khususnya dalam pelajaran matematika</a:t>
            </a:r>
            <a:r>
              <a:rPr lang="id-ID" sz="1600" dirty="0" smtClean="0"/>
              <a:t>.</a:t>
            </a:r>
            <a:endParaRPr lang="id-ID" sz="1600" dirty="0"/>
          </a:p>
          <a:p>
            <a:pPr indent="-228600" algn="just">
              <a:lnSpc>
                <a:spcPct val="150000"/>
              </a:lnSpc>
              <a:buNone/>
            </a:pPr>
            <a:endParaRPr lang="id-ID" sz="1600" dirty="0" smtClean="0"/>
          </a:p>
          <a:p>
            <a:pPr indent="-228600" algn="just">
              <a:buNone/>
            </a:pPr>
            <a:endParaRPr lang="id-ID" sz="1600" dirty="0"/>
          </a:p>
          <a:p>
            <a:pPr marL="457200" lvl="0" indent="-228600" algn="just" rtl="0">
              <a:lnSpc>
                <a:spcPct val="90000"/>
              </a:lnSpc>
              <a:spcBef>
                <a:spcPts val="1000"/>
              </a:spcBef>
              <a:spcAft>
                <a:spcPts val="0"/>
              </a:spcAft>
              <a:buClr>
                <a:schemeClr val="dk1"/>
              </a:buClr>
              <a:buSzPts val="2800"/>
              <a:buNone/>
            </a:pPr>
            <a:endParaRP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2" name="TextBox 1"/>
          <p:cNvSpPr txBox="1"/>
          <p:nvPr/>
        </p:nvSpPr>
        <p:spPr>
          <a:xfrm>
            <a:off x="545910" y="1610436"/>
            <a:ext cx="10863618" cy="2169825"/>
          </a:xfrm>
          <a:prstGeom prst="rect">
            <a:avLst/>
          </a:prstGeom>
          <a:noFill/>
        </p:spPr>
        <p:txBody>
          <a:bodyPr wrap="square" rtlCol="0">
            <a:spAutoFit/>
          </a:bodyPr>
          <a:lstStyle/>
          <a:p>
            <a:pPr marL="342900" lvl="0" indent="-342900">
              <a:lnSpc>
                <a:spcPct val="150000"/>
              </a:lnSpc>
              <a:buFont typeface="+mj-lt"/>
              <a:buAutoNum type="alphaLcPeriod"/>
            </a:pPr>
            <a:r>
              <a:rPr lang="en-US" sz="1800" dirty="0" err="1">
                <a:latin typeface="Century Gothic" panose="020B0502020202020204" pitchFamily="34" charset="0"/>
              </a:rPr>
              <a:t>Bagaimana</a:t>
            </a:r>
            <a:r>
              <a:rPr lang="en-US" sz="1800" dirty="0">
                <a:latin typeface="Century Gothic" panose="020B0502020202020204" pitchFamily="34" charset="0"/>
              </a:rPr>
              <a:t> </a:t>
            </a:r>
            <a:r>
              <a:rPr lang="id-ID" sz="1800" dirty="0" smtClean="0">
                <a:latin typeface="Century Gothic" panose="020B0502020202020204" pitchFamily="34" charset="0"/>
              </a:rPr>
              <a:t>kemampuan berpikir kritis</a:t>
            </a:r>
            <a:r>
              <a:rPr lang="en-US" sz="1800" dirty="0" smtClean="0">
                <a:latin typeface="Century Gothic" panose="020B0502020202020204" pitchFamily="34" charset="0"/>
              </a:rPr>
              <a:t> </a:t>
            </a:r>
            <a:r>
              <a:rPr lang="en-US" sz="1800" dirty="0" err="1">
                <a:latin typeface="Century Gothic" panose="020B0502020202020204" pitchFamily="34" charset="0"/>
              </a:rPr>
              <a:t>siswa</a:t>
            </a:r>
            <a:r>
              <a:rPr lang="en-US" sz="1800" dirty="0">
                <a:latin typeface="Century Gothic" panose="020B0502020202020204" pitchFamily="34" charset="0"/>
              </a:rPr>
              <a:t> </a:t>
            </a:r>
            <a:r>
              <a:rPr lang="en-US" sz="1800" dirty="0" err="1">
                <a:latin typeface="Century Gothic" panose="020B0502020202020204" pitchFamily="34" charset="0"/>
              </a:rPr>
              <a:t>Kelas</a:t>
            </a:r>
            <a:r>
              <a:rPr lang="en-US" sz="1800" dirty="0">
                <a:latin typeface="Century Gothic" panose="020B0502020202020204" pitchFamily="34" charset="0"/>
              </a:rPr>
              <a:t> 4 MI </a:t>
            </a:r>
            <a:r>
              <a:rPr lang="en-US" sz="1800" dirty="0" err="1" smtClean="0">
                <a:latin typeface="Century Gothic" panose="020B0502020202020204" pitchFamily="34" charset="0"/>
              </a:rPr>
              <a:t>Pada</a:t>
            </a:r>
            <a:r>
              <a:rPr lang="en-US" sz="1800" dirty="0" smtClean="0">
                <a:latin typeface="Century Gothic" panose="020B0502020202020204" pitchFamily="34" charset="0"/>
              </a:rPr>
              <a:t> </a:t>
            </a:r>
            <a:r>
              <a:rPr lang="en-US" sz="1800" dirty="0">
                <a:latin typeface="Century Gothic" panose="020B0502020202020204" pitchFamily="34" charset="0"/>
              </a:rPr>
              <a:t>Mata </a:t>
            </a:r>
            <a:r>
              <a:rPr lang="en-US" sz="1800" dirty="0" err="1">
                <a:latin typeface="Century Gothic" panose="020B0502020202020204" pitchFamily="34" charset="0"/>
              </a:rPr>
              <a:t>Pelajaran</a:t>
            </a:r>
            <a:r>
              <a:rPr lang="en-US" sz="1800" dirty="0">
                <a:latin typeface="Century Gothic" panose="020B0502020202020204" pitchFamily="34" charset="0"/>
              </a:rPr>
              <a:t> </a:t>
            </a:r>
            <a:r>
              <a:rPr lang="en-US" sz="1800" dirty="0" err="1" smtClean="0">
                <a:latin typeface="Century Gothic" panose="020B0502020202020204" pitchFamily="34" charset="0"/>
              </a:rPr>
              <a:t>Matematika</a:t>
            </a:r>
            <a:r>
              <a:rPr lang="en-US" sz="1800" dirty="0" smtClean="0">
                <a:latin typeface="Century Gothic" panose="020B0502020202020204" pitchFamily="34" charset="0"/>
              </a:rPr>
              <a:t>?</a:t>
            </a:r>
            <a:endParaRPr lang="id-ID" sz="1800" dirty="0">
              <a:latin typeface="Century Gothic" panose="020B0502020202020204" pitchFamily="34" charset="0"/>
            </a:endParaRPr>
          </a:p>
          <a:p>
            <a:pPr marL="342900" lvl="0" indent="-342900">
              <a:lnSpc>
                <a:spcPct val="150000"/>
              </a:lnSpc>
              <a:buFont typeface="+mj-lt"/>
              <a:buAutoNum type="alphaLcPeriod"/>
            </a:pPr>
            <a:endParaRPr lang="id-ID" sz="1800" dirty="0">
              <a:latin typeface="Century Gothic" panose="020B0502020202020204" pitchFamily="34" charset="0"/>
            </a:endParaRPr>
          </a:p>
          <a:p>
            <a:pPr marL="342900" lvl="0" indent="-342900">
              <a:lnSpc>
                <a:spcPct val="150000"/>
              </a:lnSpc>
              <a:buFont typeface="+mj-lt"/>
              <a:buAutoNum type="alphaLcPeriod"/>
            </a:pPr>
            <a:r>
              <a:rPr lang="en-US" sz="1800" dirty="0" err="1" smtClean="0">
                <a:latin typeface="Century Gothic" panose="020B0502020202020204" pitchFamily="34" charset="0"/>
              </a:rPr>
              <a:t>Bagaimana</a:t>
            </a:r>
            <a:r>
              <a:rPr lang="en-US" sz="1800" dirty="0" smtClean="0">
                <a:latin typeface="Century Gothic" panose="020B0502020202020204" pitchFamily="34" charset="0"/>
              </a:rPr>
              <a:t> </a:t>
            </a:r>
            <a:r>
              <a:rPr lang="en-US" sz="1800" dirty="0" err="1">
                <a:latin typeface="Century Gothic" panose="020B0502020202020204" pitchFamily="34" charset="0"/>
              </a:rPr>
              <a:t>Pengaruh</a:t>
            </a:r>
            <a:r>
              <a:rPr lang="en-US" sz="1800" dirty="0">
                <a:latin typeface="Century Gothic" panose="020B0502020202020204" pitchFamily="34" charset="0"/>
              </a:rPr>
              <a:t> </a:t>
            </a:r>
            <a:r>
              <a:rPr lang="en-US" sz="1800" dirty="0" smtClean="0">
                <a:latin typeface="Century Gothic" panose="020B0502020202020204" pitchFamily="34" charset="0"/>
              </a:rPr>
              <a:t>M</a:t>
            </a:r>
            <a:r>
              <a:rPr lang="id-ID" sz="1800" dirty="0" smtClean="0">
                <a:latin typeface="Century Gothic" panose="020B0502020202020204" pitchFamily="34" charset="0"/>
              </a:rPr>
              <a:t>odel</a:t>
            </a:r>
            <a:r>
              <a:rPr lang="en-US" sz="1800" dirty="0" smtClean="0">
                <a:latin typeface="Century Gothic" panose="020B0502020202020204" pitchFamily="34" charset="0"/>
              </a:rPr>
              <a:t> </a:t>
            </a:r>
            <a:r>
              <a:rPr lang="en-US" sz="1800" dirty="0" err="1">
                <a:latin typeface="Century Gothic" panose="020B0502020202020204" pitchFamily="34" charset="0"/>
              </a:rPr>
              <a:t>Pembelajaran</a:t>
            </a:r>
            <a:r>
              <a:rPr lang="id-ID" sz="1800" dirty="0">
                <a:latin typeface="Century Gothic" panose="020B0502020202020204" pitchFamily="34" charset="0"/>
              </a:rPr>
              <a:t> Kooperatif tipe</a:t>
            </a:r>
            <a:r>
              <a:rPr lang="en-US" sz="1800" dirty="0">
                <a:latin typeface="Century Gothic" panose="020B0502020202020204" pitchFamily="34" charset="0"/>
              </a:rPr>
              <a:t> Talking Stick </a:t>
            </a:r>
            <a:r>
              <a:rPr lang="en-US" sz="1800" dirty="0" err="1">
                <a:latin typeface="Century Gothic" panose="020B0502020202020204" pitchFamily="34" charset="0"/>
              </a:rPr>
              <a:t>untuk</a:t>
            </a:r>
            <a:r>
              <a:rPr lang="en-US" sz="1800" dirty="0">
                <a:latin typeface="Century Gothic" panose="020B0502020202020204" pitchFamily="34" charset="0"/>
              </a:rPr>
              <a:t> </a:t>
            </a:r>
            <a:r>
              <a:rPr lang="en-US" sz="1800" dirty="0" err="1">
                <a:latin typeface="Century Gothic" panose="020B0502020202020204" pitchFamily="34" charset="0"/>
              </a:rPr>
              <a:t>Meningkatkan</a:t>
            </a:r>
            <a:r>
              <a:rPr lang="en-US" sz="1800" dirty="0">
                <a:latin typeface="Century Gothic" panose="020B0502020202020204" pitchFamily="34" charset="0"/>
              </a:rPr>
              <a:t> </a:t>
            </a:r>
            <a:r>
              <a:rPr lang="id-ID" sz="1800" dirty="0" smtClean="0">
                <a:latin typeface="Century Gothic" panose="020B0502020202020204" pitchFamily="34" charset="0"/>
              </a:rPr>
              <a:t>kemampuan berpikir kritis</a:t>
            </a:r>
            <a:r>
              <a:rPr lang="en-US" sz="1800" dirty="0" smtClean="0">
                <a:latin typeface="Century Gothic" panose="020B0502020202020204" pitchFamily="34" charset="0"/>
              </a:rPr>
              <a:t> </a:t>
            </a:r>
            <a:r>
              <a:rPr lang="en-US" sz="1800" dirty="0" err="1">
                <a:latin typeface="Century Gothic" panose="020B0502020202020204" pitchFamily="34" charset="0"/>
              </a:rPr>
              <a:t>Siswa</a:t>
            </a:r>
            <a:r>
              <a:rPr lang="en-US" sz="1800" dirty="0">
                <a:latin typeface="Century Gothic" panose="020B0502020202020204" pitchFamily="34" charset="0"/>
              </a:rPr>
              <a:t> </a:t>
            </a:r>
            <a:r>
              <a:rPr lang="en-US" sz="1800" dirty="0" err="1">
                <a:latin typeface="Century Gothic" panose="020B0502020202020204" pitchFamily="34" charset="0"/>
              </a:rPr>
              <a:t>Kelas</a:t>
            </a:r>
            <a:r>
              <a:rPr lang="en-US" sz="1800" dirty="0">
                <a:latin typeface="Century Gothic" panose="020B0502020202020204" pitchFamily="34" charset="0"/>
              </a:rPr>
              <a:t> 4 </a:t>
            </a:r>
            <a:r>
              <a:rPr lang="en-US" sz="1800" dirty="0" smtClean="0">
                <a:latin typeface="Century Gothic" panose="020B0502020202020204" pitchFamily="34" charset="0"/>
              </a:rPr>
              <a:t>Mata </a:t>
            </a:r>
            <a:r>
              <a:rPr lang="en-US" sz="1800" dirty="0" err="1">
                <a:latin typeface="Century Gothic" panose="020B0502020202020204" pitchFamily="34" charset="0"/>
              </a:rPr>
              <a:t>Pelajaran</a:t>
            </a:r>
            <a:r>
              <a:rPr lang="en-US" sz="1800" dirty="0">
                <a:latin typeface="Century Gothic" panose="020B0502020202020204" pitchFamily="34" charset="0"/>
              </a:rPr>
              <a:t> </a:t>
            </a:r>
            <a:r>
              <a:rPr lang="en-US" sz="1800" dirty="0" err="1">
                <a:latin typeface="Century Gothic" panose="020B0502020202020204" pitchFamily="34" charset="0"/>
              </a:rPr>
              <a:t>Matematika</a:t>
            </a:r>
            <a:r>
              <a:rPr lang="en-US" sz="1800" dirty="0">
                <a:latin typeface="Century Gothic" panose="020B0502020202020204" pitchFamily="34" charset="0"/>
              </a:rPr>
              <a:t>?</a:t>
            </a:r>
            <a:endParaRPr lang="id-ID" sz="1800" dirty="0">
              <a:latin typeface="Century Gothic" panose="020B0502020202020204" pitchFamily="34" charset="0"/>
            </a:endParaRPr>
          </a:p>
          <a:p>
            <a:pPr>
              <a:lnSpc>
                <a:spcPct val="150000"/>
              </a:lnSpc>
            </a:pPr>
            <a:endParaRPr lang="id-ID" sz="18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5961087" cy="5089734"/>
          </a:xfrm>
          <a:prstGeom prst="rect">
            <a:avLst/>
          </a:prstGeom>
          <a:noFill/>
          <a:ln>
            <a:noFill/>
          </a:ln>
        </p:spPr>
        <p:txBody>
          <a:bodyPr spcFirstLastPara="1" wrap="square" lIns="91425" tIns="45700" rIns="91425" bIns="45700" anchor="t" anchorCtr="0">
            <a:normAutofit/>
          </a:bodyPr>
          <a:lstStyle/>
          <a:p>
            <a:pPr marL="685800" lvl="0" indent="-457200" algn="l" rtl="0">
              <a:lnSpc>
                <a:spcPct val="90000"/>
              </a:lnSpc>
              <a:spcBef>
                <a:spcPts val="1000"/>
              </a:spcBef>
              <a:spcAft>
                <a:spcPts val="0"/>
              </a:spcAft>
              <a:buClr>
                <a:schemeClr val="dk1"/>
              </a:buClr>
              <a:buSzPts val="2800"/>
              <a:buFont typeface="Wingdings" panose="05000000000000000000" pitchFamily="2" charset="2"/>
              <a:buChar char="§"/>
            </a:pPr>
            <a:r>
              <a:rPr dirty="0" err="1" smtClean="0"/>
              <a:t>Metode</a:t>
            </a:r>
            <a:r>
              <a:rPr dirty="0" smtClean="0"/>
              <a:t> = </a:t>
            </a:r>
            <a:r>
              <a:rPr dirty="0" err="1" smtClean="0"/>
              <a:t>Penelitian</a:t>
            </a:r>
            <a:r>
              <a:rPr dirty="0" smtClean="0"/>
              <a:t> </a:t>
            </a:r>
            <a:r>
              <a:rPr dirty="0" err="1" smtClean="0"/>
              <a:t>Kuantitatif</a:t>
            </a:r>
            <a:r>
              <a:rPr dirty="0" smtClean="0"/>
              <a:t> </a:t>
            </a:r>
            <a:r>
              <a:rPr dirty="0" err="1" smtClean="0"/>
              <a:t>dengan</a:t>
            </a:r>
            <a:r>
              <a:rPr dirty="0" smtClean="0"/>
              <a:t> Quasi </a:t>
            </a:r>
            <a:r>
              <a:rPr dirty="0" err="1" smtClean="0"/>
              <a:t>Eksperimen</a:t>
            </a:r>
            <a:endParaRPr dirty="0" smtClean="0"/>
          </a:p>
          <a:p>
            <a:pPr marL="685800" lvl="0" indent="-457200">
              <a:buFont typeface="Wingdings" panose="05000000000000000000" pitchFamily="2" charset="2"/>
              <a:buChar char="§"/>
            </a:pPr>
            <a:r>
              <a:rPr lang="x-none" dirty="0" smtClean="0"/>
              <a:t>Teknik Pengumpulan Data = Pretest, Postest, dan Dokumentasi Berupa Foto</a:t>
            </a:r>
          </a:p>
          <a:p>
            <a:pPr marL="685800" lvl="0" indent="-457200">
              <a:buFont typeface="Wingdings" panose="05000000000000000000" pitchFamily="2" charset="2"/>
              <a:buChar char="§"/>
            </a:pPr>
            <a:r>
              <a:rPr lang="x-none" dirty="0" smtClean="0">
                <a:solidFill>
                  <a:schemeClr val="tx1"/>
                </a:solidFill>
              </a:rPr>
              <a:t>Teknik Analisi Data = Uji Normalitas, Uji Homogenitas, dan Uji T</a:t>
            </a:r>
          </a:p>
          <a:p>
            <a:pPr marL="685800" lvl="0" indent="-457200">
              <a:buFont typeface="Wingdings" panose="05000000000000000000" pitchFamily="2" charset="2"/>
              <a:buChar char="§"/>
            </a:pPr>
            <a:r>
              <a:rPr lang="x-none" dirty="0" smtClean="0">
                <a:solidFill>
                  <a:schemeClr val="tx1"/>
                </a:solidFill>
              </a:rPr>
              <a:t>Populasi = Siswa kelas 4 sejumlah 20 anak.</a:t>
            </a:r>
            <a:endParaRPr dirty="0" smtClean="0">
              <a:solidFill>
                <a:schemeClr val="tx1"/>
              </a:solidFill>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8550" t="29252" r="11597" b="23647"/>
          <a:stretch/>
        </p:blipFill>
        <p:spPr bwMode="auto">
          <a:xfrm>
            <a:off x="6127845" y="1446664"/>
            <a:ext cx="5481021" cy="35620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graphicFrame>
        <p:nvGraphicFramePr>
          <p:cNvPr id="4" name="Table 3"/>
          <p:cNvGraphicFramePr>
            <a:graphicFrameLocks noGrp="1"/>
          </p:cNvGraphicFramePr>
          <p:nvPr>
            <p:extLst>
              <p:ext uri="{D42A27DB-BD31-4B8C-83A1-F6EECF244321}">
                <p14:modId xmlns:p14="http://schemas.microsoft.com/office/powerpoint/2010/main" val="1699355284"/>
              </p:ext>
            </p:extLst>
          </p:nvPr>
        </p:nvGraphicFramePr>
        <p:xfrm>
          <a:off x="808203" y="1743699"/>
          <a:ext cx="4802186" cy="1311558"/>
        </p:xfrm>
        <a:graphic>
          <a:graphicData uri="http://schemas.openxmlformats.org/drawingml/2006/table">
            <a:tbl>
              <a:tblPr/>
              <a:tblGrid>
                <a:gridCol w="1516600"/>
                <a:gridCol w="1183912"/>
                <a:gridCol w="1045102"/>
                <a:gridCol w="1056572"/>
              </a:tblGrid>
              <a:tr h="404887">
                <a:tc>
                  <a:txBody>
                    <a:bodyPr/>
                    <a:lstStyle/>
                    <a:p>
                      <a:pPr algn="ctr">
                        <a:lnSpc>
                          <a:spcPct val="150000"/>
                        </a:lnSpc>
                        <a:spcAft>
                          <a:spcPts val="0"/>
                        </a:spcAft>
                      </a:pPr>
                      <a:r>
                        <a:rPr lang="id-ID" sz="1000" dirty="0">
                          <a:effectLst/>
                        </a:rPr>
                        <a:t> </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id-ID" sz="1000" dirty="0">
                          <a:effectLst/>
                        </a:rPr>
                        <a:t>Staltistic</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id-ID" sz="1000" dirty="0">
                          <a:effectLst/>
                        </a:rPr>
                        <a:t>df</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id-ID" sz="1000">
                          <a:effectLst/>
                        </a:rPr>
                        <a:t>Sig.</a:t>
                      </a:r>
                      <a:endParaRPr lang="id-ID"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6671">
                <a:tc>
                  <a:txBody>
                    <a:bodyPr/>
                    <a:lstStyle/>
                    <a:p>
                      <a:pPr algn="ctr">
                        <a:lnSpc>
                          <a:spcPct val="150000"/>
                        </a:lnSpc>
                        <a:spcAft>
                          <a:spcPts val="0"/>
                        </a:spcAft>
                      </a:pPr>
                      <a:r>
                        <a:rPr lang="id-ID" sz="1000" dirty="0">
                          <a:effectLst/>
                        </a:rPr>
                        <a:t>Berpikir Kritis</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id-ID" sz="1000" dirty="0">
                          <a:effectLst/>
                        </a:rPr>
                        <a:t>1.036</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id-ID" sz="1000" dirty="0">
                          <a:effectLst/>
                        </a:rPr>
                        <a:t>20</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id-ID" sz="1000" dirty="0">
                          <a:effectLst/>
                        </a:rPr>
                        <a:t>.233</a:t>
                      </a:r>
                      <a:endParaRPr lang="id-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9970874"/>
              </p:ext>
            </p:extLst>
          </p:nvPr>
        </p:nvGraphicFramePr>
        <p:xfrm>
          <a:off x="6392889" y="1976092"/>
          <a:ext cx="4963301" cy="1187015"/>
        </p:xfrm>
        <a:graphic>
          <a:graphicData uri="http://schemas.openxmlformats.org/drawingml/2006/table">
            <a:tbl>
              <a:tblPr/>
              <a:tblGrid>
                <a:gridCol w="1611184"/>
                <a:gridCol w="1114853"/>
                <a:gridCol w="1117373"/>
                <a:gridCol w="1119891"/>
              </a:tblGrid>
              <a:tr h="246412">
                <a:tc gridSpan="4">
                  <a:txBody>
                    <a:bodyPr/>
                    <a:lstStyle/>
                    <a:p>
                      <a:pPr algn="ctr">
                        <a:lnSpc>
                          <a:spcPts val="1600"/>
                        </a:lnSpc>
                        <a:spcAft>
                          <a:spcPts val="0"/>
                        </a:spcAft>
                      </a:pPr>
                      <a:r>
                        <a:rPr lang="en-US" sz="1000" dirty="0">
                          <a:effectLst/>
                        </a:rPr>
                        <a:t>Test of Homogeneity of </a:t>
                      </a:r>
                      <a:r>
                        <a:rPr lang="en-US" sz="1000" dirty="0" err="1">
                          <a:effectLst/>
                        </a:rPr>
                        <a:t>Va</a:t>
                      </a:r>
                      <a:r>
                        <a:rPr lang="en-US" sz="250" dirty="0" err="1">
                          <a:effectLst/>
                        </a:rPr>
                        <a:t>l</a:t>
                      </a:r>
                      <a:r>
                        <a:rPr lang="en-US" sz="1000" dirty="0" err="1">
                          <a:effectLst/>
                        </a:rPr>
                        <a:t>ria</a:t>
                      </a:r>
                      <a:r>
                        <a:rPr lang="en-US" sz="250" dirty="0" err="1">
                          <a:effectLst/>
                        </a:rPr>
                        <a:t>l</a:t>
                      </a:r>
                      <a:r>
                        <a:rPr lang="en-US" sz="1000" dirty="0" err="1">
                          <a:effectLst/>
                        </a:rPr>
                        <a:t>nces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hMerge="1">
                  <a:txBody>
                    <a:bodyPr/>
                    <a:lstStyle/>
                    <a:p>
                      <a:endParaRPr lang="id-ID"/>
                    </a:p>
                  </a:txBody>
                  <a:tcPr/>
                </a:tc>
              </a:tr>
              <a:tr h="223258">
                <a:tc gridSpan="4">
                  <a:txBody>
                    <a:bodyPr/>
                    <a:lstStyle/>
                    <a:p>
                      <a:pPr algn="ctr">
                        <a:lnSpc>
                          <a:spcPct val="115000"/>
                        </a:lnSpc>
                        <a:spcAft>
                          <a:spcPts val="0"/>
                        </a:spcAft>
                      </a:pPr>
                      <a:r>
                        <a:rPr lang="id-ID" sz="1000">
                          <a:effectLst/>
                        </a:rPr>
                        <a:t>Brpikir Kritis</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hMerge="1">
                  <a:txBody>
                    <a:bodyPr/>
                    <a:lstStyle/>
                    <a:p>
                      <a:endParaRPr lang="id-ID"/>
                    </a:p>
                  </a:txBody>
                  <a:tcPr/>
                </a:tc>
              </a:tr>
              <a:tr h="470933">
                <a:tc>
                  <a:txBody>
                    <a:bodyPr/>
                    <a:lstStyle/>
                    <a:p>
                      <a:pPr algn="ctr">
                        <a:lnSpc>
                          <a:spcPts val="1600"/>
                        </a:lnSpc>
                        <a:spcAft>
                          <a:spcPts val="0"/>
                        </a:spcAft>
                      </a:pPr>
                      <a:r>
                        <a:rPr lang="en-US" sz="1000" dirty="0" err="1">
                          <a:effectLst/>
                        </a:rPr>
                        <a:t>Levene</a:t>
                      </a:r>
                      <a:r>
                        <a:rPr lang="en-US" sz="1000" dirty="0">
                          <a:effectLst/>
                        </a:rPr>
                        <a:t> </a:t>
                      </a:r>
                      <a:r>
                        <a:rPr lang="en-US" sz="1000" dirty="0" err="1">
                          <a:effectLst/>
                        </a:rPr>
                        <a:t>Sta</a:t>
                      </a:r>
                      <a:r>
                        <a:rPr lang="en-US" sz="250" dirty="0" err="1">
                          <a:effectLst/>
                        </a:rPr>
                        <a:t>l</a:t>
                      </a:r>
                      <a:r>
                        <a:rPr lang="en-US" sz="1000" dirty="0" err="1">
                          <a:effectLst/>
                        </a:rPr>
                        <a:t>tistic</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sz="1000" dirty="0">
                          <a:effectLst/>
                        </a:rPr>
                        <a:t>df1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sz="1000" dirty="0">
                          <a:effectLst/>
                        </a:rPr>
                        <a:t>df2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sz="1000">
                          <a:effectLst/>
                        </a:rPr>
                        <a:t>Sig.</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6412">
                <a:tc>
                  <a:txBody>
                    <a:bodyPr/>
                    <a:lstStyle/>
                    <a:p>
                      <a:pPr algn="ctr">
                        <a:lnSpc>
                          <a:spcPts val="1600"/>
                        </a:lnSpc>
                        <a:spcAft>
                          <a:spcPts val="0"/>
                        </a:spcAft>
                      </a:pPr>
                      <a:r>
                        <a:rPr lang="en-US" sz="1000" dirty="0">
                          <a:effectLst/>
                        </a:rPr>
                        <a:t>.550</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sz="1000" dirty="0">
                          <a:effectLst/>
                        </a:rPr>
                        <a:t>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sz="1000" dirty="0">
                          <a:effectLst/>
                        </a:rPr>
                        <a:t>16</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sz="1000" dirty="0">
                          <a:effectLst/>
                        </a:rPr>
                        <a:t>.469</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07956452"/>
              </p:ext>
            </p:extLst>
          </p:nvPr>
        </p:nvGraphicFramePr>
        <p:xfrm>
          <a:off x="2841870" y="3913318"/>
          <a:ext cx="6480652" cy="2264482"/>
        </p:xfrm>
        <a:graphic>
          <a:graphicData uri="http://schemas.openxmlformats.org/drawingml/2006/table">
            <a:tbl>
              <a:tblPr firstRow="1" firstCol="1" bandRow="1"/>
              <a:tblGrid>
                <a:gridCol w="1335682"/>
                <a:gridCol w="667058"/>
                <a:gridCol w="582622"/>
                <a:gridCol w="1225494"/>
                <a:gridCol w="1335682"/>
                <a:gridCol w="1334114"/>
              </a:tblGrid>
              <a:tr h="667931">
                <a:tc>
                  <a:txBody>
                    <a:bodyPr/>
                    <a:lstStyle/>
                    <a:p>
                      <a:pPr algn="ctr">
                        <a:lnSpc>
                          <a:spcPct val="115000"/>
                        </a:lnSpc>
                        <a:spcAft>
                          <a:spcPts val="0"/>
                        </a:spcAft>
                      </a:pPr>
                      <a:r>
                        <a:rPr lang="id-ID" sz="8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F</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Sig.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df</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Sig. </a:t>
                      </a:r>
                      <a:r>
                        <a:rPr lang="id-ID" sz="800" dirty="0" smtClean="0">
                          <a:effectLst/>
                        </a:rPr>
                        <a:t>(2-ta</a:t>
                      </a:r>
                      <a:r>
                        <a:rPr lang="id-ID" sz="250" dirty="0" smtClean="0">
                          <a:effectLst/>
                        </a:rPr>
                        <a:t>l</a:t>
                      </a:r>
                      <a:r>
                        <a:rPr lang="id-ID" sz="800" dirty="0" smtClean="0">
                          <a:effectLst/>
                        </a:rPr>
                        <a:t>iled</a:t>
                      </a:r>
                      <a:r>
                        <a:rPr lang="id-ID" sz="800" dirty="0">
                          <a:effectLst/>
                        </a:rPr>
                        <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1570">
                <a:tc>
                  <a:txBody>
                    <a:bodyPr/>
                    <a:lstStyle/>
                    <a:p>
                      <a:pPr algn="ctr">
                        <a:lnSpc>
                          <a:spcPct val="115000"/>
                        </a:lnSpc>
                        <a:spcAft>
                          <a:spcPts val="0"/>
                        </a:spcAft>
                      </a:pPr>
                      <a:r>
                        <a:rPr lang="en-US" sz="800" dirty="0" err="1">
                          <a:effectLst/>
                        </a:rPr>
                        <a:t>Equa</a:t>
                      </a:r>
                      <a:r>
                        <a:rPr lang="en-US" sz="250" dirty="0" err="1">
                          <a:effectLst/>
                        </a:rPr>
                        <a:t>l</a:t>
                      </a:r>
                      <a:r>
                        <a:rPr lang="en-US" sz="800" dirty="0" err="1">
                          <a:effectLst/>
                        </a:rPr>
                        <a:t>l</a:t>
                      </a:r>
                      <a:r>
                        <a:rPr lang="en-US" sz="800" dirty="0">
                          <a:effectLst/>
                        </a:rPr>
                        <a:t> </a:t>
                      </a:r>
                      <a:r>
                        <a:rPr lang="en-US" sz="800" dirty="0" err="1">
                          <a:effectLst/>
                        </a:rPr>
                        <a:t>va</a:t>
                      </a:r>
                      <a:r>
                        <a:rPr lang="en-US" sz="250" dirty="0" err="1">
                          <a:effectLst/>
                        </a:rPr>
                        <a:t>l</a:t>
                      </a:r>
                      <a:r>
                        <a:rPr lang="en-US" sz="800" dirty="0" err="1">
                          <a:effectLst/>
                        </a:rPr>
                        <a:t>ria</a:t>
                      </a:r>
                      <a:r>
                        <a:rPr lang="en-US" sz="250" dirty="0" err="1">
                          <a:effectLst/>
                        </a:rPr>
                        <a:t>l</a:t>
                      </a:r>
                      <a:r>
                        <a:rPr lang="en-US" sz="800" dirty="0" err="1">
                          <a:effectLst/>
                        </a:rPr>
                        <a:t>nces</a:t>
                      </a:r>
                      <a:r>
                        <a:rPr lang="en-US" sz="800" dirty="0">
                          <a:effectLst/>
                        </a:rPr>
                        <a:t> </a:t>
                      </a:r>
                      <a:r>
                        <a:rPr lang="en-US" sz="800" dirty="0" err="1">
                          <a:effectLst/>
                        </a:rPr>
                        <a:t>a</a:t>
                      </a:r>
                      <a:r>
                        <a:rPr lang="en-US" sz="250" dirty="0" err="1">
                          <a:effectLst/>
                        </a:rPr>
                        <a:t>l</a:t>
                      </a:r>
                      <a:r>
                        <a:rPr lang="en-US" sz="800" dirty="0" err="1">
                          <a:effectLst/>
                        </a:rPr>
                        <a:t>ssumed</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7.866</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0.008</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-8.539</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38</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id-ID" sz="800" dirty="0">
                          <a:effectLst/>
                        </a:rPr>
                        <a:t>.000</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74981">
                <a:tc>
                  <a:txBody>
                    <a:bodyPr/>
                    <a:lstStyle/>
                    <a:p>
                      <a:pPr algn="ctr">
                        <a:lnSpc>
                          <a:spcPct val="115000"/>
                        </a:lnSpc>
                        <a:spcAft>
                          <a:spcPts val="0"/>
                        </a:spcAft>
                      </a:pPr>
                      <a:r>
                        <a:rPr lang="en-US" sz="800" dirty="0" err="1">
                          <a:effectLst/>
                        </a:rPr>
                        <a:t>Equa</a:t>
                      </a:r>
                      <a:r>
                        <a:rPr lang="en-US" sz="250" dirty="0" err="1">
                          <a:effectLst/>
                        </a:rPr>
                        <a:t>l</a:t>
                      </a:r>
                      <a:r>
                        <a:rPr lang="en-US" sz="800" dirty="0" err="1">
                          <a:effectLst/>
                        </a:rPr>
                        <a:t>l</a:t>
                      </a:r>
                      <a:r>
                        <a:rPr lang="en-US" sz="800" dirty="0">
                          <a:effectLst/>
                        </a:rPr>
                        <a:t> </a:t>
                      </a:r>
                      <a:r>
                        <a:rPr lang="en-US" sz="800" dirty="0" err="1">
                          <a:effectLst/>
                        </a:rPr>
                        <a:t>va</a:t>
                      </a:r>
                      <a:r>
                        <a:rPr lang="en-US" sz="250" dirty="0" err="1">
                          <a:effectLst/>
                        </a:rPr>
                        <a:t>l</a:t>
                      </a:r>
                      <a:r>
                        <a:rPr lang="en-US" sz="800" dirty="0" err="1">
                          <a:effectLst/>
                        </a:rPr>
                        <a:t>ria</a:t>
                      </a:r>
                      <a:r>
                        <a:rPr lang="en-US" sz="250" dirty="0" err="1">
                          <a:effectLst/>
                        </a:rPr>
                        <a:t>l</a:t>
                      </a:r>
                      <a:r>
                        <a:rPr lang="en-US" sz="800" dirty="0" err="1">
                          <a:effectLst/>
                        </a:rPr>
                        <a:t>nces</a:t>
                      </a:r>
                      <a:r>
                        <a:rPr lang="en-US" sz="800" dirty="0">
                          <a:effectLst/>
                        </a:rPr>
                        <a:t> not </a:t>
                      </a:r>
                      <a:r>
                        <a:rPr lang="en-US" sz="800" dirty="0" err="1">
                          <a:effectLst/>
                        </a:rPr>
                        <a:t>a</a:t>
                      </a:r>
                      <a:r>
                        <a:rPr lang="en-US" sz="250" dirty="0" err="1">
                          <a:effectLst/>
                        </a:rPr>
                        <a:t>l</a:t>
                      </a:r>
                      <a:r>
                        <a:rPr lang="en-US" sz="800" dirty="0" err="1">
                          <a:effectLst/>
                        </a:rPr>
                        <a:t>ssumed</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-8.539</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31.942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id-ID" sz="800" dirty="0">
                          <a:effectLst/>
                        </a:rPr>
                        <a:t>.000</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2" name="Rectangle 1"/>
          <p:cNvSpPr/>
          <p:nvPr/>
        </p:nvSpPr>
        <p:spPr>
          <a:xfrm>
            <a:off x="672307" y="1350777"/>
            <a:ext cx="5224507" cy="307777"/>
          </a:xfrm>
          <a:prstGeom prst="rect">
            <a:avLst/>
          </a:prstGeom>
        </p:spPr>
        <p:txBody>
          <a:bodyPr wrap="none">
            <a:spAutoFit/>
          </a:bodyPr>
          <a:lstStyle/>
          <a:p>
            <a:pPr marL="0" lvl="0" indent="0"/>
            <a:r>
              <a:rPr lang="en-US" b="1" dirty="0" err="1"/>
              <a:t>Hasil</a:t>
            </a:r>
            <a:r>
              <a:rPr lang="en-US" b="1" dirty="0"/>
              <a:t> </a:t>
            </a:r>
            <a:r>
              <a:rPr lang="en-US" b="1" dirty="0" err="1"/>
              <a:t>Uji</a:t>
            </a:r>
            <a:r>
              <a:rPr lang="en-US" b="1" dirty="0"/>
              <a:t> </a:t>
            </a:r>
            <a:r>
              <a:rPr lang="en-US" b="1" dirty="0" err="1"/>
              <a:t>Normalitas</a:t>
            </a:r>
            <a:r>
              <a:rPr lang="en-US" b="1" dirty="0"/>
              <a:t> Data </a:t>
            </a:r>
            <a:r>
              <a:rPr lang="en-US" b="1" dirty="0" err="1"/>
              <a:t>Kemampuan</a:t>
            </a:r>
            <a:r>
              <a:rPr lang="en-US" b="1" dirty="0"/>
              <a:t> </a:t>
            </a:r>
            <a:r>
              <a:rPr lang="en-US" b="1" dirty="0" err="1"/>
              <a:t>Berpikir</a:t>
            </a:r>
            <a:r>
              <a:rPr lang="en-US" b="1" dirty="0"/>
              <a:t> </a:t>
            </a:r>
            <a:r>
              <a:rPr lang="en-US" b="1" dirty="0" err="1"/>
              <a:t>Kritis</a:t>
            </a:r>
            <a:r>
              <a:rPr lang="en-US" b="1" dirty="0"/>
              <a:t> </a:t>
            </a:r>
            <a:r>
              <a:rPr lang="en-US" b="1" dirty="0" err="1"/>
              <a:t>Siswa</a:t>
            </a:r>
            <a:endParaRPr lang="id-ID" b="1" dirty="0"/>
          </a:p>
        </p:txBody>
      </p:sp>
      <p:sp>
        <p:nvSpPr>
          <p:cNvPr id="3" name="Rectangle 2"/>
          <p:cNvSpPr/>
          <p:nvPr/>
        </p:nvSpPr>
        <p:spPr>
          <a:xfrm>
            <a:off x="6109492" y="1504665"/>
            <a:ext cx="5431295" cy="307777"/>
          </a:xfrm>
          <a:prstGeom prst="rect">
            <a:avLst/>
          </a:prstGeom>
        </p:spPr>
        <p:txBody>
          <a:bodyPr wrap="none">
            <a:spAutoFit/>
          </a:bodyPr>
          <a:lstStyle/>
          <a:p>
            <a:pPr marL="0" lvl="0" indent="0"/>
            <a:r>
              <a:rPr lang="en-US" b="1" dirty="0" err="1"/>
              <a:t>Hasil</a:t>
            </a:r>
            <a:r>
              <a:rPr lang="en-US" b="1" dirty="0"/>
              <a:t> </a:t>
            </a:r>
            <a:r>
              <a:rPr lang="en-US" b="1" dirty="0" err="1"/>
              <a:t>Uji</a:t>
            </a:r>
            <a:r>
              <a:rPr lang="en-US" b="1" dirty="0"/>
              <a:t> </a:t>
            </a:r>
            <a:r>
              <a:rPr lang="id-ID" b="1" dirty="0"/>
              <a:t>Homogenitas</a:t>
            </a:r>
            <a:r>
              <a:rPr lang="en-US" b="1" dirty="0"/>
              <a:t> Data </a:t>
            </a:r>
            <a:r>
              <a:rPr lang="en-US" b="1" dirty="0" err="1"/>
              <a:t>Kemampuan</a:t>
            </a:r>
            <a:r>
              <a:rPr lang="en-US" b="1" dirty="0"/>
              <a:t> </a:t>
            </a:r>
            <a:r>
              <a:rPr lang="en-US" b="1" dirty="0" err="1"/>
              <a:t>Berpikir</a:t>
            </a:r>
            <a:r>
              <a:rPr lang="en-US" b="1" dirty="0"/>
              <a:t> </a:t>
            </a:r>
            <a:r>
              <a:rPr lang="en-US" b="1" dirty="0" err="1"/>
              <a:t>Kritis</a:t>
            </a:r>
            <a:r>
              <a:rPr lang="en-US" b="1" dirty="0"/>
              <a:t> </a:t>
            </a:r>
            <a:r>
              <a:rPr lang="en-US" b="1" dirty="0" err="1"/>
              <a:t>Siswa</a:t>
            </a:r>
            <a:endParaRPr lang="id-ID" b="1" dirty="0"/>
          </a:p>
        </p:txBody>
      </p:sp>
      <p:sp>
        <p:nvSpPr>
          <p:cNvPr id="7" name="Rectangle 6"/>
          <p:cNvSpPr/>
          <p:nvPr/>
        </p:nvSpPr>
        <p:spPr>
          <a:xfrm>
            <a:off x="3878708" y="3561715"/>
            <a:ext cx="4406976" cy="307777"/>
          </a:xfrm>
          <a:prstGeom prst="rect">
            <a:avLst/>
          </a:prstGeom>
        </p:spPr>
        <p:txBody>
          <a:bodyPr wrap="none">
            <a:spAutoFit/>
          </a:bodyPr>
          <a:lstStyle/>
          <a:p>
            <a:pPr marL="0" lvl="0" indent="0"/>
            <a:r>
              <a:rPr lang="en-US" b="1" dirty="0" err="1"/>
              <a:t>Hasil</a:t>
            </a:r>
            <a:r>
              <a:rPr lang="en-US" b="1" dirty="0"/>
              <a:t> </a:t>
            </a:r>
            <a:r>
              <a:rPr lang="en-US" b="1" dirty="0" err="1"/>
              <a:t>Uji</a:t>
            </a:r>
            <a:r>
              <a:rPr lang="en-US" b="1" dirty="0"/>
              <a:t> </a:t>
            </a:r>
            <a:r>
              <a:rPr lang="id-ID" b="1" dirty="0"/>
              <a:t>T</a:t>
            </a:r>
            <a:r>
              <a:rPr lang="en-US" b="1" dirty="0"/>
              <a:t> Data </a:t>
            </a:r>
            <a:r>
              <a:rPr lang="en-US" b="1" dirty="0" err="1"/>
              <a:t>Kemampuan</a:t>
            </a:r>
            <a:r>
              <a:rPr lang="en-US" b="1" dirty="0"/>
              <a:t> </a:t>
            </a:r>
            <a:r>
              <a:rPr lang="en-US" b="1" dirty="0" err="1"/>
              <a:t>Berpikir</a:t>
            </a:r>
            <a:r>
              <a:rPr lang="en-US" b="1" dirty="0"/>
              <a:t> </a:t>
            </a:r>
            <a:r>
              <a:rPr lang="en-US" b="1" dirty="0" err="1"/>
              <a:t>Kritis</a:t>
            </a:r>
            <a:r>
              <a:rPr lang="en-US" b="1" dirty="0"/>
              <a:t> </a:t>
            </a:r>
            <a:r>
              <a:rPr lang="en-US" b="1" dirty="0" err="1"/>
              <a:t>Siswa</a:t>
            </a:r>
            <a:endParaRPr lang="id-ID"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4" name="Google Shape;1957;p43"/>
          <p:cNvSpPr txBox="1">
            <a:spLocks/>
          </p:cNvSpPr>
          <p:nvPr/>
        </p:nvSpPr>
        <p:spPr>
          <a:xfrm>
            <a:off x="300251" y="1155459"/>
            <a:ext cx="11559653" cy="439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lgn="just">
              <a:lnSpc>
                <a:spcPct val="150000"/>
              </a:lnSpc>
              <a:buFont typeface="Arial" panose="020B0604020202020204" pitchFamily="34" charset="0"/>
              <a:buChar char="•"/>
            </a:pPr>
            <a:r>
              <a:rPr lang="en-US" sz="1800" dirty="0" err="1" smtClean="0"/>
              <a:t>Hasil</a:t>
            </a:r>
            <a:r>
              <a:rPr lang="en-US" sz="1800" dirty="0" smtClean="0"/>
              <a:t> </a:t>
            </a:r>
            <a:r>
              <a:rPr lang="en-US" sz="1800" dirty="0" err="1" smtClean="0"/>
              <a:t>uji</a:t>
            </a:r>
            <a:r>
              <a:rPr lang="en-US" sz="1800" dirty="0" smtClean="0"/>
              <a:t> </a:t>
            </a:r>
            <a:r>
              <a:rPr lang="en-US" sz="1800" dirty="0" err="1" smtClean="0"/>
              <a:t>normalitas</a:t>
            </a:r>
            <a:r>
              <a:rPr lang="en-US" sz="1800" dirty="0" smtClean="0"/>
              <a:t> </a:t>
            </a:r>
            <a:r>
              <a:rPr lang="en-US" sz="1800" dirty="0" err="1" smtClean="0"/>
              <a:t>diperoleh</a:t>
            </a:r>
            <a:r>
              <a:rPr lang="en-US" sz="1800" dirty="0" smtClean="0"/>
              <a:t> </a:t>
            </a:r>
            <a:r>
              <a:rPr lang="en-US" sz="1800" dirty="0" err="1" smtClean="0"/>
              <a:t>bahwa</a:t>
            </a:r>
            <a:r>
              <a:rPr lang="en-US" sz="1800" dirty="0" smtClean="0"/>
              <a:t> </a:t>
            </a:r>
            <a:r>
              <a:rPr lang="en-US" sz="1800" dirty="0" err="1" smtClean="0"/>
              <a:t>nilai</a:t>
            </a:r>
            <a:r>
              <a:rPr lang="en-US" sz="1800" dirty="0" smtClean="0"/>
              <a:t> </a:t>
            </a:r>
            <a:r>
              <a:rPr lang="en-US" sz="1800" dirty="0" err="1" smtClean="0"/>
              <a:t>kemampuan</a:t>
            </a:r>
            <a:r>
              <a:rPr lang="en-US" sz="1800" dirty="0" smtClean="0"/>
              <a:t> </a:t>
            </a:r>
            <a:r>
              <a:rPr lang="en-US" sz="1800" dirty="0" err="1" smtClean="0"/>
              <a:t>berpikir</a:t>
            </a:r>
            <a:r>
              <a:rPr lang="en-US" sz="1800" dirty="0" smtClean="0"/>
              <a:t> </a:t>
            </a:r>
            <a:r>
              <a:rPr lang="en-US" sz="1800" dirty="0" err="1" smtClean="0"/>
              <a:t>kritis</a:t>
            </a:r>
            <a:r>
              <a:rPr lang="en-US" sz="1800" dirty="0" smtClean="0"/>
              <a:t> </a:t>
            </a:r>
            <a:r>
              <a:rPr lang="en-US" sz="1800" dirty="0" err="1" smtClean="0"/>
              <a:t>siswal</a:t>
            </a:r>
            <a:r>
              <a:rPr lang="en-US" sz="1800" dirty="0" smtClean="0"/>
              <a:t> </a:t>
            </a:r>
            <a:r>
              <a:rPr lang="en-US" sz="1800" dirty="0" err="1" smtClean="0"/>
              <a:t>kelas</a:t>
            </a:r>
            <a:r>
              <a:rPr lang="en-US" sz="1800" dirty="0" smtClean="0"/>
              <a:t> 4 &gt;0,05, </a:t>
            </a:r>
            <a:r>
              <a:rPr lang="en-US" sz="1800" dirty="0" err="1" smtClean="0"/>
              <a:t>dengan</a:t>
            </a:r>
            <a:r>
              <a:rPr lang="en-US" sz="1800" dirty="0" smtClean="0"/>
              <a:t> </a:t>
            </a:r>
            <a:r>
              <a:rPr lang="en-US" sz="1800" dirty="0" err="1" smtClean="0"/>
              <a:t>nilai</a:t>
            </a:r>
            <a:r>
              <a:rPr lang="en-US" sz="1800" dirty="0" smtClean="0"/>
              <a:t> </a:t>
            </a:r>
            <a:r>
              <a:rPr lang="en-US" sz="1800" dirty="0" err="1" smtClean="0"/>
              <a:t>signifikan</a:t>
            </a:r>
            <a:r>
              <a:rPr lang="en-US" sz="1800" dirty="0" smtClean="0"/>
              <a:t> 0,233. </a:t>
            </a:r>
            <a:r>
              <a:rPr lang="en-US" sz="1800" dirty="0" err="1" smtClean="0"/>
              <a:t>Sehingga</a:t>
            </a:r>
            <a:r>
              <a:rPr lang="en-US" sz="1800" dirty="0" smtClean="0"/>
              <a:t> </a:t>
            </a:r>
            <a:r>
              <a:rPr lang="en-US" sz="1800" dirty="0" err="1" smtClean="0"/>
              <a:t>dapat</a:t>
            </a:r>
            <a:r>
              <a:rPr lang="en-US" sz="1800" dirty="0" smtClean="0"/>
              <a:t> </a:t>
            </a:r>
            <a:r>
              <a:rPr lang="en-US" sz="1800" dirty="0" err="1" smtClean="0"/>
              <a:t>disimpulkan</a:t>
            </a:r>
            <a:r>
              <a:rPr lang="en-US" sz="1800" dirty="0" smtClean="0"/>
              <a:t> data yang </a:t>
            </a:r>
            <a:r>
              <a:rPr lang="en-US" sz="1800" dirty="0" err="1" smtClean="0"/>
              <a:t>diperoleh</a:t>
            </a:r>
            <a:r>
              <a:rPr lang="en-US" sz="1800" dirty="0" smtClean="0"/>
              <a:t> </a:t>
            </a:r>
            <a:r>
              <a:rPr lang="en-US" sz="1800" dirty="0" err="1" smtClean="0"/>
              <a:t>berdistribusi</a:t>
            </a:r>
            <a:r>
              <a:rPr lang="en-US" sz="1800" dirty="0" smtClean="0"/>
              <a:t> normal.</a:t>
            </a:r>
            <a:endParaRPr lang="id-ID" sz="1800" dirty="0" smtClean="0"/>
          </a:p>
          <a:p>
            <a:pPr marL="285750" lvl="0" indent="-285750" algn="just">
              <a:lnSpc>
                <a:spcPct val="150000"/>
              </a:lnSpc>
              <a:buFont typeface="Arial" panose="020B0604020202020204" pitchFamily="34" charset="0"/>
              <a:buChar char="•"/>
            </a:pPr>
            <a:r>
              <a:rPr lang="id-ID" sz="1800" dirty="0" smtClean="0"/>
              <a:t>Hasil uji homogenitas, menunjukkan </a:t>
            </a:r>
            <a:r>
              <a:rPr lang="id-ID" sz="1800" dirty="0"/>
              <a:t>bahwa Levene Staltistic 0,550 dengan nilai signifikan 0,469 yang artinya lebih besar dari angka signifikan 0,05 Maka Ho diterima. Hal ini dapat disimpulkan bahwa kedua kelompok bersifat Homogen yang artinya keduanya memiliki variansi yang sama.</a:t>
            </a:r>
            <a:endParaRPr lang="id-ID" sz="1800" b="1" dirty="0"/>
          </a:p>
          <a:p>
            <a:pPr marL="285750" lvl="0" indent="-285750" algn="just">
              <a:lnSpc>
                <a:spcPct val="150000"/>
              </a:lnSpc>
              <a:buFont typeface="Arial" panose="020B0604020202020204" pitchFamily="34" charset="0"/>
              <a:buChar char="•"/>
            </a:pPr>
            <a:r>
              <a:rPr lang="id-ID" sz="1800" dirty="0" smtClean="0"/>
              <a:t>Hasil uji T diketahui </a:t>
            </a:r>
            <a:r>
              <a:rPr lang="id-ID" sz="1800" dirty="0"/>
              <a:t>jika nilai sig.(2-tiled) 0.000 yang artinya &lt;0,05 maka Ha diterima dan Ho ditolak. Sehingga dapat disimpulkan bahwa terdapat perbedaan antara kemampuan berpikir kritis kelas kontrol dan kelas eksperimen yang menggunakan model pembelajaran kooperatif tipe </a:t>
            </a:r>
            <a:r>
              <a:rPr lang="id-ID" sz="1800" i="1" dirty="0"/>
              <a:t>Talking Stick.</a:t>
            </a:r>
            <a:endParaRPr lang="id-ID" sz="1800" b="1" dirty="0"/>
          </a:p>
          <a:p>
            <a:pPr marL="285750" indent="-285750" algn="just">
              <a:lnSpc>
                <a:spcPct val="150000"/>
              </a:lnSpc>
              <a:buFont typeface="Arial" panose="020B0604020202020204" pitchFamily="34" charset="0"/>
              <a:buChar char="•"/>
            </a:pP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buNone/>
            </a:pPr>
            <a:r>
              <a:rPr lang="id-ID" dirty="0" smtClean="0"/>
              <a:t>	Temuan </a:t>
            </a:r>
            <a:r>
              <a:rPr lang="id-ID" dirty="0"/>
              <a:t>dalam penelitian ini </a:t>
            </a:r>
            <a:r>
              <a:rPr lang="id-ID" dirty="0" smtClean="0"/>
              <a:t>adalah Talking Stick untuk pelajaran matematika sebagai </a:t>
            </a:r>
            <a:r>
              <a:rPr lang="id-ID" dirty="0"/>
              <a:t>upaya untuk meningkatkan </a:t>
            </a:r>
            <a:r>
              <a:rPr lang="id-ID" dirty="0" smtClean="0"/>
              <a:t>kemampuan berpikir kritis peserta didik.</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r>
              <a:rPr dirty="0" smtClean="0"/>
              <a:t>		</a:t>
            </a:r>
            <a:r>
              <a:rPr dirty="0" err="1" smtClean="0"/>
              <a:t>Manfaat</a:t>
            </a:r>
            <a:r>
              <a:rPr dirty="0" smtClean="0"/>
              <a:t> </a:t>
            </a:r>
            <a:r>
              <a:rPr dirty="0" err="1" smtClean="0"/>
              <a:t>penelitian</a:t>
            </a:r>
            <a:r>
              <a:rPr dirty="0" smtClean="0"/>
              <a:t> </a:t>
            </a:r>
            <a:r>
              <a:rPr dirty="0" err="1" smtClean="0"/>
              <a:t>ini</a:t>
            </a:r>
            <a:r>
              <a:rPr dirty="0" smtClean="0"/>
              <a:t> </a:t>
            </a:r>
            <a:r>
              <a:rPr dirty="0" err="1" smtClean="0"/>
              <a:t>diharapkan</a:t>
            </a:r>
            <a:r>
              <a:rPr dirty="0" smtClean="0"/>
              <a:t> agar </a:t>
            </a:r>
            <a:r>
              <a:rPr dirty="0" err="1" smtClean="0"/>
              <a:t>peserta</a:t>
            </a:r>
            <a:r>
              <a:rPr dirty="0" smtClean="0"/>
              <a:t> </a:t>
            </a:r>
            <a:r>
              <a:rPr dirty="0" err="1" smtClean="0"/>
              <a:t>didik</a:t>
            </a:r>
            <a:r>
              <a:rPr dirty="0" smtClean="0"/>
              <a:t> </a:t>
            </a:r>
            <a:r>
              <a:rPr dirty="0" err="1" smtClean="0"/>
              <a:t>dapat</a:t>
            </a:r>
            <a:r>
              <a:rPr dirty="0" smtClean="0"/>
              <a:t> </a:t>
            </a:r>
            <a:r>
              <a:rPr dirty="0" err="1" smtClean="0"/>
              <a:t>meningkatkan</a:t>
            </a:r>
            <a:r>
              <a:rPr dirty="0" smtClean="0"/>
              <a:t> </a:t>
            </a:r>
            <a:r>
              <a:rPr dirty="0" err="1" smtClean="0"/>
              <a:t>kemampuan</a:t>
            </a:r>
            <a:r>
              <a:rPr dirty="0" smtClean="0"/>
              <a:t> </a:t>
            </a:r>
            <a:r>
              <a:rPr dirty="0" err="1" smtClean="0"/>
              <a:t>berfikir</a:t>
            </a:r>
            <a:r>
              <a:rPr dirty="0" smtClean="0"/>
              <a:t> </a:t>
            </a:r>
            <a:r>
              <a:rPr dirty="0" err="1" smtClean="0"/>
              <a:t>kritis</a:t>
            </a:r>
            <a:r>
              <a:rPr dirty="0" smtClean="0"/>
              <a:t> </a:t>
            </a:r>
            <a:r>
              <a:rPr dirty="0" err="1" smtClean="0"/>
              <a:t>sehingga</a:t>
            </a:r>
            <a:r>
              <a:rPr dirty="0" smtClean="0"/>
              <a:t> </a:t>
            </a:r>
            <a:r>
              <a:rPr dirty="0" err="1" smtClean="0"/>
              <a:t>dapat</a:t>
            </a:r>
            <a:r>
              <a:rPr dirty="0" smtClean="0"/>
              <a:t> </a:t>
            </a:r>
            <a:r>
              <a:rPr dirty="0" err="1" smtClean="0"/>
              <a:t>cepat</a:t>
            </a:r>
            <a:r>
              <a:rPr dirty="0" smtClean="0"/>
              <a:t> </a:t>
            </a:r>
            <a:r>
              <a:rPr dirty="0" err="1" smtClean="0"/>
              <a:t>tanggap</a:t>
            </a:r>
            <a:r>
              <a:rPr dirty="0" smtClean="0"/>
              <a:t> </a:t>
            </a:r>
            <a:r>
              <a:rPr dirty="0" err="1" smtClean="0"/>
              <a:t>dalam</a:t>
            </a:r>
            <a:r>
              <a:rPr dirty="0" smtClean="0"/>
              <a:t> </a:t>
            </a:r>
            <a:r>
              <a:rPr dirty="0" err="1" smtClean="0"/>
              <a:t>pembelajaran</a:t>
            </a:r>
            <a:r>
              <a:rPr dirty="0" smtClean="0"/>
              <a:t>.</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3" name="Rectangle 2"/>
          <p:cNvSpPr/>
          <p:nvPr/>
        </p:nvSpPr>
        <p:spPr>
          <a:xfrm>
            <a:off x="166758" y="1493937"/>
            <a:ext cx="11597612" cy="4939814"/>
          </a:xfrm>
          <a:prstGeom prst="rect">
            <a:avLst/>
          </a:prstGeom>
        </p:spPr>
        <p:txBody>
          <a:bodyPr wrap="square" numCol="3">
            <a:spAutoFit/>
          </a:bodyPr>
          <a:lstStyle/>
          <a:p>
            <a:pPr marL="171450" indent="-171450" algn="just">
              <a:buFont typeface="Arial" panose="020B0604020202020204" pitchFamily="34" charset="0"/>
              <a:buChar char="•"/>
            </a:pPr>
            <a:r>
              <a:rPr lang="en-US" sz="1050" dirty="0" err="1"/>
              <a:t>Almir</a:t>
            </a:r>
            <a:r>
              <a:rPr lang="en-US" sz="1050" dirty="0"/>
              <a:t>, M. F. (2015). Proses </a:t>
            </a:r>
            <a:r>
              <a:rPr lang="en-US" sz="1050" dirty="0" err="1"/>
              <a:t>Berpikir</a:t>
            </a:r>
            <a:r>
              <a:rPr lang="en-US" sz="1050" dirty="0"/>
              <a:t> </a:t>
            </a:r>
            <a:r>
              <a:rPr lang="en-US" sz="1050" dirty="0" err="1"/>
              <a:t>Kritis</a:t>
            </a:r>
            <a:r>
              <a:rPr lang="en-US" sz="1050" dirty="0"/>
              <a:t> </a:t>
            </a:r>
            <a:r>
              <a:rPr lang="en-US" sz="1050" dirty="0" err="1"/>
              <a:t>Siswal</a:t>
            </a:r>
            <a:r>
              <a:rPr lang="en-US" sz="1050" dirty="0"/>
              <a:t> </a:t>
            </a:r>
            <a:r>
              <a:rPr lang="en-US" sz="1050" dirty="0" err="1"/>
              <a:t>Sekolalh</a:t>
            </a:r>
            <a:r>
              <a:rPr lang="en-US" sz="1050" dirty="0"/>
              <a:t> </a:t>
            </a:r>
            <a:r>
              <a:rPr lang="en-US" sz="1050" dirty="0" err="1"/>
              <a:t>Dalsalr</a:t>
            </a:r>
            <a:r>
              <a:rPr lang="en-US" sz="1050" dirty="0"/>
              <a:t> </a:t>
            </a:r>
            <a:r>
              <a:rPr lang="en-US" sz="1050" dirty="0" err="1"/>
              <a:t>Dallalm</a:t>
            </a:r>
            <a:r>
              <a:rPr lang="en-US" sz="1050" dirty="0"/>
              <a:t> </a:t>
            </a:r>
            <a:r>
              <a:rPr lang="en-US" sz="1050" dirty="0" err="1"/>
              <a:t>Memecalhkaln</a:t>
            </a:r>
            <a:r>
              <a:rPr lang="en-US" sz="1050" dirty="0"/>
              <a:t> </a:t>
            </a:r>
            <a:r>
              <a:rPr lang="en-US" sz="1050" dirty="0" err="1"/>
              <a:t>Malsallalh</a:t>
            </a:r>
            <a:r>
              <a:rPr lang="en-US" sz="1050" dirty="0"/>
              <a:t> </a:t>
            </a:r>
            <a:r>
              <a:rPr lang="en-US" sz="1050" dirty="0" err="1"/>
              <a:t>Berbentuk</a:t>
            </a:r>
            <a:r>
              <a:rPr lang="en-US" sz="1050" dirty="0"/>
              <a:t> </a:t>
            </a:r>
            <a:r>
              <a:rPr lang="en-US" sz="1050" dirty="0" err="1"/>
              <a:t>Soall</a:t>
            </a:r>
            <a:r>
              <a:rPr lang="en-US" sz="1050" dirty="0"/>
              <a:t> </a:t>
            </a:r>
            <a:r>
              <a:rPr lang="en-US" sz="1050" dirty="0" err="1"/>
              <a:t>Cerital</a:t>
            </a:r>
            <a:r>
              <a:rPr lang="en-US" sz="1050" dirty="0"/>
              <a:t> </a:t>
            </a:r>
            <a:r>
              <a:rPr lang="en-US" sz="1050" dirty="0" err="1"/>
              <a:t>Maltemaltikal</a:t>
            </a:r>
            <a:r>
              <a:rPr lang="en-US" sz="1050" dirty="0"/>
              <a:t> </a:t>
            </a:r>
            <a:r>
              <a:rPr lang="en-US" sz="1050" dirty="0" err="1"/>
              <a:t>Berdalsalrkaln</a:t>
            </a:r>
            <a:r>
              <a:rPr lang="en-US" sz="1050" dirty="0"/>
              <a:t> </a:t>
            </a:r>
            <a:r>
              <a:rPr lang="en-US" sz="1050" dirty="0" err="1"/>
              <a:t>Galyal</a:t>
            </a:r>
            <a:r>
              <a:rPr lang="en-US" sz="1050" dirty="0"/>
              <a:t> </a:t>
            </a:r>
            <a:r>
              <a:rPr lang="en-US" sz="1050" dirty="0" err="1"/>
              <a:t>Belaljalr</a:t>
            </a:r>
            <a:r>
              <a:rPr lang="en-US" sz="1050" dirty="0"/>
              <a:t>. </a:t>
            </a:r>
            <a:r>
              <a:rPr lang="en-US" sz="1050" dirty="0" err="1"/>
              <a:t>Jurnall</a:t>
            </a:r>
            <a:r>
              <a:rPr lang="en-US" sz="1050" dirty="0"/>
              <a:t> </a:t>
            </a:r>
            <a:r>
              <a:rPr lang="en-US" sz="1050" dirty="0" err="1"/>
              <a:t>Malth</a:t>
            </a:r>
            <a:r>
              <a:rPr lang="en-US" sz="1050" dirty="0"/>
              <a:t> </a:t>
            </a:r>
            <a:r>
              <a:rPr lang="en-US" sz="1050" dirty="0" err="1"/>
              <a:t>Educaltor</a:t>
            </a:r>
            <a:r>
              <a:rPr lang="en-US" sz="1050" dirty="0"/>
              <a:t> </a:t>
            </a:r>
            <a:r>
              <a:rPr lang="en-US" sz="1050" dirty="0" err="1"/>
              <a:t>Nusalntalral</a:t>
            </a:r>
            <a:r>
              <a:rPr lang="en-US" sz="1050" dirty="0"/>
              <a:t>, 01(02), 159–170. http://ojs.unpkediri.alc.id/index.php/maltemaltikal/alrticle/downloald/235/150</a:t>
            </a:r>
            <a:endParaRPr lang="id-ID" sz="1050" dirty="0"/>
          </a:p>
          <a:p>
            <a:pPr marL="171450" indent="-171450" algn="just">
              <a:buFont typeface="Arial" panose="020B0604020202020204" pitchFamily="34" charset="0"/>
              <a:buChar char="•"/>
            </a:pPr>
            <a:r>
              <a:rPr lang="en-US" sz="1050" dirty="0" err="1"/>
              <a:t>Alstuti</a:t>
            </a:r>
            <a:r>
              <a:rPr lang="en-US" sz="1050" dirty="0"/>
              <a:t>, D. P., Muslim, Al., &amp; </a:t>
            </a:r>
            <a:r>
              <a:rPr lang="en-US" sz="1050" dirty="0" err="1"/>
              <a:t>Bralmalstal</a:t>
            </a:r>
            <a:r>
              <a:rPr lang="en-US" sz="1050" dirty="0"/>
              <a:t>, D. (2020). </a:t>
            </a:r>
            <a:r>
              <a:rPr lang="en-US" sz="1050" dirty="0" err="1"/>
              <a:t>Alnallisis</a:t>
            </a:r>
            <a:r>
              <a:rPr lang="en-US" sz="1050" dirty="0"/>
              <a:t> </a:t>
            </a:r>
            <a:r>
              <a:rPr lang="en-US" sz="1050" dirty="0" err="1"/>
              <a:t>Persialpaln</a:t>
            </a:r>
            <a:r>
              <a:rPr lang="en-US" sz="1050" dirty="0"/>
              <a:t> Guru </a:t>
            </a:r>
            <a:r>
              <a:rPr lang="en-US" sz="1050" dirty="0" err="1"/>
              <a:t>Dallalm</a:t>
            </a:r>
            <a:r>
              <a:rPr lang="en-US" sz="1050" dirty="0"/>
              <a:t> </a:t>
            </a:r>
            <a:r>
              <a:rPr lang="en-US" sz="1050" dirty="0" err="1"/>
              <a:t>Pelalksalnalaln</a:t>
            </a:r>
            <a:r>
              <a:rPr lang="en-US" sz="1050" dirty="0"/>
              <a:t> </a:t>
            </a:r>
            <a:r>
              <a:rPr lang="en-US" sz="1050" dirty="0" err="1"/>
              <a:t>Pembelaljalraln</a:t>
            </a:r>
            <a:r>
              <a:rPr lang="en-US" sz="1050" dirty="0"/>
              <a:t> </a:t>
            </a:r>
            <a:r>
              <a:rPr lang="en-US" sz="1050" dirty="0" err="1"/>
              <a:t>Maltemaltikal</a:t>
            </a:r>
            <a:r>
              <a:rPr lang="en-US" sz="1050" dirty="0"/>
              <a:t> Di </a:t>
            </a:r>
            <a:r>
              <a:rPr lang="en-US" sz="1050" dirty="0" err="1"/>
              <a:t>Kelals</a:t>
            </a:r>
            <a:r>
              <a:rPr lang="en-US" sz="1050" dirty="0"/>
              <a:t> Iv </a:t>
            </a:r>
            <a:r>
              <a:rPr lang="en-US" sz="1050" dirty="0" err="1"/>
              <a:t>Sd</a:t>
            </a:r>
            <a:r>
              <a:rPr lang="en-US" sz="1050" dirty="0"/>
              <a:t> </a:t>
            </a:r>
            <a:r>
              <a:rPr lang="en-US" sz="1050" dirty="0" err="1"/>
              <a:t>Negeri</a:t>
            </a:r>
            <a:r>
              <a:rPr lang="en-US" sz="1050" dirty="0"/>
              <a:t> </a:t>
            </a:r>
            <a:r>
              <a:rPr lang="en-US" sz="1050" dirty="0" err="1"/>
              <a:t>Jalmbu</a:t>
            </a:r>
            <a:r>
              <a:rPr lang="en-US" sz="1050" dirty="0"/>
              <a:t> 01. </a:t>
            </a:r>
            <a:r>
              <a:rPr lang="en-US" sz="1050" dirty="0" err="1"/>
              <a:t>Jurnall</a:t>
            </a:r>
            <a:r>
              <a:rPr lang="en-US" sz="1050" dirty="0"/>
              <a:t> </a:t>
            </a:r>
            <a:r>
              <a:rPr lang="en-US" sz="1050" dirty="0" err="1"/>
              <a:t>Walhalnal</a:t>
            </a:r>
            <a:r>
              <a:rPr lang="en-US" sz="1050" dirty="0"/>
              <a:t> </a:t>
            </a:r>
            <a:r>
              <a:rPr lang="en-US" sz="1050" dirty="0" err="1"/>
              <a:t>Pendidikaln</a:t>
            </a:r>
            <a:r>
              <a:rPr lang="en-US" sz="1050" dirty="0"/>
              <a:t>, 7(2), 185. https://doi.org/10.25157/wal.v7i2.3676</a:t>
            </a:r>
            <a:endParaRPr lang="id-ID" sz="1050" dirty="0"/>
          </a:p>
          <a:p>
            <a:pPr marL="171450" indent="-171450" algn="just">
              <a:buFont typeface="Arial" panose="020B0604020202020204" pitchFamily="34" charset="0"/>
              <a:buChar char="•"/>
            </a:pPr>
            <a:r>
              <a:rPr lang="en-US" sz="1050" dirty="0" err="1"/>
              <a:t>Dewi</a:t>
            </a:r>
            <a:r>
              <a:rPr lang="en-US" sz="1050" dirty="0"/>
              <a:t>, E. K. O. J. (2019). </a:t>
            </a:r>
            <a:r>
              <a:rPr lang="en-US" sz="1050" dirty="0" err="1"/>
              <a:t>PENGAlRUH</a:t>
            </a:r>
            <a:r>
              <a:rPr lang="en-US" sz="1050" dirty="0"/>
              <a:t> </a:t>
            </a:r>
            <a:r>
              <a:rPr lang="en-US" sz="1050" dirty="0" err="1"/>
              <a:t>PENGGUNAlAlN</a:t>
            </a:r>
            <a:r>
              <a:rPr lang="en-US" sz="1050" dirty="0"/>
              <a:t> MODEL </a:t>
            </a:r>
            <a:r>
              <a:rPr lang="en-US" sz="1050" dirty="0" err="1"/>
              <a:t>PEMBELAlJAlRAlN</a:t>
            </a:r>
            <a:r>
              <a:rPr lang="en-US" sz="1050" dirty="0"/>
              <a:t> PROBLEM </a:t>
            </a:r>
            <a:r>
              <a:rPr lang="en-US" sz="1050" dirty="0" err="1"/>
              <a:t>BAlSED</a:t>
            </a:r>
            <a:r>
              <a:rPr lang="en-US" sz="1050" dirty="0"/>
              <a:t> </a:t>
            </a:r>
            <a:r>
              <a:rPr lang="en-US" sz="1050" dirty="0" err="1"/>
              <a:t>LEAlRNING</a:t>
            </a:r>
            <a:r>
              <a:rPr lang="en-US" sz="1050" dirty="0"/>
              <a:t> </a:t>
            </a:r>
            <a:r>
              <a:rPr lang="en-US" sz="1050" dirty="0" err="1"/>
              <a:t>TERHAlDAlP</a:t>
            </a:r>
            <a:r>
              <a:rPr lang="en-US" sz="1050" dirty="0"/>
              <a:t> </a:t>
            </a:r>
            <a:r>
              <a:rPr lang="en-US" sz="1050" dirty="0" err="1"/>
              <a:t>KEMAlMPUAlN</a:t>
            </a:r>
            <a:r>
              <a:rPr lang="en-US" sz="1050" dirty="0"/>
              <a:t> BERPIKIR KRITIS </a:t>
            </a:r>
            <a:r>
              <a:rPr lang="en-US" sz="1050" dirty="0" err="1"/>
              <a:t>SISWAl</a:t>
            </a:r>
            <a:r>
              <a:rPr lang="en-US" sz="1050" dirty="0"/>
              <a:t> </a:t>
            </a:r>
            <a:r>
              <a:rPr lang="en-US" sz="1050" dirty="0" err="1"/>
              <a:t>PAlDAl</a:t>
            </a:r>
            <a:r>
              <a:rPr lang="en-US" sz="1050" dirty="0"/>
              <a:t> </a:t>
            </a:r>
            <a:r>
              <a:rPr lang="en-US" sz="1050" dirty="0" err="1"/>
              <a:t>MAlTAl</a:t>
            </a:r>
            <a:r>
              <a:rPr lang="en-US" sz="1050" dirty="0"/>
              <a:t> </a:t>
            </a:r>
            <a:r>
              <a:rPr lang="en-US" sz="1050" dirty="0" err="1"/>
              <a:t>PELAlJAlRAlN</a:t>
            </a:r>
            <a:r>
              <a:rPr lang="en-US" sz="1050" dirty="0"/>
              <a:t> </a:t>
            </a:r>
            <a:r>
              <a:rPr lang="en-US" sz="1050" dirty="0" err="1"/>
              <a:t>PPKn</a:t>
            </a:r>
            <a:r>
              <a:rPr lang="en-US" sz="1050" dirty="0"/>
              <a:t> </a:t>
            </a:r>
            <a:r>
              <a:rPr lang="en-US" sz="1050" dirty="0" err="1"/>
              <a:t>KELAlS</a:t>
            </a:r>
            <a:r>
              <a:rPr lang="en-US" sz="1050" dirty="0"/>
              <a:t> X DI </a:t>
            </a:r>
            <a:r>
              <a:rPr lang="en-US" sz="1050" dirty="0" err="1"/>
              <a:t>SMAlN</a:t>
            </a:r>
            <a:r>
              <a:rPr lang="en-US" sz="1050" dirty="0"/>
              <a:t> 22 </a:t>
            </a:r>
            <a:r>
              <a:rPr lang="en-US" sz="1050" dirty="0" err="1"/>
              <a:t>SURAlBAlYAl</a:t>
            </a:r>
            <a:r>
              <a:rPr lang="en-US" sz="1050" dirty="0"/>
              <a:t>. </a:t>
            </a:r>
            <a:r>
              <a:rPr lang="en-US" sz="1050" dirty="0" err="1"/>
              <a:t>Jurnall</a:t>
            </a:r>
            <a:r>
              <a:rPr lang="en-US" sz="1050" dirty="0"/>
              <a:t> </a:t>
            </a:r>
            <a:r>
              <a:rPr lang="en-US" sz="1050" dirty="0" err="1"/>
              <a:t>Edugenesis</a:t>
            </a:r>
            <a:r>
              <a:rPr lang="en-US" sz="1050" dirty="0"/>
              <a:t>, 02, 936–950. http://journall.ipts.alc.id/index.php/BIOESAl/alrticle/view/1452</a:t>
            </a:r>
            <a:endParaRPr lang="id-ID" sz="1050" dirty="0"/>
          </a:p>
          <a:p>
            <a:pPr marL="171450" indent="-171450" algn="just">
              <a:buFont typeface="Arial" panose="020B0604020202020204" pitchFamily="34" charset="0"/>
              <a:buChar char="•"/>
            </a:pPr>
            <a:r>
              <a:rPr lang="en-US" sz="1050" dirty="0"/>
              <a:t>Field, M., &amp; Dependent, F. (2008). </a:t>
            </a:r>
            <a:r>
              <a:rPr lang="en-US" sz="1050" dirty="0" err="1"/>
              <a:t>Kaltal</a:t>
            </a:r>
            <a:r>
              <a:rPr lang="en-US" sz="1050" dirty="0"/>
              <a:t> </a:t>
            </a:r>
            <a:r>
              <a:rPr lang="en-US" sz="1050" dirty="0" err="1"/>
              <a:t>Kunci</a:t>
            </a:r>
            <a:r>
              <a:rPr lang="en-US" sz="1050" dirty="0"/>
              <a:t> : proses </a:t>
            </a:r>
            <a:r>
              <a:rPr lang="en-US" sz="1050" dirty="0" err="1"/>
              <a:t>berpikir,field</a:t>
            </a:r>
            <a:r>
              <a:rPr lang="en-US" sz="1050" dirty="0"/>
              <a:t> independent, field dependent, </a:t>
            </a:r>
            <a:r>
              <a:rPr lang="en-US" sz="1050" dirty="0" err="1"/>
              <a:t>memalhalmi</a:t>
            </a:r>
            <a:r>
              <a:rPr lang="en-US" sz="1050" dirty="0"/>
              <a:t> </a:t>
            </a:r>
            <a:r>
              <a:rPr lang="en-US" sz="1050" dirty="0" err="1"/>
              <a:t>konsep</a:t>
            </a:r>
            <a:r>
              <a:rPr lang="en-US" sz="1050" dirty="0"/>
              <a:t>. *). 64–77.</a:t>
            </a:r>
            <a:endParaRPr lang="id-ID" sz="1050" dirty="0"/>
          </a:p>
          <a:p>
            <a:pPr marL="171450" indent="-171450" algn="just">
              <a:buFont typeface="Arial" panose="020B0604020202020204" pitchFamily="34" charset="0"/>
              <a:buChar char="•"/>
            </a:pPr>
            <a:r>
              <a:rPr lang="en-US" sz="1050" dirty="0" err="1"/>
              <a:t>Halsalnalh</a:t>
            </a:r>
            <a:r>
              <a:rPr lang="en-US" sz="1050" dirty="0"/>
              <a:t>, N. F., </a:t>
            </a:r>
            <a:r>
              <a:rPr lang="en-US" sz="1050" dirty="0" err="1"/>
              <a:t>Nurtalmaln</a:t>
            </a:r>
            <a:r>
              <a:rPr lang="en-US" sz="1050" dirty="0"/>
              <a:t>, M. E., &amp; </a:t>
            </a:r>
            <a:r>
              <a:rPr lang="en-US" sz="1050" dirty="0" err="1"/>
              <a:t>Halnik</a:t>
            </a:r>
            <a:r>
              <a:rPr lang="en-US" sz="1050" dirty="0"/>
              <a:t>, U. (2019). </a:t>
            </a:r>
            <a:r>
              <a:rPr lang="en-US" sz="1050" dirty="0" err="1"/>
              <a:t>Pengalruh</a:t>
            </a:r>
            <a:r>
              <a:rPr lang="en-US" sz="1050" dirty="0"/>
              <a:t> Model </a:t>
            </a:r>
            <a:r>
              <a:rPr lang="en-US" sz="1050" dirty="0" err="1"/>
              <a:t>Pembelaljalraln</a:t>
            </a:r>
            <a:r>
              <a:rPr lang="en-US" sz="1050" dirty="0"/>
              <a:t> </a:t>
            </a:r>
            <a:r>
              <a:rPr lang="en-US" sz="1050" dirty="0" err="1"/>
              <a:t>Kooperaltif</a:t>
            </a:r>
            <a:r>
              <a:rPr lang="en-US" sz="1050" dirty="0"/>
              <a:t> </a:t>
            </a:r>
            <a:r>
              <a:rPr lang="en-US" sz="1050" dirty="0" err="1"/>
              <a:t>Tipe</a:t>
            </a:r>
            <a:r>
              <a:rPr lang="en-US" sz="1050" dirty="0"/>
              <a:t> </a:t>
            </a:r>
            <a:r>
              <a:rPr lang="en-US" sz="1050" dirty="0" err="1"/>
              <a:t>Rotalting</a:t>
            </a:r>
            <a:r>
              <a:rPr lang="en-US" sz="1050" dirty="0"/>
              <a:t> Trio </a:t>
            </a:r>
            <a:r>
              <a:rPr lang="en-US" sz="1050" dirty="0" err="1"/>
              <a:t>Exchalnge</a:t>
            </a:r>
            <a:r>
              <a:rPr lang="en-US" sz="1050" dirty="0"/>
              <a:t> (</a:t>
            </a:r>
            <a:r>
              <a:rPr lang="en-US" sz="1050" dirty="0" err="1"/>
              <a:t>Rte</a:t>
            </a:r>
            <a:r>
              <a:rPr lang="en-US" sz="1050" dirty="0"/>
              <a:t>) </a:t>
            </a:r>
            <a:r>
              <a:rPr lang="en-US" sz="1050" dirty="0" err="1"/>
              <a:t>Terhaldalp</a:t>
            </a:r>
            <a:r>
              <a:rPr lang="en-US" sz="1050" dirty="0"/>
              <a:t> </a:t>
            </a:r>
            <a:r>
              <a:rPr lang="en-US" sz="1050" dirty="0" err="1"/>
              <a:t>Halsil</a:t>
            </a:r>
            <a:r>
              <a:rPr lang="en-US" sz="1050" dirty="0"/>
              <a:t> </a:t>
            </a:r>
            <a:r>
              <a:rPr lang="en-US" sz="1050" dirty="0" err="1"/>
              <a:t>Belaljalr</a:t>
            </a:r>
            <a:r>
              <a:rPr lang="en-US" sz="1050" dirty="0"/>
              <a:t> </a:t>
            </a:r>
            <a:r>
              <a:rPr lang="en-US" sz="1050" dirty="0" err="1"/>
              <a:t>Daln</a:t>
            </a:r>
            <a:r>
              <a:rPr lang="en-US" sz="1050" dirty="0"/>
              <a:t> </a:t>
            </a:r>
            <a:r>
              <a:rPr lang="en-US" sz="1050" dirty="0" err="1"/>
              <a:t>Minalt</a:t>
            </a:r>
            <a:r>
              <a:rPr lang="en-US" sz="1050" dirty="0"/>
              <a:t> </a:t>
            </a:r>
            <a:r>
              <a:rPr lang="en-US" sz="1050" dirty="0" err="1"/>
              <a:t>Belaljalr</a:t>
            </a:r>
            <a:r>
              <a:rPr lang="en-US" sz="1050" dirty="0"/>
              <a:t> </a:t>
            </a:r>
            <a:r>
              <a:rPr lang="en-US" sz="1050" dirty="0" err="1"/>
              <a:t>Maltemaltikal</a:t>
            </a:r>
            <a:r>
              <a:rPr lang="en-US" sz="1050" dirty="0"/>
              <a:t> </a:t>
            </a:r>
            <a:r>
              <a:rPr lang="en-US" sz="1050" dirty="0" err="1"/>
              <a:t>Siswal</a:t>
            </a:r>
            <a:r>
              <a:rPr lang="en-US" sz="1050" dirty="0"/>
              <a:t> </a:t>
            </a:r>
            <a:r>
              <a:rPr lang="en-US" sz="1050" dirty="0" err="1"/>
              <a:t>Kelals</a:t>
            </a:r>
            <a:r>
              <a:rPr lang="en-US" sz="1050" dirty="0"/>
              <a:t> V </a:t>
            </a:r>
            <a:r>
              <a:rPr lang="en-US" sz="1050" dirty="0" err="1"/>
              <a:t>Sdn</a:t>
            </a:r>
            <a:r>
              <a:rPr lang="en-US" sz="1050" dirty="0"/>
              <a:t> </a:t>
            </a:r>
            <a:r>
              <a:rPr lang="en-US" sz="1050" dirty="0" err="1"/>
              <a:t>Pinggir</a:t>
            </a:r>
            <a:r>
              <a:rPr lang="en-US" sz="1050" dirty="0"/>
              <a:t> </a:t>
            </a:r>
            <a:r>
              <a:rPr lang="en-US" sz="1050" dirty="0" err="1"/>
              <a:t>Palpals</a:t>
            </a:r>
            <a:r>
              <a:rPr lang="en-US" sz="1050" dirty="0"/>
              <a:t> 1 </a:t>
            </a:r>
            <a:r>
              <a:rPr lang="en-US" sz="1050" dirty="0" err="1"/>
              <a:t>Sumenep</a:t>
            </a:r>
            <a:r>
              <a:rPr lang="en-US" sz="1050" dirty="0"/>
              <a:t>. </a:t>
            </a:r>
            <a:r>
              <a:rPr lang="en-US" sz="1050" dirty="0" err="1"/>
              <a:t>Widyalgogik</a:t>
            </a:r>
            <a:r>
              <a:rPr lang="en-US" sz="1050" dirty="0"/>
              <a:t> : </a:t>
            </a:r>
            <a:r>
              <a:rPr lang="en-US" sz="1050" dirty="0" err="1"/>
              <a:t>Jurnall</a:t>
            </a:r>
            <a:r>
              <a:rPr lang="en-US" sz="1050" dirty="0"/>
              <a:t> </a:t>
            </a:r>
            <a:r>
              <a:rPr lang="en-US" sz="1050" dirty="0" err="1"/>
              <a:t>Pendidikaln</a:t>
            </a:r>
            <a:r>
              <a:rPr lang="en-US" sz="1050" dirty="0"/>
              <a:t> </a:t>
            </a:r>
            <a:r>
              <a:rPr lang="en-US" sz="1050" dirty="0" err="1"/>
              <a:t>Daln</a:t>
            </a:r>
            <a:r>
              <a:rPr lang="en-US" sz="1050" dirty="0"/>
              <a:t> </a:t>
            </a:r>
            <a:r>
              <a:rPr lang="en-US" sz="1050" dirty="0" err="1"/>
              <a:t>Pembelaljalraln</a:t>
            </a:r>
            <a:r>
              <a:rPr lang="en-US" sz="1050" dirty="0"/>
              <a:t> </a:t>
            </a:r>
            <a:r>
              <a:rPr lang="en-US" sz="1050" dirty="0" err="1"/>
              <a:t>Sekolalh</a:t>
            </a:r>
            <a:r>
              <a:rPr lang="en-US" sz="1050" dirty="0"/>
              <a:t> </a:t>
            </a:r>
            <a:r>
              <a:rPr lang="en-US" sz="1050" dirty="0" err="1"/>
              <a:t>Dalsalr</a:t>
            </a:r>
            <a:r>
              <a:rPr lang="en-US" sz="1050" dirty="0"/>
              <a:t>, 6(2), 112. https://doi.org/10.21107/widyalgogik.v6i2.5195</a:t>
            </a:r>
            <a:endParaRPr lang="id-ID" sz="1050" dirty="0"/>
          </a:p>
          <a:p>
            <a:pPr marL="171450" indent="-171450" algn="just">
              <a:buFont typeface="Arial" panose="020B0604020202020204" pitchFamily="34" charset="0"/>
              <a:buChar char="•"/>
            </a:pPr>
            <a:r>
              <a:rPr lang="en-US" sz="1050" dirty="0" err="1"/>
              <a:t>Jufri</a:t>
            </a:r>
            <a:r>
              <a:rPr lang="en-US" sz="1050" dirty="0"/>
              <a:t>, W. (2013). </a:t>
            </a:r>
            <a:r>
              <a:rPr lang="en-US" sz="1050" dirty="0" err="1"/>
              <a:t>Belaljalr</a:t>
            </a:r>
            <a:r>
              <a:rPr lang="en-US" sz="1050" dirty="0"/>
              <a:t> </a:t>
            </a:r>
            <a:r>
              <a:rPr lang="en-US" sz="1050" dirty="0" err="1"/>
              <a:t>daln</a:t>
            </a:r>
            <a:r>
              <a:rPr lang="en-US" sz="1050" dirty="0"/>
              <a:t> </a:t>
            </a:r>
            <a:r>
              <a:rPr lang="en-US" sz="1050" dirty="0" err="1"/>
              <a:t>Pembelaljalraln</a:t>
            </a:r>
            <a:r>
              <a:rPr lang="en-US" sz="1050" dirty="0"/>
              <a:t> </a:t>
            </a:r>
            <a:r>
              <a:rPr lang="en-US" sz="1050" dirty="0" err="1"/>
              <a:t>SAlINS</a:t>
            </a:r>
            <a:r>
              <a:rPr lang="en-US" sz="1050" dirty="0"/>
              <a:t>. </a:t>
            </a:r>
            <a:r>
              <a:rPr lang="en-US" sz="1050" dirty="0" err="1"/>
              <a:t>Balndung</a:t>
            </a:r>
            <a:r>
              <a:rPr lang="en-US" sz="1050" dirty="0"/>
              <a:t>: </a:t>
            </a:r>
            <a:r>
              <a:rPr lang="en-US" sz="1050" dirty="0" err="1"/>
              <a:t>Penerbit</a:t>
            </a:r>
            <a:r>
              <a:rPr lang="en-US" sz="1050" dirty="0"/>
              <a:t> </a:t>
            </a:r>
            <a:r>
              <a:rPr lang="en-US" sz="1050" dirty="0" err="1"/>
              <a:t>Pustalkal</a:t>
            </a:r>
            <a:r>
              <a:rPr lang="en-US" sz="1050" dirty="0"/>
              <a:t>. </a:t>
            </a:r>
            <a:r>
              <a:rPr lang="en-US" sz="1050" dirty="0" err="1"/>
              <a:t>Rekal</a:t>
            </a:r>
            <a:r>
              <a:rPr lang="en-US" sz="1050" dirty="0"/>
              <a:t> </a:t>
            </a:r>
            <a:r>
              <a:rPr lang="en-US" sz="1050" dirty="0" err="1"/>
              <a:t>Ciptal</a:t>
            </a:r>
            <a:r>
              <a:rPr lang="en-US" sz="1050" dirty="0"/>
              <a:t>. 1(176), 8–23.</a:t>
            </a:r>
            <a:endParaRPr lang="id-ID" sz="1050" dirty="0"/>
          </a:p>
          <a:p>
            <a:pPr marL="171450" indent="-171450" algn="just">
              <a:buFont typeface="Arial" panose="020B0604020202020204" pitchFamily="34" charset="0"/>
              <a:buChar char="•"/>
            </a:pPr>
            <a:r>
              <a:rPr lang="en-US" sz="1050" dirty="0" err="1"/>
              <a:t>Khoerunnisal</a:t>
            </a:r>
            <a:r>
              <a:rPr lang="en-US" sz="1050" dirty="0"/>
              <a:t>, P., &amp; </a:t>
            </a:r>
            <a:r>
              <a:rPr lang="en-US" sz="1050" dirty="0" err="1"/>
              <a:t>Alqwall</a:t>
            </a:r>
            <a:r>
              <a:rPr lang="en-US" sz="1050" dirty="0"/>
              <a:t>, S. M. (2020). </a:t>
            </a:r>
            <a:r>
              <a:rPr lang="en-US" sz="1050" dirty="0" err="1"/>
              <a:t>Alnallisis</a:t>
            </a:r>
            <a:r>
              <a:rPr lang="en-US" sz="1050" dirty="0"/>
              <a:t> Model-model </a:t>
            </a:r>
            <a:r>
              <a:rPr lang="en-US" sz="1050" dirty="0" err="1"/>
              <a:t>Pembelaljalraln</a:t>
            </a:r>
            <a:r>
              <a:rPr lang="en-US" sz="1050" dirty="0"/>
              <a:t>. </a:t>
            </a:r>
            <a:r>
              <a:rPr lang="en-US" sz="1050" dirty="0" err="1"/>
              <a:t>Fondaltial</a:t>
            </a:r>
            <a:r>
              <a:rPr lang="en-US" sz="1050" dirty="0"/>
              <a:t>, 4(1), 1–27. https://doi.org/10.36088/fondaltial.v4i1.441</a:t>
            </a:r>
            <a:endParaRPr lang="id-ID" sz="1050" dirty="0"/>
          </a:p>
          <a:p>
            <a:pPr marL="171450" indent="-171450" algn="just">
              <a:buFont typeface="Arial" panose="020B0604020202020204" pitchFamily="34" charset="0"/>
              <a:buChar char="•"/>
            </a:pPr>
            <a:r>
              <a:rPr lang="en-US" sz="1050" dirty="0" err="1"/>
              <a:t>Murtiningsih</a:t>
            </a:r>
            <a:r>
              <a:rPr lang="en-US" sz="1050" dirty="0"/>
              <a:t>. (2013). </a:t>
            </a:r>
            <a:r>
              <a:rPr lang="en-US" sz="1050" dirty="0" err="1"/>
              <a:t>Peneralpaln</a:t>
            </a:r>
            <a:r>
              <a:rPr lang="en-US" sz="1050" dirty="0"/>
              <a:t> Model </a:t>
            </a:r>
            <a:r>
              <a:rPr lang="en-US" sz="1050" dirty="0" err="1"/>
              <a:t>Pembelaljalraln</a:t>
            </a:r>
            <a:r>
              <a:rPr lang="en-US" sz="1050" dirty="0"/>
              <a:t> </a:t>
            </a:r>
            <a:r>
              <a:rPr lang="en-US" sz="1050" dirty="0" err="1"/>
              <a:t>Tallking</a:t>
            </a:r>
            <a:r>
              <a:rPr lang="en-US" sz="1050" dirty="0"/>
              <a:t> Stick </a:t>
            </a:r>
            <a:r>
              <a:rPr lang="en-US" sz="1050" dirty="0" err="1"/>
              <a:t>Paldal</a:t>
            </a:r>
            <a:r>
              <a:rPr lang="en-US" sz="1050" dirty="0"/>
              <a:t> </a:t>
            </a:r>
            <a:r>
              <a:rPr lang="en-US" sz="1050" dirty="0" err="1"/>
              <a:t>Maltal</a:t>
            </a:r>
            <a:r>
              <a:rPr lang="en-US" sz="1050" dirty="0"/>
              <a:t> </a:t>
            </a:r>
            <a:r>
              <a:rPr lang="en-US" sz="1050" dirty="0" err="1"/>
              <a:t>Pelaljalraln</a:t>
            </a:r>
            <a:r>
              <a:rPr lang="en-US" sz="1050" dirty="0"/>
              <a:t> IPS di </a:t>
            </a:r>
            <a:r>
              <a:rPr lang="en-US" sz="1050" dirty="0" err="1"/>
              <a:t>Sekolalh</a:t>
            </a:r>
            <a:r>
              <a:rPr lang="en-US" sz="1050" dirty="0"/>
              <a:t> </a:t>
            </a:r>
            <a:r>
              <a:rPr lang="en-US" sz="1050" dirty="0" err="1"/>
              <a:t>Dalsalr</a:t>
            </a:r>
            <a:r>
              <a:rPr lang="en-US" sz="1050" dirty="0"/>
              <a:t>. </a:t>
            </a:r>
            <a:r>
              <a:rPr lang="en-US" sz="1050" dirty="0" err="1"/>
              <a:t>Prosiding</a:t>
            </a:r>
            <a:r>
              <a:rPr lang="en-US" sz="1050" dirty="0"/>
              <a:t> </a:t>
            </a:r>
            <a:r>
              <a:rPr lang="en-US" sz="1050" dirty="0" err="1"/>
              <a:t>Seminalr</a:t>
            </a:r>
            <a:r>
              <a:rPr lang="en-US" sz="1050" dirty="0"/>
              <a:t> </a:t>
            </a:r>
            <a:r>
              <a:rPr lang="en-US" sz="1050" dirty="0" err="1"/>
              <a:t>Nalsionall</a:t>
            </a:r>
            <a:r>
              <a:rPr lang="en-US" sz="1050" dirty="0"/>
              <a:t> KSDP Prodi S1 PGSD FIP </a:t>
            </a:r>
            <a:r>
              <a:rPr lang="en-US" sz="1050" dirty="0" err="1"/>
              <a:t>Universitals</a:t>
            </a:r>
            <a:r>
              <a:rPr lang="en-US" sz="1050" dirty="0"/>
              <a:t> </a:t>
            </a:r>
            <a:r>
              <a:rPr lang="en-US" sz="1050" dirty="0" err="1"/>
              <a:t>Negeri</a:t>
            </a:r>
            <a:r>
              <a:rPr lang="en-US" sz="1050" dirty="0"/>
              <a:t> </a:t>
            </a:r>
            <a:r>
              <a:rPr lang="en-US" sz="1050" dirty="0" err="1"/>
              <a:t>Mallalng</a:t>
            </a:r>
            <a:r>
              <a:rPr lang="en-US" sz="1050" dirty="0"/>
              <a:t>, 99–106. http://pgsd.fip.um.alc.id/wp-content/uploalds/2017/01/12.pdf</a:t>
            </a:r>
            <a:endParaRPr lang="id-ID" sz="1050" dirty="0"/>
          </a:p>
          <a:p>
            <a:pPr marL="171450" indent="-171450" algn="just">
              <a:buFont typeface="Arial" panose="020B0604020202020204" pitchFamily="34" charset="0"/>
              <a:buChar char="•"/>
            </a:pPr>
            <a:r>
              <a:rPr lang="en-US" sz="1050" dirty="0" err="1"/>
              <a:t>Novikalsalri</a:t>
            </a:r>
            <a:r>
              <a:rPr lang="en-US" sz="1050" dirty="0"/>
              <a:t>, I. (2009). </a:t>
            </a:r>
            <a:r>
              <a:rPr lang="en-US" sz="1050" dirty="0" err="1"/>
              <a:t>Pengembalngaln</a:t>
            </a:r>
            <a:r>
              <a:rPr lang="en-US" sz="1050" dirty="0"/>
              <a:t> </a:t>
            </a:r>
            <a:r>
              <a:rPr lang="en-US" sz="1050" dirty="0" err="1"/>
              <a:t>Kemalmpualn</a:t>
            </a:r>
            <a:r>
              <a:rPr lang="en-US" sz="1050" dirty="0"/>
              <a:t> </a:t>
            </a:r>
            <a:r>
              <a:rPr lang="en-US" sz="1050" dirty="0" err="1"/>
              <a:t>Berfikir</a:t>
            </a:r>
            <a:r>
              <a:rPr lang="en-US" sz="1050" dirty="0"/>
              <a:t> </a:t>
            </a:r>
            <a:r>
              <a:rPr lang="en-US" sz="1050" dirty="0" err="1"/>
              <a:t>Kritis</a:t>
            </a:r>
            <a:r>
              <a:rPr lang="en-US" sz="1050" dirty="0"/>
              <a:t> </a:t>
            </a:r>
            <a:r>
              <a:rPr lang="en-US" sz="1050" dirty="0" err="1"/>
              <a:t>Siswal</a:t>
            </a:r>
            <a:r>
              <a:rPr lang="en-US" sz="1050" dirty="0"/>
              <a:t> </a:t>
            </a:r>
            <a:r>
              <a:rPr lang="en-US" sz="1050" dirty="0" err="1"/>
              <a:t>melallui</a:t>
            </a:r>
            <a:r>
              <a:rPr lang="en-US" sz="1050" dirty="0"/>
              <a:t> </a:t>
            </a:r>
            <a:r>
              <a:rPr lang="en-US" sz="1050" dirty="0" err="1"/>
              <a:t>Pembelaljalraln</a:t>
            </a:r>
            <a:r>
              <a:rPr lang="en-US" sz="1050" dirty="0"/>
              <a:t> </a:t>
            </a:r>
            <a:r>
              <a:rPr lang="en-US" sz="1050" dirty="0" err="1"/>
              <a:t>Maltemaltikal</a:t>
            </a:r>
            <a:r>
              <a:rPr lang="en-US" sz="1050" dirty="0"/>
              <a:t> Open-Ended di </a:t>
            </a:r>
            <a:r>
              <a:rPr lang="en-US" sz="1050" dirty="0" err="1"/>
              <a:t>Sekolalh</a:t>
            </a:r>
            <a:r>
              <a:rPr lang="en-US" sz="1050" dirty="0"/>
              <a:t> </a:t>
            </a:r>
            <a:r>
              <a:rPr lang="en-US" sz="1050" dirty="0" err="1"/>
              <a:t>Dalsalr</a:t>
            </a:r>
            <a:r>
              <a:rPr lang="en-US" sz="1050" dirty="0"/>
              <a:t>. </a:t>
            </a:r>
            <a:r>
              <a:rPr lang="en-US" sz="1050" dirty="0" err="1"/>
              <a:t>Jurnall</a:t>
            </a:r>
            <a:r>
              <a:rPr lang="en-US" sz="1050" dirty="0"/>
              <a:t> </a:t>
            </a:r>
            <a:r>
              <a:rPr lang="en-US" sz="1050" dirty="0" err="1"/>
              <a:t>Pemikiraln</a:t>
            </a:r>
            <a:r>
              <a:rPr lang="en-US" sz="1050" dirty="0"/>
              <a:t> </a:t>
            </a:r>
            <a:r>
              <a:rPr lang="en-US" sz="1050" dirty="0" err="1"/>
              <a:t>Allternaltif</a:t>
            </a:r>
            <a:r>
              <a:rPr lang="en-US" sz="1050" dirty="0"/>
              <a:t> </a:t>
            </a:r>
            <a:r>
              <a:rPr lang="en-US" sz="1050" dirty="0" err="1"/>
              <a:t>Kependidikaln</a:t>
            </a:r>
            <a:r>
              <a:rPr lang="en-US" sz="1050" dirty="0"/>
              <a:t>, 14(2), 346–364.</a:t>
            </a:r>
            <a:endParaRPr lang="id-ID" sz="1050" dirty="0"/>
          </a:p>
          <a:p>
            <a:pPr marL="171450" indent="-171450" algn="just">
              <a:buFont typeface="Arial" panose="020B0604020202020204" pitchFamily="34" charset="0"/>
              <a:buChar char="•"/>
            </a:pPr>
            <a:r>
              <a:rPr lang="en-US" sz="1050" dirty="0" err="1"/>
              <a:t>Nurdyalnsyalh</a:t>
            </a:r>
            <a:r>
              <a:rPr lang="en-US" sz="1050" dirty="0"/>
              <a:t>, &amp; </a:t>
            </a:r>
            <a:r>
              <a:rPr lang="en-US" sz="1050" dirty="0" err="1"/>
              <a:t>Falhyuni</a:t>
            </a:r>
            <a:r>
              <a:rPr lang="en-US" sz="1050" dirty="0"/>
              <a:t>, E. F. (2016). </a:t>
            </a:r>
            <a:r>
              <a:rPr lang="en-US" sz="1050" dirty="0" err="1"/>
              <a:t>Inovalsi</a:t>
            </a:r>
            <a:r>
              <a:rPr lang="en-US" sz="1050" dirty="0"/>
              <a:t> Model. In </a:t>
            </a:r>
            <a:r>
              <a:rPr lang="en-US" sz="1050" dirty="0" err="1"/>
              <a:t>Nizmalnial</a:t>
            </a:r>
            <a:r>
              <a:rPr lang="en-US" sz="1050" dirty="0"/>
              <a:t> </a:t>
            </a:r>
            <a:r>
              <a:rPr lang="en-US" sz="1050" dirty="0" err="1"/>
              <a:t>Lealrning</a:t>
            </a:r>
            <a:r>
              <a:rPr lang="en-US" sz="1050" dirty="0"/>
              <a:t> Center.</a:t>
            </a:r>
            <a:endParaRPr lang="id-ID" sz="1050" dirty="0"/>
          </a:p>
          <a:p>
            <a:pPr marL="171450" indent="-171450" algn="just">
              <a:buFont typeface="Arial" panose="020B0604020202020204" pitchFamily="34" charset="0"/>
              <a:buChar char="•"/>
            </a:pPr>
            <a:r>
              <a:rPr lang="en-US" sz="1050" dirty="0" err="1"/>
              <a:t>Nurmalulidyalh</a:t>
            </a:r>
            <a:r>
              <a:rPr lang="en-US" sz="1050" dirty="0"/>
              <a:t>, </a:t>
            </a:r>
            <a:r>
              <a:rPr lang="en-US" sz="1050" dirty="0" err="1"/>
              <a:t>Mutial</a:t>
            </a:r>
            <a:r>
              <a:rPr lang="en-US" sz="1050" dirty="0"/>
              <a:t>, </a:t>
            </a:r>
            <a:r>
              <a:rPr lang="en-US" sz="1050" dirty="0" err="1"/>
              <a:t>Dallle</a:t>
            </a:r>
            <a:r>
              <a:rPr lang="en-US" sz="1050" dirty="0"/>
              <a:t> </a:t>
            </a:r>
            <a:r>
              <a:rPr lang="en-US" sz="1050" dirty="0" err="1"/>
              <a:t>Almbo</a:t>
            </a:r>
            <a:r>
              <a:rPr lang="en-US" sz="1050" dirty="0"/>
              <a:t>, F. S. (2019). </a:t>
            </a:r>
            <a:r>
              <a:rPr lang="en-US" sz="1050" dirty="0" err="1"/>
              <a:t>Peneralpaln</a:t>
            </a:r>
            <a:r>
              <a:rPr lang="en-US" sz="1050" dirty="0"/>
              <a:t> model </a:t>
            </a:r>
            <a:r>
              <a:rPr lang="en-US" sz="1050" dirty="0" err="1"/>
              <a:t>pembelaljalraln</a:t>
            </a:r>
            <a:r>
              <a:rPr lang="en-US" sz="1050" dirty="0"/>
              <a:t> </a:t>
            </a:r>
            <a:r>
              <a:rPr lang="en-US" sz="1050" dirty="0" err="1"/>
              <a:t>kooperaltif</a:t>
            </a:r>
            <a:r>
              <a:rPr lang="en-US" sz="1050" dirty="0"/>
              <a:t> </a:t>
            </a:r>
            <a:r>
              <a:rPr lang="en-US" sz="1050" dirty="0" err="1"/>
              <a:t>tipe</a:t>
            </a:r>
            <a:r>
              <a:rPr lang="en-US" sz="1050" dirty="0"/>
              <a:t> </a:t>
            </a:r>
            <a:r>
              <a:rPr lang="en-US" sz="1050" dirty="0" err="1"/>
              <a:t>tallking</a:t>
            </a:r>
            <a:r>
              <a:rPr lang="en-US" sz="1050" dirty="0"/>
              <a:t> stick </a:t>
            </a:r>
            <a:r>
              <a:rPr lang="en-US" sz="1050" dirty="0" err="1"/>
              <a:t>dallalm</a:t>
            </a:r>
            <a:r>
              <a:rPr lang="en-US" sz="1050" dirty="0"/>
              <a:t> </a:t>
            </a:r>
            <a:r>
              <a:rPr lang="en-US" sz="1050" dirty="0" err="1"/>
              <a:t>keteralmpilaln</a:t>
            </a:r>
            <a:r>
              <a:rPr lang="en-US" sz="1050" dirty="0"/>
              <a:t> </a:t>
            </a:r>
            <a:r>
              <a:rPr lang="en-US" sz="1050" dirty="0" err="1"/>
              <a:t>berbicalral</a:t>
            </a:r>
            <a:r>
              <a:rPr lang="en-US" sz="1050" dirty="0"/>
              <a:t> </a:t>
            </a:r>
            <a:r>
              <a:rPr lang="en-US" sz="1050" dirty="0" err="1"/>
              <a:t>balhalsal</a:t>
            </a:r>
            <a:r>
              <a:rPr lang="en-US" sz="1050" dirty="0"/>
              <a:t> </a:t>
            </a:r>
            <a:r>
              <a:rPr lang="en-US" sz="1050" dirty="0" err="1"/>
              <a:t>jermaln</a:t>
            </a:r>
            <a:r>
              <a:rPr lang="en-US" sz="1050" dirty="0"/>
              <a:t> </a:t>
            </a:r>
            <a:r>
              <a:rPr lang="en-US" sz="1050" dirty="0" err="1"/>
              <a:t>siswal</a:t>
            </a:r>
            <a:r>
              <a:rPr lang="en-US" sz="1050" dirty="0"/>
              <a:t> </a:t>
            </a:r>
            <a:r>
              <a:rPr lang="en-US" sz="1050" dirty="0" err="1"/>
              <a:t>kelals</a:t>
            </a:r>
            <a:r>
              <a:rPr lang="en-US" sz="1050" dirty="0"/>
              <a:t> xi </a:t>
            </a:r>
            <a:r>
              <a:rPr lang="en-US" sz="1050" dirty="0" err="1"/>
              <a:t>smal</a:t>
            </a:r>
            <a:r>
              <a:rPr lang="en-US" sz="1050" dirty="0"/>
              <a:t> </a:t>
            </a:r>
            <a:r>
              <a:rPr lang="en-US" sz="1050" dirty="0" err="1"/>
              <a:t>negeri</a:t>
            </a:r>
            <a:r>
              <a:rPr lang="en-US" sz="1050" dirty="0"/>
              <a:t> 2 </a:t>
            </a:r>
            <a:r>
              <a:rPr lang="en-US" sz="1050" dirty="0" err="1"/>
              <a:t>maljene</a:t>
            </a:r>
            <a:r>
              <a:rPr lang="en-US" sz="1050" dirty="0"/>
              <a:t>. 1–18.</a:t>
            </a:r>
            <a:endParaRPr lang="id-ID" sz="1050" dirty="0"/>
          </a:p>
          <a:p>
            <a:pPr marL="171450" indent="-171450" algn="just">
              <a:buFont typeface="Arial" panose="020B0604020202020204" pitchFamily="34" charset="0"/>
              <a:buChar char="•"/>
            </a:pPr>
            <a:r>
              <a:rPr lang="en-US" sz="1050" dirty="0" err="1"/>
              <a:t>Palsalribu</a:t>
            </a:r>
            <a:r>
              <a:rPr lang="en-US" sz="1050" dirty="0"/>
              <a:t>, D. S. (2017). </a:t>
            </a:r>
            <a:r>
              <a:rPr lang="en-US" sz="1050" dirty="0" err="1"/>
              <a:t>Upalyal</a:t>
            </a:r>
            <a:r>
              <a:rPr lang="en-US" sz="1050" dirty="0"/>
              <a:t> </a:t>
            </a:r>
            <a:r>
              <a:rPr lang="en-US" sz="1050" dirty="0" err="1"/>
              <a:t>Meningkaltkaln</a:t>
            </a:r>
            <a:r>
              <a:rPr lang="en-US" sz="1050" dirty="0"/>
              <a:t> </a:t>
            </a:r>
            <a:r>
              <a:rPr lang="en-US" sz="1050" dirty="0" err="1"/>
              <a:t>Minalt</a:t>
            </a:r>
            <a:r>
              <a:rPr lang="en-US" sz="1050" dirty="0"/>
              <a:t> </a:t>
            </a:r>
            <a:r>
              <a:rPr lang="en-US" sz="1050" dirty="0" err="1"/>
              <a:t>Daln</a:t>
            </a:r>
            <a:r>
              <a:rPr lang="en-US" sz="1050" dirty="0"/>
              <a:t> </a:t>
            </a:r>
            <a:r>
              <a:rPr lang="en-US" sz="1050" dirty="0" err="1"/>
              <a:t>Halsil</a:t>
            </a:r>
            <a:r>
              <a:rPr lang="en-US" sz="1050" dirty="0"/>
              <a:t> </a:t>
            </a:r>
            <a:r>
              <a:rPr lang="en-US" sz="1050" dirty="0" err="1"/>
              <a:t>Belaljalr</a:t>
            </a:r>
            <a:r>
              <a:rPr lang="en-US" sz="1050" dirty="0"/>
              <a:t> </a:t>
            </a:r>
            <a:r>
              <a:rPr lang="en-US" sz="1050" dirty="0" err="1"/>
              <a:t>Fisikal</a:t>
            </a:r>
            <a:r>
              <a:rPr lang="en-US" sz="1050" dirty="0"/>
              <a:t> </a:t>
            </a:r>
            <a:r>
              <a:rPr lang="en-US" sz="1050" dirty="0" err="1"/>
              <a:t>Siswal</a:t>
            </a:r>
            <a:r>
              <a:rPr lang="en-US" sz="1050" dirty="0"/>
              <a:t> </a:t>
            </a:r>
            <a:r>
              <a:rPr lang="en-US" sz="1050" dirty="0" err="1"/>
              <a:t>Dengaln</a:t>
            </a:r>
            <a:r>
              <a:rPr lang="en-US" sz="1050" dirty="0"/>
              <a:t> </a:t>
            </a:r>
            <a:r>
              <a:rPr lang="en-US" sz="1050" dirty="0" err="1"/>
              <a:t>Menggunalkaln</a:t>
            </a:r>
            <a:r>
              <a:rPr lang="en-US" sz="1050" dirty="0"/>
              <a:t> Model </a:t>
            </a:r>
            <a:r>
              <a:rPr lang="en-US" sz="1050" dirty="0" err="1"/>
              <a:t>Pembelaljalraln</a:t>
            </a:r>
            <a:r>
              <a:rPr lang="en-US" sz="1050" dirty="0"/>
              <a:t> </a:t>
            </a:r>
            <a:r>
              <a:rPr lang="en-US" sz="1050" dirty="0" err="1"/>
              <a:t>Tallking</a:t>
            </a:r>
            <a:r>
              <a:rPr lang="en-US" sz="1050" dirty="0"/>
              <a:t> Stick </a:t>
            </a:r>
            <a:r>
              <a:rPr lang="en-US" sz="1050" dirty="0" err="1"/>
              <a:t>Paldal</a:t>
            </a:r>
            <a:r>
              <a:rPr lang="en-US" sz="1050" dirty="0"/>
              <a:t> </a:t>
            </a:r>
            <a:r>
              <a:rPr lang="en-US" sz="1050" dirty="0" err="1"/>
              <a:t>Malteri</a:t>
            </a:r>
            <a:r>
              <a:rPr lang="en-US" sz="1050" dirty="0"/>
              <a:t> </a:t>
            </a:r>
            <a:r>
              <a:rPr lang="en-US" sz="1050" dirty="0" err="1"/>
              <a:t>Listrik</a:t>
            </a:r>
            <a:r>
              <a:rPr lang="en-US" sz="1050" dirty="0"/>
              <a:t> </a:t>
            </a:r>
            <a:r>
              <a:rPr lang="en-US" sz="1050" dirty="0" err="1"/>
              <a:t>Dinalmis</a:t>
            </a:r>
            <a:r>
              <a:rPr lang="en-US" sz="1050" dirty="0"/>
              <a:t> Di </a:t>
            </a:r>
            <a:r>
              <a:rPr lang="en-US" sz="1050" dirty="0" err="1"/>
              <a:t>Kelals</a:t>
            </a:r>
            <a:r>
              <a:rPr lang="en-US" sz="1050" dirty="0"/>
              <a:t> X </a:t>
            </a:r>
            <a:r>
              <a:rPr lang="en-US" sz="1050" dirty="0" err="1"/>
              <a:t>Smaln</a:t>
            </a:r>
            <a:r>
              <a:rPr lang="en-US" sz="1050" dirty="0"/>
              <a:t> 10 </a:t>
            </a:r>
            <a:r>
              <a:rPr lang="en-US" sz="1050" dirty="0" err="1"/>
              <a:t>Mualro</a:t>
            </a:r>
            <a:r>
              <a:rPr lang="en-US" sz="1050" dirty="0"/>
              <a:t> </a:t>
            </a:r>
            <a:r>
              <a:rPr lang="en-US" sz="1050" dirty="0" err="1"/>
              <a:t>Jalmbi</a:t>
            </a:r>
            <a:r>
              <a:rPr lang="en-US" sz="1050" dirty="0"/>
              <a:t>. </a:t>
            </a:r>
            <a:r>
              <a:rPr lang="en-US" sz="1050" dirty="0" err="1"/>
              <a:t>EduFisikal</a:t>
            </a:r>
            <a:r>
              <a:rPr lang="en-US" sz="1050" dirty="0"/>
              <a:t>, 2(</a:t>
            </a:r>
            <a:r>
              <a:rPr lang="en-US" sz="1050" dirty="0" err="1"/>
              <a:t>Vol</a:t>
            </a:r>
            <a:r>
              <a:rPr lang="en-US" sz="1050" dirty="0"/>
              <a:t> 2 No 01 (2017): </a:t>
            </a:r>
            <a:r>
              <a:rPr lang="en-US" sz="1050" dirty="0" err="1"/>
              <a:t>EduFisikal</a:t>
            </a:r>
            <a:r>
              <a:rPr lang="en-US" sz="1050" dirty="0"/>
              <a:t> Volume 02 </a:t>
            </a:r>
            <a:r>
              <a:rPr lang="en-US" sz="1050" dirty="0" err="1"/>
              <a:t>Nomor</a:t>
            </a:r>
            <a:r>
              <a:rPr lang="en-US" sz="1050" dirty="0"/>
              <a:t> 01, </a:t>
            </a:r>
            <a:r>
              <a:rPr lang="en-US" sz="1050" dirty="0" err="1"/>
              <a:t>Juni</a:t>
            </a:r>
            <a:r>
              <a:rPr lang="en-US" sz="1050" dirty="0"/>
              <a:t> 2017), 61–69. https://doi.org/https://doi.org/10.22437/edufisikal.v2i01.4043</a:t>
            </a:r>
            <a:endParaRPr lang="id-ID" sz="1050" dirty="0"/>
          </a:p>
          <a:p>
            <a:pPr marL="171450" indent="-171450" algn="just">
              <a:buFont typeface="Arial" panose="020B0604020202020204" pitchFamily="34" charset="0"/>
              <a:buChar char="•"/>
            </a:pPr>
            <a:r>
              <a:rPr lang="en-US" sz="1050" dirty="0" err="1"/>
              <a:t>Pernalntalh</a:t>
            </a:r>
            <a:r>
              <a:rPr lang="en-US" sz="1050" dirty="0"/>
              <a:t>, P. S. (2019). </a:t>
            </a:r>
            <a:r>
              <a:rPr lang="en-US" sz="1050" dirty="0" err="1"/>
              <a:t>Desalin</a:t>
            </a:r>
            <a:r>
              <a:rPr lang="en-US" sz="1050" dirty="0"/>
              <a:t> </a:t>
            </a:r>
            <a:r>
              <a:rPr lang="en-US" sz="1050" dirty="0" err="1"/>
              <a:t>Skenalrio</a:t>
            </a:r>
            <a:r>
              <a:rPr lang="en-US" sz="1050" dirty="0"/>
              <a:t> </a:t>
            </a:r>
            <a:r>
              <a:rPr lang="en-US" sz="1050" dirty="0" err="1"/>
              <a:t>Pembelaljalraln</a:t>
            </a:r>
            <a:r>
              <a:rPr lang="en-US" sz="1050" dirty="0"/>
              <a:t> </a:t>
            </a:r>
            <a:r>
              <a:rPr lang="en-US" sz="1050" dirty="0" err="1"/>
              <a:t>Alktif</a:t>
            </a:r>
            <a:r>
              <a:rPr lang="en-US" sz="1050" dirty="0"/>
              <a:t> </a:t>
            </a:r>
            <a:r>
              <a:rPr lang="en-US" sz="1050" dirty="0" err="1"/>
              <a:t>Dengaln</a:t>
            </a:r>
            <a:r>
              <a:rPr lang="en-US" sz="1050" dirty="0"/>
              <a:t> </a:t>
            </a:r>
            <a:r>
              <a:rPr lang="en-US" sz="1050" dirty="0" err="1"/>
              <a:t>Metode</a:t>
            </a:r>
            <a:r>
              <a:rPr lang="en-US" sz="1050" dirty="0"/>
              <a:t> “ MIKIR ” </a:t>
            </a:r>
            <a:r>
              <a:rPr lang="en-US" sz="1050" dirty="0" err="1"/>
              <a:t>Paldal</a:t>
            </a:r>
            <a:r>
              <a:rPr lang="en-US" sz="1050" dirty="0"/>
              <a:t> </a:t>
            </a:r>
            <a:r>
              <a:rPr lang="en-US" sz="1050" dirty="0" err="1"/>
              <a:t>Maltal</a:t>
            </a:r>
            <a:r>
              <a:rPr lang="en-US" sz="1050" dirty="0"/>
              <a:t> </a:t>
            </a:r>
            <a:r>
              <a:rPr lang="en-US" sz="1050" dirty="0" err="1"/>
              <a:t>Kulialh</a:t>
            </a:r>
            <a:r>
              <a:rPr lang="en-US" sz="1050" dirty="0"/>
              <a:t> </a:t>
            </a:r>
            <a:r>
              <a:rPr lang="en-US" sz="1050" dirty="0" err="1"/>
              <a:t>Pendidikaln</a:t>
            </a:r>
            <a:r>
              <a:rPr lang="en-US" sz="1050" dirty="0"/>
              <a:t> IPS. IJSSE: </a:t>
            </a:r>
            <a:r>
              <a:rPr lang="en-US" sz="1050" dirty="0" err="1"/>
              <a:t>Indonesialn</a:t>
            </a:r>
            <a:r>
              <a:rPr lang="en-US" sz="1050" dirty="0"/>
              <a:t> </a:t>
            </a:r>
            <a:r>
              <a:rPr lang="en-US" sz="1050" dirty="0" err="1"/>
              <a:t>Journall</a:t>
            </a:r>
            <a:r>
              <a:rPr lang="en-US" sz="1050" dirty="0"/>
              <a:t> of </a:t>
            </a:r>
            <a:r>
              <a:rPr lang="en-US" sz="1050" dirty="0" err="1"/>
              <a:t>Sociall</a:t>
            </a:r>
            <a:r>
              <a:rPr lang="en-US" sz="1050" dirty="0"/>
              <a:t> </a:t>
            </a:r>
            <a:r>
              <a:rPr lang="en-US" sz="1050" dirty="0" err="1"/>
              <a:t>Sceince</a:t>
            </a:r>
            <a:r>
              <a:rPr lang="en-US" sz="1050" dirty="0"/>
              <a:t> </a:t>
            </a:r>
            <a:r>
              <a:rPr lang="en-US" sz="1050" dirty="0" err="1"/>
              <a:t>Educaltion</a:t>
            </a:r>
            <a:r>
              <a:rPr lang="en-US" sz="1050" dirty="0"/>
              <a:t>, 1(2), 145–155. http://ejournall.ialinbengkulu.alc.id/index.php/ijsse</a:t>
            </a:r>
            <a:endParaRPr lang="id-ID" sz="1050" dirty="0"/>
          </a:p>
          <a:p>
            <a:pPr marL="171450" indent="-171450" algn="just">
              <a:buFont typeface="Arial" panose="020B0604020202020204" pitchFamily="34" charset="0"/>
              <a:buChar char="•"/>
            </a:pPr>
            <a:r>
              <a:rPr lang="en-US" sz="1050" dirty="0" err="1"/>
              <a:t>Salhalruddin</a:t>
            </a:r>
            <a:r>
              <a:rPr lang="en-US" sz="1050" dirty="0"/>
              <a:t>, M. (2020). </a:t>
            </a:r>
            <a:r>
              <a:rPr lang="en-US" sz="1050" dirty="0" err="1"/>
              <a:t>Straltegi</a:t>
            </a:r>
            <a:r>
              <a:rPr lang="en-US" sz="1050" dirty="0"/>
              <a:t> </a:t>
            </a:r>
            <a:r>
              <a:rPr lang="en-US" sz="1050" dirty="0" err="1"/>
              <a:t>Pembelaljalraln</a:t>
            </a:r>
            <a:r>
              <a:rPr lang="en-US" sz="1050" dirty="0"/>
              <a:t> IPS : </a:t>
            </a:r>
            <a:r>
              <a:rPr lang="en-US" sz="1050" dirty="0" err="1"/>
              <a:t>Konsep</a:t>
            </a:r>
            <a:r>
              <a:rPr lang="en-US" sz="1050" dirty="0"/>
              <a:t> </a:t>
            </a:r>
            <a:r>
              <a:rPr lang="en-US" sz="1050" dirty="0" err="1"/>
              <a:t>daln</a:t>
            </a:r>
            <a:r>
              <a:rPr lang="en-US" sz="1050" dirty="0"/>
              <a:t> </a:t>
            </a:r>
            <a:r>
              <a:rPr lang="en-US" sz="1050" dirty="0" err="1"/>
              <a:t>Alplikalsi</a:t>
            </a:r>
            <a:r>
              <a:rPr lang="en-US" sz="1050" dirty="0"/>
              <a:t>. In </a:t>
            </a:r>
            <a:r>
              <a:rPr lang="en-US" sz="1050" dirty="0" err="1"/>
              <a:t>Pendidikaln</a:t>
            </a:r>
            <a:r>
              <a:rPr lang="en-US" sz="1050" dirty="0"/>
              <a:t>. http://eprints.ulm.alc.id/8545/2/MUTIAlNI 2020-IPS-100 X (1).pdf</a:t>
            </a:r>
            <a:endParaRPr lang="id-ID" sz="1050" dirty="0"/>
          </a:p>
          <a:p>
            <a:pPr marL="171450" indent="-171450" algn="just">
              <a:buFont typeface="Arial" panose="020B0604020202020204" pitchFamily="34" charset="0"/>
              <a:buChar char="•"/>
            </a:pPr>
            <a:r>
              <a:rPr lang="en-US" sz="1050" dirty="0" err="1"/>
              <a:t>Salvrilialnal</a:t>
            </a:r>
            <a:r>
              <a:rPr lang="en-US" sz="1050" dirty="0"/>
              <a:t>, V., </a:t>
            </a:r>
            <a:r>
              <a:rPr lang="en-US" sz="1050" dirty="0" err="1"/>
              <a:t>Sundalri</a:t>
            </a:r>
            <a:r>
              <a:rPr lang="en-US" sz="1050" dirty="0"/>
              <a:t>, K., &amp; </a:t>
            </a:r>
            <a:r>
              <a:rPr lang="en-US" sz="1050" dirty="0" err="1"/>
              <a:t>Budialnti</a:t>
            </a:r>
            <a:r>
              <a:rPr lang="en-US" sz="1050" dirty="0"/>
              <a:t>, Y. (2020). Medial </a:t>
            </a:r>
            <a:r>
              <a:rPr lang="en-US" sz="1050" dirty="0" err="1"/>
              <a:t>Dalkotal</a:t>
            </a:r>
            <a:r>
              <a:rPr lang="en-US" sz="1050" dirty="0"/>
              <a:t> (</a:t>
            </a:r>
            <a:r>
              <a:rPr lang="en-US" sz="1050" dirty="0" err="1"/>
              <a:t>Dalkon</a:t>
            </a:r>
            <a:r>
              <a:rPr lang="en-US" sz="1050" dirty="0"/>
              <a:t> </a:t>
            </a:r>
            <a:r>
              <a:rPr lang="en-US" sz="1050" dirty="0" err="1"/>
              <a:t>Maltemaltikal</a:t>
            </a:r>
            <a:r>
              <a:rPr lang="en-US" sz="1050" dirty="0"/>
              <a:t>) </a:t>
            </a:r>
            <a:r>
              <a:rPr lang="en-US" sz="1050" dirty="0" err="1"/>
              <a:t>Sebalgali</a:t>
            </a:r>
            <a:r>
              <a:rPr lang="en-US" sz="1050" dirty="0"/>
              <a:t> </a:t>
            </a:r>
            <a:r>
              <a:rPr lang="en-US" sz="1050" dirty="0" err="1"/>
              <a:t>Solusi</a:t>
            </a:r>
            <a:r>
              <a:rPr lang="en-US" sz="1050" dirty="0"/>
              <a:t> </a:t>
            </a:r>
            <a:r>
              <a:rPr lang="en-US" sz="1050" dirty="0" err="1"/>
              <a:t>untuk</a:t>
            </a:r>
            <a:r>
              <a:rPr lang="en-US" sz="1050" dirty="0"/>
              <a:t> </a:t>
            </a:r>
            <a:r>
              <a:rPr lang="en-US" sz="1050" dirty="0" err="1"/>
              <a:t>Meningkaltkaln</a:t>
            </a:r>
            <a:r>
              <a:rPr lang="en-US" sz="1050" dirty="0"/>
              <a:t> </a:t>
            </a:r>
            <a:r>
              <a:rPr lang="en-US" sz="1050" dirty="0" err="1"/>
              <a:t>Halsil</a:t>
            </a:r>
            <a:r>
              <a:rPr lang="en-US" sz="1050" dirty="0"/>
              <a:t> </a:t>
            </a:r>
            <a:r>
              <a:rPr lang="en-US" sz="1050" dirty="0" err="1"/>
              <a:t>Belaljalr</a:t>
            </a:r>
            <a:r>
              <a:rPr lang="en-US" sz="1050" dirty="0"/>
              <a:t> </a:t>
            </a:r>
            <a:r>
              <a:rPr lang="en-US" sz="1050" dirty="0" err="1"/>
              <a:t>Maltemaltikal</a:t>
            </a:r>
            <a:r>
              <a:rPr lang="en-US" sz="1050" dirty="0"/>
              <a:t> </a:t>
            </a:r>
            <a:r>
              <a:rPr lang="en-US" sz="1050" dirty="0" err="1"/>
              <a:t>Siswal</a:t>
            </a:r>
            <a:r>
              <a:rPr lang="en-US" sz="1050" dirty="0"/>
              <a:t> </a:t>
            </a:r>
            <a:r>
              <a:rPr lang="en-US" sz="1050" dirty="0" err="1"/>
              <a:t>Sekolalh</a:t>
            </a:r>
            <a:r>
              <a:rPr lang="en-US" sz="1050" dirty="0"/>
              <a:t> </a:t>
            </a:r>
            <a:r>
              <a:rPr lang="en-US" sz="1050" dirty="0" err="1"/>
              <a:t>Dalsalr</a:t>
            </a:r>
            <a:r>
              <a:rPr lang="en-US" sz="1050" dirty="0"/>
              <a:t>. </a:t>
            </a:r>
            <a:r>
              <a:rPr lang="en-US" sz="1050" dirty="0" err="1"/>
              <a:t>Jurnall</a:t>
            </a:r>
            <a:r>
              <a:rPr lang="en-US" sz="1050" dirty="0"/>
              <a:t> </a:t>
            </a:r>
            <a:r>
              <a:rPr lang="en-US" sz="1050" dirty="0" err="1"/>
              <a:t>Balsicedu</a:t>
            </a:r>
            <a:r>
              <a:rPr lang="en-US" sz="1050" dirty="0"/>
              <a:t>, 4(4), 1160–1166. https://doi.org/10.31004/balsicedu.v4i4.517</a:t>
            </a:r>
            <a:endParaRPr lang="id-ID" sz="1050" dirty="0"/>
          </a:p>
          <a:p>
            <a:pPr marL="171450" indent="-171450" algn="just">
              <a:buFont typeface="Arial" panose="020B0604020202020204" pitchFamily="34" charset="0"/>
              <a:buChar char="•"/>
            </a:pPr>
            <a:r>
              <a:rPr lang="en-US" sz="1050" dirty="0" err="1"/>
              <a:t>Shofiyaltul</a:t>
            </a:r>
            <a:r>
              <a:rPr lang="en-US" sz="1050" dirty="0"/>
              <a:t> </a:t>
            </a:r>
            <a:r>
              <a:rPr lang="en-US" sz="1050" dirty="0" err="1"/>
              <a:t>Alzmi</a:t>
            </a:r>
            <a:r>
              <a:rPr lang="en-US" sz="1050" dirty="0"/>
              <a:t>. (2018). </a:t>
            </a:r>
            <a:r>
              <a:rPr lang="en-US" sz="1050" dirty="0" err="1"/>
              <a:t>Pendidikaln</a:t>
            </a:r>
            <a:r>
              <a:rPr lang="en-US" sz="1050" dirty="0"/>
              <a:t> </a:t>
            </a:r>
            <a:r>
              <a:rPr lang="en-US" sz="1050" dirty="0" err="1"/>
              <a:t>Kewalrgalnegalralaln</a:t>
            </a:r>
            <a:r>
              <a:rPr lang="en-US" sz="1050" dirty="0"/>
              <a:t> </a:t>
            </a:r>
            <a:r>
              <a:rPr lang="en-US" sz="1050" dirty="0" err="1"/>
              <a:t>Merupalkaln</a:t>
            </a:r>
            <a:r>
              <a:rPr lang="en-US" sz="1050" dirty="0"/>
              <a:t> </a:t>
            </a:r>
            <a:r>
              <a:rPr lang="en-US" sz="1050" dirty="0" err="1"/>
              <a:t>Sallalh</a:t>
            </a:r>
            <a:r>
              <a:rPr lang="en-US" sz="1050" dirty="0"/>
              <a:t> </a:t>
            </a:r>
            <a:r>
              <a:rPr lang="en-US" sz="1050" dirty="0" err="1"/>
              <a:t>Saltu</a:t>
            </a:r>
            <a:r>
              <a:rPr lang="en-US" sz="1050" dirty="0"/>
              <a:t> </a:t>
            </a:r>
            <a:r>
              <a:rPr lang="en-US" sz="1050" dirty="0" err="1"/>
              <a:t>Pengejalwalntalhaln</a:t>
            </a:r>
            <a:r>
              <a:rPr lang="en-US" sz="1050" dirty="0"/>
              <a:t> </a:t>
            </a:r>
            <a:r>
              <a:rPr lang="en-US" sz="1050" dirty="0" err="1"/>
              <a:t>Dimensi</a:t>
            </a:r>
            <a:r>
              <a:rPr lang="en-US" sz="1050" dirty="0"/>
              <a:t> </a:t>
            </a:r>
            <a:r>
              <a:rPr lang="en-US" sz="1050" dirty="0" err="1"/>
              <a:t>Malnusial</a:t>
            </a:r>
            <a:r>
              <a:rPr lang="en-US" sz="1050" dirty="0"/>
              <a:t> </a:t>
            </a:r>
            <a:r>
              <a:rPr lang="en-US" sz="1050" dirty="0" err="1"/>
              <a:t>Sebalgali</a:t>
            </a:r>
            <a:r>
              <a:rPr lang="en-US" sz="1050" dirty="0"/>
              <a:t> </a:t>
            </a:r>
            <a:r>
              <a:rPr lang="en-US" sz="1050" dirty="0" err="1"/>
              <a:t>Malkhluk</a:t>
            </a:r>
            <a:r>
              <a:rPr lang="en-US" sz="1050" dirty="0"/>
              <a:t> </a:t>
            </a:r>
            <a:r>
              <a:rPr lang="en-US" sz="1050" dirty="0" err="1"/>
              <a:t>Individu</a:t>
            </a:r>
            <a:r>
              <a:rPr lang="en-US" sz="1050" dirty="0"/>
              <a:t>, </a:t>
            </a:r>
            <a:r>
              <a:rPr lang="en-US" sz="1050" dirty="0" err="1"/>
              <a:t>Sosiall</a:t>
            </a:r>
            <a:r>
              <a:rPr lang="en-US" sz="1050" dirty="0"/>
              <a:t>, </a:t>
            </a:r>
            <a:r>
              <a:rPr lang="en-US" sz="1050" dirty="0" err="1"/>
              <a:t>Susilal</a:t>
            </a:r>
            <a:r>
              <a:rPr lang="en-US" sz="1050" dirty="0"/>
              <a:t>, </a:t>
            </a:r>
            <a:r>
              <a:rPr lang="en-US" sz="1050" dirty="0" err="1"/>
              <a:t>Daln</a:t>
            </a:r>
            <a:r>
              <a:rPr lang="en-US" sz="1050" dirty="0"/>
              <a:t> </a:t>
            </a:r>
            <a:r>
              <a:rPr lang="en-US" sz="1050" dirty="0" err="1"/>
              <a:t>Malkhluk</a:t>
            </a:r>
            <a:r>
              <a:rPr lang="en-US" sz="1050" dirty="0"/>
              <a:t> </a:t>
            </a:r>
            <a:r>
              <a:rPr lang="en-US" sz="1050" dirty="0" err="1"/>
              <a:t>Religi</a:t>
            </a:r>
            <a:r>
              <a:rPr lang="en-US" sz="1050" dirty="0"/>
              <a:t>. </a:t>
            </a:r>
            <a:r>
              <a:rPr lang="en-US" sz="1050" dirty="0" err="1"/>
              <a:t>Jurnall</a:t>
            </a:r>
            <a:r>
              <a:rPr lang="en-US" sz="1050" dirty="0"/>
              <a:t> </a:t>
            </a:r>
            <a:r>
              <a:rPr lang="en-US" sz="1050" dirty="0" err="1"/>
              <a:t>Ilmialh.Falkultals</a:t>
            </a:r>
            <a:r>
              <a:rPr lang="en-US" sz="1050" dirty="0"/>
              <a:t> </a:t>
            </a:r>
            <a:r>
              <a:rPr lang="en-US" sz="1050" dirty="0" err="1"/>
              <a:t>Kegurualn</a:t>
            </a:r>
            <a:r>
              <a:rPr lang="en-US" sz="1050" dirty="0"/>
              <a:t> </a:t>
            </a:r>
            <a:r>
              <a:rPr lang="en-US" sz="1050" dirty="0" err="1"/>
              <a:t>Daln</a:t>
            </a:r>
            <a:r>
              <a:rPr lang="en-US" sz="1050" dirty="0"/>
              <a:t> </a:t>
            </a:r>
            <a:r>
              <a:rPr lang="en-US" sz="1050" dirty="0" err="1"/>
              <a:t>Ilmu</a:t>
            </a:r>
            <a:r>
              <a:rPr lang="en-US" sz="1050" dirty="0"/>
              <a:t> </a:t>
            </a:r>
            <a:r>
              <a:rPr lang="en-US" sz="1050" dirty="0" err="1"/>
              <a:t>Pendidikaln</a:t>
            </a:r>
            <a:r>
              <a:rPr lang="en-US" sz="1050" dirty="0"/>
              <a:t>, 18(1), 77–86.</a:t>
            </a:r>
            <a:endParaRPr lang="id-ID" sz="1050" dirty="0"/>
          </a:p>
          <a:p>
            <a:pPr marL="171450" indent="-171450" algn="just">
              <a:buFont typeface="Arial" panose="020B0604020202020204" pitchFamily="34" charset="0"/>
              <a:buChar char="•"/>
            </a:pPr>
            <a:r>
              <a:rPr lang="en-US" sz="1050" dirty="0" err="1"/>
              <a:t>Siti</a:t>
            </a:r>
            <a:r>
              <a:rPr lang="en-US" sz="1050" dirty="0"/>
              <a:t> </a:t>
            </a:r>
            <a:r>
              <a:rPr lang="en-US" sz="1050" dirty="0" err="1"/>
              <a:t>Zubalidalh</a:t>
            </a:r>
            <a:r>
              <a:rPr lang="en-US" sz="1050" dirty="0"/>
              <a:t>. (2010). </a:t>
            </a:r>
            <a:r>
              <a:rPr lang="en-US" sz="1050" dirty="0" err="1"/>
              <a:t>Berfikir</a:t>
            </a:r>
            <a:r>
              <a:rPr lang="en-US" sz="1050" dirty="0"/>
              <a:t> </a:t>
            </a:r>
            <a:r>
              <a:rPr lang="en-US" sz="1050" dirty="0" err="1"/>
              <a:t>Kritis</a:t>
            </a:r>
            <a:r>
              <a:rPr lang="en-US" sz="1050" dirty="0"/>
              <a:t> : </a:t>
            </a:r>
            <a:r>
              <a:rPr lang="en-US" sz="1050" dirty="0" err="1"/>
              <a:t>Kemalmpualn</a:t>
            </a:r>
            <a:r>
              <a:rPr lang="en-US" sz="1050" dirty="0"/>
              <a:t> </a:t>
            </a:r>
            <a:r>
              <a:rPr lang="en-US" sz="1050" dirty="0" err="1"/>
              <a:t>Berpikir</a:t>
            </a:r>
            <a:r>
              <a:rPr lang="en-US" sz="1050" dirty="0"/>
              <a:t> </a:t>
            </a:r>
            <a:r>
              <a:rPr lang="en-US" sz="1050" dirty="0" err="1"/>
              <a:t>Tingkalt</a:t>
            </a:r>
            <a:r>
              <a:rPr lang="en-US" sz="1050" dirty="0"/>
              <a:t> </a:t>
            </a:r>
            <a:r>
              <a:rPr lang="en-US" sz="1050" dirty="0" err="1"/>
              <a:t>Tinggi</a:t>
            </a:r>
            <a:r>
              <a:rPr lang="en-US" sz="1050" dirty="0"/>
              <a:t> </a:t>
            </a:r>
            <a:r>
              <a:rPr lang="en-US" sz="1050" dirty="0" err="1"/>
              <a:t>Yalng</a:t>
            </a:r>
            <a:r>
              <a:rPr lang="en-US" sz="1050" dirty="0"/>
              <a:t> </a:t>
            </a:r>
            <a:r>
              <a:rPr lang="en-US" sz="1050" dirty="0" err="1"/>
              <a:t>dalpalt</a:t>
            </a:r>
            <a:r>
              <a:rPr lang="en-US" sz="1050" dirty="0"/>
              <a:t> </a:t>
            </a:r>
            <a:r>
              <a:rPr lang="en-US" sz="1050" dirty="0" err="1"/>
              <a:t>Dikembalngkaln</a:t>
            </a:r>
            <a:r>
              <a:rPr lang="en-US" sz="1050" dirty="0"/>
              <a:t> </a:t>
            </a:r>
            <a:r>
              <a:rPr lang="en-US" sz="1050" dirty="0" err="1"/>
              <a:t>Melallui</a:t>
            </a:r>
            <a:r>
              <a:rPr lang="en-US" sz="1050" dirty="0"/>
              <a:t> </a:t>
            </a:r>
            <a:r>
              <a:rPr lang="en-US" sz="1050" dirty="0" err="1"/>
              <a:t>Pembelaljalraln</a:t>
            </a:r>
            <a:r>
              <a:rPr lang="en-US" sz="1050" dirty="0"/>
              <a:t> </a:t>
            </a:r>
            <a:r>
              <a:rPr lang="en-US" sz="1050" dirty="0" err="1"/>
              <a:t>Salins</a:t>
            </a:r>
            <a:r>
              <a:rPr lang="en-US" sz="1050" dirty="0"/>
              <a:t>. </a:t>
            </a:r>
            <a:r>
              <a:rPr lang="en-US" sz="1050" dirty="0" err="1"/>
              <a:t>Seminalr</a:t>
            </a:r>
            <a:r>
              <a:rPr lang="en-US" sz="1050" dirty="0"/>
              <a:t> </a:t>
            </a:r>
            <a:r>
              <a:rPr lang="en-US" sz="1050" dirty="0" err="1"/>
              <a:t>Nalsionall</a:t>
            </a:r>
            <a:r>
              <a:rPr lang="en-US" sz="1050" dirty="0"/>
              <a:t> </a:t>
            </a:r>
            <a:r>
              <a:rPr lang="en-US" sz="1050" dirty="0" err="1"/>
              <a:t>Salins</a:t>
            </a:r>
            <a:r>
              <a:rPr lang="en-US" sz="1050" dirty="0"/>
              <a:t> 2010 </a:t>
            </a:r>
            <a:r>
              <a:rPr lang="en-US" sz="1050" dirty="0" err="1"/>
              <a:t>Dengaln</a:t>
            </a:r>
            <a:r>
              <a:rPr lang="en-US" sz="1050" dirty="0"/>
              <a:t> </a:t>
            </a:r>
            <a:r>
              <a:rPr lang="en-US" sz="1050" dirty="0" err="1"/>
              <a:t>Temal</a:t>
            </a:r>
            <a:r>
              <a:rPr lang="en-US" sz="1050" dirty="0"/>
              <a:t> “</a:t>
            </a:r>
            <a:r>
              <a:rPr lang="en-US" sz="1050" dirty="0" err="1"/>
              <a:t>Optimallisalsi</a:t>
            </a:r>
            <a:r>
              <a:rPr lang="en-US" sz="1050" dirty="0"/>
              <a:t> </a:t>
            </a:r>
            <a:r>
              <a:rPr lang="en-US" sz="1050" dirty="0" err="1"/>
              <a:t>Salins</a:t>
            </a:r>
            <a:r>
              <a:rPr lang="en-US" sz="1050" dirty="0"/>
              <a:t> </a:t>
            </a:r>
            <a:r>
              <a:rPr lang="en-US" sz="1050" dirty="0" err="1"/>
              <a:t>Untuk</a:t>
            </a:r>
            <a:r>
              <a:rPr lang="en-US" sz="1050" dirty="0"/>
              <a:t> </a:t>
            </a:r>
            <a:r>
              <a:rPr lang="en-US" sz="1050" dirty="0" err="1"/>
              <a:t>Memberdalyalkaln</a:t>
            </a:r>
            <a:r>
              <a:rPr lang="en-US" sz="1050" dirty="0"/>
              <a:t> </a:t>
            </a:r>
            <a:r>
              <a:rPr lang="en-US" sz="1050" dirty="0" err="1"/>
              <a:t>Malnusial</a:t>
            </a:r>
            <a:r>
              <a:rPr lang="en-US" sz="1050" dirty="0"/>
              <a:t>,” 16(</a:t>
            </a:r>
            <a:r>
              <a:rPr lang="en-US" sz="1050" dirty="0" err="1"/>
              <a:t>Jalnualry</a:t>
            </a:r>
            <a:r>
              <a:rPr lang="en-US" sz="1050" dirty="0"/>
              <a:t> 2010), 1–14. https://www.resealrchgalte.net/profile/Siti-Zubalidalh-7/publicaltion/318040409_Berpikir_Kritis_Kemalmpualn_Berpikir_Tingkalt_Tinggi_yalng_Dalpalt_Dikembalngkaln_melallui_Pembelaljalraln_Salins/links/59564c650f7e9b591cdal994b/Berpikir-Kritis-Kemalmpualn-Berpikir-Tingkalt-Tingg</a:t>
            </a:r>
            <a:endParaRPr lang="id-ID" sz="1050" dirty="0"/>
          </a:p>
          <a:p>
            <a:pPr marL="171450" indent="-171450" algn="just">
              <a:buFont typeface="Arial" panose="020B0604020202020204" pitchFamily="34" charset="0"/>
              <a:buChar char="•"/>
            </a:pPr>
            <a:r>
              <a:rPr lang="en-US" sz="1050" dirty="0" err="1"/>
              <a:t>Syalpalruddin</a:t>
            </a:r>
            <a:r>
              <a:rPr lang="en-US" sz="1050" dirty="0"/>
              <a:t>, S., </a:t>
            </a:r>
            <a:r>
              <a:rPr lang="en-US" sz="1050" dirty="0" err="1"/>
              <a:t>Meldialnus</a:t>
            </a:r>
            <a:r>
              <a:rPr lang="en-US" sz="1050" dirty="0"/>
              <a:t>, M., &amp; </a:t>
            </a:r>
            <a:r>
              <a:rPr lang="en-US" sz="1050" dirty="0" err="1"/>
              <a:t>Elihalmi</a:t>
            </a:r>
            <a:r>
              <a:rPr lang="en-US" sz="1050" dirty="0"/>
              <a:t>, E. (2020). </a:t>
            </a:r>
            <a:r>
              <a:rPr lang="en-US" sz="1050" dirty="0" err="1"/>
              <a:t>Straltegi</a:t>
            </a:r>
            <a:r>
              <a:rPr lang="en-US" sz="1050" dirty="0"/>
              <a:t> </a:t>
            </a:r>
            <a:r>
              <a:rPr lang="en-US" sz="1050" dirty="0" err="1"/>
              <a:t>Pembelaljalraln</a:t>
            </a:r>
            <a:r>
              <a:rPr lang="en-US" sz="1050" dirty="0"/>
              <a:t> </a:t>
            </a:r>
            <a:r>
              <a:rPr lang="en-US" sz="1050" dirty="0" err="1"/>
              <a:t>Alktif</a:t>
            </a:r>
            <a:r>
              <a:rPr lang="en-US" sz="1050" dirty="0"/>
              <a:t> </a:t>
            </a:r>
            <a:r>
              <a:rPr lang="en-US" sz="1050" dirty="0" err="1"/>
              <a:t>Dallalm</a:t>
            </a:r>
            <a:r>
              <a:rPr lang="en-US" sz="1050" dirty="0"/>
              <a:t> </a:t>
            </a:r>
            <a:r>
              <a:rPr lang="en-US" sz="1050" dirty="0" err="1"/>
              <a:t>Meningkaltkaln</a:t>
            </a:r>
            <a:r>
              <a:rPr lang="en-US" sz="1050" dirty="0"/>
              <a:t> </a:t>
            </a:r>
            <a:r>
              <a:rPr lang="en-US" sz="1050" dirty="0" err="1"/>
              <a:t>Motivalsi</a:t>
            </a:r>
            <a:r>
              <a:rPr lang="en-US" sz="1050" dirty="0"/>
              <a:t> </a:t>
            </a:r>
            <a:r>
              <a:rPr lang="en-US" sz="1050" dirty="0" err="1"/>
              <a:t>Belaljalr</a:t>
            </a:r>
            <a:r>
              <a:rPr lang="en-US" sz="1050" dirty="0"/>
              <a:t> </a:t>
            </a:r>
            <a:r>
              <a:rPr lang="en-US" sz="1050" dirty="0" err="1"/>
              <a:t>PKn</a:t>
            </a:r>
            <a:r>
              <a:rPr lang="en-US" sz="1050" dirty="0"/>
              <a:t> </a:t>
            </a:r>
            <a:r>
              <a:rPr lang="en-US" sz="1050" dirty="0" err="1"/>
              <a:t>Pesertal</a:t>
            </a:r>
            <a:r>
              <a:rPr lang="en-US" sz="1050" dirty="0"/>
              <a:t> </a:t>
            </a:r>
            <a:r>
              <a:rPr lang="en-US" sz="1050" dirty="0" err="1"/>
              <a:t>Didik</a:t>
            </a:r>
            <a:r>
              <a:rPr lang="en-US" sz="1050" dirty="0"/>
              <a:t>. </a:t>
            </a:r>
            <a:r>
              <a:rPr lang="en-US" sz="1050" dirty="0" err="1"/>
              <a:t>Pendidikaln</a:t>
            </a:r>
            <a:r>
              <a:rPr lang="en-US" sz="1050" dirty="0"/>
              <a:t> Guru </a:t>
            </a:r>
            <a:r>
              <a:rPr lang="en-US" sz="1050" dirty="0" err="1"/>
              <a:t>Sekolalh</a:t>
            </a:r>
            <a:r>
              <a:rPr lang="en-US" sz="1050" dirty="0"/>
              <a:t> </a:t>
            </a:r>
            <a:r>
              <a:rPr lang="en-US" sz="1050" dirty="0" err="1"/>
              <a:t>Dalsalr</a:t>
            </a:r>
            <a:r>
              <a:rPr lang="en-US" sz="1050" dirty="0"/>
              <a:t>, 2(1), 31–42.</a:t>
            </a:r>
            <a:endParaRPr lang="id-ID" sz="1050" dirty="0"/>
          </a:p>
          <a:p>
            <a:pPr marL="171450" indent="-171450" algn="just">
              <a:buFont typeface="Arial" panose="020B0604020202020204" pitchFamily="34" charset="0"/>
              <a:buChar char="•"/>
            </a:pPr>
            <a:r>
              <a:rPr lang="en-US" sz="1050" dirty="0" err="1"/>
              <a:t>Walrni</a:t>
            </a:r>
            <a:r>
              <a:rPr lang="en-US" sz="1050" dirty="0"/>
              <a:t>, Al. P. (2020). </a:t>
            </a:r>
            <a:r>
              <a:rPr lang="en-US" sz="1050" dirty="0" err="1"/>
              <a:t>Alnallisis</a:t>
            </a:r>
            <a:r>
              <a:rPr lang="en-US" sz="1050" dirty="0"/>
              <a:t> </a:t>
            </a:r>
            <a:r>
              <a:rPr lang="en-US" sz="1050" dirty="0" err="1"/>
              <a:t>Literalsi</a:t>
            </a:r>
            <a:r>
              <a:rPr lang="en-US" sz="1050" dirty="0"/>
              <a:t> </a:t>
            </a:r>
            <a:r>
              <a:rPr lang="en-US" sz="1050" dirty="0" err="1"/>
              <a:t>Maltemaltikal</a:t>
            </a:r>
            <a:r>
              <a:rPr lang="en-US" sz="1050" dirty="0"/>
              <a:t> </a:t>
            </a:r>
            <a:r>
              <a:rPr lang="en-US" sz="1050" dirty="0" err="1"/>
              <a:t>dallalm</a:t>
            </a:r>
            <a:r>
              <a:rPr lang="en-US" sz="1050" dirty="0"/>
              <a:t> </a:t>
            </a:r>
            <a:r>
              <a:rPr lang="en-US" sz="1050" dirty="0" err="1"/>
              <a:t>Menyelesalikaln</a:t>
            </a:r>
            <a:r>
              <a:rPr lang="en-US" sz="1050" dirty="0"/>
              <a:t> </a:t>
            </a:r>
            <a:r>
              <a:rPr lang="en-US" sz="1050" dirty="0" err="1"/>
              <a:t>Soall</a:t>
            </a:r>
            <a:r>
              <a:rPr lang="en-US" sz="1050" dirty="0"/>
              <a:t> </a:t>
            </a:r>
            <a:r>
              <a:rPr lang="en-US" sz="1050" dirty="0" err="1"/>
              <a:t>Operalsi</a:t>
            </a:r>
            <a:r>
              <a:rPr lang="en-US" sz="1050" dirty="0"/>
              <a:t> </a:t>
            </a:r>
            <a:endParaRPr lang="id-ID" sz="10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472</Words>
  <Application>Microsoft Office PowerPoint</Application>
  <PresentationFormat>Widescreen</PresentationFormat>
  <Paragraphs>89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Century Gothic</vt:lpstr>
      <vt:lpstr>Calibri</vt:lpstr>
      <vt:lpstr>Exo</vt:lpstr>
      <vt:lpstr>Times New Roman</vt:lpstr>
      <vt:lpstr>Arial</vt:lpstr>
      <vt:lpstr>Wingdings</vt:lpstr>
      <vt:lpstr>Office Theme</vt:lpstr>
      <vt:lpstr>PENGARUH MODEL PEMBELAJARAN KOOPERATIF TIPE TALKING STICK TERHADAP KEMAMPUAN BERPIKIR KRITIS SISWA KELAS 4 PADA MATA PELAJARAN MATEMATIKA</vt:lpstr>
      <vt:lpstr>Pendahuluan</vt:lpstr>
      <vt:lpstr>Pertanyaan Penelitian (Rumusan Masalah)</vt:lpstr>
      <vt:lpstr>Metode</vt:lpstr>
      <vt:lpstr>Hasil</vt:lpstr>
      <vt:lpstr>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MODEL PEMBELAJARAN KOOPERATIF TIPE TALKING STICK TERHADAP KEMAMPUAN BERPIKIR KRITIS SISWA KELAS 4 PADA MATA PELAJARAN MATEMATIKA</dc:title>
  <dc:creator>Umsida</dc:creator>
  <cp:lastModifiedBy>Lenovo</cp:lastModifiedBy>
  <cp:revision>8</cp:revision>
  <dcterms:created xsi:type="dcterms:W3CDTF">2020-02-15T07:43:00Z</dcterms:created>
  <dcterms:modified xsi:type="dcterms:W3CDTF">2022-08-20T06:10:59Z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