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9144000" cy="6858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Delius Swash Caps" panose="020B0604020202020204" charset="0"/>
      <p:regular r:id="rId17"/>
    </p:embeddedFont>
    <p:embeddedFont>
      <p:font typeface="Exo" panose="020B060402020202020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gY2+DM/rwO2HkSTRKEfJ3qJmWL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78462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762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4f7abbb21_0_9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104f7abbb2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3688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104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4f7abbb2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104f7abbb21_0_29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g104f7abbb21_0_29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6618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4f7abbb21_0_30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104f7abbb21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2294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2560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4685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4f7abbb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104f7abbb21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g104f7abbb21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556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4f7abbb21_0_31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04f7abbb21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0332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08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0A2246"/>
            </a:gs>
            <a:gs pos="100000">
              <a:srgbClr val="1D4886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 amt="60000"/>
          </a:blip>
          <a:srcRect l="46601" t="2654" r="7599"/>
          <a:stretch/>
        </p:blipFill>
        <p:spPr>
          <a:xfrm>
            <a:off x="-1" y="3509963"/>
            <a:ext cx="3146679" cy="335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5"/>
          <p:cNvPicPr preferRelativeResize="0"/>
          <p:nvPr/>
        </p:nvPicPr>
        <p:blipFill rotWithShape="1">
          <a:blip r:embed="rId3">
            <a:alphaModFix/>
          </a:blip>
          <a:srcRect l="21878" t="94162" r="21683" b="1155"/>
          <a:stretch/>
        </p:blipFill>
        <p:spPr>
          <a:xfrm>
            <a:off x="3510723" y="6456981"/>
            <a:ext cx="5170554" cy="3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914400" y="1537252"/>
            <a:ext cx="10363200" cy="19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  <a:defRPr sz="6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524000" y="3750365"/>
            <a:ext cx="9144000" cy="150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767523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56530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81277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5"/>
          <p:cNvSpPr txBox="1"/>
          <p:nvPr/>
        </p:nvSpPr>
        <p:spPr>
          <a:xfrm>
            <a:off x="6852481" y="465853"/>
            <a:ext cx="24196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UNIVERSITAS MUHAMMADIYAH SIDOARJO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5247" y="226794"/>
            <a:ext cx="2187844" cy="1005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5"/>
          <p:cNvCxnSpPr/>
          <p:nvPr/>
        </p:nvCxnSpPr>
        <p:spPr>
          <a:xfrm>
            <a:off x="9372600" y="465853"/>
            <a:ext cx="0" cy="830997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6"/>
          <p:cNvPicPr preferRelativeResize="0"/>
          <p:nvPr/>
        </p:nvPicPr>
        <p:blipFill rotWithShape="1">
          <a:blip r:embed="rId2">
            <a:alphaModFix/>
          </a:blip>
          <a:srcRect t="23661"/>
          <a:stretch/>
        </p:blipFill>
        <p:spPr>
          <a:xfrm>
            <a:off x="144674" y="314231"/>
            <a:ext cx="11830877" cy="6466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10323511" y="6341719"/>
            <a:ext cx="1179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24796" y="596334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/>
          <p:nvPr/>
        </p:nvSpPr>
        <p:spPr>
          <a:xfrm>
            <a:off x="11427239" y="6332228"/>
            <a:ext cx="522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3">
            <a:alphaModFix/>
          </a:blip>
          <a:srcRect l="47997" t="2654" r="7599"/>
          <a:stretch/>
        </p:blipFill>
        <p:spPr>
          <a:xfrm flipH="1">
            <a:off x="10198953" y="4248292"/>
            <a:ext cx="1993047" cy="253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0A2246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6779" y="2515037"/>
            <a:ext cx="3978442" cy="182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xo"/>
              <a:buNone/>
              <a:defRPr sz="4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2246"/>
            </a:gs>
            <a:gs pos="31000">
              <a:srgbClr val="0A2246"/>
            </a:gs>
            <a:gs pos="100000">
              <a:srgbClr val="1B4685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727522" y="1204686"/>
            <a:ext cx="10736956" cy="248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</a:pPr>
            <a:r>
              <a:rPr lang="id-ID" sz="4400" dirty="0" smtClean="0"/>
              <a:t>Framework Pembelajaran Matematika Realistik berbasis </a:t>
            </a:r>
            <a:r>
              <a:rPr lang="id-ID" sz="4400" i="1" dirty="0" smtClean="0"/>
              <a:t>Flipped Classroom</a:t>
            </a:r>
            <a:r>
              <a:rPr lang="id-ID" sz="4400" dirty="0" smtClean="0"/>
              <a:t> terhadap Minat Belajar Siswa di Masa Pasca Pandemi</a:t>
            </a:r>
            <a:endParaRPr sz="4400" dirty="0">
              <a:sym typeface="Exo"/>
            </a:endParaRP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714500" y="3693695"/>
            <a:ext cx="8763000" cy="108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Oleh</a:t>
            </a:r>
            <a:r>
              <a:rPr lang="en-US" dirty="0" smtClean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:</a:t>
            </a:r>
            <a:endParaRPr lang="id-ID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id-ID" dirty="0" smtClean="0"/>
              <a:t>Yolanda Indra Agustin</a:t>
            </a:r>
            <a:endParaRPr lang="id-ID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Pembimbing</a:t>
            </a:r>
            <a:r>
              <a:rPr lang="en-US" dirty="0" smtClean="0"/>
              <a:t> </a:t>
            </a:r>
            <a:r>
              <a:rPr lang="id-ID" dirty="0" smtClean="0"/>
              <a:t>: Ida Rindaningsih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/>
              <a:t>Progam</a:t>
            </a:r>
            <a:r>
              <a:rPr lang="en-US" dirty="0"/>
              <a:t> </a:t>
            </a:r>
            <a:r>
              <a:rPr lang="en-US" dirty="0" err="1" smtClean="0"/>
              <a:t>Studi</a:t>
            </a:r>
            <a:r>
              <a:rPr lang="id-ID" dirty="0" smtClean="0"/>
              <a:t> Pendidikan Guru Madrasah Ibtida’iyah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Universitas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Muhammadiyah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Sidoarjo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 dirty="0">
              <a:solidFill>
                <a:srgbClr val="F2F2F2"/>
              </a:solidFill>
              <a:latin typeface="Exo"/>
              <a:ea typeface="Exo"/>
              <a:cs typeface="Exo"/>
              <a:sym typeface="Ex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id-ID" dirty="0" smtClean="0">
                <a:solidFill>
                  <a:srgbClr val="F2F2F2"/>
                </a:solidFill>
              </a:rPr>
              <a:t>Agustus</a:t>
            </a:r>
            <a:r>
              <a:rPr lang="en-US" dirty="0" smtClean="0">
                <a:solidFill>
                  <a:srgbClr val="F2F2F2"/>
                </a:solidFill>
              </a:rPr>
              <a:t>, </a:t>
            </a:r>
            <a:r>
              <a:rPr lang="en-US" dirty="0" err="1" smtClean="0">
                <a:solidFill>
                  <a:srgbClr val="F2F2F2"/>
                </a:solidFill>
              </a:rPr>
              <a:t>Tahun</a:t>
            </a:r>
            <a:r>
              <a:rPr lang="id-ID" dirty="0" smtClean="0">
                <a:solidFill>
                  <a:srgbClr val="F2F2F2"/>
                </a:solidFill>
              </a:rPr>
              <a:t> 2022</a:t>
            </a:r>
            <a:endParaRPr dirty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Pendahuluan</a:t>
            </a:r>
            <a:endParaRPr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id-ID" dirty="0" smtClean="0"/>
              <a:t> </a:t>
            </a:r>
            <a:r>
              <a:rPr lang="en-US" dirty="0" err="1"/>
              <a:t>matematika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penalaran</a:t>
            </a:r>
            <a:r>
              <a:rPr lang="en-US" dirty="0"/>
              <a:t>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id-ID" dirty="0"/>
              <a:t> bersifat</a:t>
            </a:r>
            <a:r>
              <a:rPr lang="en-US" dirty="0"/>
              <a:t> </a:t>
            </a:r>
            <a:r>
              <a:rPr lang="en-US" dirty="0" err="1"/>
              <a:t>abstrak</a:t>
            </a:r>
            <a:r>
              <a:rPr lang="en-US" dirty="0"/>
              <a:t> yang </a:t>
            </a:r>
            <a:r>
              <a:rPr lang="en-US" dirty="0" err="1"/>
              <a:t>tentunya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endParaRPr lang="id-ID" dirty="0"/>
          </a:p>
          <a:p>
            <a:pPr marL="0" lvl="0" indent="0" algn="just">
              <a:buClr>
                <a:schemeClr val="dk1"/>
              </a:buClr>
              <a:buSzPts val="1100"/>
              <a:buFont typeface="Wingdings" pitchFamily="2" charset="2"/>
              <a:buChar char="q"/>
            </a:pPr>
            <a:r>
              <a:rPr lang="sv-SE" dirty="0"/>
              <a:t>Matematika hanya terkesan menyimak penjelasan guru dan mengerjakan latihan soal</a:t>
            </a:r>
            <a:endParaRPr lang="id-ID" dirty="0"/>
          </a:p>
          <a:p>
            <a:pPr marL="0" lvl="0" indent="0" algn="just">
              <a:buClr>
                <a:schemeClr val="dk1"/>
              </a:buClr>
              <a:buSzPts val="1100"/>
              <a:buFont typeface="Wingdings" pitchFamily="2" charset="2"/>
              <a:buChar char="q"/>
            </a:pPr>
            <a:r>
              <a:rPr lang="id-ID" dirty="0"/>
              <a:t>Salah satu permasalahan dalam penelitian ini adalah pembelajaran matematika yang di hindari dan kurang di minati oleh peserta didik</a:t>
            </a:r>
          </a:p>
          <a:p>
            <a:pPr marL="0" lvl="0" indent="0" algn="just">
              <a:buClr>
                <a:schemeClr val="dk1"/>
              </a:buClr>
              <a:buSzPts val="1100"/>
              <a:buFont typeface="Wingdings" pitchFamily="2" charset="2"/>
              <a:buChar char="q"/>
            </a:pPr>
            <a:r>
              <a:rPr lang="id-ID" dirty="0"/>
              <a:t> selain itu </a:t>
            </a:r>
            <a:r>
              <a:rPr lang="en-US" dirty="0" err="1"/>
              <a:t>Kemajuan</a:t>
            </a:r>
            <a:r>
              <a:rPr lang="en-US" dirty="0"/>
              <a:t> </a:t>
            </a:r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pendidik</a:t>
            </a:r>
            <a:r>
              <a:rPr lang="en-US" dirty="0"/>
              <a:t> </a:t>
            </a:r>
            <a:r>
              <a:rPr lang="en-US" dirty="0" err="1"/>
              <a:t>mau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mau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berubahnya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kemendikbud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pembalaja</a:t>
            </a:r>
            <a:r>
              <a:rPr lang="id-ID" dirty="0"/>
              <a:t>ran</a:t>
            </a:r>
            <a:r>
              <a:rPr lang="en-US" dirty="0"/>
              <a:t>n di Indonesia.</a:t>
            </a:r>
            <a:endParaRPr lang="id-ID" dirty="0"/>
          </a:p>
          <a:p>
            <a:pPr marL="0" indent="0" algn="just">
              <a:buClr>
                <a:schemeClr val="dk1"/>
              </a:buClr>
              <a:buSzPts val="1100"/>
              <a:buFont typeface="Wingdings" pitchFamily="2" charset="2"/>
              <a:buChar char="q"/>
            </a:pPr>
            <a:r>
              <a:rPr lang="id-ID" dirty="0"/>
              <a:t>oleh karena itu menjadi salah satu tantangan guru di masa pasca pandemic dalam meningkatkan minat belajar peserta didik terhadap pembelajaran matematika.</a:t>
            </a:r>
          </a:p>
          <a:p>
            <a:pPr marL="0" lvl="0" indent="0" algn="just">
              <a:buClr>
                <a:schemeClr val="dk1"/>
              </a:buClr>
              <a:buSzPts val="1100"/>
              <a:buFont typeface="Wingdings" pitchFamily="2" charset="2"/>
              <a:buChar char="q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model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id-ID" dirty="0"/>
              <a:t> di masa pasca pandemic juga berkembangnya teknologi informasi </a:t>
            </a:r>
            <a:r>
              <a:rPr lang="en-US" dirty="0"/>
              <a:t>agar peseta </a:t>
            </a:r>
            <a:r>
              <a:rPr lang="en-US" dirty="0" err="1"/>
              <a:t>didik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memahaminya</a:t>
            </a:r>
            <a:r>
              <a:rPr lang="en-US" dirty="0"/>
              <a:t>.</a:t>
            </a:r>
            <a:endParaRPr lang="id-ID" dirty="0"/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id-ID" dirty="0"/>
          </a:p>
          <a:p>
            <a:pPr marL="0" lvl="0" indent="0" algn="just">
              <a:buClr>
                <a:schemeClr val="dk1"/>
              </a:buClr>
              <a:buSzPts val="1100"/>
              <a:buFont typeface="Wingdings" pitchFamily="2" charset="2"/>
              <a:buChar char="q"/>
            </a:pPr>
            <a:r>
              <a:rPr lang="id-ID" dirty="0"/>
              <a:t> berdasarkan latar belakang penelitian, model pembelajaran yang dianggap sebagai alternative  adalah pembelajaran matematika realistik berbasis </a:t>
            </a:r>
            <a:r>
              <a:rPr lang="id-ID" i="1" dirty="0"/>
              <a:t>flipped classroom. </a:t>
            </a:r>
            <a:endParaRPr lang="id-ID"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4f7abbb21_0_297"/>
          <p:cNvSpPr txBox="1">
            <a:spLocks noGrp="1"/>
          </p:cNvSpPr>
          <p:nvPr>
            <p:ph type="title"/>
          </p:nvPr>
        </p:nvSpPr>
        <p:spPr>
          <a:xfrm>
            <a:off x="166758" y="6761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Pertanyaan Penelitian (Rumusan Masalah)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41445" y="1241946"/>
            <a:ext cx="1044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- Adakah pengaruh Framework Pembelajaran Matematika Realistik berbasis Flipped Clasroom terhadap minat belajar siswa di masa pasca pandemi?  </a:t>
            </a:r>
            <a:endParaRPr lang="id-ID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f7abbb21_0_303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Metode</a:t>
            </a:r>
            <a:endParaRPr/>
          </a:p>
        </p:txBody>
      </p:sp>
      <p:sp>
        <p:nvSpPr>
          <p:cNvPr id="59" name="Google Shape;59;g104f7abbb21_0_303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5" name="Google Shape;1960;p51"/>
          <p:cNvSpPr txBox="1">
            <a:spLocks/>
          </p:cNvSpPr>
          <p:nvPr/>
        </p:nvSpPr>
        <p:spPr>
          <a:xfrm>
            <a:off x="1659760" y="1618547"/>
            <a:ext cx="3048718" cy="1080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SzPts val="1100"/>
            </a:pPr>
            <a:r>
              <a:rPr lang="id-ID" sz="1600" dirty="0" smtClean="0"/>
              <a:t>Merupakan penelitian kuantitatif, dengan menggunakan metode eksperimen semu ( </a:t>
            </a:r>
            <a:r>
              <a:rPr lang="id-ID" sz="1600" i="1" dirty="0" smtClean="0"/>
              <a:t>Quasi Experimental). </a:t>
            </a:r>
            <a:endParaRPr lang="id-ID" sz="1600" dirty="0"/>
          </a:p>
        </p:txBody>
      </p:sp>
      <p:sp>
        <p:nvSpPr>
          <p:cNvPr id="6" name="Google Shape;1962;p51"/>
          <p:cNvSpPr txBox="1">
            <a:spLocks/>
          </p:cNvSpPr>
          <p:nvPr/>
        </p:nvSpPr>
        <p:spPr>
          <a:xfrm>
            <a:off x="504067" y="1630359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 smtClean="0"/>
              <a:t>01</a:t>
            </a:r>
            <a:endParaRPr lang="en" dirty="0"/>
          </a:p>
        </p:txBody>
      </p:sp>
      <p:sp>
        <p:nvSpPr>
          <p:cNvPr id="7" name="Google Shape;1964;p51"/>
          <p:cNvSpPr txBox="1">
            <a:spLocks/>
          </p:cNvSpPr>
          <p:nvPr/>
        </p:nvSpPr>
        <p:spPr>
          <a:xfrm>
            <a:off x="6395972" y="2306125"/>
            <a:ext cx="37338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100"/>
            </a:pPr>
            <a:r>
              <a:rPr lang="it-IT" dirty="0" smtClean="0"/>
              <a:t>Penelitian ini di laksanakn di MI Nurul Huda Candi Sidoarjo. dengan populasi seluruh siswa kelas V dengan jumlah sebanyak 40 orang peserta didik. </a:t>
            </a:r>
          </a:p>
          <a:p>
            <a:pPr>
              <a:buSzPts val="1100"/>
            </a:pPr>
            <a:r>
              <a:rPr lang="it-IT" dirty="0" smtClean="0"/>
              <a:t>Teknik pengambilan sample dengan menggunakan teknik </a:t>
            </a:r>
            <a:r>
              <a:rPr lang="it-IT" i="1" dirty="0" smtClean="0"/>
              <a:t>Cluster Random Sampling sehingga sample yang di ambil berjumlah 20 orang sebagai kelas eksperimen, dan kelas kontrol yang berjumlah 20 orang. </a:t>
            </a:r>
            <a:endParaRPr lang="it-IT" dirty="0"/>
          </a:p>
        </p:txBody>
      </p:sp>
      <p:sp>
        <p:nvSpPr>
          <p:cNvPr id="8" name="Google Shape;1965;p51"/>
          <p:cNvSpPr txBox="1">
            <a:spLocks/>
          </p:cNvSpPr>
          <p:nvPr/>
        </p:nvSpPr>
        <p:spPr>
          <a:xfrm>
            <a:off x="5387172" y="2159000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 smtClean="0"/>
              <a:t>02</a:t>
            </a:r>
            <a:endParaRPr lang="en" dirty="0"/>
          </a:p>
        </p:txBody>
      </p:sp>
      <p:sp>
        <p:nvSpPr>
          <p:cNvPr id="9" name="Google Shape;1967;p51"/>
          <p:cNvSpPr txBox="1">
            <a:spLocks/>
          </p:cNvSpPr>
          <p:nvPr/>
        </p:nvSpPr>
        <p:spPr>
          <a:xfrm>
            <a:off x="2512665" y="4171852"/>
            <a:ext cx="2475575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100"/>
            </a:pP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kuesioner</a:t>
            </a:r>
            <a:r>
              <a:rPr lang="en-US" dirty="0" smtClean="0"/>
              <a:t> </a:t>
            </a:r>
            <a:r>
              <a:rPr lang="en-US" dirty="0" err="1" smtClean="0"/>
              <a:t>angket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likert</a:t>
            </a:r>
            <a:r>
              <a:rPr lang="en-US" dirty="0" smtClean="0"/>
              <a:t>, </a:t>
            </a:r>
            <a:r>
              <a:rPr lang="en-US" dirty="0" err="1" smtClean="0"/>
              <a:t>angket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12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poin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likert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skor</a:t>
            </a:r>
            <a:r>
              <a:rPr lang="en-US" dirty="0" smtClean="0"/>
              <a:t> </a:t>
            </a:r>
            <a:r>
              <a:rPr lang="en-US" dirty="0" err="1" smtClean="0"/>
              <a:t>terendah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1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skor</a:t>
            </a:r>
            <a:r>
              <a:rPr lang="en-US" dirty="0" smtClean="0"/>
              <a:t> </a:t>
            </a:r>
            <a:r>
              <a:rPr lang="en-US" dirty="0" err="1" smtClean="0"/>
              <a:t>tertinggi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4. </a:t>
            </a:r>
            <a:endParaRPr lang="en-US" dirty="0"/>
          </a:p>
        </p:txBody>
      </p:sp>
      <p:sp>
        <p:nvSpPr>
          <p:cNvPr id="10" name="Google Shape;1968;p51"/>
          <p:cNvSpPr txBox="1">
            <a:spLocks/>
          </p:cNvSpPr>
          <p:nvPr/>
        </p:nvSpPr>
        <p:spPr>
          <a:xfrm>
            <a:off x="1432850" y="4037929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 smtClean="0"/>
              <a:t>03</a:t>
            </a:r>
            <a:endParaRPr lang="en" dirty="0"/>
          </a:p>
        </p:txBody>
      </p:sp>
      <p:sp>
        <p:nvSpPr>
          <p:cNvPr id="11" name="Google Shape;1971;p51"/>
          <p:cNvSpPr txBox="1">
            <a:spLocks/>
          </p:cNvSpPr>
          <p:nvPr/>
        </p:nvSpPr>
        <p:spPr>
          <a:xfrm>
            <a:off x="6350758" y="4407409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mtClean="0"/>
              <a:t>04</a:t>
            </a:r>
            <a:endParaRPr lang="en"/>
          </a:p>
        </p:txBody>
      </p:sp>
      <p:grpSp>
        <p:nvGrpSpPr>
          <p:cNvPr id="12" name="Google Shape;1972;p51"/>
          <p:cNvGrpSpPr/>
          <p:nvPr/>
        </p:nvGrpSpPr>
        <p:grpSpPr>
          <a:xfrm>
            <a:off x="490108" y="1648711"/>
            <a:ext cx="900900" cy="824524"/>
            <a:chOff x="-164200" y="1462250"/>
            <a:chExt cx="1037425" cy="949475"/>
          </a:xfrm>
        </p:grpSpPr>
        <p:sp>
          <p:nvSpPr>
            <p:cNvPr id="13" name="Google Shape;1973;p51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74;p51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75;p51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76;p51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77;p51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78;p51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79;p51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80;p51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81;p51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82;p51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83;p51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84;p51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85;p51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86;p51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87;p51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88;p51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89;p51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90;p51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91;p51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92;p51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93;p51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94;p51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95;p51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96;p51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97;p51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1998;p51"/>
          <p:cNvGrpSpPr/>
          <p:nvPr/>
        </p:nvGrpSpPr>
        <p:grpSpPr>
          <a:xfrm>
            <a:off x="1417801" y="4045981"/>
            <a:ext cx="900900" cy="824524"/>
            <a:chOff x="-164200" y="1462250"/>
            <a:chExt cx="1037425" cy="949475"/>
          </a:xfrm>
        </p:grpSpPr>
        <p:sp>
          <p:nvSpPr>
            <p:cNvPr id="39" name="Google Shape;1999;p51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00;p51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01;p51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02;p51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03;p51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04;p51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05;p51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06;p51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07;p51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08;p51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09;p51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10;p51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11;p51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12;p51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13;p51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14;p51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15;p51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16;p51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17;p51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18;p51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19;p51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20;p51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21;p51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22;p51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23;p51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2024;p51"/>
          <p:cNvGrpSpPr/>
          <p:nvPr/>
        </p:nvGrpSpPr>
        <p:grpSpPr>
          <a:xfrm>
            <a:off x="5323346" y="2134671"/>
            <a:ext cx="900900" cy="824524"/>
            <a:chOff x="-164200" y="1462250"/>
            <a:chExt cx="1037425" cy="949475"/>
          </a:xfrm>
        </p:grpSpPr>
        <p:sp>
          <p:nvSpPr>
            <p:cNvPr id="67" name="Google Shape;2025;p51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026;p51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027;p51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028;p51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029;p51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030;p51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031;p51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032;p51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033;p51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034;p51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035;p51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036;p51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037;p51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38;p51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39;p51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40;p51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41;p51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42;p51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43;p51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44;p51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045;p51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046;p51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047;p51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048;p51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049;p51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2050;p51"/>
          <p:cNvGrpSpPr/>
          <p:nvPr/>
        </p:nvGrpSpPr>
        <p:grpSpPr>
          <a:xfrm>
            <a:off x="6274558" y="4407409"/>
            <a:ext cx="900900" cy="824524"/>
            <a:chOff x="-164200" y="1462250"/>
            <a:chExt cx="1037425" cy="949475"/>
          </a:xfrm>
        </p:grpSpPr>
        <p:sp>
          <p:nvSpPr>
            <p:cNvPr id="93" name="Google Shape;2051;p51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052;p51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053;p51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054;p51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055;p51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056;p51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057;p51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058;p51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059;p51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060;p51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061;p51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062;p51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063;p51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064;p51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065;p51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066;p51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067;p51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068;p51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069;p51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070;p51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71;p51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72;p51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073;p51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074;p51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75;p51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" name="Google Shape;1967;p51"/>
          <p:cNvSpPr txBox="1">
            <a:spLocks/>
          </p:cNvSpPr>
          <p:nvPr/>
        </p:nvSpPr>
        <p:spPr>
          <a:xfrm>
            <a:off x="7265158" y="4255009"/>
            <a:ext cx="2475575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elius Swash Caps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sp>
        <p:nvSpPr>
          <p:cNvPr id="164" name="Google Shape;1967;p51"/>
          <p:cNvSpPr txBox="1">
            <a:spLocks/>
          </p:cNvSpPr>
          <p:nvPr/>
        </p:nvSpPr>
        <p:spPr>
          <a:xfrm>
            <a:off x="7265158" y="4636009"/>
            <a:ext cx="2932775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err="1" smtClean="0">
                <a:latin typeface="Delius Swash Caps" charset="0"/>
              </a:rPr>
              <a:t>Teknik</a:t>
            </a:r>
            <a:r>
              <a:rPr lang="en-US" dirty="0" smtClean="0">
                <a:latin typeface="Delius Swash Caps" charset="0"/>
              </a:rPr>
              <a:t> </a:t>
            </a:r>
            <a:r>
              <a:rPr lang="en-US" dirty="0" err="1" smtClean="0">
                <a:latin typeface="Delius Swash Caps" charset="0"/>
              </a:rPr>
              <a:t>pengukuran</a:t>
            </a:r>
            <a:r>
              <a:rPr lang="en-US" dirty="0" smtClean="0">
                <a:latin typeface="Delius Swash Caps" charset="0"/>
              </a:rPr>
              <a:t> </a:t>
            </a:r>
            <a:r>
              <a:rPr lang="en-US" dirty="0" err="1" smtClean="0">
                <a:latin typeface="Delius Swash Caps" charset="0"/>
              </a:rPr>
              <a:t>analisis</a:t>
            </a:r>
            <a:r>
              <a:rPr lang="en-US" dirty="0" smtClean="0">
                <a:latin typeface="Delius Swash Caps" charset="0"/>
              </a:rPr>
              <a:t> data </a:t>
            </a:r>
            <a:r>
              <a:rPr lang="en-US" dirty="0" err="1" smtClean="0">
                <a:latin typeface="Delius Swash Caps" charset="0"/>
              </a:rPr>
              <a:t>menggunakan</a:t>
            </a:r>
            <a:r>
              <a:rPr lang="en-US" dirty="0" smtClean="0">
                <a:latin typeface="Delius Swash Caps" charset="0"/>
              </a:rPr>
              <a:t> statistic </a:t>
            </a:r>
            <a:r>
              <a:rPr lang="en-US" dirty="0" err="1" smtClean="0">
                <a:latin typeface="Delius Swash Caps" charset="0"/>
              </a:rPr>
              <a:t>deskriptif</a:t>
            </a:r>
            <a:r>
              <a:rPr lang="en-US" dirty="0" smtClean="0">
                <a:latin typeface="Delius Swash Caps" charset="0"/>
              </a:rPr>
              <a:t>, </a:t>
            </a:r>
            <a:r>
              <a:rPr lang="en-US" dirty="0" err="1" smtClean="0">
                <a:latin typeface="Delius Swash Caps" charset="0"/>
              </a:rPr>
              <a:t>uji</a:t>
            </a:r>
            <a:r>
              <a:rPr lang="en-US" dirty="0" smtClean="0">
                <a:latin typeface="Delius Swash Caps" charset="0"/>
              </a:rPr>
              <a:t> </a:t>
            </a:r>
            <a:r>
              <a:rPr lang="en-US" dirty="0" err="1" smtClean="0">
                <a:latin typeface="Delius Swash Caps" charset="0"/>
              </a:rPr>
              <a:t>normalitas</a:t>
            </a:r>
            <a:r>
              <a:rPr lang="en-US" dirty="0" smtClean="0">
                <a:latin typeface="Delius Swash Caps" charset="0"/>
              </a:rPr>
              <a:t>, </a:t>
            </a:r>
            <a:r>
              <a:rPr lang="en-US" dirty="0" err="1" smtClean="0">
                <a:latin typeface="Delius Swash Caps" charset="0"/>
              </a:rPr>
              <a:t>uji</a:t>
            </a:r>
            <a:r>
              <a:rPr lang="en-US" dirty="0" smtClean="0">
                <a:latin typeface="Delius Swash Caps" charset="0"/>
              </a:rPr>
              <a:t> </a:t>
            </a:r>
            <a:r>
              <a:rPr lang="en-US" dirty="0" err="1" smtClean="0">
                <a:latin typeface="Delius Swash Caps" charset="0"/>
              </a:rPr>
              <a:t>homogenitas</a:t>
            </a:r>
            <a:r>
              <a:rPr lang="en-US" dirty="0" smtClean="0">
                <a:latin typeface="Delius Swash Caps" charset="0"/>
              </a:rPr>
              <a:t> </a:t>
            </a:r>
            <a:r>
              <a:rPr lang="en-US" dirty="0" err="1" smtClean="0">
                <a:latin typeface="Delius Swash Caps" charset="0"/>
              </a:rPr>
              <a:t>dan</a:t>
            </a:r>
            <a:r>
              <a:rPr lang="en-US" dirty="0" smtClean="0">
                <a:latin typeface="Delius Swash Caps" charset="0"/>
              </a:rPr>
              <a:t> </a:t>
            </a:r>
            <a:r>
              <a:rPr lang="en-US" dirty="0" err="1" smtClean="0">
                <a:latin typeface="Delius Swash Caps" charset="0"/>
              </a:rPr>
              <a:t>uji</a:t>
            </a:r>
            <a:r>
              <a:rPr lang="en-US" dirty="0" smtClean="0">
                <a:latin typeface="Delius Swash Caps" charset="0"/>
              </a:rPr>
              <a:t> </a:t>
            </a:r>
            <a:r>
              <a:rPr lang="en-US" i="1" dirty="0" smtClean="0">
                <a:latin typeface="Delius Swash Caps" charset="0"/>
              </a:rPr>
              <a:t>independent sample t-test </a:t>
            </a:r>
            <a:r>
              <a:rPr lang="en-US" i="1" dirty="0" err="1" smtClean="0">
                <a:latin typeface="Delius Swash Caps" charset="0"/>
              </a:rPr>
              <a:t>menggunakan</a:t>
            </a:r>
            <a:r>
              <a:rPr lang="en-US" i="1" dirty="0" smtClean="0">
                <a:latin typeface="Delius Swash Caps" charset="0"/>
              </a:rPr>
              <a:t> software SPSS </a:t>
            </a:r>
            <a:r>
              <a:rPr lang="en-US" i="1" dirty="0" err="1" smtClean="0">
                <a:latin typeface="Delius Swash Caps" charset="0"/>
              </a:rPr>
              <a:t>versi</a:t>
            </a:r>
            <a:r>
              <a:rPr lang="en-US" i="1" dirty="0" smtClean="0">
                <a:latin typeface="Delius Swash Caps" charset="0"/>
              </a:rPr>
              <a:t> 21 for windows 10. </a:t>
            </a:r>
            <a:endParaRPr lang="en-US" dirty="0">
              <a:latin typeface="Delius Swash Caps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Hasil</a:t>
            </a:r>
            <a:endParaRPr/>
          </a:p>
        </p:txBody>
      </p:sp>
      <p:sp>
        <p:nvSpPr>
          <p:cNvPr id="65" name="Google Shape;65;g104f7abbb21_0_3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 smtClean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19912" t="48177" r="35578" b="37240"/>
          <a:stretch>
            <a:fillRect/>
          </a:stretch>
        </p:blipFill>
        <p:spPr bwMode="auto">
          <a:xfrm>
            <a:off x="300251" y="1419928"/>
            <a:ext cx="5404514" cy="99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l="20498" t="22656" r="36164" b="59635"/>
          <a:stretch>
            <a:fillRect/>
          </a:stretch>
        </p:blipFill>
        <p:spPr bwMode="auto">
          <a:xfrm>
            <a:off x="300251" y="2739945"/>
            <a:ext cx="5404514" cy="1241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 l="25988" t="68750" r="41801" b="14844"/>
          <a:stretch>
            <a:fillRect/>
          </a:stretch>
        </p:blipFill>
        <p:spPr bwMode="auto">
          <a:xfrm>
            <a:off x="465162" y="4469264"/>
            <a:ext cx="4789227" cy="137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367010" y="1141322"/>
            <a:ext cx="26068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/>
              <a:t>—</a:t>
            </a:r>
            <a:r>
              <a:rPr lang="id-ID" dirty="0"/>
              <a:t>Hasil Uji Descriptive statistic</a:t>
            </a:r>
          </a:p>
        </p:txBody>
      </p:sp>
      <p:sp>
        <p:nvSpPr>
          <p:cNvPr id="7" name="Rectangle 6"/>
          <p:cNvSpPr/>
          <p:nvPr/>
        </p:nvSpPr>
        <p:spPr>
          <a:xfrm>
            <a:off x="1995387" y="2498769"/>
            <a:ext cx="1978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buClr>
                <a:schemeClr val="dk1"/>
              </a:buClr>
              <a:buSzPts val="1100"/>
              <a:defRPr/>
            </a:pPr>
            <a:r>
              <a:rPr lang="en-US" dirty="0">
                <a:sym typeface="Dancing Script"/>
              </a:rPr>
              <a:t>—</a:t>
            </a:r>
            <a:r>
              <a:rPr lang="id-ID" dirty="0">
                <a:sym typeface="Dancing Script"/>
              </a:rPr>
              <a:t>Hasil Uji Normalitas </a:t>
            </a:r>
            <a:endParaRPr lang="en-US" dirty="0">
              <a:sym typeface="Dancing Scrip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6022" y="4161487"/>
            <a:ext cx="21275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/>
              <a:t>—</a:t>
            </a:r>
            <a:r>
              <a:rPr lang="id-ID" dirty="0"/>
              <a:t>Hasil Uji Homogenitas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 l="15813" t="40365" r="32064" b="46093"/>
          <a:stretch>
            <a:fillRect/>
          </a:stretch>
        </p:blipFill>
        <p:spPr bwMode="auto">
          <a:xfrm>
            <a:off x="5195085" y="3618605"/>
            <a:ext cx="6861854" cy="108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7236014" y="3206845"/>
            <a:ext cx="32303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/>
              <a:t>—</a:t>
            </a:r>
            <a:r>
              <a:rPr lang="id-ID" dirty="0"/>
              <a:t>Hasil Uji Independent Sample T-test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Pembahasan</a:t>
            </a:r>
            <a:endParaRPr/>
          </a:p>
        </p:txBody>
      </p:sp>
      <p:sp>
        <p:nvSpPr>
          <p:cNvPr id="71" name="Google Shape;71;g104f7abbb21_0_70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indent="-228600">
              <a:buNone/>
            </a:pP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di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di </a:t>
            </a:r>
            <a:r>
              <a:rPr lang="en-US" dirty="0" err="1"/>
              <a:t>sajikan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di </a:t>
            </a:r>
            <a:r>
              <a:rPr lang="en-US" dirty="0" err="1"/>
              <a:t>simpulkan</a:t>
            </a:r>
            <a:r>
              <a:rPr lang="en-US" dirty="0"/>
              <a:t> </a:t>
            </a:r>
            <a:r>
              <a:rPr lang="en-US" dirty="0" err="1"/>
              <a:t>famework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 </a:t>
            </a:r>
            <a:r>
              <a:rPr lang="en-US" dirty="0" err="1"/>
              <a:t>realistik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i="1" dirty="0"/>
              <a:t>flipped classroom </a:t>
            </a:r>
            <a:r>
              <a:rPr lang="en-US" i="1" dirty="0" err="1"/>
              <a:t>memiliki</a:t>
            </a:r>
            <a:r>
              <a:rPr lang="en-US" i="1" dirty="0"/>
              <a:t> </a:t>
            </a:r>
            <a:r>
              <a:rPr lang="en-US" i="1" dirty="0" err="1"/>
              <a:t>pengaruh</a:t>
            </a:r>
            <a:r>
              <a:rPr lang="en-US" i="1" dirty="0"/>
              <a:t> yang </a:t>
            </a:r>
            <a:r>
              <a:rPr lang="en-US" i="1" dirty="0" err="1"/>
              <a:t>signifikan</a:t>
            </a:r>
            <a:r>
              <a:rPr lang="en-US" i="1" dirty="0"/>
              <a:t> </a:t>
            </a:r>
            <a:r>
              <a:rPr lang="en-US" i="1" dirty="0" err="1"/>
              <a:t>terhadap</a:t>
            </a:r>
            <a:r>
              <a:rPr lang="en-US" i="1" dirty="0"/>
              <a:t> </a:t>
            </a:r>
            <a:r>
              <a:rPr lang="en-US" i="1" dirty="0" err="1"/>
              <a:t>minat</a:t>
            </a:r>
            <a:r>
              <a:rPr lang="en-US" i="1" dirty="0"/>
              <a:t> </a:t>
            </a:r>
            <a:r>
              <a:rPr lang="en-US" i="1" dirty="0" err="1"/>
              <a:t>belajar</a:t>
            </a:r>
            <a:r>
              <a:rPr lang="en-US" i="1" dirty="0"/>
              <a:t> </a:t>
            </a:r>
            <a:r>
              <a:rPr lang="en-US" i="1" dirty="0" err="1"/>
              <a:t>siswa</a:t>
            </a:r>
            <a:r>
              <a:rPr lang="en-US" i="1" dirty="0"/>
              <a:t> </a:t>
            </a:r>
            <a:r>
              <a:rPr lang="en-US" i="1" dirty="0" err="1"/>
              <a:t>kelas</a:t>
            </a:r>
            <a:r>
              <a:rPr lang="en-US" i="1" dirty="0"/>
              <a:t> V di MI </a:t>
            </a:r>
            <a:r>
              <a:rPr lang="en-US" i="1" dirty="0" err="1"/>
              <a:t>Nurul</a:t>
            </a:r>
            <a:r>
              <a:rPr lang="en-US" i="1" dirty="0"/>
              <a:t> Huda </a:t>
            </a:r>
            <a:r>
              <a:rPr lang="en-US" i="1" dirty="0" err="1"/>
              <a:t>Candi</a:t>
            </a:r>
            <a:r>
              <a:rPr lang="en-US" i="1" dirty="0"/>
              <a:t>. Hal </a:t>
            </a:r>
            <a:r>
              <a:rPr lang="en-US" i="1" dirty="0" err="1"/>
              <a:t>ini</a:t>
            </a:r>
            <a:r>
              <a:rPr lang="en-US" i="1" dirty="0"/>
              <a:t> </a:t>
            </a:r>
            <a:r>
              <a:rPr lang="en-US" i="1" dirty="0" err="1"/>
              <a:t>bisa</a:t>
            </a:r>
            <a:r>
              <a:rPr lang="en-US" i="1" dirty="0"/>
              <a:t> di </a:t>
            </a:r>
            <a:r>
              <a:rPr lang="en-US" i="1" dirty="0" err="1"/>
              <a:t>lihat</a:t>
            </a:r>
            <a:r>
              <a:rPr lang="en-US" i="1" dirty="0"/>
              <a:t> </a:t>
            </a:r>
            <a:r>
              <a:rPr lang="en-US" i="1" dirty="0" err="1"/>
              <a:t>dari</a:t>
            </a:r>
            <a:r>
              <a:rPr lang="en-US" i="1" dirty="0"/>
              <a:t> </a:t>
            </a:r>
            <a:r>
              <a:rPr lang="en-US" i="1" dirty="0" err="1"/>
              <a:t>analiss</a:t>
            </a:r>
            <a:r>
              <a:rPr lang="en-US" i="1" dirty="0"/>
              <a:t> data </a:t>
            </a:r>
            <a:r>
              <a:rPr lang="en-US" i="1" dirty="0" err="1"/>
              <a:t>penelitian</a:t>
            </a:r>
            <a:r>
              <a:rPr lang="en-US" i="1" dirty="0"/>
              <a:t> yang </a:t>
            </a:r>
            <a:r>
              <a:rPr lang="en-US" i="1" dirty="0" err="1"/>
              <a:t>terdapat</a:t>
            </a:r>
            <a:r>
              <a:rPr lang="en-US" i="1" dirty="0"/>
              <a:t> </a:t>
            </a:r>
            <a:r>
              <a:rPr lang="en-US" i="1" dirty="0" err="1"/>
              <a:t>perbedaan</a:t>
            </a:r>
            <a:r>
              <a:rPr lang="en-US" i="1" dirty="0"/>
              <a:t> </a:t>
            </a:r>
            <a:r>
              <a:rPr lang="en-US" i="1" dirty="0" err="1"/>
              <a:t>signifikansi</a:t>
            </a:r>
            <a:r>
              <a:rPr lang="en-US" i="1" dirty="0"/>
              <a:t> </a:t>
            </a:r>
            <a:r>
              <a:rPr lang="en-US" i="1" dirty="0" err="1"/>
              <a:t>antara</a:t>
            </a:r>
            <a:r>
              <a:rPr lang="en-US" i="1" dirty="0"/>
              <a:t> </a:t>
            </a:r>
            <a:r>
              <a:rPr lang="en-US" i="1" dirty="0" err="1"/>
              <a:t>kelas</a:t>
            </a:r>
            <a:r>
              <a:rPr lang="en-US" i="1" dirty="0"/>
              <a:t> </a:t>
            </a:r>
            <a:r>
              <a:rPr lang="en-US" i="1" dirty="0" err="1"/>
              <a:t>kontrol</a:t>
            </a:r>
            <a:r>
              <a:rPr lang="en-US" i="1" dirty="0"/>
              <a:t> yang </a:t>
            </a:r>
            <a:r>
              <a:rPr lang="en-US" i="1" dirty="0" err="1"/>
              <a:t>menggunakan</a:t>
            </a:r>
            <a:r>
              <a:rPr lang="en-US" i="1" dirty="0"/>
              <a:t> model </a:t>
            </a:r>
            <a:r>
              <a:rPr lang="en-US" i="1" dirty="0" err="1"/>
              <a:t>pembelajaran</a:t>
            </a:r>
            <a:r>
              <a:rPr lang="en-US" i="1" dirty="0"/>
              <a:t> </a:t>
            </a:r>
            <a:r>
              <a:rPr lang="en-US" i="1" dirty="0" err="1"/>
              <a:t>konvensional</a:t>
            </a:r>
            <a:r>
              <a:rPr lang="en-US" i="1" dirty="0"/>
              <a:t>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/>
              <a:t>kelas</a:t>
            </a:r>
            <a:r>
              <a:rPr lang="en-US" i="1" dirty="0"/>
              <a:t> </a:t>
            </a:r>
            <a:r>
              <a:rPr lang="en-US" i="1" dirty="0" err="1"/>
              <a:t>eksperimen</a:t>
            </a:r>
            <a:r>
              <a:rPr lang="en-US" i="1" dirty="0"/>
              <a:t> yang </a:t>
            </a:r>
            <a:r>
              <a:rPr lang="en-US" i="1" dirty="0" err="1"/>
              <a:t>menggunakan</a:t>
            </a:r>
            <a:r>
              <a:rPr lang="en-US" i="1" dirty="0"/>
              <a:t> </a:t>
            </a:r>
            <a:r>
              <a:rPr lang="en-US" i="1" dirty="0" err="1"/>
              <a:t>famework</a:t>
            </a:r>
            <a:r>
              <a:rPr lang="en-US" i="1" dirty="0"/>
              <a:t> model </a:t>
            </a:r>
            <a:r>
              <a:rPr lang="en-US" i="1" dirty="0" err="1"/>
              <a:t>pembelajaran</a:t>
            </a:r>
            <a:r>
              <a:rPr lang="en-US" i="1" dirty="0"/>
              <a:t> flipped classroom. Rata – rata </a:t>
            </a:r>
            <a:r>
              <a:rPr lang="en-US" i="1" dirty="0" err="1"/>
              <a:t>nilai</a:t>
            </a:r>
            <a:r>
              <a:rPr lang="en-US" i="1" dirty="0"/>
              <a:t> </a:t>
            </a:r>
            <a:r>
              <a:rPr lang="en-US" i="1" dirty="0" err="1"/>
              <a:t>minat</a:t>
            </a:r>
            <a:r>
              <a:rPr lang="en-US" i="1" dirty="0"/>
              <a:t> </a:t>
            </a:r>
            <a:r>
              <a:rPr lang="en-US" i="1" dirty="0" err="1"/>
              <a:t>belajar</a:t>
            </a:r>
            <a:r>
              <a:rPr lang="en-US" i="1" dirty="0"/>
              <a:t> di </a:t>
            </a:r>
            <a:r>
              <a:rPr lang="en-US" i="1" dirty="0" err="1"/>
              <a:t>kelas</a:t>
            </a:r>
            <a:r>
              <a:rPr lang="en-US" i="1" dirty="0"/>
              <a:t> </a:t>
            </a:r>
            <a:r>
              <a:rPr lang="en-US" i="1" dirty="0" err="1"/>
              <a:t>eksperimen</a:t>
            </a:r>
            <a:r>
              <a:rPr lang="en-US" i="1" dirty="0"/>
              <a:t> </a:t>
            </a:r>
            <a:r>
              <a:rPr lang="en-US" i="1" dirty="0" err="1"/>
              <a:t>lebih</a:t>
            </a:r>
            <a:r>
              <a:rPr lang="en-US" i="1" dirty="0"/>
              <a:t> </a:t>
            </a:r>
            <a:r>
              <a:rPr lang="en-US" i="1" dirty="0" err="1"/>
              <a:t>unggul</a:t>
            </a:r>
            <a:r>
              <a:rPr lang="en-US" i="1" dirty="0"/>
              <a:t> di </a:t>
            </a:r>
            <a:r>
              <a:rPr lang="en-US" i="1" dirty="0" err="1"/>
              <a:t>bandingkan</a:t>
            </a:r>
            <a:r>
              <a:rPr lang="en-US" i="1" dirty="0"/>
              <a:t>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/>
              <a:t>kelas</a:t>
            </a:r>
            <a:r>
              <a:rPr lang="en-US" i="1" dirty="0"/>
              <a:t> </a:t>
            </a:r>
            <a:r>
              <a:rPr lang="en-US" i="1" dirty="0" err="1"/>
              <a:t>kontrol.Oleh</a:t>
            </a:r>
            <a:r>
              <a:rPr lang="en-US" i="1" dirty="0"/>
              <a:t> </a:t>
            </a:r>
            <a:r>
              <a:rPr lang="en-US" i="1" dirty="0" err="1"/>
              <a:t>karena</a:t>
            </a:r>
            <a:r>
              <a:rPr lang="en-US" i="1" dirty="0"/>
              <a:t> </a:t>
            </a:r>
            <a:r>
              <a:rPr lang="en-US" i="1" dirty="0" err="1"/>
              <a:t>itu</a:t>
            </a:r>
            <a:r>
              <a:rPr lang="en-US" i="1" dirty="0"/>
              <a:t> </a:t>
            </a:r>
            <a:r>
              <a:rPr lang="en-US" i="1" dirty="0" err="1"/>
              <a:t>dapat</a:t>
            </a:r>
            <a:r>
              <a:rPr lang="en-US" i="1" dirty="0"/>
              <a:t> </a:t>
            </a:r>
            <a:r>
              <a:rPr lang="en-US" i="1" dirty="0" err="1"/>
              <a:t>dikatakan</a:t>
            </a:r>
            <a:r>
              <a:rPr lang="en-US" i="1" dirty="0"/>
              <a:t> </a:t>
            </a:r>
            <a:r>
              <a:rPr lang="en-US" i="1" dirty="0" err="1"/>
              <a:t>Famework</a:t>
            </a:r>
            <a:r>
              <a:rPr lang="en-US" i="1" dirty="0"/>
              <a:t> </a:t>
            </a:r>
            <a:r>
              <a:rPr lang="en-US" i="1" dirty="0" err="1"/>
              <a:t>Pembelajaran</a:t>
            </a:r>
            <a:r>
              <a:rPr lang="en-US" i="1" dirty="0"/>
              <a:t> </a:t>
            </a:r>
            <a:r>
              <a:rPr lang="en-US" i="1" dirty="0" err="1"/>
              <a:t>Matematika</a:t>
            </a:r>
            <a:r>
              <a:rPr lang="en-US" i="1" dirty="0"/>
              <a:t> </a:t>
            </a:r>
            <a:r>
              <a:rPr lang="en-US" i="1" dirty="0" err="1"/>
              <a:t>Realistik</a:t>
            </a:r>
            <a:r>
              <a:rPr lang="en-US" i="1" dirty="0"/>
              <a:t> </a:t>
            </a:r>
            <a:r>
              <a:rPr lang="en-US" i="1" dirty="0" err="1"/>
              <a:t>berbasis</a:t>
            </a:r>
            <a:r>
              <a:rPr lang="en-US" i="1" dirty="0"/>
              <a:t> Flipped Classroom </a:t>
            </a:r>
            <a:r>
              <a:rPr lang="en-US" i="1" dirty="0" err="1"/>
              <a:t>dapat</a:t>
            </a:r>
            <a:r>
              <a:rPr lang="en-US" i="1" dirty="0"/>
              <a:t> </a:t>
            </a:r>
            <a:r>
              <a:rPr lang="en-US" i="1" dirty="0" err="1"/>
              <a:t>mempengaruhi</a:t>
            </a:r>
            <a:r>
              <a:rPr lang="en-US" i="1" dirty="0"/>
              <a:t> </a:t>
            </a:r>
            <a:r>
              <a:rPr lang="en-US" i="1" dirty="0" err="1"/>
              <a:t>Minat</a:t>
            </a:r>
            <a:r>
              <a:rPr lang="en-US" i="1" dirty="0"/>
              <a:t> </a:t>
            </a:r>
            <a:r>
              <a:rPr lang="en-US" i="1" dirty="0" err="1"/>
              <a:t>Belajar</a:t>
            </a:r>
            <a:r>
              <a:rPr lang="en-US" i="1" dirty="0"/>
              <a:t> </a:t>
            </a:r>
            <a:r>
              <a:rPr lang="en-US" i="1" dirty="0" err="1"/>
              <a:t>siswa.Maka</a:t>
            </a:r>
            <a:r>
              <a:rPr lang="en-US" i="1" dirty="0"/>
              <a:t> </a:t>
            </a:r>
            <a:r>
              <a:rPr lang="en-US" i="1" dirty="0" err="1"/>
              <a:t>diharapkan</a:t>
            </a:r>
            <a:r>
              <a:rPr lang="en-US" i="1" dirty="0"/>
              <a:t> para </a:t>
            </a:r>
            <a:r>
              <a:rPr lang="en-US" i="1" dirty="0" err="1"/>
              <a:t>pendidik</a:t>
            </a:r>
            <a:r>
              <a:rPr lang="en-US" i="1" dirty="0"/>
              <a:t> </a:t>
            </a:r>
            <a:r>
              <a:rPr lang="en-US" i="1" dirty="0" err="1"/>
              <a:t>dapat</a:t>
            </a:r>
            <a:r>
              <a:rPr lang="en-US" i="1" dirty="0"/>
              <a:t> </a:t>
            </a:r>
            <a:r>
              <a:rPr lang="en-US" i="1" dirty="0" err="1"/>
              <a:t>memilih</a:t>
            </a:r>
            <a:r>
              <a:rPr lang="en-US" i="1" dirty="0"/>
              <a:t> </a:t>
            </a:r>
            <a:r>
              <a:rPr lang="en-US" i="1" dirty="0" err="1"/>
              <a:t>strategi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model </a:t>
            </a:r>
            <a:r>
              <a:rPr lang="en-US" i="1" dirty="0" err="1"/>
              <a:t>pembelajaran</a:t>
            </a:r>
            <a:r>
              <a:rPr lang="en-US" i="1" dirty="0"/>
              <a:t> yang </a:t>
            </a:r>
            <a:r>
              <a:rPr lang="en-US" i="1" dirty="0" err="1"/>
              <a:t>mampu</a:t>
            </a:r>
            <a:r>
              <a:rPr lang="en-US" i="1" dirty="0"/>
              <a:t> </a:t>
            </a:r>
            <a:r>
              <a:rPr lang="en-US" i="1" dirty="0" err="1"/>
              <a:t>menumbuhkan</a:t>
            </a:r>
            <a:r>
              <a:rPr lang="en-US" i="1" dirty="0"/>
              <a:t> </a:t>
            </a:r>
            <a:r>
              <a:rPr lang="en-US" i="1" dirty="0" err="1"/>
              <a:t>minat</a:t>
            </a:r>
            <a:r>
              <a:rPr lang="en-US" i="1" dirty="0"/>
              <a:t> </a:t>
            </a:r>
            <a:r>
              <a:rPr lang="en-US" i="1" dirty="0" err="1"/>
              <a:t>belajar</a:t>
            </a:r>
            <a:r>
              <a:rPr lang="en-US" i="1" dirty="0"/>
              <a:t> </a:t>
            </a:r>
            <a:r>
              <a:rPr lang="en-US" i="1" dirty="0" err="1"/>
              <a:t>peserta</a:t>
            </a:r>
            <a:r>
              <a:rPr lang="en-US" i="1" dirty="0"/>
              <a:t> </a:t>
            </a:r>
            <a:r>
              <a:rPr lang="en-US" i="1" dirty="0" err="1"/>
              <a:t>didik</a:t>
            </a:r>
            <a:r>
              <a:rPr lang="en-US" i="1" dirty="0"/>
              <a:t>.</a:t>
            </a:r>
            <a:endParaRPr lang="en-US"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4f7abbb21_0_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Temuan Penting Penelitian</a:t>
            </a:r>
            <a:endParaRPr/>
          </a:p>
        </p:txBody>
      </p:sp>
      <p:sp>
        <p:nvSpPr>
          <p:cNvPr id="78" name="Google Shape;78;g104f7abbb21_0_0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00" cy="50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id-ID" dirty="0" smtClean="0"/>
              <a:t>T</a:t>
            </a:r>
            <a:r>
              <a:rPr dirty="0" err="1" smtClean="0"/>
              <a:t>emuan</a:t>
            </a:r>
            <a:r>
              <a:rPr dirty="0" smtClean="0"/>
              <a:t> </a:t>
            </a:r>
            <a:r>
              <a:rPr dirty="0" err="1" smtClean="0"/>
              <a:t>dalam</a:t>
            </a:r>
            <a:r>
              <a:rPr dirty="0" smtClean="0"/>
              <a:t> </a:t>
            </a:r>
            <a:r>
              <a:rPr dirty="0" err="1" smtClean="0"/>
              <a:t>penelitian</a:t>
            </a:r>
            <a:r>
              <a:rPr dirty="0" smtClean="0"/>
              <a:t> </a:t>
            </a:r>
            <a:r>
              <a:rPr dirty="0" err="1" smtClean="0"/>
              <a:t>ini</a:t>
            </a:r>
            <a:r>
              <a:rPr dirty="0" smtClean="0"/>
              <a:t> </a:t>
            </a:r>
            <a:r>
              <a:rPr dirty="0" err="1" smtClean="0"/>
              <a:t>adalah</a:t>
            </a:r>
            <a:r>
              <a:rPr dirty="0" smtClean="0"/>
              <a:t> Framework </a:t>
            </a:r>
            <a:r>
              <a:rPr dirty="0" err="1" smtClean="0"/>
              <a:t>pembelajaran</a:t>
            </a:r>
            <a:r>
              <a:rPr dirty="0" smtClean="0"/>
              <a:t> </a:t>
            </a:r>
            <a:r>
              <a:rPr dirty="0" err="1" smtClean="0"/>
              <a:t>matematika</a:t>
            </a:r>
            <a:r>
              <a:rPr dirty="0" smtClean="0"/>
              <a:t> </a:t>
            </a:r>
            <a:r>
              <a:rPr dirty="0" err="1" smtClean="0"/>
              <a:t>realisti</a:t>
            </a:r>
            <a:r>
              <a:rPr lang="id-ID" dirty="0" smtClean="0"/>
              <a:t>c</a:t>
            </a:r>
            <a:r>
              <a:rPr dirty="0" smtClean="0"/>
              <a:t> </a:t>
            </a:r>
            <a:r>
              <a:rPr dirty="0" err="1" smtClean="0"/>
              <a:t>berbasis</a:t>
            </a:r>
            <a:r>
              <a:rPr dirty="0" smtClean="0"/>
              <a:t> flipped classroom </a:t>
            </a:r>
            <a:r>
              <a:rPr dirty="0" err="1" smtClean="0"/>
              <a:t>sebagai</a:t>
            </a:r>
            <a:r>
              <a:rPr dirty="0" smtClean="0"/>
              <a:t> </a:t>
            </a:r>
            <a:r>
              <a:rPr dirty="0" err="1" smtClean="0"/>
              <a:t>upaya</a:t>
            </a:r>
            <a:r>
              <a:rPr dirty="0" smtClean="0"/>
              <a:t> </a:t>
            </a:r>
            <a:r>
              <a:rPr dirty="0" err="1" smtClean="0"/>
              <a:t>untuk</a:t>
            </a:r>
            <a:r>
              <a:rPr dirty="0" smtClean="0"/>
              <a:t> </a:t>
            </a:r>
            <a:r>
              <a:rPr dirty="0" err="1" smtClean="0"/>
              <a:t>meningkatkan</a:t>
            </a:r>
            <a:r>
              <a:rPr dirty="0" smtClean="0"/>
              <a:t> </a:t>
            </a:r>
            <a:r>
              <a:rPr dirty="0" err="1" smtClean="0"/>
              <a:t>minat</a:t>
            </a:r>
            <a:r>
              <a:rPr dirty="0" smtClean="0"/>
              <a:t> </a:t>
            </a:r>
            <a:r>
              <a:rPr dirty="0" err="1" smtClean="0"/>
              <a:t>belajar</a:t>
            </a:r>
            <a:r>
              <a:rPr dirty="0" smtClean="0"/>
              <a:t> </a:t>
            </a:r>
            <a:r>
              <a:rPr dirty="0" err="1" smtClean="0"/>
              <a:t>peserta</a:t>
            </a:r>
            <a:r>
              <a:rPr dirty="0" smtClean="0"/>
              <a:t> </a:t>
            </a:r>
            <a:r>
              <a:rPr dirty="0" err="1" smtClean="0"/>
              <a:t>didik</a:t>
            </a:r>
            <a:r>
              <a:rPr dirty="0" smtClean="0"/>
              <a:t> di </a:t>
            </a:r>
            <a:r>
              <a:rPr dirty="0" err="1" smtClean="0"/>
              <a:t>masa</a:t>
            </a:r>
            <a:r>
              <a:rPr dirty="0" smtClean="0"/>
              <a:t> </a:t>
            </a:r>
            <a:r>
              <a:rPr dirty="0" err="1" smtClean="0"/>
              <a:t>pandemi</a:t>
            </a:r>
            <a:r>
              <a:rPr dirty="0" smtClean="0"/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dirty="0" smtClean="0"/>
              <a:t> 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6924" t="28125" r="36748" b="45196"/>
          <a:stretch/>
        </p:blipFill>
        <p:spPr>
          <a:xfrm>
            <a:off x="1323831" y="2988858"/>
            <a:ext cx="4383797" cy="2497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7238" t="21408" r="35700" b="34748"/>
          <a:stretch/>
        </p:blipFill>
        <p:spPr>
          <a:xfrm>
            <a:off x="6082158" y="2606721"/>
            <a:ext cx="3930556" cy="3580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4f7abbb21_0_315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Manfaat Penelitian</a:t>
            </a:r>
            <a:endParaRPr/>
          </a:p>
        </p:txBody>
      </p:sp>
      <p:sp>
        <p:nvSpPr>
          <p:cNvPr id="84" name="Google Shape;84;g104f7abbb21_0_315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d-ID" dirty="0" smtClean="0"/>
              <a:t>M</a:t>
            </a:r>
            <a:r>
              <a:rPr dirty="0" err="1" smtClean="0"/>
              <a:t>anfaat</a:t>
            </a:r>
            <a:r>
              <a:rPr dirty="0" smtClean="0"/>
              <a:t> </a:t>
            </a:r>
            <a:r>
              <a:rPr dirty="0" err="1" smtClean="0"/>
              <a:t>penelitian</a:t>
            </a:r>
            <a:r>
              <a:rPr dirty="0" smtClean="0"/>
              <a:t> </a:t>
            </a:r>
            <a:r>
              <a:rPr dirty="0" err="1" smtClean="0"/>
              <a:t>ini</a:t>
            </a:r>
            <a:r>
              <a:rPr dirty="0" smtClean="0"/>
              <a:t> </a:t>
            </a:r>
            <a:r>
              <a:rPr dirty="0" err="1" smtClean="0"/>
              <a:t>diharapkan</a:t>
            </a:r>
            <a:r>
              <a:rPr dirty="0" smtClean="0"/>
              <a:t> </a:t>
            </a:r>
            <a:r>
              <a:rPr dirty="0" err="1" smtClean="0"/>
              <a:t>dapat</a:t>
            </a:r>
            <a:r>
              <a:rPr dirty="0" smtClean="0"/>
              <a:t> </a:t>
            </a:r>
            <a:r>
              <a:rPr dirty="0" err="1" smtClean="0"/>
              <a:t>menambah</a:t>
            </a:r>
            <a:r>
              <a:rPr dirty="0" smtClean="0"/>
              <a:t> </a:t>
            </a:r>
            <a:r>
              <a:rPr dirty="0" err="1" smtClean="0"/>
              <a:t>literatur</a:t>
            </a:r>
            <a:r>
              <a:rPr lang="id-ID" dirty="0" smtClean="0"/>
              <a:t>e</a:t>
            </a:r>
            <a:r>
              <a:rPr dirty="0" smtClean="0"/>
              <a:t> </a:t>
            </a:r>
            <a:r>
              <a:rPr dirty="0" err="1" smtClean="0"/>
              <a:t>dalam</a:t>
            </a:r>
            <a:r>
              <a:rPr dirty="0" smtClean="0"/>
              <a:t> </a:t>
            </a:r>
            <a:r>
              <a:rPr dirty="0" err="1" smtClean="0"/>
              <a:t>bidan</a:t>
            </a:r>
            <a:r>
              <a:rPr dirty="0" err="1" smtClean="0"/>
              <a:t>g</a:t>
            </a:r>
            <a:r>
              <a:rPr dirty="0" smtClean="0"/>
              <a:t> </a:t>
            </a:r>
            <a:r>
              <a:rPr dirty="0" err="1" smtClean="0"/>
              <a:t>pendidikan</a:t>
            </a:r>
            <a:r>
              <a:rPr dirty="0" smtClean="0"/>
              <a:t> </a:t>
            </a:r>
            <a:r>
              <a:rPr dirty="0" err="1" smtClean="0"/>
              <a:t>juga</a:t>
            </a:r>
            <a:r>
              <a:rPr dirty="0" smtClean="0"/>
              <a:t> </a:t>
            </a:r>
            <a:r>
              <a:rPr dirty="0" err="1" smtClean="0"/>
              <a:t>sebagai</a:t>
            </a:r>
            <a:r>
              <a:rPr dirty="0" smtClean="0"/>
              <a:t> </a:t>
            </a:r>
            <a:r>
              <a:rPr dirty="0" err="1" smtClean="0"/>
              <a:t>refferensi</a:t>
            </a:r>
            <a:r>
              <a:rPr dirty="0" smtClean="0"/>
              <a:t> </a:t>
            </a:r>
            <a:r>
              <a:rPr dirty="0" err="1" smtClean="0"/>
              <a:t>penelitian</a:t>
            </a:r>
            <a:r>
              <a:rPr dirty="0" smtClean="0"/>
              <a:t> </a:t>
            </a:r>
            <a:r>
              <a:rPr dirty="0" err="1" smtClean="0"/>
              <a:t>selanjutnya</a:t>
            </a:r>
            <a:r>
              <a:rPr dirty="0" smtClean="0"/>
              <a:t>. 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d-ID" dirty="0" smtClean="0"/>
              <a:t>M</a:t>
            </a:r>
            <a:r>
              <a:rPr lang="x-none" dirty="0" smtClean="0"/>
              <a:t>emberi masukan model dan strategi pembelajaran yang dapat mengikuti perkembangan teknologi dan informasi terutama terhadap minat belajar siswa pada pembelajaran matematika.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4f7abbb21_0_61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Referensi</a:t>
            </a:r>
            <a:endParaRPr/>
          </a:p>
        </p:txBody>
      </p:sp>
      <p:sp>
        <p:nvSpPr>
          <p:cNvPr id="90" name="Google Shape;90;g104f7abbb21_0_61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3" anchor="t" anchorCtr="0">
            <a:noAutofit/>
          </a:bodyPr>
          <a:lstStyle/>
          <a:p>
            <a:r>
              <a:rPr lang="en-US" sz="700" dirty="0"/>
              <a:t>Agarwal, A., Naidu, V. R., &amp; Al </a:t>
            </a:r>
            <a:r>
              <a:rPr lang="en-US" sz="700" dirty="0" err="1"/>
              <a:t>Mamari</a:t>
            </a:r>
            <a:r>
              <a:rPr lang="en-US" sz="700" dirty="0"/>
              <a:t>, R. (2019). a Framework To Enhance Learning Experience in Flipped Classroom Based on Student Accountability Towards Active Participation. </a:t>
            </a:r>
            <a:r>
              <a:rPr lang="en-US" sz="700" i="1" dirty="0"/>
              <a:t>EDULEARN19 Proceedings</a:t>
            </a:r>
            <a:r>
              <a:rPr lang="en-US" sz="700" dirty="0"/>
              <a:t>, </a:t>
            </a:r>
            <a:r>
              <a:rPr lang="en-US" sz="700" i="1" dirty="0"/>
              <a:t>1</a:t>
            </a:r>
            <a:r>
              <a:rPr lang="en-US" sz="700" dirty="0"/>
              <a:t>(July), 1569–1577. https://doi.org/10.21125/edulearn.2019.0464</a:t>
            </a:r>
            <a:endParaRPr lang="id-ID" sz="700" dirty="0"/>
          </a:p>
          <a:p>
            <a:r>
              <a:rPr lang="en-US" sz="700" dirty="0" err="1"/>
              <a:t>Arifin</a:t>
            </a:r>
            <a:r>
              <a:rPr lang="en-US" sz="700" dirty="0"/>
              <a:t>, M. B. U. B. (2019). </a:t>
            </a:r>
            <a:r>
              <a:rPr lang="en-US" sz="700" i="1" dirty="0" err="1"/>
              <a:t>Buku</a:t>
            </a:r>
            <a:r>
              <a:rPr lang="en-US" sz="700" i="1" dirty="0"/>
              <a:t> Ajar </a:t>
            </a:r>
            <a:r>
              <a:rPr lang="en-US" sz="700" i="1" dirty="0" err="1"/>
              <a:t>Statistik</a:t>
            </a:r>
            <a:r>
              <a:rPr lang="en-US" sz="700" i="1" dirty="0"/>
              <a:t> </a:t>
            </a:r>
            <a:r>
              <a:rPr lang="en-US" sz="700" i="1" dirty="0" err="1"/>
              <a:t>Pendidikan</a:t>
            </a:r>
            <a:r>
              <a:rPr lang="en-US" sz="700" dirty="0"/>
              <a:t>. </a:t>
            </a:r>
            <a:r>
              <a:rPr lang="en-US" sz="700" dirty="0" err="1"/>
              <a:t>Umsida</a:t>
            </a:r>
            <a:r>
              <a:rPr lang="en-US" sz="700" dirty="0"/>
              <a:t> Pers.</a:t>
            </a:r>
            <a:endParaRPr lang="id-ID" sz="700" dirty="0"/>
          </a:p>
          <a:p>
            <a:r>
              <a:rPr lang="en-US" sz="700" dirty="0"/>
              <a:t>Conference, A. T., &amp; Baker, J. W. (2000). </a:t>
            </a:r>
            <a:r>
              <a:rPr lang="en-US" sz="700" i="1" dirty="0"/>
              <a:t>The Classroom Flip : The “ Classroom Flip ” Model Faculty Frustrations</a:t>
            </a:r>
            <a:r>
              <a:rPr lang="en-US" sz="700" dirty="0"/>
              <a:t>. 1–28.</a:t>
            </a:r>
            <a:endParaRPr lang="id-ID" sz="700" dirty="0"/>
          </a:p>
          <a:p>
            <a:r>
              <a:rPr lang="en-US" sz="700" dirty="0" err="1"/>
              <a:t>Evi</a:t>
            </a:r>
            <a:r>
              <a:rPr lang="en-US" sz="700" dirty="0"/>
              <a:t>, S. (2011). </a:t>
            </a:r>
            <a:r>
              <a:rPr lang="en-US" sz="700" dirty="0" err="1"/>
              <a:t>Pendekatan</a:t>
            </a:r>
            <a:r>
              <a:rPr lang="en-US" sz="700" dirty="0"/>
              <a:t> </a:t>
            </a:r>
            <a:r>
              <a:rPr lang="en-US" sz="700" dirty="0" err="1"/>
              <a:t>Matematika</a:t>
            </a:r>
            <a:r>
              <a:rPr lang="en-US" sz="700" dirty="0"/>
              <a:t> </a:t>
            </a:r>
            <a:r>
              <a:rPr lang="en-US" sz="700" dirty="0" err="1"/>
              <a:t>Realistik</a:t>
            </a:r>
            <a:r>
              <a:rPr lang="en-US" sz="700" dirty="0"/>
              <a:t> (PMR) </a:t>
            </a:r>
            <a:r>
              <a:rPr lang="en-US" sz="700" dirty="0" err="1"/>
              <a:t>untuk</a:t>
            </a:r>
            <a:r>
              <a:rPr lang="en-US" sz="700" dirty="0"/>
              <a:t> </a:t>
            </a:r>
            <a:r>
              <a:rPr lang="en-US" sz="700" dirty="0" err="1"/>
              <a:t>Meningkatkan</a:t>
            </a:r>
            <a:r>
              <a:rPr lang="en-US" sz="700" dirty="0"/>
              <a:t> </a:t>
            </a:r>
            <a:r>
              <a:rPr lang="en-US" sz="700" dirty="0" err="1"/>
              <a:t>Kemampuan</a:t>
            </a:r>
            <a:r>
              <a:rPr lang="en-US" sz="700" dirty="0"/>
              <a:t> </a:t>
            </a:r>
            <a:r>
              <a:rPr lang="en-US" sz="700" dirty="0" err="1"/>
              <a:t>Berfikir</a:t>
            </a:r>
            <a:r>
              <a:rPr lang="en-US" sz="700" dirty="0"/>
              <a:t> </a:t>
            </a:r>
            <a:r>
              <a:rPr lang="en-US" sz="700" dirty="0" err="1"/>
              <a:t>Siswa</a:t>
            </a:r>
            <a:r>
              <a:rPr lang="en-US" sz="700" dirty="0"/>
              <a:t> di Tingkat </a:t>
            </a:r>
            <a:r>
              <a:rPr lang="en-US" sz="700" dirty="0" err="1"/>
              <a:t>Sekolah</a:t>
            </a:r>
            <a:r>
              <a:rPr lang="en-US" sz="700" dirty="0"/>
              <a:t> </a:t>
            </a:r>
            <a:r>
              <a:rPr lang="en-US" sz="700" dirty="0" err="1"/>
              <a:t>Dasar</a:t>
            </a:r>
            <a:r>
              <a:rPr lang="en-US" sz="700" dirty="0"/>
              <a:t>. </a:t>
            </a:r>
            <a:r>
              <a:rPr lang="en-US" sz="700" i="1" dirty="0" err="1"/>
              <a:t>Jurnal</a:t>
            </a:r>
            <a:r>
              <a:rPr lang="en-US" sz="700" i="1" dirty="0"/>
              <a:t> </a:t>
            </a:r>
            <a:r>
              <a:rPr lang="en-US" sz="700" i="1" dirty="0" err="1"/>
              <a:t>Penelitian</a:t>
            </a:r>
            <a:r>
              <a:rPr lang="en-US" sz="700" i="1" dirty="0"/>
              <a:t> </a:t>
            </a:r>
            <a:r>
              <a:rPr lang="en-US" sz="700" i="1" dirty="0" err="1"/>
              <a:t>Pendidikan</a:t>
            </a:r>
            <a:r>
              <a:rPr lang="en-US" sz="700" dirty="0"/>
              <a:t>, </a:t>
            </a:r>
            <a:r>
              <a:rPr lang="en-US" sz="700" i="1" dirty="0" err="1"/>
              <a:t>Edisi</a:t>
            </a:r>
            <a:r>
              <a:rPr lang="en-US" sz="700" i="1" dirty="0"/>
              <a:t> </a:t>
            </a:r>
            <a:r>
              <a:rPr lang="en-US" sz="700" i="1" dirty="0" err="1"/>
              <a:t>Khus</a:t>
            </a:r>
            <a:r>
              <a:rPr lang="en-US" sz="700" dirty="0"/>
              <a:t>(2), 154–163.</a:t>
            </a:r>
            <a:endParaRPr lang="id-ID" sz="700" dirty="0"/>
          </a:p>
          <a:p>
            <a:r>
              <a:rPr lang="en-US" sz="700" dirty="0" err="1"/>
              <a:t>Gazali</a:t>
            </a:r>
            <a:r>
              <a:rPr lang="en-US" sz="700" dirty="0"/>
              <a:t>, R. Y. (2016). </a:t>
            </a:r>
            <a:r>
              <a:rPr lang="en-US" sz="700" dirty="0" err="1"/>
              <a:t>Pembelajaran</a:t>
            </a:r>
            <a:r>
              <a:rPr lang="en-US" sz="700" dirty="0"/>
              <a:t> </a:t>
            </a:r>
            <a:r>
              <a:rPr lang="en-US" sz="700" dirty="0" err="1"/>
              <a:t>Matematika</a:t>
            </a:r>
            <a:r>
              <a:rPr lang="en-US" sz="700" dirty="0"/>
              <a:t> Yang </a:t>
            </a:r>
            <a:r>
              <a:rPr lang="en-US" sz="700" dirty="0" err="1"/>
              <a:t>Bermakna</a:t>
            </a:r>
            <a:r>
              <a:rPr lang="en-US" sz="700" dirty="0"/>
              <a:t>. </a:t>
            </a:r>
            <a:r>
              <a:rPr lang="en-US" sz="700" i="1" dirty="0"/>
              <a:t>Math Didactic</a:t>
            </a:r>
            <a:r>
              <a:rPr lang="en-US" sz="700" dirty="0"/>
              <a:t>, </a:t>
            </a:r>
            <a:r>
              <a:rPr lang="en-US" sz="700" i="1" dirty="0"/>
              <a:t>2</a:t>
            </a:r>
            <a:r>
              <a:rPr lang="en-US" sz="700" dirty="0"/>
              <a:t>(3), 181–190. https://doi.org/10.33654/math.v2i3.47</a:t>
            </a:r>
            <a:endParaRPr lang="id-ID" sz="700" dirty="0"/>
          </a:p>
          <a:p>
            <a:r>
              <a:rPr lang="en-US" sz="700" dirty="0" err="1"/>
              <a:t>Hawa</a:t>
            </a:r>
            <a:r>
              <a:rPr lang="en-US" sz="700" dirty="0"/>
              <a:t>, A. M., &amp; Putra, L. V. (2018). PISA </a:t>
            </a:r>
            <a:r>
              <a:rPr lang="en-US" sz="700" dirty="0" err="1"/>
              <a:t>Untuk</a:t>
            </a:r>
            <a:r>
              <a:rPr lang="en-US" sz="700" dirty="0"/>
              <a:t> </a:t>
            </a:r>
            <a:r>
              <a:rPr lang="en-US" sz="700" dirty="0" err="1"/>
              <a:t>Siswa</a:t>
            </a:r>
            <a:r>
              <a:rPr lang="en-US" sz="700" dirty="0"/>
              <a:t> Indonesia. </a:t>
            </a:r>
            <a:r>
              <a:rPr lang="en-US" sz="700" i="1" dirty="0" err="1"/>
              <a:t>Janacitta</a:t>
            </a:r>
            <a:r>
              <a:rPr lang="en-US" sz="700" dirty="0"/>
              <a:t>, </a:t>
            </a:r>
            <a:r>
              <a:rPr lang="en-US" sz="700" i="1" dirty="0"/>
              <a:t>1</a:t>
            </a:r>
            <a:r>
              <a:rPr lang="en-US" sz="700" dirty="0"/>
              <a:t>(1). https://doi.org/10.35473/jnctt.v1i1.13</a:t>
            </a:r>
            <a:endParaRPr lang="id-ID" sz="700" dirty="0"/>
          </a:p>
          <a:p>
            <a:r>
              <a:rPr lang="en-US" sz="700" dirty="0" err="1"/>
              <a:t>Herlina</a:t>
            </a:r>
            <a:r>
              <a:rPr lang="en-US" sz="700" dirty="0"/>
              <a:t>, F., &amp; </a:t>
            </a:r>
            <a:r>
              <a:rPr lang="en-US" sz="700" dirty="0" err="1"/>
              <a:t>Taufina</a:t>
            </a:r>
            <a:r>
              <a:rPr lang="en-US" sz="700" dirty="0"/>
              <a:t>, T. (2020). </a:t>
            </a:r>
            <a:r>
              <a:rPr lang="en-US" sz="700" dirty="0" err="1"/>
              <a:t>Peningkatan</a:t>
            </a:r>
            <a:r>
              <a:rPr lang="en-US" sz="700" dirty="0"/>
              <a:t> </a:t>
            </a:r>
            <a:r>
              <a:rPr lang="en-US" sz="700" dirty="0" err="1"/>
              <a:t>Hasil</a:t>
            </a:r>
            <a:r>
              <a:rPr lang="en-US" sz="700" dirty="0"/>
              <a:t> </a:t>
            </a:r>
            <a:r>
              <a:rPr lang="en-US" sz="700" dirty="0" err="1"/>
              <a:t>Belajar</a:t>
            </a:r>
            <a:r>
              <a:rPr lang="en-US" sz="700" dirty="0"/>
              <a:t> </a:t>
            </a:r>
            <a:r>
              <a:rPr lang="en-US" sz="700" dirty="0" err="1"/>
              <a:t>Matematika</a:t>
            </a:r>
            <a:r>
              <a:rPr lang="en-US" sz="700" dirty="0"/>
              <a:t> </a:t>
            </a:r>
            <a:r>
              <a:rPr lang="en-US" sz="700" dirty="0" err="1"/>
              <a:t>Melalui</a:t>
            </a:r>
            <a:r>
              <a:rPr lang="en-US" sz="700" dirty="0"/>
              <a:t> </a:t>
            </a:r>
            <a:r>
              <a:rPr lang="en-US" sz="700" dirty="0" err="1"/>
              <a:t>Pembelajaran</a:t>
            </a:r>
            <a:r>
              <a:rPr lang="en-US" sz="700" dirty="0"/>
              <a:t> </a:t>
            </a:r>
            <a:r>
              <a:rPr lang="en-US" sz="700" dirty="0" err="1"/>
              <a:t>Matematika</a:t>
            </a:r>
            <a:r>
              <a:rPr lang="en-US" sz="700" dirty="0"/>
              <a:t> </a:t>
            </a:r>
            <a:r>
              <a:rPr lang="en-US" sz="700" dirty="0" err="1"/>
              <a:t>Realistik</a:t>
            </a:r>
            <a:r>
              <a:rPr lang="en-US" sz="700" dirty="0"/>
              <a:t> di </a:t>
            </a:r>
            <a:r>
              <a:rPr lang="en-US" sz="700" dirty="0" err="1"/>
              <a:t>Sekolah</a:t>
            </a:r>
            <a:r>
              <a:rPr lang="en-US" sz="700" dirty="0"/>
              <a:t> </a:t>
            </a:r>
            <a:r>
              <a:rPr lang="en-US" sz="700" dirty="0" err="1"/>
              <a:t>Dasar</a:t>
            </a:r>
            <a:r>
              <a:rPr lang="en-US" sz="700" dirty="0"/>
              <a:t>. </a:t>
            </a:r>
            <a:r>
              <a:rPr lang="en-US" sz="700" i="1" dirty="0" err="1"/>
              <a:t>Jurnal</a:t>
            </a:r>
            <a:r>
              <a:rPr lang="en-US" sz="700" i="1" dirty="0"/>
              <a:t> </a:t>
            </a:r>
            <a:r>
              <a:rPr lang="en-US" sz="700" i="1" dirty="0" err="1"/>
              <a:t>Basicedu</a:t>
            </a:r>
            <a:r>
              <a:rPr lang="en-US" sz="700" dirty="0"/>
              <a:t>, </a:t>
            </a:r>
            <a:r>
              <a:rPr lang="en-US" sz="700" i="1" dirty="0"/>
              <a:t>4</a:t>
            </a:r>
            <a:r>
              <a:rPr lang="en-US" sz="700" dirty="0"/>
              <a:t>(4), 821–828. https://doi.org/10.31004/basicedu.v4i4.456</a:t>
            </a:r>
            <a:endParaRPr lang="id-ID" sz="700" dirty="0"/>
          </a:p>
          <a:p>
            <a:r>
              <a:rPr lang="en-US" sz="700" dirty="0" err="1"/>
              <a:t>Kember</a:t>
            </a:r>
            <a:r>
              <a:rPr lang="en-US" sz="700" dirty="0"/>
              <a:t>, D., Ho, A., &amp; Hong, C. (2010). </a:t>
            </a:r>
            <a:r>
              <a:rPr lang="en-US" sz="700" dirty="0" err="1"/>
              <a:t>Characterising</a:t>
            </a:r>
            <a:r>
              <a:rPr lang="en-US" sz="700" dirty="0"/>
              <a:t> a teaching and learning environment capable of motivating student learning. </a:t>
            </a:r>
            <a:r>
              <a:rPr lang="en-US" sz="700" i="1" dirty="0"/>
              <a:t>Learning Environments Research</a:t>
            </a:r>
            <a:r>
              <a:rPr lang="en-US" sz="700" dirty="0"/>
              <a:t>, </a:t>
            </a:r>
            <a:r>
              <a:rPr lang="en-US" sz="700" i="1" dirty="0"/>
              <a:t>13</a:t>
            </a:r>
            <a:r>
              <a:rPr lang="en-US" sz="700" dirty="0"/>
              <a:t>(1), 43–57. https://doi.org/10.1007/s10984-009-9065-8</a:t>
            </a:r>
            <a:endParaRPr lang="id-ID" sz="700" dirty="0"/>
          </a:p>
          <a:p>
            <a:r>
              <a:rPr lang="en-US" sz="700" dirty="0" err="1"/>
              <a:t>Khairani</a:t>
            </a:r>
            <a:r>
              <a:rPr lang="en-US" sz="700" dirty="0"/>
              <a:t>, D. (2021). </a:t>
            </a:r>
            <a:r>
              <a:rPr lang="en-US" sz="700" dirty="0" err="1"/>
              <a:t>Jurnal</a:t>
            </a:r>
            <a:r>
              <a:rPr lang="en-US" sz="700" dirty="0"/>
              <a:t> </a:t>
            </a:r>
            <a:r>
              <a:rPr lang="en-US" sz="700" dirty="0" err="1"/>
              <a:t>Basicedu</a:t>
            </a:r>
            <a:r>
              <a:rPr lang="en-US" sz="700" dirty="0"/>
              <a:t>. </a:t>
            </a:r>
            <a:r>
              <a:rPr lang="en-US" sz="700" i="1" dirty="0" err="1"/>
              <a:t>Jurnal</a:t>
            </a:r>
            <a:r>
              <a:rPr lang="en-US" sz="700" i="1" dirty="0"/>
              <a:t> </a:t>
            </a:r>
            <a:r>
              <a:rPr lang="en-US" sz="700" i="1" dirty="0" err="1"/>
              <a:t>Basicedu</a:t>
            </a:r>
            <a:r>
              <a:rPr lang="en-US" sz="700" dirty="0"/>
              <a:t>, </a:t>
            </a:r>
            <a:r>
              <a:rPr lang="en-US" sz="700" i="1" dirty="0"/>
              <a:t>5</a:t>
            </a:r>
            <a:r>
              <a:rPr lang="en-US" sz="700" dirty="0"/>
              <a:t>(4), 2247–2255. https;//jbasic.org/</a:t>
            </a:r>
            <a:r>
              <a:rPr lang="en-US" sz="700" dirty="0" err="1"/>
              <a:t>index.php</a:t>
            </a:r>
            <a:r>
              <a:rPr lang="en-US" sz="700" dirty="0"/>
              <a:t>/</a:t>
            </a:r>
            <a:r>
              <a:rPr lang="en-US" sz="700" dirty="0" err="1"/>
              <a:t>basicedu</a:t>
            </a:r>
            <a:endParaRPr lang="id-ID" sz="700" dirty="0"/>
          </a:p>
          <a:p>
            <a:r>
              <a:rPr lang="en-US" sz="700" dirty="0"/>
              <a:t>Ki, H. D., &amp; </a:t>
            </a:r>
            <a:r>
              <a:rPr lang="en-US" sz="700" dirty="0" err="1"/>
              <a:t>Yanuarti</a:t>
            </a:r>
            <a:r>
              <a:rPr lang="en-US" sz="700" dirty="0"/>
              <a:t>, E. (2017). </a:t>
            </a:r>
            <a:r>
              <a:rPr lang="en-US" sz="700" dirty="0" err="1"/>
              <a:t>Pemikiran</a:t>
            </a:r>
            <a:r>
              <a:rPr lang="en-US" sz="700" dirty="0"/>
              <a:t> </a:t>
            </a:r>
            <a:r>
              <a:rPr lang="en-US" sz="700" dirty="0" err="1"/>
              <a:t>Pendidikan</a:t>
            </a:r>
            <a:r>
              <a:rPr lang="en-US" sz="700" dirty="0"/>
              <a:t> KI </a:t>
            </a:r>
            <a:r>
              <a:rPr lang="en-US" sz="700" dirty="0" err="1"/>
              <a:t>Hajar</a:t>
            </a:r>
            <a:r>
              <a:rPr lang="en-US" sz="700" dirty="0"/>
              <a:t> </a:t>
            </a:r>
            <a:r>
              <a:rPr lang="en-US" sz="700" dirty="0" err="1"/>
              <a:t>Dewantara</a:t>
            </a:r>
            <a:r>
              <a:rPr lang="en-US" sz="700" dirty="0"/>
              <a:t> </a:t>
            </a:r>
            <a:r>
              <a:rPr lang="en-US" sz="700" dirty="0" err="1"/>
              <a:t>dan</a:t>
            </a:r>
            <a:r>
              <a:rPr lang="en-US" sz="700" dirty="0"/>
              <a:t> </a:t>
            </a:r>
            <a:r>
              <a:rPr lang="en-US" sz="700" dirty="0" err="1"/>
              <a:t>Relevansinya</a:t>
            </a:r>
            <a:r>
              <a:rPr lang="en-US" sz="700" dirty="0"/>
              <a:t> </a:t>
            </a:r>
            <a:r>
              <a:rPr lang="en-US" sz="700" dirty="0" err="1"/>
              <a:t>dengan</a:t>
            </a:r>
            <a:r>
              <a:rPr lang="en-US" sz="700" dirty="0"/>
              <a:t> </a:t>
            </a:r>
            <a:r>
              <a:rPr lang="en-US" sz="700" dirty="0" err="1"/>
              <a:t>Kurikulum</a:t>
            </a:r>
            <a:r>
              <a:rPr lang="en-US" sz="700" dirty="0"/>
              <a:t> 2013. </a:t>
            </a:r>
            <a:r>
              <a:rPr lang="en-US" sz="700" i="1" dirty="0" err="1"/>
              <a:t>Jurnal</a:t>
            </a:r>
            <a:r>
              <a:rPr lang="en-US" sz="700" i="1" dirty="0"/>
              <a:t> </a:t>
            </a:r>
            <a:r>
              <a:rPr lang="en-US" sz="700" i="1" dirty="0" err="1"/>
              <a:t>Penelitian</a:t>
            </a:r>
            <a:r>
              <a:rPr lang="en-US" sz="700" dirty="0"/>
              <a:t>, </a:t>
            </a:r>
            <a:r>
              <a:rPr lang="en-US" sz="700" i="1" dirty="0"/>
              <a:t>11</a:t>
            </a:r>
            <a:r>
              <a:rPr lang="en-US" sz="700" dirty="0"/>
              <a:t>, 237–266.</a:t>
            </a:r>
            <a:endParaRPr lang="id-ID" sz="700" dirty="0"/>
          </a:p>
          <a:p>
            <a:r>
              <a:rPr lang="en-US" sz="700" dirty="0"/>
              <a:t>Liu, C. K. W. (2019). A holistic approach to flipped classroom: A conceptual framework using e-platform. </a:t>
            </a:r>
            <a:r>
              <a:rPr lang="en-US" sz="700" i="1" dirty="0"/>
              <a:t>International Journal of Engineering Business Management</a:t>
            </a:r>
            <a:r>
              <a:rPr lang="en-US" sz="700" dirty="0"/>
              <a:t>, </a:t>
            </a:r>
            <a:r>
              <a:rPr lang="en-US" sz="700" i="1" dirty="0"/>
              <a:t>11</a:t>
            </a:r>
            <a:r>
              <a:rPr lang="en-US" sz="700" dirty="0"/>
              <a:t>, 1–9. https://doi.org/10.1177/1847979019855205</a:t>
            </a:r>
            <a:endParaRPr lang="id-ID" sz="700" dirty="0"/>
          </a:p>
          <a:p>
            <a:r>
              <a:rPr lang="en-US" sz="700" dirty="0"/>
              <a:t>Lo, C. K., &amp; Hew, K. F. (2017). A critical review of flipped classroom challenges in K-12 education: possible solutions and recommendations for future research. </a:t>
            </a:r>
            <a:r>
              <a:rPr lang="en-US" sz="700" i="1" dirty="0"/>
              <a:t>Research and Practice in Technology Enhanced Learning</a:t>
            </a:r>
            <a:r>
              <a:rPr lang="en-US" sz="700" dirty="0"/>
              <a:t>, </a:t>
            </a:r>
            <a:r>
              <a:rPr lang="en-US" sz="700" i="1" dirty="0"/>
              <a:t>12</a:t>
            </a:r>
            <a:r>
              <a:rPr lang="en-US" sz="700" dirty="0"/>
              <a:t>(1), 4. https://doi.org/10.1186/s41039-016-0044-2</a:t>
            </a:r>
            <a:endParaRPr lang="id-ID" sz="700" dirty="0"/>
          </a:p>
          <a:p>
            <a:r>
              <a:rPr lang="en-US" sz="700" dirty="0" err="1"/>
              <a:t>Marliani</a:t>
            </a:r>
            <a:r>
              <a:rPr lang="en-US" sz="700" dirty="0"/>
              <a:t>, N., &amp; </a:t>
            </a:r>
            <a:r>
              <a:rPr lang="en-US" sz="700" dirty="0" err="1"/>
              <a:t>Nurhayati</a:t>
            </a:r>
            <a:r>
              <a:rPr lang="en-US" sz="700" dirty="0"/>
              <a:t>, N. (2020). </a:t>
            </a:r>
            <a:r>
              <a:rPr lang="en-US" sz="700" dirty="0" err="1"/>
              <a:t>Komunikasi</a:t>
            </a:r>
            <a:r>
              <a:rPr lang="en-US" sz="700" dirty="0"/>
              <a:t> </a:t>
            </a:r>
            <a:r>
              <a:rPr lang="en-US" sz="700" dirty="0" err="1"/>
              <a:t>Matematika</a:t>
            </a:r>
            <a:r>
              <a:rPr lang="en-US" sz="700" dirty="0"/>
              <a:t> </a:t>
            </a:r>
            <a:r>
              <a:rPr lang="en-US" sz="700" dirty="0" err="1"/>
              <a:t>Dilihat</a:t>
            </a:r>
            <a:r>
              <a:rPr lang="en-US" sz="700" dirty="0"/>
              <a:t> Dari Model </a:t>
            </a:r>
            <a:r>
              <a:rPr lang="en-US" sz="700" dirty="0" err="1"/>
              <a:t>Pembelajaran</a:t>
            </a:r>
            <a:r>
              <a:rPr lang="en-US" sz="700" dirty="0"/>
              <a:t> </a:t>
            </a:r>
            <a:r>
              <a:rPr lang="en-US" sz="700" dirty="0" err="1"/>
              <a:t>Reflektif</a:t>
            </a:r>
            <a:r>
              <a:rPr lang="en-US" sz="700" dirty="0"/>
              <a:t> </a:t>
            </a:r>
            <a:r>
              <a:rPr lang="en-US" sz="700" dirty="0" err="1"/>
              <a:t>Berbasis</a:t>
            </a:r>
            <a:r>
              <a:rPr lang="en-US" sz="700" dirty="0"/>
              <a:t> </a:t>
            </a:r>
            <a:r>
              <a:rPr lang="en-US" sz="700" dirty="0" err="1"/>
              <a:t>Matematika</a:t>
            </a:r>
            <a:r>
              <a:rPr lang="en-US" sz="700" dirty="0"/>
              <a:t> </a:t>
            </a:r>
            <a:r>
              <a:rPr lang="en-US" sz="700" dirty="0" err="1"/>
              <a:t>Realistik</a:t>
            </a:r>
            <a:r>
              <a:rPr lang="en-US" sz="700" dirty="0"/>
              <a:t>. </a:t>
            </a:r>
            <a:r>
              <a:rPr lang="en-US" sz="700" i="1" dirty="0"/>
              <a:t>SINASIS (Seminar </a:t>
            </a:r>
            <a:r>
              <a:rPr lang="en-US" sz="700" i="1" dirty="0" err="1"/>
              <a:t>Nasional</a:t>
            </a:r>
            <a:r>
              <a:rPr lang="en-US" sz="700" i="1" dirty="0"/>
              <a:t> …</a:t>
            </a:r>
            <a:r>
              <a:rPr lang="en-US" sz="700" dirty="0"/>
              <a:t>, </a:t>
            </a:r>
            <a:r>
              <a:rPr lang="en-US" sz="700" i="1" dirty="0"/>
              <a:t>1</a:t>
            </a:r>
            <a:r>
              <a:rPr lang="en-US" sz="700" dirty="0"/>
              <a:t>(1), 403–411. http://www.proceeding.unindra.ac.id/index.php/sinasis/article/view/4057</a:t>
            </a:r>
            <a:endParaRPr lang="id-ID" sz="700" dirty="0"/>
          </a:p>
          <a:p>
            <a:r>
              <a:rPr lang="en-US" sz="700" dirty="0" err="1"/>
              <a:t>Meilawati</a:t>
            </a:r>
            <a:r>
              <a:rPr lang="en-US" sz="700" dirty="0"/>
              <a:t>, D. F. (2020). </a:t>
            </a:r>
            <a:r>
              <a:rPr lang="en-US" sz="700" dirty="0" err="1"/>
              <a:t>Analisis</a:t>
            </a:r>
            <a:r>
              <a:rPr lang="en-US" sz="700" dirty="0"/>
              <a:t> </a:t>
            </a:r>
            <a:r>
              <a:rPr lang="en-US" sz="700" dirty="0" err="1"/>
              <a:t>Pemahaman</a:t>
            </a:r>
            <a:r>
              <a:rPr lang="en-US" sz="700" dirty="0"/>
              <a:t> </a:t>
            </a:r>
            <a:r>
              <a:rPr lang="en-US" sz="700" dirty="0" err="1"/>
              <a:t>Konsep</a:t>
            </a:r>
            <a:r>
              <a:rPr lang="en-US" sz="700" dirty="0"/>
              <a:t> </a:t>
            </a:r>
            <a:r>
              <a:rPr lang="en-US" sz="700" dirty="0" err="1"/>
              <a:t>Matematis</a:t>
            </a:r>
            <a:r>
              <a:rPr lang="en-US" sz="700" dirty="0"/>
              <a:t> </a:t>
            </a:r>
            <a:r>
              <a:rPr lang="en-US" sz="700" dirty="0" err="1"/>
              <a:t>Siswa</a:t>
            </a:r>
            <a:r>
              <a:rPr lang="en-US" sz="700" dirty="0"/>
              <a:t> </a:t>
            </a:r>
            <a:r>
              <a:rPr lang="en-US" sz="700" dirty="0" err="1"/>
              <a:t>Kelas</a:t>
            </a:r>
            <a:r>
              <a:rPr lang="en-US" sz="700" dirty="0"/>
              <a:t> 4 </a:t>
            </a:r>
            <a:r>
              <a:rPr lang="en-US" sz="700" dirty="0" err="1"/>
              <a:t>Sekolah</a:t>
            </a:r>
            <a:r>
              <a:rPr lang="en-US" sz="700" dirty="0"/>
              <a:t> </a:t>
            </a:r>
            <a:r>
              <a:rPr lang="en-US" sz="700" dirty="0" err="1"/>
              <a:t>Dasar</a:t>
            </a:r>
            <a:r>
              <a:rPr lang="en-US" sz="700" dirty="0"/>
              <a:t>. </a:t>
            </a:r>
            <a:r>
              <a:rPr lang="en-US" sz="700" i="1" dirty="0"/>
              <a:t>Seminar </a:t>
            </a:r>
            <a:r>
              <a:rPr lang="en-US" sz="700" i="1" dirty="0" err="1"/>
              <a:t>Nasional</a:t>
            </a:r>
            <a:r>
              <a:rPr lang="en-US" sz="700" i="1" dirty="0"/>
              <a:t> </a:t>
            </a:r>
            <a:r>
              <a:rPr lang="en-US" sz="700" i="1" dirty="0" err="1"/>
              <a:t>Pendidikan</a:t>
            </a:r>
            <a:r>
              <a:rPr lang="en-US" sz="700" i="1" dirty="0"/>
              <a:t>, FKIP UNMA 2020</a:t>
            </a:r>
            <a:r>
              <a:rPr lang="en-US" sz="700" dirty="0"/>
              <a:t>, 158–165.</a:t>
            </a:r>
            <a:endParaRPr lang="id-ID" sz="700" dirty="0"/>
          </a:p>
          <a:p>
            <a:r>
              <a:rPr lang="en-US" sz="700" dirty="0" err="1"/>
              <a:t>Musrikah</a:t>
            </a:r>
            <a:r>
              <a:rPr lang="en-US" sz="700" dirty="0"/>
              <a:t>, M. (2016). Model </a:t>
            </a:r>
            <a:r>
              <a:rPr lang="en-US" sz="700" dirty="0" err="1"/>
              <a:t>Pembelajaran</a:t>
            </a:r>
            <a:r>
              <a:rPr lang="en-US" sz="700" dirty="0"/>
              <a:t> </a:t>
            </a:r>
            <a:r>
              <a:rPr lang="en-US" sz="700" dirty="0" err="1"/>
              <a:t>Matematika</a:t>
            </a:r>
            <a:r>
              <a:rPr lang="en-US" sz="700" dirty="0"/>
              <a:t> </a:t>
            </a:r>
            <a:r>
              <a:rPr lang="en-US" sz="700" dirty="0" err="1"/>
              <a:t>Realistik</a:t>
            </a:r>
            <a:r>
              <a:rPr lang="en-US" sz="700" dirty="0"/>
              <a:t> </a:t>
            </a:r>
            <a:r>
              <a:rPr lang="en-US" sz="700" dirty="0" err="1"/>
              <a:t>sebagai</a:t>
            </a:r>
            <a:r>
              <a:rPr lang="en-US" sz="700" dirty="0"/>
              <a:t> </a:t>
            </a:r>
            <a:r>
              <a:rPr lang="en-US" sz="700" dirty="0" err="1"/>
              <a:t>Optimalisasi</a:t>
            </a:r>
            <a:r>
              <a:rPr lang="en-US" sz="700" dirty="0"/>
              <a:t> </a:t>
            </a:r>
            <a:r>
              <a:rPr lang="en-US" sz="700" dirty="0" err="1"/>
              <a:t>Kecerdasan</a:t>
            </a:r>
            <a:r>
              <a:rPr lang="en-US" sz="700" dirty="0"/>
              <a:t> </a:t>
            </a:r>
            <a:r>
              <a:rPr lang="en-US" sz="700" dirty="0" err="1"/>
              <a:t>Logika</a:t>
            </a:r>
            <a:r>
              <a:rPr lang="en-US" sz="700" dirty="0"/>
              <a:t> </a:t>
            </a:r>
            <a:r>
              <a:rPr lang="en-US" sz="700" dirty="0" err="1"/>
              <a:t>Matematika</a:t>
            </a:r>
            <a:r>
              <a:rPr lang="en-US" sz="700" dirty="0"/>
              <a:t> </a:t>
            </a:r>
            <a:r>
              <a:rPr lang="en-US" sz="700" dirty="0" err="1"/>
              <a:t>pada</a:t>
            </a:r>
            <a:r>
              <a:rPr lang="en-US" sz="700" dirty="0"/>
              <a:t> </a:t>
            </a:r>
            <a:r>
              <a:rPr lang="en-US" sz="700" dirty="0" err="1"/>
              <a:t>Siswa</a:t>
            </a:r>
            <a:r>
              <a:rPr lang="en-US" sz="700" dirty="0"/>
              <a:t> SD/MI. </a:t>
            </a:r>
            <a:r>
              <a:rPr lang="en-US" sz="700" i="1" dirty="0" err="1"/>
              <a:t>Ta’allum</a:t>
            </a:r>
            <a:r>
              <a:rPr lang="en-US" sz="700" i="1" dirty="0"/>
              <a:t>: </a:t>
            </a:r>
            <a:r>
              <a:rPr lang="en-US" sz="700" i="1" dirty="0" err="1"/>
              <a:t>Jurnal</a:t>
            </a:r>
            <a:r>
              <a:rPr lang="en-US" sz="700" i="1" dirty="0"/>
              <a:t> </a:t>
            </a:r>
            <a:r>
              <a:rPr lang="en-US" sz="700" i="1" dirty="0" err="1"/>
              <a:t>Pendidikan</a:t>
            </a:r>
            <a:r>
              <a:rPr lang="en-US" sz="700" i="1" dirty="0"/>
              <a:t> Islam</a:t>
            </a:r>
            <a:r>
              <a:rPr lang="en-US" sz="700" dirty="0"/>
              <a:t>, </a:t>
            </a:r>
            <a:r>
              <a:rPr lang="en-US" sz="700" i="1" dirty="0"/>
              <a:t>4</a:t>
            </a:r>
            <a:r>
              <a:rPr lang="en-US" sz="700" dirty="0"/>
              <a:t>(1), 1–18. https://doi.org/10.21274/taalum.2016.4.1.1-18</a:t>
            </a:r>
            <a:endParaRPr lang="id-ID" sz="700" dirty="0"/>
          </a:p>
          <a:p>
            <a:r>
              <a:rPr lang="en-US" sz="700" dirty="0" err="1"/>
              <a:t>Novitasari</a:t>
            </a:r>
            <a:r>
              <a:rPr lang="en-US" sz="700" dirty="0"/>
              <a:t>, L., &amp; Leonard. (2017). </a:t>
            </a:r>
            <a:r>
              <a:rPr lang="en-US" sz="700" dirty="0" err="1"/>
              <a:t>Pengaruh</a:t>
            </a:r>
            <a:r>
              <a:rPr lang="en-US" sz="700" dirty="0"/>
              <a:t> </a:t>
            </a:r>
            <a:r>
              <a:rPr lang="en-US" sz="700" dirty="0" err="1"/>
              <a:t>Kemampuan</a:t>
            </a:r>
            <a:r>
              <a:rPr lang="en-US" sz="700" dirty="0"/>
              <a:t> </a:t>
            </a:r>
            <a:r>
              <a:rPr lang="en-US" sz="700" dirty="0" err="1"/>
              <a:t>Pemahaman</a:t>
            </a:r>
            <a:r>
              <a:rPr lang="en-US" sz="700" dirty="0"/>
              <a:t> </a:t>
            </a:r>
            <a:r>
              <a:rPr lang="en-US" sz="700" dirty="0" err="1"/>
              <a:t>Konsep</a:t>
            </a:r>
            <a:r>
              <a:rPr lang="en-US" sz="700" dirty="0"/>
              <a:t> </a:t>
            </a:r>
            <a:r>
              <a:rPr lang="en-US" sz="700" dirty="0" err="1"/>
              <a:t>Matematika</a:t>
            </a:r>
            <a:r>
              <a:rPr lang="en-US" sz="700" dirty="0"/>
              <a:t> </a:t>
            </a:r>
            <a:r>
              <a:rPr lang="en-US" sz="700" dirty="0" err="1"/>
              <a:t>terhadap</a:t>
            </a:r>
            <a:r>
              <a:rPr lang="en-US" sz="700" dirty="0"/>
              <a:t> </a:t>
            </a:r>
            <a:r>
              <a:rPr lang="en-US" sz="700" dirty="0" err="1"/>
              <a:t>Hasil</a:t>
            </a:r>
            <a:r>
              <a:rPr lang="en-US" sz="700" dirty="0"/>
              <a:t> </a:t>
            </a:r>
            <a:r>
              <a:rPr lang="en-US" sz="700" dirty="0" err="1"/>
              <a:t>Belajar</a:t>
            </a:r>
            <a:r>
              <a:rPr lang="en-US" sz="700" dirty="0"/>
              <a:t> </a:t>
            </a:r>
            <a:r>
              <a:rPr lang="en-US" sz="700" dirty="0" err="1"/>
              <a:t>Matematika</a:t>
            </a:r>
            <a:r>
              <a:rPr lang="en-US" sz="700" dirty="0"/>
              <a:t>. </a:t>
            </a:r>
            <a:r>
              <a:rPr lang="en-US" sz="700" i="1" dirty="0" err="1"/>
              <a:t>Prosiding</a:t>
            </a:r>
            <a:r>
              <a:rPr lang="en-US" sz="700" i="1" dirty="0"/>
              <a:t> </a:t>
            </a:r>
            <a:r>
              <a:rPr lang="en-US" sz="700" i="1" dirty="0" err="1"/>
              <a:t>Diskusi</a:t>
            </a:r>
            <a:r>
              <a:rPr lang="en-US" sz="700" i="1" dirty="0"/>
              <a:t> Panel </a:t>
            </a:r>
            <a:r>
              <a:rPr lang="en-US" sz="700" i="1" dirty="0" err="1"/>
              <a:t>Nasional</a:t>
            </a:r>
            <a:r>
              <a:rPr lang="en-US" sz="700" i="1" dirty="0"/>
              <a:t> </a:t>
            </a:r>
            <a:r>
              <a:rPr lang="en-US" sz="700" i="1" dirty="0" err="1"/>
              <a:t>Pendidikan</a:t>
            </a:r>
            <a:r>
              <a:rPr lang="en-US" sz="700" i="1" dirty="0"/>
              <a:t> </a:t>
            </a:r>
            <a:r>
              <a:rPr lang="en-US" sz="700" i="1" dirty="0" err="1"/>
              <a:t>Matematika</a:t>
            </a:r>
            <a:r>
              <a:rPr lang="en-US" sz="700" i="1" dirty="0"/>
              <a:t>. </a:t>
            </a:r>
            <a:r>
              <a:rPr lang="en-US" sz="700" i="1" dirty="0" err="1"/>
              <a:t>Fakultas</a:t>
            </a:r>
            <a:r>
              <a:rPr lang="en-US" sz="700" i="1" dirty="0"/>
              <a:t> </a:t>
            </a:r>
            <a:r>
              <a:rPr lang="en-US" sz="700" i="1" dirty="0" err="1"/>
              <a:t>Teknik</a:t>
            </a:r>
            <a:r>
              <a:rPr lang="en-US" sz="700" i="1" dirty="0"/>
              <a:t>, </a:t>
            </a:r>
            <a:r>
              <a:rPr lang="en-US" sz="700" i="1" dirty="0" err="1"/>
              <a:t>Matematika</a:t>
            </a:r>
            <a:r>
              <a:rPr lang="en-US" sz="700" i="1" dirty="0"/>
              <a:t>, Dan </a:t>
            </a:r>
            <a:r>
              <a:rPr lang="en-US" sz="700" i="1" dirty="0" err="1"/>
              <a:t>Ilmu</a:t>
            </a:r>
            <a:r>
              <a:rPr lang="en-US" sz="700" i="1" dirty="0"/>
              <a:t> </a:t>
            </a:r>
            <a:r>
              <a:rPr lang="en-US" sz="700" i="1" dirty="0" err="1"/>
              <a:t>Pengetahuan</a:t>
            </a:r>
            <a:r>
              <a:rPr lang="en-US" sz="700" i="1" dirty="0"/>
              <a:t> </a:t>
            </a:r>
            <a:r>
              <a:rPr lang="en-US" sz="700" i="1" dirty="0" err="1"/>
              <a:t>Alam</a:t>
            </a:r>
            <a:r>
              <a:rPr lang="en-US" sz="700" i="1" dirty="0"/>
              <a:t> </a:t>
            </a:r>
            <a:r>
              <a:rPr lang="en-US" sz="700" i="1" dirty="0" err="1"/>
              <a:t>Universitas</a:t>
            </a:r>
            <a:r>
              <a:rPr lang="en-US" sz="700" i="1" dirty="0"/>
              <a:t> </a:t>
            </a:r>
            <a:r>
              <a:rPr lang="en-US" sz="700" i="1" dirty="0" err="1"/>
              <a:t>Indraprasta</a:t>
            </a:r>
            <a:r>
              <a:rPr lang="en-US" sz="700" i="1" dirty="0"/>
              <a:t> PGRI.</a:t>
            </a:r>
            <a:r>
              <a:rPr lang="en-US" sz="700" dirty="0"/>
              <a:t>, 758–766. https://journal.lppmunindra.ac.id/index.php/repository/article/view/1952</a:t>
            </a:r>
            <a:endParaRPr lang="id-ID" sz="700" dirty="0"/>
          </a:p>
          <a:p>
            <a:r>
              <a:rPr lang="en-US" sz="700" dirty="0" err="1"/>
              <a:t>Nurdyansyah</a:t>
            </a:r>
            <a:r>
              <a:rPr lang="en-US" sz="700" dirty="0"/>
              <a:t>, &amp; </a:t>
            </a:r>
            <a:r>
              <a:rPr lang="en-US" sz="700" dirty="0" err="1"/>
              <a:t>Fahyuni</a:t>
            </a:r>
            <a:r>
              <a:rPr lang="en-US" sz="700" dirty="0"/>
              <a:t>, E. F. (2016). </a:t>
            </a:r>
            <a:r>
              <a:rPr lang="en-US" sz="700" dirty="0" err="1"/>
              <a:t>Inovasi</a:t>
            </a:r>
            <a:r>
              <a:rPr lang="en-US" sz="700" dirty="0"/>
              <a:t> Model. In </a:t>
            </a:r>
            <a:r>
              <a:rPr lang="en-US" sz="700" i="1" dirty="0" err="1"/>
              <a:t>Nizmania</a:t>
            </a:r>
            <a:r>
              <a:rPr lang="en-US" sz="700" i="1" dirty="0"/>
              <a:t> Learning Center</a:t>
            </a:r>
            <a:r>
              <a:rPr lang="en-US" sz="700" dirty="0"/>
              <a:t>.</a:t>
            </a:r>
            <a:endParaRPr lang="id-ID" sz="700" dirty="0"/>
          </a:p>
          <a:p>
            <a:r>
              <a:rPr lang="en-US" sz="700" dirty="0" err="1"/>
              <a:t>Pangestu</a:t>
            </a:r>
            <a:r>
              <a:rPr lang="en-US" sz="700" dirty="0"/>
              <a:t>, A., </a:t>
            </a:r>
            <a:r>
              <a:rPr lang="en-US" sz="700" dirty="0" err="1"/>
              <a:t>Susanti</a:t>
            </a:r>
            <a:r>
              <a:rPr lang="en-US" sz="700" dirty="0"/>
              <a:t>, E., &amp; ... (2019). </a:t>
            </a:r>
            <a:r>
              <a:rPr lang="en-US" sz="700" dirty="0" err="1"/>
              <a:t>Pemanfaatan</a:t>
            </a:r>
            <a:r>
              <a:rPr lang="en-US" sz="700" dirty="0"/>
              <a:t> media </a:t>
            </a:r>
            <a:r>
              <a:rPr lang="en-US" sz="700" dirty="0" err="1"/>
              <a:t>pembelajaran</a:t>
            </a:r>
            <a:r>
              <a:rPr lang="en-US" sz="700" dirty="0"/>
              <a:t> </a:t>
            </a:r>
            <a:r>
              <a:rPr lang="en-US" sz="700" dirty="0" err="1"/>
              <a:t>berbasis</a:t>
            </a:r>
            <a:r>
              <a:rPr lang="en-US" sz="700" dirty="0"/>
              <a:t> augmented reality (AR) </a:t>
            </a:r>
            <a:r>
              <a:rPr lang="en-US" sz="700" dirty="0" err="1"/>
              <a:t>pada</a:t>
            </a:r>
            <a:r>
              <a:rPr lang="en-US" sz="700" dirty="0"/>
              <a:t> </a:t>
            </a:r>
            <a:r>
              <a:rPr lang="en-US" sz="700" dirty="0" err="1"/>
              <a:t>penalaran</a:t>
            </a:r>
            <a:r>
              <a:rPr lang="en-US" sz="700" dirty="0"/>
              <a:t> </a:t>
            </a:r>
            <a:r>
              <a:rPr lang="en-US" sz="700" dirty="0" err="1"/>
              <a:t>spasial</a:t>
            </a:r>
            <a:r>
              <a:rPr lang="en-US" sz="700" dirty="0"/>
              <a:t> </a:t>
            </a:r>
            <a:r>
              <a:rPr lang="en-US" sz="700" dirty="0" err="1"/>
              <a:t>siswa</a:t>
            </a:r>
            <a:r>
              <a:rPr lang="en-US" sz="700" dirty="0"/>
              <a:t>. </a:t>
            </a:r>
            <a:r>
              <a:rPr lang="en-US" sz="700" i="1" dirty="0" err="1"/>
              <a:t>Prosiding</a:t>
            </a:r>
            <a:r>
              <a:rPr lang="en-US" sz="700" i="1" dirty="0"/>
              <a:t> Seminar …</a:t>
            </a:r>
            <a:r>
              <a:rPr lang="en-US" sz="700" dirty="0"/>
              <a:t>, </a:t>
            </a:r>
            <a:r>
              <a:rPr lang="en-US" sz="700" i="1" dirty="0"/>
              <a:t>5</a:t>
            </a:r>
            <a:r>
              <a:rPr lang="en-US" sz="700" dirty="0"/>
              <a:t>(1), 88–93. http://prosiding.himatikauny.org/index.php/prosidinglsm/article/view/39</a:t>
            </a:r>
            <a:endParaRPr lang="id-ID" sz="700" dirty="0"/>
          </a:p>
          <a:p>
            <a:r>
              <a:rPr lang="en-US" sz="700" dirty="0" err="1"/>
              <a:t>Pebruanti</a:t>
            </a:r>
            <a:r>
              <a:rPr lang="en-US" sz="700" dirty="0"/>
              <a:t>, L., &amp; </a:t>
            </a:r>
            <a:r>
              <a:rPr lang="en-US" sz="700" dirty="0" err="1"/>
              <a:t>Munadi</a:t>
            </a:r>
            <a:r>
              <a:rPr lang="en-US" sz="700" dirty="0"/>
              <a:t>, S. (2015). </a:t>
            </a:r>
            <a:r>
              <a:rPr lang="en-US" sz="700" dirty="0" err="1"/>
              <a:t>Peningkatan</a:t>
            </a:r>
            <a:r>
              <a:rPr lang="en-US" sz="700" dirty="0"/>
              <a:t> </a:t>
            </a:r>
            <a:r>
              <a:rPr lang="en-US" sz="700" dirty="0" err="1"/>
              <a:t>Motivasi</a:t>
            </a:r>
            <a:r>
              <a:rPr lang="en-US" sz="700" dirty="0"/>
              <a:t> Dan </a:t>
            </a:r>
            <a:r>
              <a:rPr lang="en-US" sz="700" dirty="0" err="1"/>
              <a:t>Hasil</a:t>
            </a:r>
            <a:r>
              <a:rPr lang="en-US" sz="700" dirty="0"/>
              <a:t> </a:t>
            </a:r>
            <a:r>
              <a:rPr lang="en-US" sz="700" dirty="0" err="1"/>
              <a:t>Belajar</a:t>
            </a:r>
            <a:r>
              <a:rPr lang="en-US" sz="700" dirty="0"/>
              <a:t> </a:t>
            </a:r>
            <a:r>
              <a:rPr lang="en-US" sz="700" dirty="0" err="1"/>
              <a:t>Pada</a:t>
            </a:r>
            <a:r>
              <a:rPr lang="en-US" sz="700" dirty="0"/>
              <a:t> Mata </a:t>
            </a:r>
            <a:r>
              <a:rPr lang="en-US" sz="700" dirty="0" err="1"/>
              <a:t>Pelajaran</a:t>
            </a:r>
            <a:r>
              <a:rPr lang="en-US" sz="700" dirty="0"/>
              <a:t> </a:t>
            </a:r>
            <a:r>
              <a:rPr lang="en-US" sz="700" dirty="0" err="1"/>
              <a:t>Pemograman</a:t>
            </a:r>
            <a:r>
              <a:rPr lang="en-US" sz="700" dirty="0"/>
              <a:t> </a:t>
            </a:r>
            <a:r>
              <a:rPr lang="en-US" sz="700" dirty="0" err="1"/>
              <a:t>Dasar</a:t>
            </a:r>
            <a:r>
              <a:rPr lang="en-US" sz="700" dirty="0"/>
              <a:t> </a:t>
            </a:r>
            <a:r>
              <a:rPr lang="en-US" sz="700" dirty="0" err="1"/>
              <a:t>Menggunakan</a:t>
            </a:r>
            <a:r>
              <a:rPr lang="en-US" sz="700" dirty="0"/>
              <a:t> </a:t>
            </a:r>
            <a:r>
              <a:rPr lang="en-US" sz="700" dirty="0" err="1"/>
              <a:t>Modul</a:t>
            </a:r>
            <a:r>
              <a:rPr lang="en-US" sz="700" dirty="0"/>
              <a:t> Di </a:t>
            </a:r>
            <a:r>
              <a:rPr lang="en-US" sz="700" dirty="0" err="1"/>
              <a:t>Smkn</a:t>
            </a:r>
            <a:r>
              <a:rPr lang="en-US" sz="700" dirty="0"/>
              <a:t> 2 Sumbawa. </a:t>
            </a:r>
            <a:r>
              <a:rPr lang="en-US" sz="700" i="1" dirty="0" err="1"/>
              <a:t>Jurnal</a:t>
            </a:r>
            <a:r>
              <a:rPr lang="en-US" sz="700" i="1" dirty="0"/>
              <a:t> </a:t>
            </a:r>
            <a:r>
              <a:rPr lang="en-US" sz="700" i="1" dirty="0" err="1"/>
              <a:t>Pendidikan</a:t>
            </a:r>
            <a:r>
              <a:rPr lang="en-US" sz="700" i="1" dirty="0"/>
              <a:t> </a:t>
            </a:r>
            <a:r>
              <a:rPr lang="en-US" sz="700" i="1" dirty="0" err="1"/>
              <a:t>Vokasi</a:t>
            </a:r>
            <a:r>
              <a:rPr lang="en-US" sz="700" dirty="0"/>
              <a:t>, </a:t>
            </a:r>
            <a:r>
              <a:rPr lang="en-US" sz="700" i="1" dirty="0"/>
              <a:t>5</a:t>
            </a:r>
            <a:r>
              <a:rPr lang="en-US" sz="700" dirty="0"/>
              <a:t>(3), 365. https://doi.org/10.21831/jpv.v5i3.6490</a:t>
            </a:r>
            <a:endParaRPr lang="id-ID" sz="700" dirty="0"/>
          </a:p>
          <a:p>
            <a:r>
              <a:rPr lang="en-US" sz="700" dirty="0" err="1"/>
              <a:t>Putri</a:t>
            </a:r>
            <a:r>
              <a:rPr lang="en-US" sz="700" dirty="0"/>
              <a:t>, I. D. C. K., &amp; </a:t>
            </a:r>
            <a:r>
              <a:rPr lang="en-US" sz="700" dirty="0" err="1"/>
              <a:t>Widodo</a:t>
            </a:r>
            <a:r>
              <a:rPr lang="en-US" sz="700" dirty="0"/>
              <a:t>, S. A. (2017). </a:t>
            </a:r>
            <a:r>
              <a:rPr lang="en-US" sz="700" dirty="0" err="1"/>
              <a:t>Hubungan</a:t>
            </a:r>
            <a:r>
              <a:rPr lang="en-US" sz="700" dirty="0"/>
              <a:t> </a:t>
            </a:r>
            <a:r>
              <a:rPr lang="en-US" sz="700" dirty="0" err="1"/>
              <a:t>Antara</a:t>
            </a:r>
            <a:r>
              <a:rPr lang="en-US" sz="700" dirty="0"/>
              <a:t> </a:t>
            </a:r>
            <a:r>
              <a:rPr lang="en-US" sz="700" dirty="0" err="1"/>
              <a:t>Minat</a:t>
            </a:r>
            <a:r>
              <a:rPr lang="en-US" sz="700" dirty="0"/>
              <a:t> </a:t>
            </a:r>
            <a:r>
              <a:rPr lang="en-US" sz="700" dirty="0" err="1"/>
              <a:t>Belajar</a:t>
            </a:r>
            <a:r>
              <a:rPr lang="en-US" sz="700" dirty="0"/>
              <a:t> </a:t>
            </a:r>
            <a:r>
              <a:rPr lang="en-US" sz="700" dirty="0" err="1"/>
              <a:t>Matematika</a:t>
            </a:r>
            <a:r>
              <a:rPr lang="en-US" sz="700" dirty="0"/>
              <a:t>, </a:t>
            </a:r>
            <a:r>
              <a:rPr lang="en-US" sz="700" dirty="0" err="1"/>
              <a:t>Keaktifan</a:t>
            </a:r>
            <a:r>
              <a:rPr lang="en-US" sz="700" dirty="0"/>
              <a:t> </a:t>
            </a:r>
            <a:r>
              <a:rPr lang="en-US" sz="700" dirty="0" err="1"/>
              <a:t>Belajar</a:t>
            </a:r>
            <a:r>
              <a:rPr lang="en-US" sz="700" dirty="0"/>
              <a:t> </a:t>
            </a:r>
            <a:r>
              <a:rPr lang="en-US" sz="700" dirty="0" err="1"/>
              <a:t>Siswa</a:t>
            </a:r>
            <a:r>
              <a:rPr lang="en-US" sz="700" dirty="0"/>
              <a:t>, </a:t>
            </a:r>
            <a:r>
              <a:rPr lang="en-US" sz="700" dirty="0" err="1"/>
              <a:t>dan</a:t>
            </a:r>
            <a:r>
              <a:rPr lang="en-US" sz="700" dirty="0"/>
              <a:t> </a:t>
            </a:r>
            <a:r>
              <a:rPr lang="en-US" sz="700" dirty="0" err="1"/>
              <a:t>Persepsi</a:t>
            </a:r>
            <a:r>
              <a:rPr lang="en-US" sz="700" dirty="0"/>
              <a:t> </a:t>
            </a:r>
            <a:r>
              <a:rPr lang="en-US" sz="700" dirty="0" err="1"/>
              <a:t>Siswa</a:t>
            </a:r>
            <a:r>
              <a:rPr lang="en-US" sz="700" dirty="0"/>
              <a:t> </a:t>
            </a:r>
            <a:r>
              <a:rPr lang="en-US" sz="700" dirty="0" err="1"/>
              <a:t>Terhadap</a:t>
            </a:r>
            <a:r>
              <a:rPr lang="en-US" sz="700" dirty="0"/>
              <a:t> </a:t>
            </a:r>
            <a:r>
              <a:rPr lang="en-US" sz="700" dirty="0" err="1"/>
              <a:t>Prestasi</a:t>
            </a:r>
            <a:r>
              <a:rPr lang="en-US" sz="700" dirty="0"/>
              <a:t> </a:t>
            </a:r>
            <a:r>
              <a:rPr lang="en-US" sz="700" dirty="0" err="1"/>
              <a:t>Belajar</a:t>
            </a:r>
            <a:r>
              <a:rPr lang="en-US" sz="700" dirty="0"/>
              <a:t> </a:t>
            </a:r>
            <a:r>
              <a:rPr lang="en-US" sz="700" dirty="0" err="1"/>
              <a:t>Matematika</a:t>
            </a:r>
            <a:r>
              <a:rPr lang="en-US" sz="700" dirty="0"/>
              <a:t> </a:t>
            </a:r>
            <a:r>
              <a:rPr lang="en-US" sz="700" dirty="0" err="1"/>
              <a:t>Siswa</a:t>
            </a:r>
            <a:r>
              <a:rPr lang="en-US" sz="700" dirty="0"/>
              <a:t>. </a:t>
            </a:r>
            <a:r>
              <a:rPr lang="en-US" sz="700" i="1" dirty="0" err="1"/>
              <a:t>Prosiding</a:t>
            </a:r>
            <a:r>
              <a:rPr lang="en-US" sz="700" i="1" dirty="0"/>
              <a:t> Seminar </a:t>
            </a:r>
            <a:r>
              <a:rPr lang="en-US" sz="700" i="1" dirty="0" err="1"/>
              <a:t>Nasional</a:t>
            </a:r>
            <a:r>
              <a:rPr lang="en-US" sz="700" i="1" dirty="0"/>
              <a:t> </a:t>
            </a:r>
            <a:r>
              <a:rPr lang="en-US" sz="700" i="1" dirty="0" err="1"/>
              <a:t>Etnomatnesia</a:t>
            </a:r>
            <a:r>
              <a:rPr lang="en-US" sz="700" dirty="0"/>
              <a:t>, </a:t>
            </a:r>
            <a:r>
              <a:rPr lang="en-US" sz="700" i="1" dirty="0"/>
              <a:t>6</a:t>
            </a:r>
            <a:r>
              <a:rPr lang="en-US" sz="700" dirty="0"/>
              <a:t>(3), 721–724.</a:t>
            </a:r>
            <a:endParaRPr lang="id-ID" sz="700" dirty="0"/>
          </a:p>
          <a:p>
            <a:r>
              <a:rPr lang="en-US" sz="700" dirty="0" err="1"/>
              <a:t>Reigeluth</a:t>
            </a:r>
            <a:r>
              <a:rPr lang="en-US" sz="700" dirty="0"/>
              <a:t>, C. M., Beatty, B. J., &amp; Myers, R. D. (2017). </a:t>
            </a:r>
            <a:r>
              <a:rPr lang="en-US" sz="700" i="1" dirty="0"/>
              <a:t>Instructional Design Theories and Models, Volume IV</a:t>
            </a:r>
            <a:r>
              <a:rPr lang="en-US" sz="700" dirty="0"/>
              <a:t>. Taylor and Francis.</a:t>
            </a:r>
            <a:endParaRPr lang="id-ID" sz="700" dirty="0"/>
          </a:p>
          <a:p>
            <a:r>
              <a:rPr lang="en-US" sz="700" dirty="0" err="1"/>
              <a:t>Rindaningsih</a:t>
            </a:r>
            <a:r>
              <a:rPr lang="en-US" sz="700" dirty="0"/>
              <a:t>, I., </a:t>
            </a:r>
            <a:r>
              <a:rPr lang="en-US" sz="700" dirty="0" err="1"/>
              <a:t>Findawati</a:t>
            </a:r>
            <a:r>
              <a:rPr lang="en-US" sz="700" dirty="0"/>
              <a:t>, Y., </a:t>
            </a:r>
            <a:r>
              <a:rPr lang="en-US" sz="700" dirty="0" err="1"/>
              <a:t>Hastuti</a:t>
            </a:r>
            <a:r>
              <a:rPr lang="en-US" sz="700" dirty="0"/>
              <a:t>, W. D., &amp; </a:t>
            </a:r>
            <a:r>
              <a:rPr lang="en-US" sz="700" dirty="0" err="1"/>
              <a:t>Fahyuni</a:t>
            </a:r>
            <a:r>
              <a:rPr lang="en-US" sz="700" dirty="0"/>
              <a:t>, E. F. (2021). Synchronous and Asynchronous With Flipped Learning Environment in Primary School. </a:t>
            </a:r>
            <a:r>
              <a:rPr lang="en-US" sz="700" i="1" dirty="0" err="1"/>
              <a:t>PrimaryEdu</a:t>
            </a:r>
            <a:r>
              <a:rPr lang="en-US" sz="700" i="1" dirty="0"/>
              <a:t> - Journal of Primary Education</a:t>
            </a:r>
            <a:r>
              <a:rPr lang="en-US" sz="700" dirty="0"/>
              <a:t>, </a:t>
            </a:r>
            <a:r>
              <a:rPr lang="en-US" sz="700" i="1" dirty="0"/>
              <a:t>5</a:t>
            </a:r>
            <a:r>
              <a:rPr lang="en-US" sz="700" dirty="0"/>
              <a:t>(1), 33. https://doi.org/10.22460/pej.v5i1.1883</a:t>
            </a:r>
            <a:endParaRPr lang="id-ID" sz="700" dirty="0"/>
          </a:p>
          <a:p>
            <a:r>
              <a:rPr lang="en-US" sz="700" dirty="0" err="1"/>
              <a:t>Rindaningsih</a:t>
            </a:r>
            <a:r>
              <a:rPr lang="en-US" sz="700" dirty="0"/>
              <a:t>, I., </a:t>
            </a:r>
            <a:r>
              <a:rPr lang="en-US" sz="700" dirty="0" err="1"/>
              <a:t>Hastuti</a:t>
            </a:r>
            <a:r>
              <a:rPr lang="en-US" sz="700" dirty="0"/>
              <a:t>, W. D., &amp; </a:t>
            </a:r>
            <a:r>
              <a:rPr lang="en-US" sz="700" dirty="0" err="1"/>
              <a:t>Findawati</a:t>
            </a:r>
            <a:r>
              <a:rPr lang="en-US" sz="700" dirty="0"/>
              <a:t>, Y. (2019). </a:t>
            </a:r>
            <a:r>
              <a:rPr lang="en-US" sz="700" dirty="0" err="1"/>
              <a:t>Desain</a:t>
            </a:r>
            <a:r>
              <a:rPr lang="en-US" sz="700" dirty="0"/>
              <a:t> </a:t>
            </a:r>
            <a:r>
              <a:rPr lang="en-US" sz="700" dirty="0" err="1"/>
              <a:t>Lingkungan</a:t>
            </a:r>
            <a:r>
              <a:rPr lang="en-US" sz="700" dirty="0"/>
              <a:t> </a:t>
            </a:r>
            <a:r>
              <a:rPr lang="en-US" sz="700" dirty="0" err="1"/>
              <a:t>Belajar</a:t>
            </a:r>
            <a:r>
              <a:rPr lang="en-US" sz="700" dirty="0"/>
              <a:t> yang </a:t>
            </a:r>
            <a:r>
              <a:rPr lang="en-US" sz="700" dirty="0" err="1"/>
              <a:t>Menyenangkan</a:t>
            </a:r>
            <a:r>
              <a:rPr lang="en-US" sz="700" dirty="0"/>
              <a:t> </a:t>
            </a:r>
            <a:r>
              <a:rPr lang="en-US" sz="700" dirty="0" err="1"/>
              <a:t>Berbasis</a:t>
            </a:r>
            <a:r>
              <a:rPr lang="en-US" sz="700" dirty="0"/>
              <a:t> Flipped Classroom di </a:t>
            </a:r>
            <a:r>
              <a:rPr lang="en-US" sz="700" dirty="0" err="1"/>
              <a:t>Sekolah</a:t>
            </a:r>
            <a:r>
              <a:rPr lang="en-US" sz="700" dirty="0"/>
              <a:t> </a:t>
            </a:r>
            <a:r>
              <a:rPr lang="en-US" sz="700" dirty="0" err="1"/>
              <a:t>Dasar</a:t>
            </a:r>
            <a:r>
              <a:rPr lang="en-US" sz="700" dirty="0"/>
              <a:t>. </a:t>
            </a:r>
            <a:r>
              <a:rPr lang="en-US" sz="700" i="1" dirty="0"/>
              <a:t>Proceedings of The ICECRS</a:t>
            </a:r>
            <a:r>
              <a:rPr lang="en-US" sz="700" dirty="0"/>
              <a:t>, </a:t>
            </a:r>
            <a:r>
              <a:rPr lang="en-US" sz="700" i="1" dirty="0"/>
              <a:t>2</a:t>
            </a:r>
            <a:r>
              <a:rPr lang="en-US" sz="700" dirty="0"/>
              <a:t>(1), 41–47. https://doi.org/10.21070/picecrs.v2i1.2452</a:t>
            </a:r>
            <a:endParaRPr lang="id-ID" sz="700" dirty="0"/>
          </a:p>
          <a:p>
            <a:r>
              <a:rPr lang="en-US" sz="700" dirty="0" err="1"/>
              <a:t>Rohmah</a:t>
            </a:r>
            <a:r>
              <a:rPr lang="en-US" sz="700" dirty="0"/>
              <a:t>, S., </a:t>
            </a:r>
            <a:r>
              <a:rPr lang="en-US" sz="700" dirty="0" err="1"/>
              <a:t>Hartatik</a:t>
            </a:r>
            <a:r>
              <a:rPr lang="en-US" sz="700" dirty="0"/>
              <a:t>, S., </a:t>
            </a:r>
            <a:r>
              <a:rPr lang="en-US" sz="700" dirty="0" err="1"/>
              <a:t>Akhwani</a:t>
            </a:r>
            <a:r>
              <a:rPr lang="en-US" sz="700" dirty="0"/>
              <a:t>, A., &amp; </a:t>
            </a:r>
            <a:r>
              <a:rPr lang="en-US" sz="700" dirty="0" err="1"/>
              <a:t>Sunanto</a:t>
            </a:r>
            <a:r>
              <a:rPr lang="en-US" sz="700" dirty="0"/>
              <a:t>, S. (2021). </a:t>
            </a:r>
            <a:r>
              <a:rPr lang="en-US" sz="700" dirty="0" err="1"/>
              <a:t>Analisis</a:t>
            </a:r>
            <a:r>
              <a:rPr lang="en-US" sz="700" dirty="0"/>
              <a:t> </a:t>
            </a:r>
            <a:r>
              <a:rPr lang="en-US" sz="700" dirty="0" err="1"/>
              <a:t>Pengaruh</a:t>
            </a:r>
            <a:r>
              <a:rPr lang="en-US" sz="700" dirty="0"/>
              <a:t> </a:t>
            </a:r>
            <a:r>
              <a:rPr lang="en-US" sz="700" dirty="0" err="1"/>
              <a:t>Pembelajaran</a:t>
            </a:r>
            <a:r>
              <a:rPr lang="en-US" sz="700" dirty="0"/>
              <a:t> Daring </a:t>
            </a:r>
            <a:r>
              <a:rPr lang="en-US" sz="700" dirty="0" err="1"/>
              <a:t>terhadap</a:t>
            </a:r>
            <a:r>
              <a:rPr lang="en-US" sz="700" dirty="0"/>
              <a:t> </a:t>
            </a:r>
            <a:r>
              <a:rPr lang="en-US" sz="700" dirty="0" err="1"/>
              <a:t>Minat</a:t>
            </a:r>
            <a:r>
              <a:rPr lang="en-US" sz="700" dirty="0"/>
              <a:t> </a:t>
            </a:r>
            <a:r>
              <a:rPr lang="en-US" sz="700" dirty="0" err="1"/>
              <a:t>Belajar</a:t>
            </a:r>
            <a:r>
              <a:rPr lang="en-US" sz="700" dirty="0"/>
              <a:t> </a:t>
            </a:r>
            <a:r>
              <a:rPr lang="en-US" sz="700" dirty="0" err="1"/>
              <a:t>Matematika</a:t>
            </a:r>
            <a:r>
              <a:rPr lang="en-US" sz="700" dirty="0"/>
              <a:t> Di </a:t>
            </a:r>
            <a:r>
              <a:rPr lang="en-US" sz="700" dirty="0" err="1"/>
              <a:t>Sekolah</a:t>
            </a:r>
            <a:r>
              <a:rPr lang="en-US" sz="700" dirty="0"/>
              <a:t> </a:t>
            </a:r>
            <a:r>
              <a:rPr lang="en-US" sz="700" dirty="0" err="1"/>
              <a:t>Dasar</a:t>
            </a:r>
            <a:r>
              <a:rPr lang="en-US" sz="700" dirty="0"/>
              <a:t>. </a:t>
            </a:r>
            <a:r>
              <a:rPr lang="en-US" sz="700" i="1" dirty="0" err="1"/>
              <a:t>Jurnal</a:t>
            </a:r>
            <a:r>
              <a:rPr lang="en-US" sz="700" i="1" dirty="0"/>
              <a:t> </a:t>
            </a:r>
            <a:r>
              <a:rPr lang="en-US" sz="700" i="1" dirty="0" err="1"/>
              <a:t>Basicedu</a:t>
            </a:r>
            <a:r>
              <a:rPr lang="en-US" sz="700" dirty="0"/>
              <a:t>, </a:t>
            </a:r>
            <a:r>
              <a:rPr lang="en-US" sz="700" i="1" dirty="0"/>
              <a:t>5</a:t>
            </a:r>
            <a:r>
              <a:rPr lang="en-US" sz="700" dirty="0"/>
              <a:t>(4), 2472–2481.</a:t>
            </a:r>
            <a:endParaRPr lang="id-ID" sz="700" dirty="0"/>
          </a:p>
          <a:p>
            <a:r>
              <a:rPr lang="en-US" sz="700" dirty="0" err="1"/>
              <a:t>Simbolon</a:t>
            </a:r>
            <a:r>
              <a:rPr lang="en-US" sz="700" dirty="0"/>
              <a:t>, N. (2014). </a:t>
            </a:r>
            <a:r>
              <a:rPr lang="en-US" sz="700" dirty="0" err="1"/>
              <a:t>Faktor</a:t>
            </a:r>
            <a:r>
              <a:rPr lang="en-US" sz="700" dirty="0"/>
              <a:t> </a:t>
            </a:r>
            <a:r>
              <a:rPr lang="en-US" sz="700" dirty="0" err="1"/>
              <a:t>Faktor</a:t>
            </a:r>
            <a:r>
              <a:rPr lang="en-US" sz="700" dirty="0"/>
              <a:t> Yang </a:t>
            </a:r>
            <a:r>
              <a:rPr lang="en-US" sz="700" dirty="0" err="1"/>
              <a:t>Mempengaruhi</a:t>
            </a:r>
            <a:r>
              <a:rPr lang="en-US" sz="700" dirty="0"/>
              <a:t> </a:t>
            </a:r>
            <a:r>
              <a:rPr lang="en-US" sz="700" dirty="0" err="1"/>
              <a:t>Minat</a:t>
            </a:r>
            <a:r>
              <a:rPr lang="en-US" sz="700" dirty="0"/>
              <a:t> </a:t>
            </a:r>
            <a:r>
              <a:rPr lang="en-US" sz="700" dirty="0" err="1"/>
              <a:t>Belajar</a:t>
            </a:r>
            <a:r>
              <a:rPr lang="en-US" sz="700" dirty="0"/>
              <a:t> </a:t>
            </a:r>
            <a:r>
              <a:rPr lang="en-US" sz="700" dirty="0" err="1"/>
              <a:t>Peserta</a:t>
            </a:r>
            <a:r>
              <a:rPr lang="en-US" sz="700" dirty="0"/>
              <a:t> </a:t>
            </a:r>
            <a:r>
              <a:rPr lang="en-US" sz="700" dirty="0" err="1"/>
              <a:t>Didik</a:t>
            </a:r>
            <a:r>
              <a:rPr lang="en-US" sz="700" dirty="0"/>
              <a:t>. </a:t>
            </a:r>
            <a:r>
              <a:rPr lang="en-US" sz="700" i="1" dirty="0"/>
              <a:t>Elementary School Journal </a:t>
            </a:r>
            <a:r>
              <a:rPr lang="en-US" sz="700" i="1" dirty="0" err="1"/>
              <a:t>Pgsd</a:t>
            </a:r>
            <a:r>
              <a:rPr lang="en-US" sz="700" i="1" dirty="0"/>
              <a:t> </a:t>
            </a:r>
            <a:r>
              <a:rPr lang="en-US" sz="700" i="1" dirty="0" err="1"/>
              <a:t>Fip</a:t>
            </a:r>
            <a:r>
              <a:rPr lang="en-US" sz="700" i="1" dirty="0"/>
              <a:t> </a:t>
            </a:r>
            <a:r>
              <a:rPr lang="en-US" sz="700" i="1" dirty="0" err="1"/>
              <a:t>Unimed</a:t>
            </a:r>
            <a:r>
              <a:rPr lang="en-US" sz="700" dirty="0"/>
              <a:t>, </a:t>
            </a:r>
            <a:r>
              <a:rPr lang="en-US" sz="700" i="1" dirty="0"/>
              <a:t>1</a:t>
            </a:r>
            <a:r>
              <a:rPr lang="en-US" sz="700" dirty="0"/>
              <a:t>(2), 14–19.</a:t>
            </a:r>
            <a:endParaRPr lang="id-ID" sz="700" dirty="0"/>
          </a:p>
          <a:p>
            <a:r>
              <a:rPr lang="en-US" sz="700" dirty="0" err="1"/>
              <a:t>Sirait</a:t>
            </a:r>
            <a:r>
              <a:rPr lang="en-US" sz="700" dirty="0"/>
              <a:t>, E. D. (2016). </a:t>
            </a:r>
            <a:r>
              <a:rPr lang="en-US" sz="700" dirty="0" err="1"/>
              <a:t>Pengaruh</a:t>
            </a:r>
            <a:r>
              <a:rPr lang="en-US" sz="700" dirty="0"/>
              <a:t> </a:t>
            </a:r>
            <a:r>
              <a:rPr lang="en-US" sz="700" dirty="0" err="1"/>
              <a:t>Minat</a:t>
            </a:r>
            <a:r>
              <a:rPr lang="en-US" sz="700" dirty="0"/>
              <a:t> </a:t>
            </a:r>
            <a:r>
              <a:rPr lang="en-US" sz="700" dirty="0" err="1"/>
              <a:t>Belajar</a:t>
            </a:r>
            <a:r>
              <a:rPr lang="en-US" sz="700" dirty="0"/>
              <a:t> </a:t>
            </a:r>
            <a:r>
              <a:rPr lang="en-US" sz="700" dirty="0" err="1"/>
              <a:t>Terhadap</a:t>
            </a:r>
            <a:r>
              <a:rPr lang="en-US" sz="700" dirty="0"/>
              <a:t> </a:t>
            </a:r>
            <a:r>
              <a:rPr lang="en-US" sz="700" dirty="0" err="1"/>
              <a:t>Prestasi</a:t>
            </a:r>
            <a:r>
              <a:rPr lang="en-US" sz="700" dirty="0"/>
              <a:t> </a:t>
            </a:r>
            <a:r>
              <a:rPr lang="en-US" sz="700" dirty="0" err="1"/>
              <a:t>Belajar</a:t>
            </a:r>
            <a:r>
              <a:rPr lang="en-US" sz="700" dirty="0"/>
              <a:t> </a:t>
            </a:r>
            <a:r>
              <a:rPr lang="en-US" sz="700" dirty="0" err="1"/>
              <a:t>Matematika</a:t>
            </a:r>
            <a:r>
              <a:rPr lang="en-US" sz="700" dirty="0"/>
              <a:t>. </a:t>
            </a:r>
            <a:r>
              <a:rPr lang="en-US" sz="700" i="1" dirty="0" err="1"/>
              <a:t>Formatif</a:t>
            </a:r>
            <a:r>
              <a:rPr lang="en-US" sz="700" i="1" dirty="0"/>
              <a:t>: </a:t>
            </a:r>
            <a:r>
              <a:rPr lang="en-US" sz="700" i="1" dirty="0" err="1"/>
              <a:t>Jurnal</a:t>
            </a:r>
            <a:r>
              <a:rPr lang="en-US" sz="700" i="1" dirty="0"/>
              <a:t> </a:t>
            </a:r>
            <a:r>
              <a:rPr lang="en-US" sz="700" i="1" dirty="0" err="1"/>
              <a:t>Ilmiah</a:t>
            </a:r>
            <a:r>
              <a:rPr lang="en-US" sz="700" i="1" dirty="0"/>
              <a:t> </a:t>
            </a:r>
            <a:r>
              <a:rPr lang="en-US" sz="700" i="1" dirty="0" err="1"/>
              <a:t>Pendidikan</a:t>
            </a:r>
            <a:r>
              <a:rPr lang="en-US" sz="700" i="1" dirty="0"/>
              <a:t> MIPA</a:t>
            </a:r>
            <a:r>
              <a:rPr lang="en-US" sz="700" dirty="0"/>
              <a:t>, </a:t>
            </a:r>
            <a:r>
              <a:rPr lang="en-US" sz="700" i="1" dirty="0"/>
              <a:t>6</a:t>
            </a:r>
            <a:r>
              <a:rPr lang="en-US" sz="700" dirty="0"/>
              <a:t>(1), 35–43. https://doi.org/10.30998/formatif.v6i1.750</a:t>
            </a:r>
            <a:endParaRPr lang="id-ID" sz="700" dirty="0"/>
          </a:p>
          <a:p>
            <a:r>
              <a:rPr lang="en-US" sz="700" dirty="0" err="1"/>
              <a:t>Sugiarto</a:t>
            </a:r>
            <a:r>
              <a:rPr lang="en-US" sz="700" dirty="0"/>
              <a:t>, A. (2020). </a:t>
            </a:r>
            <a:r>
              <a:rPr lang="en-US" sz="700" dirty="0" err="1"/>
              <a:t>Dampak</a:t>
            </a:r>
            <a:r>
              <a:rPr lang="en-US" sz="700" dirty="0"/>
              <a:t> </a:t>
            </a:r>
            <a:r>
              <a:rPr lang="en-US" sz="700" dirty="0" err="1"/>
              <a:t>Positif</a:t>
            </a:r>
            <a:r>
              <a:rPr lang="en-US" sz="700" dirty="0"/>
              <a:t> </a:t>
            </a:r>
            <a:r>
              <a:rPr lang="en-US" sz="700" dirty="0" err="1"/>
              <a:t>Pembelajaran</a:t>
            </a:r>
            <a:r>
              <a:rPr lang="en-US" sz="700" dirty="0"/>
              <a:t> Online </a:t>
            </a:r>
            <a:r>
              <a:rPr lang="en-US" sz="700" dirty="0" err="1"/>
              <a:t>Dalam</a:t>
            </a:r>
            <a:r>
              <a:rPr lang="en-US" sz="700" dirty="0"/>
              <a:t> </a:t>
            </a:r>
            <a:r>
              <a:rPr lang="en-US" sz="700" dirty="0" err="1"/>
              <a:t>Sistem</a:t>
            </a:r>
            <a:r>
              <a:rPr lang="en-US" sz="700" dirty="0"/>
              <a:t> </a:t>
            </a:r>
            <a:r>
              <a:rPr lang="en-US" sz="700" dirty="0" err="1"/>
              <a:t>Pendidikan</a:t>
            </a:r>
            <a:r>
              <a:rPr lang="en-US" sz="700" dirty="0"/>
              <a:t> Indonesia </a:t>
            </a:r>
            <a:r>
              <a:rPr lang="en-US" sz="700" dirty="0" err="1"/>
              <a:t>Pasca</a:t>
            </a:r>
            <a:r>
              <a:rPr lang="en-US" sz="700" dirty="0"/>
              <a:t> </a:t>
            </a:r>
            <a:r>
              <a:rPr lang="en-US" sz="700" dirty="0" err="1"/>
              <a:t>Pandemi</a:t>
            </a:r>
            <a:r>
              <a:rPr lang="en-US" sz="700" dirty="0"/>
              <a:t> </a:t>
            </a:r>
            <a:r>
              <a:rPr lang="en-US" sz="700" dirty="0" err="1"/>
              <a:t>Covid</a:t>
            </a:r>
            <a:r>
              <a:rPr lang="en-US" sz="700" dirty="0"/>
              <a:t> 19. </a:t>
            </a:r>
            <a:r>
              <a:rPr lang="en-US" sz="700" i="1" dirty="0" err="1"/>
              <a:t>Jurnal</a:t>
            </a:r>
            <a:r>
              <a:rPr lang="en-US" sz="700" i="1" dirty="0"/>
              <a:t> </a:t>
            </a:r>
            <a:r>
              <a:rPr lang="en-US" sz="700" i="1" dirty="0" err="1"/>
              <a:t>Imiah</a:t>
            </a:r>
            <a:r>
              <a:rPr lang="en-US" sz="700" i="1" dirty="0"/>
              <a:t> </a:t>
            </a:r>
            <a:r>
              <a:rPr lang="en-US" sz="700" i="1" dirty="0" err="1"/>
              <a:t>Pendidikan</a:t>
            </a:r>
            <a:r>
              <a:rPr lang="en-US" sz="700" i="1" dirty="0"/>
              <a:t> Dan </a:t>
            </a:r>
            <a:r>
              <a:rPr lang="en-US" sz="700" i="1" dirty="0" err="1"/>
              <a:t>Pembelajaran</a:t>
            </a:r>
            <a:r>
              <a:rPr lang="en-US" sz="700" i="1" dirty="0"/>
              <a:t> Indonesia</a:t>
            </a:r>
            <a:r>
              <a:rPr lang="en-US" sz="700" dirty="0"/>
              <a:t>, </a:t>
            </a:r>
            <a:r>
              <a:rPr lang="en-US" sz="700" i="1" dirty="0"/>
              <a:t>4</a:t>
            </a:r>
            <a:r>
              <a:rPr lang="en-US" sz="700" dirty="0"/>
              <a:t>(3), 432. https://doi.org/10.32584/jpi.v4i3.555</a:t>
            </a:r>
            <a:endParaRPr lang="id-ID" sz="700" dirty="0"/>
          </a:p>
          <a:p>
            <a:r>
              <a:rPr lang="en-US" sz="700" dirty="0" err="1"/>
              <a:t>Sugiyono</a:t>
            </a:r>
            <a:r>
              <a:rPr lang="en-US" sz="700" dirty="0"/>
              <a:t>. (2018). </a:t>
            </a:r>
            <a:r>
              <a:rPr lang="en-US" sz="700" i="1" dirty="0" err="1"/>
              <a:t>Metode</a:t>
            </a:r>
            <a:r>
              <a:rPr lang="en-US" sz="700" i="1" dirty="0"/>
              <a:t> </a:t>
            </a:r>
            <a:r>
              <a:rPr lang="en-US" sz="700" i="1" dirty="0" err="1"/>
              <a:t>Penelitian</a:t>
            </a:r>
            <a:r>
              <a:rPr lang="en-US" sz="700" i="1" dirty="0"/>
              <a:t> </a:t>
            </a:r>
            <a:r>
              <a:rPr lang="en-US" sz="700" i="1" dirty="0" err="1"/>
              <a:t>Kuantitatif</a:t>
            </a:r>
            <a:r>
              <a:rPr lang="en-US" sz="700" dirty="0"/>
              <a:t>. </a:t>
            </a:r>
            <a:r>
              <a:rPr lang="en-US" sz="700" dirty="0" err="1"/>
              <a:t>Alfabeta</a:t>
            </a:r>
            <a:r>
              <a:rPr lang="en-US" sz="700" dirty="0"/>
              <a:t>.</a:t>
            </a:r>
            <a:endParaRPr lang="id-ID" sz="700" dirty="0"/>
          </a:p>
          <a:p>
            <a:r>
              <a:rPr lang="en-US" sz="700" dirty="0" err="1"/>
              <a:t>Sutrisno</a:t>
            </a:r>
            <a:r>
              <a:rPr lang="en-US" sz="700" dirty="0"/>
              <a:t>, V. L. P., &amp; </a:t>
            </a:r>
            <a:r>
              <a:rPr lang="en-US" sz="700" dirty="0" err="1"/>
              <a:t>Siswanto</a:t>
            </a:r>
            <a:r>
              <a:rPr lang="en-US" sz="700" dirty="0"/>
              <a:t>, B. T. (2016). </a:t>
            </a:r>
            <a:r>
              <a:rPr lang="en-US" sz="700" dirty="0" err="1"/>
              <a:t>Faktor-Faktor</a:t>
            </a:r>
            <a:r>
              <a:rPr lang="en-US" sz="700" dirty="0"/>
              <a:t> Yang </a:t>
            </a:r>
            <a:r>
              <a:rPr lang="en-US" sz="700" dirty="0" err="1"/>
              <a:t>Mempengaruhi</a:t>
            </a:r>
            <a:r>
              <a:rPr lang="en-US" sz="700" dirty="0"/>
              <a:t> </a:t>
            </a:r>
            <a:r>
              <a:rPr lang="en-US" sz="700" dirty="0" err="1"/>
              <a:t>Hasil</a:t>
            </a:r>
            <a:r>
              <a:rPr lang="en-US" sz="700" dirty="0"/>
              <a:t> </a:t>
            </a:r>
            <a:r>
              <a:rPr lang="en-US" sz="700" dirty="0" err="1"/>
              <a:t>Belajar</a:t>
            </a:r>
            <a:r>
              <a:rPr lang="en-US" sz="700" dirty="0"/>
              <a:t> </a:t>
            </a:r>
            <a:r>
              <a:rPr lang="en-US" sz="700" dirty="0" err="1"/>
              <a:t>Siswa</a:t>
            </a:r>
            <a:r>
              <a:rPr lang="en-US" sz="700" dirty="0"/>
              <a:t> </a:t>
            </a:r>
            <a:r>
              <a:rPr lang="en-US" sz="700" dirty="0" err="1"/>
              <a:t>Pada</a:t>
            </a:r>
            <a:r>
              <a:rPr lang="en-US" sz="700" dirty="0"/>
              <a:t> </a:t>
            </a:r>
            <a:r>
              <a:rPr lang="en-US" sz="700" dirty="0" err="1"/>
              <a:t>Pembelajaran</a:t>
            </a:r>
            <a:r>
              <a:rPr lang="en-US" sz="700" dirty="0"/>
              <a:t> </a:t>
            </a:r>
            <a:r>
              <a:rPr lang="en-US" sz="700" dirty="0" err="1"/>
              <a:t>Praktik</a:t>
            </a:r>
            <a:r>
              <a:rPr lang="en-US" sz="700" dirty="0"/>
              <a:t> </a:t>
            </a:r>
            <a:r>
              <a:rPr lang="en-US" sz="700" dirty="0" err="1"/>
              <a:t>Kelistrikan</a:t>
            </a:r>
            <a:r>
              <a:rPr lang="en-US" sz="700" dirty="0"/>
              <a:t> </a:t>
            </a:r>
            <a:r>
              <a:rPr lang="en-US" sz="700" dirty="0" err="1"/>
              <a:t>Otomotif</a:t>
            </a:r>
            <a:r>
              <a:rPr lang="en-US" sz="700" dirty="0"/>
              <a:t> </a:t>
            </a:r>
            <a:r>
              <a:rPr lang="en-US" sz="700" dirty="0" err="1"/>
              <a:t>Smk</a:t>
            </a:r>
            <a:r>
              <a:rPr lang="en-US" sz="700" dirty="0"/>
              <a:t> Di Kota Yogyakarta. </a:t>
            </a:r>
            <a:r>
              <a:rPr lang="en-US" sz="700" i="1" dirty="0" err="1"/>
              <a:t>Jurnal</a:t>
            </a:r>
            <a:r>
              <a:rPr lang="en-US" sz="700" i="1" dirty="0"/>
              <a:t> </a:t>
            </a:r>
            <a:r>
              <a:rPr lang="en-US" sz="700" i="1" dirty="0" err="1"/>
              <a:t>Pendidikan</a:t>
            </a:r>
            <a:r>
              <a:rPr lang="en-US" sz="700" i="1" dirty="0"/>
              <a:t> </a:t>
            </a:r>
            <a:r>
              <a:rPr lang="en-US" sz="700" i="1" dirty="0" err="1"/>
              <a:t>Vokasi</a:t>
            </a:r>
            <a:r>
              <a:rPr lang="en-US" sz="700" dirty="0"/>
              <a:t>, </a:t>
            </a:r>
            <a:r>
              <a:rPr lang="en-US" sz="700" i="1" dirty="0"/>
              <a:t>6</a:t>
            </a:r>
            <a:r>
              <a:rPr lang="en-US" sz="700" dirty="0"/>
              <a:t>(1), 111. https://doi.org/10.21831/jpv.v6i1.8118</a:t>
            </a:r>
            <a:endParaRPr lang="id-ID" sz="700" dirty="0"/>
          </a:p>
          <a:p>
            <a:r>
              <a:rPr lang="en-US" sz="700" dirty="0" err="1"/>
              <a:t>Tampubolon</a:t>
            </a:r>
            <a:r>
              <a:rPr lang="en-US" sz="700" dirty="0"/>
              <a:t>, P. T. (2016). </a:t>
            </a:r>
            <a:r>
              <a:rPr lang="en-US" sz="700" dirty="0" err="1"/>
              <a:t>Penerapan</a:t>
            </a:r>
            <a:r>
              <a:rPr lang="en-US" sz="700" dirty="0"/>
              <a:t> Model </a:t>
            </a:r>
            <a:r>
              <a:rPr lang="en-US" sz="700" dirty="0" err="1"/>
              <a:t>Pembelajaran</a:t>
            </a:r>
            <a:r>
              <a:rPr lang="en-US" sz="700" dirty="0"/>
              <a:t> </a:t>
            </a:r>
            <a:r>
              <a:rPr lang="en-US" sz="700" dirty="0" err="1"/>
              <a:t>Matematika</a:t>
            </a:r>
            <a:r>
              <a:rPr lang="en-US" sz="700" dirty="0"/>
              <a:t> </a:t>
            </a:r>
            <a:r>
              <a:rPr lang="en-US" sz="700" dirty="0" err="1"/>
              <a:t>Realistik</a:t>
            </a:r>
            <a:r>
              <a:rPr lang="en-US" sz="700" dirty="0"/>
              <a:t> Indonesia </a:t>
            </a:r>
            <a:r>
              <a:rPr lang="en-US" sz="700" dirty="0" err="1"/>
              <a:t>Untuk</a:t>
            </a:r>
            <a:r>
              <a:rPr lang="en-US" sz="700" dirty="0"/>
              <a:t> </a:t>
            </a:r>
            <a:r>
              <a:rPr lang="en-US" sz="700" dirty="0" err="1"/>
              <a:t>Meningkatkan</a:t>
            </a:r>
            <a:r>
              <a:rPr lang="en-US" sz="700" dirty="0"/>
              <a:t> </a:t>
            </a:r>
            <a:r>
              <a:rPr lang="en-US" sz="700" dirty="0" err="1"/>
              <a:t>Aktivitas</a:t>
            </a:r>
            <a:r>
              <a:rPr lang="en-US" sz="700" dirty="0"/>
              <a:t> Dan </a:t>
            </a:r>
            <a:r>
              <a:rPr lang="en-US" sz="700" dirty="0" err="1"/>
              <a:t>Hasil</a:t>
            </a:r>
            <a:r>
              <a:rPr lang="en-US" sz="700" dirty="0"/>
              <a:t> </a:t>
            </a:r>
            <a:r>
              <a:rPr lang="en-US" sz="700" dirty="0" err="1"/>
              <a:t>Belajar</a:t>
            </a:r>
            <a:r>
              <a:rPr lang="en-US" sz="700" dirty="0"/>
              <a:t> </a:t>
            </a:r>
            <a:r>
              <a:rPr lang="en-US" sz="700" dirty="0" err="1"/>
              <a:t>Siswa</a:t>
            </a:r>
            <a:r>
              <a:rPr lang="en-US" sz="700" dirty="0"/>
              <a:t> </a:t>
            </a:r>
            <a:r>
              <a:rPr lang="en-US" sz="700" dirty="0" err="1"/>
              <a:t>Kelas</a:t>
            </a:r>
            <a:r>
              <a:rPr lang="en-US" sz="700" dirty="0"/>
              <a:t> Iv Sd. </a:t>
            </a:r>
            <a:r>
              <a:rPr lang="en-US" sz="700" i="1" dirty="0" err="1"/>
              <a:t>Jurnal</a:t>
            </a:r>
            <a:r>
              <a:rPr lang="en-US" sz="700" i="1" dirty="0"/>
              <a:t> </a:t>
            </a:r>
            <a:r>
              <a:rPr lang="en-US" sz="700" i="1" dirty="0" err="1"/>
              <a:t>Pendidikan</a:t>
            </a:r>
            <a:r>
              <a:rPr lang="en-US" sz="700" i="1" dirty="0"/>
              <a:t> Guru </a:t>
            </a:r>
            <a:r>
              <a:rPr lang="en-US" sz="700" i="1" dirty="0" err="1"/>
              <a:t>Sekolah</a:t>
            </a:r>
            <a:r>
              <a:rPr lang="en-US" sz="700" i="1" dirty="0"/>
              <a:t> </a:t>
            </a:r>
            <a:r>
              <a:rPr lang="en-US" sz="700" i="1" dirty="0" err="1"/>
              <a:t>Dasar</a:t>
            </a:r>
            <a:r>
              <a:rPr lang="en-US" sz="700" dirty="0"/>
              <a:t>, </a:t>
            </a:r>
            <a:r>
              <a:rPr lang="en-US" sz="700" i="1" dirty="0"/>
              <a:t>1</a:t>
            </a:r>
            <a:r>
              <a:rPr lang="en-US" sz="700" dirty="0"/>
              <a:t>(1), 190–198. https://doi.org/10.17509/jpgsd.v1i1.9072</a:t>
            </a:r>
            <a:endParaRPr lang="id-ID" sz="700" dirty="0"/>
          </a:p>
          <a:p>
            <a:r>
              <a:rPr lang="en-US" sz="700" dirty="0" err="1"/>
              <a:t>Tanjung</a:t>
            </a:r>
            <a:r>
              <a:rPr lang="en-US" sz="700" dirty="0"/>
              <a:t>, H. S. (2019). </a:t>
            </a:r>
            <a:r>
              <a:rPr lang="en-US" sz="700" dirty="0" err="1"/>
              <a:t>Penerapan</a:t>
            </a:r>
            <a:r>
              <a:rPr lang="en-US" sz="700" dirty="0"/>
              <a:t> Model Realistic Mathematic Education (RME) </a:t>
            </a:r>
            <a:r>
              <a:rPr lang="en-US" sz="700" dirty="0" err="1"/>
              <a:t>untuk</a:t>
            </a:r>
            <a:r>
              <a:rPr lang="en-US" sz="700" dirty="0"/>
              <a:t> </a:t>
            </a:r>
            <a:r>
              <a:rPr lang="en-US" sz="700" dirty="0" err="1"/>
              <a:t>Meningkatkan</a:t>
            </a:r>
            <a:r>
              <a:rPr lang="en-US" sz="700" dirty="0"/>
              <a:t> </a:t>
            </a:r>
            <a:r>
              <a:rPr lang="en-US" sz="700" dirty="0" err="1"/>
              <a:t>Pemahaman</a:t>
            </a:r>
            <a:r>
              <a:rPr lang="en-US" sz="700" dirty="0"/>
              <a:t> </a:t>
            </a:r>
            <a:r>
              <a:rPr lang="en-US" sz="700" dirty="0" err="1"/>
              <a:t>Konsep</a:t>
            </a:r>
            <a:r>
              <a:rPr lang="en-US" sz="700" dirty="0"/>
              <a:t> </a:t>
            </a:r>
            <a:r>
              <a:rPr lang="en-US" sz="700" dirty="0" err="1"/>
              <a:t>dan</a:t>
            </a:r>
            <a:r>
              <a:rPr lang="en-US" sz="700" dirty="0"/>
              <a:t> </a:t>
            </a:r>
            <a:r>
              <a:rPr lang="en-US" sz="700" dirty="0" err="1"/>
              <a:t>Hasil</a:t>
            </a:r>
            <a:r>
              <a:rPr lang="en-US" sz="700" dirty="0"/>
              <a:t> </a:t>
            </a:r>
            <a:r>
              <a:rPr lang="en-US" sz="700" dirty="0" err="1"/>
              <a:t>Belajar</a:t>
            </a:r>
            <a:r>
              <a:rPr lang="en-US" sz="700" dirty="0"/>
              <a:t> </a:t>
            </a:r>
            <a:r>
              <a:rPr lang="en-US" sz="700" dirty="0" err="1"/>
              <a:t>Siswa</a:t>
            </a:r>
            <a:r>
              <a:rPr lang="en-US" sz="700" dirty="0"/>
              <a:t> </a:t>
            </a:r>
            <a:r>
              <a:rPr lang="en-US" sz="700" dirty="0" err="1"/>
              <a:t>Kelas</a:t>
            </a:r>
            <a:r>
              <a:rPr lang="en-US" sz="700" dirty="0"/>
              <a:t> XI SMAN 3 </a:t>
            </a:r>
            <a:r>
              <a:rPr lang="en-US" sz="700" dirty="0" err="1"/>
              <a:t>Darul</a:t>
            </a:r>
            <a:r>
              <a:rPr lang="en-US" sz="700" dirty="0"/>
              <a:t> </a:t>
            </a:r>
            <a:r>
              <a:rPr lang="en-US" sz="700" dirty="0" err="1"/>
              <a:t>Makmur</a:t>
            </a:r>
            <a:r>
              <a:rPr lang="en-US" sz="700" dirty="0"/>
              <a:t> </a:t>
            </a:r>
            <a:r>
              <a:rPr lang="en-US" sz="700" dirty="0" err="1"/>
              <a:t>Kabupaten</a:t>
            </a:r>
            <a:r>
              <a:rPr lang="en-US" sz="700" dirty="0"/>
              <a:t> </a:t>
            </a:r>
            <a:r>
              <a:rPr lang="en-US" sz="700" dirty="0" err="1"/>
              <a:t>Nagan</a:t>
            </a:r>
            <a:r>
              <a:rPr lang="en-US" sz="700" dirty="0"/>
              <a:t> Raya. </a:t>
            </a:r>
            <a:r>
              <a:rPr lang="en-US" sz="700" i="1" dirty="0" err="1"/>
              <a:t>Maju</a:t>
            </a:r>
            <a:r>
              <a:rPr lang="en-US" sz="700" dirty="0"/>
              <a:t>, </a:t>
            </a:r>
            <a:r>
              <a:rPr lang="en-US" sz="700" i="1" dirty="0"/>
              <a:t>6</a:t>
            </a:r>
            <a:r>
              <a:rPr lang="en-US" sz="700" dirty="0"/>
              <a:t>(1), 101–112.</a:t>
            </a:r>
            <a:endParaRPr lang="id-ID" sz="700" dirty="0"/>
          </a:p>
          <a:p>
            <a:r>
              <a:rPr lang="en-US" sz="700" dirty="0" err="1"/>
              <a:t>Ulya</a:t>
            </a:r>
            <a:r>
              <a:rPr lang="en-US" sz="700" dirty="0"/>
              <a:t>, M. R., </a:t>
            </a:r>
            <a:r>
              <a:rPr lang="en-US" sz="700" dirty="0" err="1"/>
              <a:t>Isnarto</a:t>
            </a:r>
            <a:r>
              <a:rPr lang="en-US" sz="700" dirty="0"/>
              <a:t>, </a:t>
            </a:r>
            <a:r>
              <a:rPr lang="en-US" sz="700" dirty="0" err="1"/>
              <a:t>Rochmad</a:t>
            </a:r>
            <a:r>
              <a:rPr lang="en-US" sz="700" dirty="0"/>
              <a:t>, &amp; </a:t>
            </a:r>
            <a:r>
              <a:rPr lang="en-US" sz="700" dirty="0" err="1"/>
              <a:t>Wardono</a:t>
            </a:r>
            <a:r>
              <a:rPr lang="en-US" sz="700" dirty="0"/>
              <a:t>. (2019). </a:t>
            </a:r>
            <a:r>
              <a:rPr lang="en-US" sz="700" dirty="0" err="1"/>
              <a:t>Efektivitas</a:t>
            </a:r>
            <a:r>
              <a:rPr lang="en-US" sz="700" dirty="0"/>
              <a:t> </a:t>
            </a:r>
            <a:r>
              <a:rPr lang="en-US" sz="700" dirty="0" err="1"/>
              <a:t>Pembelajaran</a:t>
            </a:r>
            <a:r>
              <a:rPr lang="en-US" sz="700" dirty="0"/>
              <a:t> Flipped Classroom </a:t>
            </a:r>
            <a:r>
              <a:rPr lang="en-US" sz="700" dirty="0" err="1"/>
              <a:t>dengan</a:t>
            </a:r>
            <a:r>
              <a:rPr lang="en-US" sz="700" dirty="0"/>
              <a:t> </a:t>
            </a:r>
            <a:r>
              <a:rPr lang="en-US" sz="700" dirty="0" err="1"/>
              <a:t>Pendekatan</a:t>
            </a:r>
            <a:r>
              <a:rPr lang="en-US" sz="700" dirty="0"/>
              <a:t> </a:t>
            </a:r>
            <a:r>
              <a:rPr lang="en-US" sz="700" dirty="0" err="1"/>
              <a:t>Matematika</a:t>
            </a:r>
            <a:r>
              <a:rPr lang="en-US" sz="700" dirty="0"/>
              <a:t> </a:t>
            </a:r>
            <a:r>
              <a:rPr lang="en-US" sz="700" dirty="0" err="1"/>
              <a:t>Realistik</a:t>
            </a:r>
            <a:r>
              <a:rPr lang="en-US" sz="700" dirty="0"/>
              <a:t> Indonesia </a:t>
            </a:r>
            <a:r>
              <a:rPr lang="en-US" sz="700" dirty="0" err="1"/>
              <a:t>terhadap</a:t>
            </a:r>
            <a:r>
              <a:rPr lang="en-US" sz="700" dirty="0"/>
              <a:t> </a:t>
            </a:r>
            <a:r>
              <a:rPr lang="en-US" sz="700" dirty="0" err="1"/>
              <a:t>Kemampuan</a:t>
            </a:r>
            <a:r>
              <a:rPr lang="en-US" sz="700" dirty="0"/>
              <a:t> </a:t>
            </a:r>
            <a:r>
              <a:rPr lang="en-US" sz="700" dirty="0" err="1"/>
              <a:t>Representasi</a:t>
            </a:r>
            <a:r>
              <a:rPr lang="en-US" sz="700" dirty="0"/>
              <a:t> </a:t>
            </a:r>
            <a:r>
              <a:rPr lang="en-US" sz="700" dirty="0" err="1"/>
              <a:t>Ditinjau</a:t>
            </a:r>
            <a:r>
              <a:rPr lang="en-US" sz="700" dirty="0"/>
              <a:t> </a:t>
            </a:r>
            <a:r>
              <a:rPr lang="en-US" sz="700" dirty="0" err="1"/>
              <a:t>dari</a:t>
            </a:r>
            <a:r>
              <a:rPr lang="en-US" sz="700" dirty="0"/>
              <a:t> Self-Efficacy. </a:t>
            </a:r>
            <a:r>
              <a:rPr lang="fr-FR" sz="700" i="1" dirty="0" err="1"/>
              <a:t>Jurnal</a:t>
            </a:r>
            <a:r>
              <a:rPr lang="fr-FR" sz="700" i="1" dirty="0"/>
              <a:t> PRISMA</a:t>
            </a:r>
            <a:r>
              <a:rPr lang="fr-FR" sz="700" dirty="0"/>
              <a:t>, </a:t>
            </a:r>
            <a:r>
              <a:rPr lang="fr-FR" sz="700" i="1" dirty="0"/>
              <a:t>2</a:t>
            </a:r>
            <a:r>
              <a:rPr lang="fr-FR" sz="700" dirty="0"/>
              <a:t>, 116–123.</a:t>
            </a:r>
            <a:endParaRPr lang="id-ID" sz="700" dirty="0"/>
          </a:p>
          <a:p>
            <a:r>
              <a:rPr lang="fr-FR" sz="700" dirty="0" err="1"/>
              <a:t>Wulandari</a:t>
            </a:r>
            <a:r>
              <a:rPr lang="fr-FR" sz="700" dirty="0"/>
              <a:t>, N. P. R., </a:t>
            </a:r>
            <a:r>
              <a:rPr lang="fr-FR" sz="700" dirty="0" err="1"/>
              <a:t>Dantes</a:t>
            </a:r>
            <a:r>
              <a:rPr lang="fr-FR" sz="700" dirty="0"/>
              <a:t>, N., &amp; </a:t>
            </a:r>
            <a:r>
              <a:rPr lang="fr-FR" sz="700" dirty="0" err="1"/>
              <a:t>Antara</a:t>
            </a:r>
            <a:r>
              <a:rPr lang="fr-FR" sz="700" dirty="0"/>
              <a:t>, P. A. (2020). </a:t>
            </a:r>
            <a:r>
              <a:rPr lang="en-US" sz="700" dirty="0" err="1"/>
              <a:t>Pendekatan</a:t>
            </a:r>
            <a:r>
              <a:rPr lang="en-US" sz="700" dirty="0"/>
              <a:t> </a:t>
            </a:r>
            <a:r>
              <a:rPr lang="en-US" sz="700" dirty="0" err="1"/>
              <a:t>Pendidikan</a:t>
            </a:r>
            <a:r>
              <a:rPr lang="en-US" sz="700" dirty="0"/>
              <a:t> </a:t>
            </a:r>
            <a:r>
              <a:rPr lang="en-US" sz="700" dirty="0" err="1"/>
              <a:t>Matematika</a:t>
            </a:r>
            <a:r>
              <a:rPr lang="en-US" sz="700" dirty="0"/>
              <a:t> </a:t>
            </a:r>
            <a:r>
              <a:rPr lang="en-US" sz="700" dirty="0" err="1"/>
              <a:t>Realistik</a:t>
            </a:r>
            <a:r>
              <a:rPr lang="en-US" sz="700" dirty="0"/>
              <a:t> </a:t>
            </a:r>
            <a:r>
              <a:rPr lang="en-US" sz="700" dirty="0" err="1"/>
              <a:t>Berbasis</a:t>
            </a:r>
            <a:r>
              <a:rPr lang="en-US" sz="700" dirty="0"/>
              <a:t> Open Ended </a:t>
            </a:r>
            <a:r>
              <a:rPr lang="en-US" sz="700" dirty="0" err="1"/>
              <a:t>Terhadap</a:t>
            </a:r>
            <a:r>
              <a:rPr lang="en-US" sz="700" dirty="0"/>
              <a:t> </a:t>
            </a:r>
            <a:r>
              <a:rPr lang="en-US" sz="700" dirty="0" err="1"/>
              <a:t>Kemampuan</a:t>
            </a:r>
            <a:r>
              <a:rPr lang="en-US" sz="700" dirty="0"/>
              <a:t> </a:t>
            </a:r>
            <a:r>
              <a:rPr lang="en-US" sz="700" dirty="0" err="1"/>
              <a:t>Pemecahan</a:t>
            </a:r>
            <a:r>
              <a:rPr lang="en-US" sz="700" dirty="0"/>
              <a:t> </a:t>
            </a:r>
            <a:r>
              <a:rPr lang="en-US" sz="700" dirty="0" err="1"/>
              <a:t>Masalah</a:t>
            </a:r>
            <a:r>
              <a:rPr lang="en-US" sz="700" dirty="0"/>
              <a:t> </a:t>
            </a:r>
            <a:r>
              <a:rPr lang="en-US" sz="700" dirty="0" err="1"/>
              <a:t>Matematika</a:t>
            </a:r>
            <a:r>
              <a:rPr lang="en-US" sz="700" dirty="0"/>
              <a:t> </a:t>
            </a:r>
            <a:r>
              <a:rPr lang="en-US" sz="700" dirty="0" err="1"/>
              <a:t>Siswa</a:t>
            </a:r>
            <a:r>
              <a:rPr lang="en-US" sz="700" dirty="0"/>
              <a:t>. </a:t>
            </a:r>
            <a:r>
              <a:rPr lang="en-US" sz="700" i="1" dirty="0" err="1"/>
              <a:t>Jurnal</a:t>
            </a:r>
            <a:r>
              <a:rPr lang="en-US" sz="700" i="1" dirty="0"/>
              <a:t> </a:t>
            </a:r>
            <a:r>
              <a:rPr lang="en-US" sz="700" i="1" dirty="0" err="1"/>
              <a:t>Ilmiah</a:t>
            </a:r>
            <a:r>
              <a:rPr lang="en-US" sz="700" i="1" dirty="0"/>
              <a:t> </a:t>
            </a:r>
            <a:r>
              <a:rPr lang="en-US" sz="700" i="1" dirty="0" err="1"/>
              <a:t>Sekolah</a:t>
            </a:r>
            <a:r>
              <a:rPr lang="en-US" sz="700" i="1" dirty="0"/>
              <a:t> </a:t>
            </a:r>
            <a:r>
              <a:rPr lang="en-US" sz="700" i="1" dirty="0" err="1"/>
              <a:t>Dasar</a:t>
            </a:r>
            <a:r>
              <a:rPr lang="en-US" sz="700" dirty="0"/>
              <a:t>, </a:t>
            </a:r>
            <a:r>
              <a:rPr lang="en-US" sz="700" i="1" dirty="0"/>
              <a:t>4</a:t>
            </a:r>
            <a:r>
              <a:rPr lang="en-US" sz="700" dirty="0"/>
              <a:t>(2), 131. https://doi.org/10.23887/jisd.v4i2.25103</a:t>
            </a:r>
            <a:endParaRPr lang="id-ID" sz="700" dirty="0"/>
          </a:p>
          <a:p>
            <a:r>
              <a:rPr lang="en-US" sz="700" dirty="0" err="1"/>
              <a:t>Zakaria</a:t>
            </a:r>
            <a:r>
              <a:rPr lang="en-US" sz="700" dirty="0"/>
              <a:t>, E., &amp; </a:t>
            </a:r>
            <a:r>
              <a:rPr lang="en-US" sz="700" dirty="0" err="1"/>
              <a:t>Syamaun</a:t>
            </a:r>
            <a:r>
              <a:rPr lang="en-US" sz="700" dirty="0"/>
              <a:t>, M. (2017). The Effect of Realistic Mathematics Education Approach on Students’ Achievement And Attitudes Towards Mathematics. </a:t>
            </a:r>
            <a:r>
              <a:rPr lang="en-US" sz="700" i="1" dirty="0"/>
              <a:t>Mathematics Education Trends and Research</a:t>
            </a:r>
            <a:r>
              <a:rPr lang="en-US" sz="700" dirty="0"/>
              <a:t>, </a:t>
            </a:r>
            <a:r>
              <a:rPr lang="en-US" sz="700" i="1" dirty="0"/>
              <a:t>2017</a:t>
            </a:r>
            <a:r>
              <a:rPr lang="en-US" sz="700" dirty="0"/>
              <a:t>(1), 32–40. https://doi.org/10.5899/2017/metr-00093</a:t>
            </a:r>
            <a:endParaRPr lang="id-ID" sz="700"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643</Words>
  <Application>Microsoft Office PowerPoint</Application>
  <PresentationFormat>Widescreen</PresentationFormat>
  <Paragraphs>79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Delius Swash Caps</vt:lpstr>
      <vt:lpstr>Exo</vt:lpstr>
      <vt:lpstr>Arial</vt:lpstr>
      <vt:lpstr>Wingdings</vt:lpstr>
      <vt:lpstr>Dancing Script</vt:lpstr>
      <vt:lpstr>Century Gothic</vt:lpstr>
      <vt:lpstr>Office Theme</vt:lpstr>
      <vt:lpstr>Framework Pembelajaran Matematika Realistik berbasis Flipped Classroom terhadap Minat Belajar Siswa di Masa Pasca Pandemi</vt:lpstr>
      <vt:lpstr>Pendahuluan</vt:lpstr>
      <vt:lpstr>Pertanyaan Penelitian (Rumusan Masalah)</vt:lpstr>
      <vt:lpstr>Metode</vt:lpstr>
      <vt:lpstr>Hasil</vt:lpstr>
      <vt:lpstr>Pembahasan</vt:lpstr>
      <vt:lpstr>Temuan Penting Penelitian</vt:lpstr>
      <vt:lpstr>Manfaat Penelitian</vt:lpstr>
      <vt:lpstr>Referensi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Framework Pembelajaran Matematika Realistik berbasis Flipped Classroom terhadap Minat Belajar Siswa di Masa Pasca Pandemi</dc:title>
  <dc:creator>Umsida</dc:creator>
  <cp:lastModifiedBy>Lenovo</cp:lastModifiedBy>
  <cp:revision>5</cp:revision>
  <dcterms:created xsi:type="dcterms:W3CDTF">2020-02-15T07:43:00Z</dcterms:created>
  <dcterms:modified xsi:type="dcterms:W3CDTF">2022-08-19T09:04:47Z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