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68" r:id="rId5"/>
    <p:sldId id="263" r:id="rId6"/>
    <p:sldId id="269" r:id="rId7"/>
    <p:sldId id="259" r:id="rId8"/>
    <p:sldId id="260" r:id="rId9"/>
    <p:sldId id="270" r:id="rId10"/>
    <p:sldId id="271" r:id="rId11"/>
    <p:sldId id="261" r:id="rId12"/>
    <p:sldId id="264" r:id="rId13"/>
    <p:sldId id="272" r:id="rId14"/>
    <p:sldId id="265" r:id="rId15"/>
  </p:sldIdLst>
  <p:sldSz cx="12192000" cy="6858000"/>
  <p:notesSz cx="9144000" cy="6858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Exo" panose="020B0604020202020204" charset="0"/>
      <p:regular r:id="rId25"/>
      <p:bold r:id="rId26"/>
      <p:italic r:id="rId27"/>
      <p:boldItalic r:id="rId28"/>
    </p:embeddedFont>
    <p:embeddedFont>
      <p:font typeface="Palatino Linotype" panose="02040502050505030304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>
        <p:scale>
          <a:sx n="75" d="100"/>
          <a:sy n="75" d="100"/>
        </p:scale>
        <p:origin x="45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38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266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3322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35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4625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60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509/t.v6i1.20569%20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009/jpmm.002.1.0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67529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en-US" sz="3200" dirty="0">
                <a:latin typeface="Exo"/>
                <a:ea typeface="Exo"/>
                <a:cs typeface="Exo"/>
                <a:sym typeface="Exo"/>
              </a:rPr>
              <a:t>PENGARUH MODEL PEMBELAJARAN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KOOPERATIF TIPE MAKE A MATCH TERHADAP MOTIVASI BELAJAR SISWA PADA MATERI SISTEM TATA SURYA DISEKOLAH DASAR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16430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b="1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Fauziyah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Rachman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Pembimbing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Setiyawati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M.Pd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Pendidikan Guru </a:t>
            </a:r>
            <a:r>
              <a:rPr lang="en-US" dirty="0" err="1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sekolah</a:t>
            </a:r>
            <a:r>
              <a:rPr lang="en-US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 Dasar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mei,2023</a:t>
            </a:r>
            <a:endParaRPr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>
              <a:buNone/>
            </a:pPr>
            <a:endParaRPr lang="en-US" sz="1800" b="1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indent="-228600">
              <a:buNone/>
            </a:pPr>
            <a:r>
              <a:rPr lang="en-US" sz="1800" b="1" dirty="0"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                                                       </a:t>
            </a:r>
            <a:r>
              <a:rPr lang="en-US" sz="1800" b="1" dirty="0" err="1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Tabel</a:t>
            </a:r>
            <a:r>
              <a:rPr lang="en-US" sz="1800" b="1" spc="-2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b="1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3. </a:t>
            </a:r>
            <a:r>
              <a:rPr lang="en-US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Hasil</a:t>
            </a:r>
            <a:r>
              <a:rPr lang="en-US" sz="1800" spc="-5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Uji</a:t>
            </a:r>
            <a:r>
              <a:rPr lang="en-US" sz="1800" spc="-1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</a:t>
            </a:r>
            <a:r>
              <a:rPr lang="en-US" sz="1800" spc="-1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 err="1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Berpasangan</a:t>
            </a:r>
            <a:endParaRPr lang="en-ID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05D7AF-A95C-DF07-2FF3-275D790B4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591670"/>
              </p:ext>
            </p:extLst>
          </p:nvPr>
        </p:nvGraphicFramePr>
        <p:xfrm>
          <a:off x="1813035" y="2853558"/>
          <a:ext cx="7835462" cy="23873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61934">
                  <a:extLst>
                    <a:ext uri="{9D8B030D-6E8A-4147-A177-3AD203B41FA5}">
                      <a16:colId xmlns:a16="http://schemas.microsoft.com/office/drawing/2014/main" val="3836975089"/>
                    </a:ext>
                  </a:extLst>
                </a:gridCol>
                <a:gridCol w="1112021">
                  <a:extLst>
                    <a:ext uri="{9D8B030D-6E8A-4147-A177-3AD203B41FA5}">
                      <a16:colId xmlns:a16="http://schemas.microsoft.com/office/drawing/2014/main" val="2881667759"/>
                    </a:ext>
                  </a:extLst>
                </a:gridCol>
                <a:gridCol w="2012275">
                  <a:extLst>
                    <a:ext uri="{9D8B030D-6E8A-4147-A177-3AD203B41FA5}">
                      <a16:colId xmlns:a16="http://schemas.microsoft.com/office/drawing/2014/main" val="243911175"/>
                    </a:ext>
                  </a:extLst>
                </a:gridCol>
                <a:gridCol w="2249232">
                  <a:extLst>
                    <a:ext uri="{9D8B030D-6E8A-4147-A177-3AD203B41FA5}">
                      <a16:colId xmlns:a16="http://schemas.microsoft.com/office/drawing/2014/main" val="3774858676"/>
                    </a:ext>
                  </a:extLst>
                </a:gridCol>
              </a:tblGrid>
              <a:tr h="1231086">
                <a:tc>
                  <a:txBody>
                    <a:bodyPr/>
                    <a:lstStyle/>
                    <a:p>
                      <a:pPr marL="250825" marR="189865" algn="ctr">
                        <a:lnSpc>
                          <a:spcPts val="134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Perhitungan</a:t>
                      </a:r>
                      <a:r>
                        <a:rPr lang="en-US" sz="1000" spc="-5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motivasi</a:t>
                      </a:r>
                      <a:endParaRPr lang="en-ID" sz="1100">
                        <a:effectLst/>
                      </a:endParaRPr>
                    </a:p>
                    <a:p>
                      <a:pPr marL="74295" marR="18986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belajar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0" marR="25336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Sig*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27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Keterangan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0980" marR="74930" algn="ctr">
                        <a:lnSpc>
                          <a:spcPts val="134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Perhitungan</a:t>
                      </a:r>
                      <a:r>
                        <a:rPr lang="en-US" sz="1000" spc="-5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motivasi</a:t>
                      </a:r>
                      <a:endParaRPr lang="en-ID" sz="1100">
                        <a:effectLst/>
                      </a:endParaRPr>
                    </a:p>
                    <a:p>
                      <a:pPr marL="44450" marR="7493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belajar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3608594"/>
                  </a:ext>
                </a:extLst>
              </a:tr>
              <a:tr h="1156251">
                <a:tc>
                  <a:txBody>
                    <a:bodyPr/>
                    <a:lstStyle/>
                    <a:p>
                      <a:pPr marL="319405">
                        <a:lnSpc>
                          <a:spcPts val="1340"/>
                        </a:lnSpc>
                      </a:pPr>
                      <a:r>
                        <a:rPr lang="en-US" sz="1000">
                          <a:effectLst/>
                        </a:rPr>
                        <a:t>Paired</a:t>
                      </a:r>
                      <a:r>
                        <a:rPr lang="en-US" sz="1000" spc="-2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sampel</a:t>
                      </a:r>
                      <a:r>
                        <a:rPr lang="en-US" sz="1000" spc="-2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</a:t>
                      </a:r>
                      <a:r>
                        <a:rPr lang="en-US" sz="1000" spc="-2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test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marR="25336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0.000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210" marR="231775" indent="-18415"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Ada perbedaan</a:t>
                      </a:r>
                      <a:r>
                        <a:rPr lang="en-US" sz="1000" spc="-23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signifikansi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ts val="1340"/>
                        </a:lnSpc>
                      </a:pPr>
                      <a:r>
                        <a:rPr lang="en-US" sz="1000" dirty="0">
                          <a:effectLst/>
                        </a:rPr>
                        <a:t>Paired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sampel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-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test</a:t>
                      </a:r>
                      <a:endParaRPr lang="en-ID" sz="1100" dirty="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2614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15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1,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diketahui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rata </a:t>
            </a:r>
            <a:r>
              <a:rPr lang="en-ID" dirty="0" err="1"/>
              <a:t>rata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26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VI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perlakuan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model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kooperatif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make a match pada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tata </a:t>
            </a:r>
            <a:r>
              <a:rPr lang="en-ID" dirty="0" err="1"/>
              <a:t>surya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kategori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. </a:t>
            </a:r>
            <a:r>
              <a:rPr lang="en-ID" dirty="0" err="1"/>
              <a:t>Selanjutnya</a:t>
            </a:r>
            <a:r>
              <a:rPr lang="en-ID" dirty="0"/>
              <a:t>,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kooperatif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make </a:t>
            </a:r>
            <a:r>
              <a:rPr lang="en-ID" dirty="0" err="1"/>
              <a:t>amatch</a:t>
            </a:r>
            <a:r>
              <a:rPr lang="en-ID" dirty="0"/>
              <a:t> yang </a:t>
            </a:r>
            <a:r>
              <a:rPr lang="en-ID" dirty="0" err="1"/>
              <a:t>diterapkan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uji t </a:t>
            </a:r>
            <a:r>
              <a:rPr lang="en-ID" dirty="0" err="1"/>
              <a:t>berpasangan</a:t>
            </a:r>
            <a:r>
              <a:rPr lang="en-ID" dirty="0"/>
              <a:t>. </a:t>
            </a:r>
            <a:r>
              <a:rPr lang="en-ID" dirty="0" err="1"/>
              <a:t>Syarat</a:t>
            </a:r>
            <a:r>
              <a:rPr lang="en-ID" dirty="0"/>
              <a:t> uji t </a:t>
            </a:r>
            <a:r>
              <a:rPr lang="en-ID" dirty="0" err="1"/>
              <a:t>berpasangan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data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berdistribusi</a:t>
            </a:r>
            <a:r>
              <a:rPr lang="en-ID" dirty="0"/>
              <a:t> normal. Data </a:t>
            </a:r>
            <a:r>
              <a:rPr lang="en-ID" dirty="0" err="1"/>
              <a:t>berdistribusi</a:t>
            </a:r>
            <a:r>
              <a:rPr lang="en-ID" dirty="0"/>
              <a:t> normal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p 0,05. Uji </a:t>
            </a:r>
            <a:r>
              <a:rPr lang="en-ID" dirty="0" err="1"/>
              <a:t>normalitas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data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persamaan</a:t>
            </a:r>
            <a:r>
              <a:rPr lang="en-ID" dirty="0"/>
              <a:t> Shapiro-Wilk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yang </a:t>
            </a:r>
            <a:r>
              <a:rPr lang="en-ID" dirty="0" err="1"/>
              <a:t>dijadikan</a:t>
            </a:r>
            <a:r>
              <a:rPr lang="en-ID" dirty="0"/>
              <a:t> </a:t>
            </a:r>
            <a:r>
              <a:rPr lang="en-ID" dirty="0" err="1"/>
              <a:t>subyek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50 </a:t>
            </a:r>
            <a:r>
              <a:rPr lang="en-ID" dirty="0" err="1"/>
              <a:t>siswa</a:t>
            </a:r>
            <a:r>
              <a:rPr lang="en-ID" dirty="0"/>
              <a:t>. Hasil uji </a:t>
            </a:r>
            <a:r>
              <a:rPr lang="en-ID" dirty="0" err="1"/>
              <a:t>normalitas</a:t>
            </a:r>
            <a:r>
              <a:rPr lang="en-ID" dirty="0"/>
              <a:t> data pre-test dan post-test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 </a:t>
            </a:r>
            <a:r>
              <a:rPr lang="en-ID" dirty="0" err="1"/>
              <a:t>ditampilkan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2. 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en-ID" dirty="0" err="1"/>
              <a:t>Berdasarkan</a:t>
            </a:r>
            <a:r>
              <a:rPr lang="en-ID" dirty="0"/>
              <a:t> data yang </a:t>
            </a:r>
            <a:r>
              <a:rPr lang="en-ID" dirty="0" err="1"/>
              <a:t>disajikan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2,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p 0,05,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dikatakan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data </a:t>
            </a:r>
            <a:r>
              <a:rPr lang="en-ID" dirty="0" err="1"/>
              <a:t>berdistribusi</a:t>
            </a:r>
            <a:r>
              <a:rPr lang="en-ID" dirty="0"/>
              <a:t> normal. Uji t </a:t>
            </a:r>
            <a:r>
              <a:rPr lang="en-ID" dirty="0" err="1"/>
              <a:t>berpasangan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signifikansi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 </a:t>
            </a:r>
            <a:r>
              <a:rPr lang="en-ID" dirty="0" err="1"/>
              <a:t>disajikan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uji t </a:t>
            </a:r>
            <a:r>
              <a:rPr lang="en-ID" dirty="0" err="1"/>
              <a:t>berpasangan</a:t>
            </a:r>
            <a:r>
              <a:rPr lang="en-ID" dirty="0"/>
              <a:t> pada </a:t>
            </a:r>
            <a:r>
              <a:rPr lang="en-ID" dirty="0" err="1"/>
              <a:t>Tabel</a:t>
            </a:r>
            <a:r>
              <a:rPr lang="en-ID" dirty="0"/>
              <a:t> 3.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en-ID" dirty="0" err="1"/>
              <a:t>Berdasarkan</a:t>
            </a:r>
            <a:r>
              <a:rPr lang="en-ID" dirty="0"/>
              <a:t> data yang </a:t>
            </a:r>
            <a:r>
              <a:rPr lang="en-ID" dirty="0" err="1"/>
              <a:t>disajikan</a:t>
            </a:r>
            <a:r>
              <a:rPr lang="en-ID" dirty="0"/>
              <a:t> pada </a:t>
            </a:r>
            <a:r>
              <a:rPr lang="en-ID" dirty="0" err="1"/>
              <a:t>Tabel</a:t>
            </a:r>
            <a:r>
              <a:rPr lang="en-ID" dirty="0"/>
              <a:t> 3, </a:t>
            </a:r>
            <a:r>
              <a:rPr lang="en-ID" dirty="0" err="1"/>
              <a:t>nilai</a:t>
            </a:r>
            <a:r>
              <a:rPr lang="en-ID" dirty="0"/>
              <a:t> p (2-tailed) </a:t>
            </a:r>
            <a:r>
              <a:rPr lang="en-ID" dirty="0" err="1"/>
              <a:t>untuk</a:t>
            </a:r>
            <a:r>
              <a:rPr lang="en-ID" dirty="0"/>
              <a:t> uji t </a:t>
            </a:r>
            <a:r>
              <a:rPr lang="en-ID" dirty="0" err="1"/>
              <a:t>berpasangan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0,05, </a:t>
            </a:r>
            <a:r>
              <a:rPr lang="en-ID" dirty="0" err="1"/>
              <a:t>sehingga</a:t>
            </a:r>
            <a:r>
              <a:rPr lang="en-ID" dirty="0"/>
              <a:t> Ho </a:t>
            </a:r>
            <a:r>
              <a:rPr lang="en-ID" dirty="0" err="1"/>
              <a:t>ditolak</a:t>
            </a:r>
            <a:r>
              <a:rPr lang="en-ID" dirty="0"/>
              <a:t>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pengaruh</a:t>
            </a:r>
            <a:r>
              <a:rPr lang="en-ID" dirty="0"/>
              <a:t> model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kooperatif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make a match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. Hal yang </a:t>
            </a:r>
            <a:r>
              <a:rPr lang="en-ID" dirty="0" err="1"/>
              <a:t>demikian</a:t>
            </a:r>
            <a:r>
              <a:rPr lang="en-ID" dirty="0"/>
              <a:t> </a:t>
            </a:r>
            <a:r>
              <a:rPr lang="en-ID" dirty="0" err="1"/>
              <a:t>senada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pendapat</a:t>
            </a:r>
            <a:r>
              <a:rPr lang="en-ID" dirty="0"/>
              <a:t> (</a:t>
            </a:r>
            <a:r>
              <a:rPr lang="en-ID" dirty="0" err="1"/>
              <a:t>Anggraini</a:t>
            </a:r>
            <a:r>
              <a:rPr lang="en-ID" dirty="0"/>
              <a:t>, 2012) </a:t>
            </a:r>
            <a:r>
              <a:rPr lang="en-ID" dirty="0" err="1"/>
              <a:t>bahwa</a:t>
            </a:r>
            <a:r>
              <a:rPr lang="en-ID" dirty="0"/>
              <a:t> model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kooperatif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make a match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, </a:t>
            </a:r>
            <a:r>
              <a:rPr lang="en-ID" dirty="0" err="1"/>
              <a:t>sebab</a:t>
            </a:r>
            <a:r>
              <a:rPr lang="en-ID" dirty="0"/>
              <a:t> model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meingkatkan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guru dan </a:t>
            </a:r>
            <a:r>
              <a:rPr lang="en-ID" dirty="0" err="1"/>
              <a:t>sisa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yang </a:t>
            </a:r>
            <a:r>
              <a:rPr lang="en-ID" dirty="0" err="1"/>
              <a:t>menyenangkan</a:t>
            </a:r>
            <a:r>
              <a:rPr lang="en-ID" dirty="0"/>
              <a:t>. 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en-ID" dirty="0"/>
              <a:t>Hal </a:t>
            </a:r>
            <a:r>
              <a:rPr lang="en-ID" dirty="0" err="1"/>
              <a:t>serupa</a:t>
            </a:r>
            <a:r>
              <a:rPr lang="en-ID" dirty="0"/>
              <a:t> juga </a:t>
            </a:r>
            <a:r>
              <a:rPr lang="en-ID" dirty="0" err="1"/>
              <a:t>dipaparkan</a:t>
            </a:r>
            <a:r>
              <a:rPr lang="en-ID" dirty="0"/>
              <a:t> oleh </a:t>
            </a:r>
            <a:r>
              <a:rPr lang="en-ID" dirty="0" err="1"/>
              <a:t>Suttrisno</a:t>
            </a:r>
            <a:r>
              <a:rPr lang="en-ID" dirty="0"/>
              <a:t> (2023)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Respon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model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kooperatif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rata-rata 97 </a:t>
            </a:r>
            <a:r>
              <a:rPr lang="en-ID" dirty="0" err="1"/>
              <a:t>persen</a:t>
            </a:r>
            <a:r>
              <a:rPr lang="en-ID" dirty="0"/>
              <a:t>. </a:t>
            </a:r>
            <a:r>
              <a:rPr lang="en-ID" dirty="0" err="1"/>
              <a:t>Artinya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model </a:t>
            </a:r>
            <a:r>
              <a:rPr lang="en-ID" dirty="0" err="1"/>
              <a:t>ini</a:t>
            </a:r>
            <a:r>
              <a:rPr lang="en-ID" dirty="0"/>
              <a:t> sangat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oleh guru. Model </a:t>
            </a:r>
            <a:r>
              <a:rPr lang="en-ID" dirty="0" err="1"/>
              <a:t>pembelajaran</a:t>
            </a:r>
            <a:r>
              <a:rPr lang="en-ID" dirty="0"/>
              <a:t> make a match </a:t>
            </a:r>
            <a:r>
              <a:rPr lang="en-ID" dirty="0" err="1"/>
              <a:t>adalah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model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kooperatif</a:t>
            </a:r>
            <a:r>
              <a:rPr lang="en-ID" dirty="0"/>
              <a:t> yang </a:t>
            </a:r>
            <a:r>
              <a:rPr lang="en-ID" dirty="0" err="1"/>
              <a:t>menuntut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pasangan</a:t>
            </a:r>
            <a:r>
              <a:rPr lang="en-ID" dirty="0"/>
              <a:t> </a:t>
            </a:r>
            <a:r>
              <a:rPr lang="en-ID" dirty="0" err="1"/>
              <a:t>kartu</a:t>
            </a:r>
            <a:r>
              <a:rPr lang="en-ID" dirty="0"/>
              <a:t> </a:t>
            </a:r>
            <a:r>
              <a:rPr lang="en-ID" dirty="0" err="1"/>
              <a:t>soal</a:t>
            </a:r>
            <a:r>
              <a:rPr lang="en-ID" dirty="0"/>
              <a:t> dan </a:t>
            </a:r>
            <a:r>
              <a:rPr lang="en-ID" dirty="0" err="1"/>
              <a:t>jawaban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dibuat</a:t>
            </a:r>
            <a:r>
              <a:rPr lang="en-ID" dirty="0"/>
              <a:t> oleh </a:t>
            </a:r>
            <a:r>
              <a:rPr lang="en-ID" dirty="0" err="1"/>
              <a:t>pendidik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, </a:t>
            </a:r>
            <a:r>
              <a:rPr lang="en-ID" dirty="0" err="1"/>
              <a:t>dengan</a:t>
            </a:r>
            <a:r>
              <a:rPr lang="en-ID" dirty="0"/>
              <a:t> batas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agar </a:t>
            </a:r>
            <a:r>
              <a:rPr lang="en-ID" dirty="0" err="1"/>
              <a:t>tercipta</a:t>
            </a:r>
            <a:r>
              <a:rPr lang="en-ID" dirty="0"/>
              <a:t> </a:t>
            </a:r>
            <a:r>
              <a:rPr lang="en-ID" dirty="0" err="1"/>
              <a:t>kerjasama</a:t>
            </a:r>
            <a:r>
              <a:rPr lang="en-ID" dirty="0"/>
              <a:t> </a:t>
            </a:r>
            <a:r>
              <a:rPr lang="en-ID" dirty="0" err="1"/>
              <a:t>antarsiswa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menyelesaikannya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kooperatif</a:t>
            </a:r>
            <a:r>
              <a:rPr lang="en-ID" dirty="0"/>
              <a:t>. </a:t>
            </a:r>
            <a:r>
              <a:rPr lang="en-ID" dirty="0" err="1"/>
              <a:t>Tipe</a:t>
            </a:r>
            <a:r>
              <a:rPr lang="en-ID" dirty="0"/>
              <a:t> make a match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pasangan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kooperatif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guru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. </a:t>
            </a:r>
            <a:r>
              <a:rPr lang="en-ID" dirty="0" err="1"/>
              <a:t>Pembelajaran</a:t>
            </a:r>
            <a:r>
              <a:rPr lang="en-ID" dirty="0"/>
              <a:t> di </a:t>
            </a:r>
            <a:r>
              <a:rPr lang="en-ID" dirty="0" err="1"/>
              <a:t>kelas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make a match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mata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 dan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didik</a:t>
            </a:r>
            <a:r>
              <a:rPr lang="en-ID" dirty="0"/>
              <a:t>.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1. </a:t>
            </a:r>
            <a:r>
              <a:rPr lang="en-ID" dirty="0" err="1"/>
              <a:t>Aliputri</a:t>
            </a:r>
            <a:r>
              <a:rPr lang="en-ID" dirty="0"/>
              <a:t>, D. H. (2018). </a:t>
            </a:r>
            <a:r>
              <a:rPr lang="en-ID" dirty="0" err="1"/>
              <a:t>Penerapan</a:t>
            </a:r>
            <a:r>
              <a:rPr lang="en-ID" dirty="0"/>
              <a:t> Model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Kooperatif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Make A Match </a:t>
            </a:r>
            <a:r>
              <a:rPr lang="en-ID" dirty="0" err="1"/>
              <a:t>Berbantuan</a:t>
            </a:r>
            <a:r>
              <a:rPr lang="en-ID" dirty="0"/>
              <a:t> </a:t>
            </a:r>
            <a:r>
              <a:rPr lang="en-ID" dirty="0" err="1"/>
              <a:t>Kartu</a:t>
            </a:r>
            <a:r>
              <a:rPr lang="en-ID" dirty="0"/>
              <a:t> </a:t>
            </a:r>
            <a:r>
              <a:rPr lang="en-ID" dirty="0" err="1"/>
              <a:t>Bergambar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Hasil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. </a:t>
            </a:r>
            <a:r>
              <a:rPr lang="en-ID" dirty="0" err="1"/>
              <a:t>Jurnal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Pendidikan Dasar, 2(1A), 70–77. https://doi.org/10.21067/jbpd.v2i1a.2351 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2. </a:t>
            </a:r>
            <a:r>
              <a:rPr lang="en-ID" dirty="0" err="1"/>
              <a:t>Ambros</a:t>
            </a:r>
            <a:r>
              <a:rPr lang="en-ID" dirty="0"/>
              <a:t>. (2021). ( Teachers and Learning Motivation of. 2(2), 26–30. </a:t>
            </a:r>
            <a:r>
              <a:rPr lang="en-ID" dirty="0" err="1"/>
              <a:t>Anggraeni</a:t>
            </a:r>
            <a:r>
              <a:rPr lang="en-ID" dirty="0"/>
              <a:t>, A. A. A., </a:t>
            </a:r>
            <a:r>
              <a:rPr lang="en-ID" dirty="0" err="1"/>
              <a:t>Veryliana</a:t>
            </a:r>
            <a:r>
              <a:rPr lang="en-ID" dirty="0"/>
              <a:t>, P., &amp; </a:t>
            </a:r>
            <a:r>
              <a:rPr lang="en-ID" dirty="0" err="1"/>
              <a:t>Fatkhu</a:t>
            </a:r>
            <a:r>
              <a:rPr lang="en-ID" dirty="0"/>
              <a:t> R, I. F. R. (2019). </a:t>
            </a:r>
            <a:r>
              <a:rPr lang="en-ID" dirty="0" err="1"/>
              <a:t>Pengaruh</a:t>
            </a:r>
            <a:r>
              <a:rPr lang="en-ID" dirty="0"/>
              <a:t> Model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Kooperatif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Make A Match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dan Hasil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Matematika</a:t>
            </a:r>
            <a:r>
              <a:rPr lang="en-ID" dirty="0"/>
              <a:t>. International Journal of Elementary Education, 3(2), 218. https://doi.org/10.23887/ijee.v3i2.18552 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3. </a:t>
            </a:r>
            <a:r>
              <a:rPr lang="en-ID" dirty="0" err="1"/>
              <a:t>Asyafah</a:t>
            </a:r>
            <a:r>
              <a:rPr lang="en-ID" dirty="0"/>
              <a:t>, A. (2019). MENIMBANG MODEL PEMBELAJARAN (Kajian </a:t>
            </a:r>
            <a:r>
              <a:rPr lang="en-ID" dirty="0" err="1"/>
              <a:t>Teoretis-Kritis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Model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Pendidikan Islam). TARBAWY : Indonesian Journal of Islamic Education, 6(1), 19–32. </a:t>
            </a:r>
            <a:r>
              <a:rPr lang="en-ID" dirty="0">
                <a:hlinkClick r:id="rId3"/>
              </a:rPr>
              <a:t>https://doi.org/10.17509/t.v6i1.20569 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>
                <a:hlinkClick r:id="rId3"/>
              </a:rPr>
              <a:t>4</a:t>
            </a:r>
            <a:r>
              <a:rPr lang="en-ID" dirty="0"/>
              <a:t>. </a:t>
            </a:r>
            <a:r>
              <a:rPr lang="en-ID" dirty="0" err="1"/>
              <a:t>Halidayani</a:t>
            </a:r>
            <a:r>
              <a:rPr lang="en-ID" dirty="0"/>
              <a:t>. (2020). </a:t>
            </a:r>
            <a:r>
              <a:rPr lang="en-ID" dirty="0" err="1"/>
              <a:t>Penerapan</a:t>
            </a:r>
            <a:r>
              <a:rPr lang="en-ID" dirty="0"/>
              <a:t> Model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Kooperatif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Make a </a:t>
            </a:r>
            <a:r>
              <a:rPr lang="en-ID" dirty="0" err="1"/>
              <a:t>Matchuntuk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Hasil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Pada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Kosakata</a:t>
            </a:r>
            <a:r>
              <a:rPr lang="en-ID" dirty="0"/>
              <a:t> Baku Dan </a:t>
            </a:r>
            <a:r>
              <a:rPr lang="en-ID" dirty="0" err="1"/>
              <a:t>Tidak</a:t>
            </a:r>
            <a:r>
              <a:rPr lang="en-ID" dirty="0"/>
              <a:t> Baku Di </a:t>
            </a:r>
            <a:r>
              <a:rPr lang="en-ID" dirty="0" err="1"/>
              <a:t>Kelas</a:t>
            </a:r>
            <a:r>
              <a:rPr lang="en-ID" dirty="0"/>
              <a:t> Iv Min 16 Aceh </a:t>
            </a:r>
            <a:r>
              <a:rPr lang="en-ID" dirty="0" err="1"/>
              <a:t>Besar</a:t>
            </a:r>
            <a:r>
              <a:rPr lang="en-ID" dirty="0"/>
              <a:t>. (170205043), 16.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5. </a:t>
            </a:r>
            <a:r>
              <a:rPr lang="en-ID" dirty="0" err="1"/>
              <a:t>Lutfiwati</a:t>
            </a:r>
            <a:r>
              <a:rPr lang="en-ID" dirty="0"/>
              <a:t>, S. (2020).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dan </a:t>
            </a:r>
            <a:r>
              <a:rPr lang="en-ID" dirty="0" err="1"/>
              <a:t>prestasi</a:t>
            </a:r>
            <a:r>
              <a:rPr lang="en-ID" dirty="0"/>
              <a:t> </a:t>
            </a:r>
            <a:r>
              <a:rPr lang="en-ID" dirty="0" err="1"/>
              <a:t>akademik</a:t>
            </a:r>
            <a:r>
              <a:rPr lang="en-ID" dirty="0"/>
              <a:t>. Al-</a:t>
            </a:r>
            <a:r>
              <a:rPr lang="en-ID" dirty="0" err="1"/>
              <a:t>Idarah</a:t>
            </a:r>
            <a:r>
              <a:rPr lang="en-ID" dirty="0"/>
              <a:t>: </a:t>
            </a:r>
            <a:r>
              <a:rPr lang="en-ID" dirty="0" err="1"/>
              <a:t>Jurnal</a:t>
            </a:r>
            <a:r>
              <a:rPr lang="en-ID" dirty="0"/>
              <a:t> </a:t>
            </a:r>
            <a:r>
              <a:rPr lang="en-ID" dirty="0" err="1"/>
              <a:t>Kependidikan</a:t>
            </a:r>
            <a:r>
              <a:rPr lang="en-ID" dirty="0"/>
              <a:t> Islam, 10(1), 2020.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 6. </a:t>
            </a:r>
            <a:r>
              <a:rPr lang="en-ID" dirty="0" err="1"/>
              <a:t>Marhabang</a:t>
            </a:r>
            <a:r>
              <a:rPr lang="en-ID" dirty="0"/>
              <a:t>, M. (2018). </a:t>
            </a:r>
            <a:r>
              <a:rPr lang="en-ID" dirty="0" err="1"/>
              <a:t>Penerapan</a:t>
            </a:r>
            <a:r>
              <a:rPr lang="en-ID" dirty="0"/>
              <a:t> Model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Kooperatif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Make A Match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Keaktifan</a:t>
            </a:r>
            <a:r>
              <a:rPr lang="en-ID" dirty="0"/>
              <a:t> Dan </a:t>
            </a:r>
            <a:r>
              <a:rPr lang="en-ID" dirty="0" err="1"/>
              <a:t>Prestasi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Sosiologi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Xi Ips 1 </a:t>
            </a:r>
            <a:r>
              <a:rPr lang="en-ID" dirty="0" err="1"/>
              <a:t>Sma</a:t>
            </a:r>
            <a:r>
              <a:rPr lang="en-ID" dirty="0"/>
              <a:t> Negeri 7 </a:t>
            </a:r>
            <a:r>
              <a:rPr lang="en-ID" dirty="0" err="1"/>
              <a:t>Pinrang</a:t>
            </a:r>
            <a:r>
              <a:rPr lang="en-ID" dirty="0"/>
              <a:t> (Cooperative Learning Model To Improve Sociology Learning Activity And Achievement Of The </a:t>
            </a:r>
            <a:r>
              <a:rPr lang="en-ID" dirty="0" err="1"/>
              <a:t>Stude</a:t>
            </a:r>
            <a:r>
              <a:rPr lang="en-ID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7</a:t>
            </a:r>
            <a:r>
              <a:rPr lang="en-ID" dirty="0"/>
              <a:t>. </a:t>
            </a:r>
            <a:r>
              <a:rPr lang="en-ID" dirty="0" err="1"/>
              <a:t>Mukhibat</a:t>
            </a:r>
            <a:r>
              <a:rPr lang="en-ID" dirty="0"/>
              <a:t>, M., </a:t>
            </a:r>
            <a:r>
              <a:rPr lang="en-ID" dirty="0" err="1"/>
              <a:t>Fitri</a:t>
            </a:r>
            <a:r>
              <a:rPr lang="en-ID" dirty="0"/>
              <a:t>, N. F., &amp; </a:t>
            </a:r>
            <a:r>
              <a:rPr lang="en-ID" dirty="0" err="1"/>
              <a:t>Hartati</a:t>
            </a:r>
            <a:r>
              <a:rPr lang="en-ID" dirty="0"/>
              <a:t>, A. S. (2018). </a:t>
            </a:r>
            <a:r>
              <a:rPr lang="en-ID" dirty="0" err="1"/>
              <a:t>Pendampingan</a:t>
            </a:r>
            <a:r>
              <a:rPr lang="en-ID" dirty="0"/>
              <a:t> </a:t>
            </a:r>
            <a:r>
              <a:rPr lang="en-ID" dirty="0" err="1"/>
              <a:t>Implementasi</a:t>
            </a:r>
            <a:r>
              <a:rPr lang="en-ID" dirty="0"/>
              <a:t> </a:t>
            </a:r>
            <a:r>
              <a:rPr lang="en-ID" dirty="0" err="1"/>
              <a:t>Kurikulum</a:t>
            </a:r>
            <a:r>
              <a:rPr lang="en-ID" dirty="0"/>
              <a:t> 2013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Mutu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Guru-guru (POKJA RA) </a:t>
            </a:r>
            <a:r>
              <a:rPr lang="en-ID" dirty="0" err="1"/>
              <a:t>Poncol</a:t>
            </a:r>
            <a:r>
              <a:rPr lang="en-ID" dirty="0"/>
              <a:t> di </a:t>
            </a:r>
            <a:r>
              <a:rPr lang="en-ID" dirty="0" err="1"/>
              <a:t>Magetan</a:t>
            </a:r>
            <a:r>
              <a:rPr lang="en-ID" dirty="0"/>
              <a:t>. </a:t>
            </a:r>
            <a:r>
              <a:rPr lang="en-ID" dirty="0" err="1"/>
              <a:t>Jurnal</a:t>
            </a:r>
            <a:r>
              <a:rPr lang="en-ID" dirty="0"/>
              <a:t> </a:t>
            </a:r>
            <a:r>
              <a:rPr lang="en-ID" dirty="0" err="1"/>
              <a:t>Pemberdayaan</a:t>
            </a:r>
            <a:r>
              <a:rPr lang="en-ID" dirty="0"/>
              <a:t> Masyarakat </a:t>
            </a:r>
            <a:r>
              <a:rPr lang="en-ID" dirty="0" err="1"/>
              <a:t>Madani</a:t>
            </a:r>
            <a:r>
              <a:rPr lang="en-ID" dirty="0"/>
              <a:t> (JPMM), 2(1), 83–101. </a:t>
            </a:r>
            <a:r>
              <a:rPr lang="en-ID" dirty="0">
                <a:hlinkClick r:id="rId3"/>
              </a:rPr>
              <a:t>https://doi.org/10.21009/jpmm.002.1.06</a:t>
            </a:r>
            <a:endParaRPr lang="en-ID" dirty="0"/>
          </a:p>
          <a:p>
            <a:pPr marL="7429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 startAt="8"/>
            </a:pPr>
            <a:r>
              <a:rPr lang="en-ID" dirty="0" err="1"/>
              <a:t>Nasution</a:t>
            </a:r>
            <a:r>
              <a:rPr lang="en-ID" dirty="0"/>
              <a:t>, W. </a:t>
            </a:r>
            <a:r>
              <a:rPr lang="en-ID" dirty="0" err="1"/>
              <a:t>nur</a:t>
            </a:r>
            <a:r>
              <a:rPr lang="en-ID" dirty="0"/>
              <a:t>, &amp; </a:t>
            </a:r>
            <a:r>
              <a:rPr lang="en-ID" dirty="0" err="1"/>
              <a:t>Ritonga</a:t>
            </a:r>
            <a:r>
              <a:rPr lang="en-ID" dirty="0"/>
              <a:t>, A. A. (2019). Strategi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kooperatif</a:t>
            </a:r>
            <a:r>
              <a:rPr lang="en-ID" dirty="0"/>
              <a:t> </a:t>
            </a:r>
            <a:r>
              <a:rPr lang="en-ID" dirty="0" err="1"/>
              <a:t>konsepdiri</a:t>
            </a:r>
            <a:r>
              <a:rPr lang="en-ID" dirty="0"/>
              <a:t> dan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. In Journal of Chemical Information and </a:t>
            </a:r>
            <a:r>
              <a:rPr lang="en-ID" dirty="0" err="1"/>
              <a:t>Modeling</a:t>
            </a:r>
            <a:r>
              <a:rPr lang="en-ID" dirty="0"/>
              <a:t>. </a:t>
            </a:r>
            <a:r>
              <a:rPr lang="en-ID" dirty="0" err="1"/>
              <a:t>Nurhalizah</a:t>
            </a:r>
            <a:r>
              <a:rPr lang="en-ID" dirty="0"/>
              <a:t>, S. (2018). </a:t>
            </a:r>
            <a:r>
              <a:rPr lang="en-ID" dirty="0" err="1"/>
              <a:t>Pengaruh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dan </a:t>
            </a:r>
            <a:r>
              <a:rPr lang="en-ID" dirty="0" err="1"/>
              <a:t>Disiplin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Prestasi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pada Mata Pelajaran </a:t>
            </a:r>
            <a:r>
              <a:rPr lang="en-ID" dirty="0" err="1"/>
              <a:t>Akuntansi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XI </a:t>
            </a:r>
            <a:r>
              <a:rPr lang="en-ID" dirty="0" err="1"/>
              <a:t>Kompetensi</a:t>
            </a:r>
            <a:r>
              <a:rPr lang="en-ID" dirty="0"/>
              <a:t> </a:t>
            </a:r>
            <a:r>
              <a:rPr lang="en-ID" dirty="0" err="1"/>
              <a:t>Keahlian</a:t>
            </a:r>
            <a:r>
              <a:rPr lang="en-ID" dirty="0"/>
              <a:t> </a:t>
            </a:r>
            <a:r>
              <a:rPr lang="en-ID" dirty="0" err="1"/>
              <a:t>Akuntansi</a:t>
            </a:r>
            <a:r>
              <a:rPr lang="en-ID" dirty="0"/>
              <a:t> di SMK Negeri 1 Makassar. 1–7.</a:t>
            </a:r>
          </a:p>
          <a:p>
            <a:pPr marL="7429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 startAt="8"/>
            </a:pPr>
            <a:r>
              <a:rPr lang="en-ID" dirty="0"/>
              <a:t> Rahman, S. (2021). </a:t>
            </a:r>
            <a:r>
              <a:rPr lang="en-ID" dirty="0" err="1"/>
              <a:t>Pentingnya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Hasil </a:t>
            </a:r>
            <a:r>
              <a:rPr lang="en-ID" dirty="0" err="1"/>
              <a:t>Belajar</a:t>
            </a:r>
            <a:r>
              <a:rPr lang="en-ID" dirty="0"/>
              <a:t>. Merdeka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Menyambut</a:t>
            </a:r>
            <a:r>
              <a:rPr lang="en-ID" dirty="0"/>
              <a:t> Era Masyarakat 5.0, (November), 289–302.</a:t>
            </a:r>
          </a:p>
          <a:p>
            <a:pPr marL="7429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 startAt="8"/>
            </a:pPr>
            <a:r>
              <a:rPr lang="en-ID" dirty="0"/>
              <a:t> Sari, R. D. K., &amp; Arifin, M. (2022). </a:t>
            </a:r>
            <a:r>
              <a:rPr lang="en-ID" dirty="0" err="1"/>
              <a:t>Penerapan</a:t>
            </a:r>
            <a:r>
              <a:rPr lang="en-ID" dirty="0"/>
              <a:t> Model </a:t>
            </a:r>
            <a:r>
              <a:rPr lang="en-ID" dirty="0" err="1"/>
              <a:t>Pembelajaran</a:t>
            </a:r>
            <a:r>
              <a:rPr lang="en-ID" dirty="0"/>
              <a:t> Make a Match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IV MI </a:t>
            </a:r>
            <a:r>
              <a:rPr lang="en-ID" dirty="0" err="1"/>
              <a:t>Miftahul</a:t>
            </a:r>
            <a:r>
              <a:rPr lang="en-ID" dirty="0"/>
              <a:t> </a:t>
            </a:r>
            <a:r>
              <a:rPr lang="en-ID" dirty="0" err="1"/>
              <a:t>Ulum</a:t>
            </a:r>
            <a:r>
              <a:rPr lang="en-ID" dirty="0"/>
              <a:t> </a:t>
            </a:r>
            <a:r>
              <a:rPr lang="en-ID" dirty="0" err="1"/>
              <a:t>Kraton</a:t>
            </a:r>
            <a:r>
              <a:rPr lang="en-ID" dirty="0"/>
              <a:t> pada </a:t>
            </a:r>
            <a:r>
              <a:rPr lang="en-ID" dirty="0" err="1"/>
              <a:t>Tema</a:t>
            </a:r>
            <a:r>
              <a:rPr lang="en-ID" dirty="0"/>
              <a:t> 6. MODELING: </a:t>
            </a:r>
            <a:r>
              <a:rPr lang="en-ID" dirty="0" err="1"/>
              <a:t>Jurnal</a:t>
            </a:r>
            <a:r>
              <a:rPr lang="en-ID" dirty="0"/>
              <a:t> Program …, 9, 281–291 </a:t>
            </a:r>
          </a:p>
        </p:txBody>
      </p:sp>
    </p:spTree>
    <p:extLst>
      <p:ext uri="{BB962C8B-B14F-4D97-AF65-F5344CB8AC3E}">
        <p14:creationId xmlns:p14="http://schemas.microsoft.com/office/powerpoint/2010/main" val="368635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rendahnya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(</a:t>
            </a:r>
            <a:r>
              <a:rPr lang="en-ID" dirty="0" err="1"/>
              <a:t>Aliputri</a:t>
            </a:r>
            <a:r>
              <a:rPr lang="en-ID" dirty="0"/>
              <a:t>, 2018)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monoton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diajarkan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ceramah</a:t>
            </a:r>
            <a:r>
              <a:rPr lang="en-ID" dirty="0"/>
              <a:t> dan </a:t>
            </a:r>
            <a:r>
              <a:rPr lang="en-ID" dirty="0" err="1"/>
              <a:t>tanya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ceramah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model </a:t>
            </a:r>
            <a:r>
              <a:rPr lang="en-ID" dirty="0" err="1"/>
              <a:t>pembelajaran</a:t>
            </a:r>
            <a:r>
              <a:rPr lang="en-ID" dirty="0"/>
              <a:t> yang </a:t>
            </a:r>
            <a:r>
              <a:rPr lang="en-ID" dirty="0" err="1"/>
              <a:t>dihunakan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menarik</a:t>
            </a:r>
            <a:r>
              <a:rPr lang="en-ID" dirty="0"/>
              <a:t> </a:t>
            </a:r>
            <a:r>
              <a:rPr lang="en-ID" dirty="0" err="1"/>
              <a:t>seharunya</a:t>
            </a:r>
            <a:r>
              <a:rPr lang="en-ID" dirty="0"/>
              <a:t> guru </a:t>
            </a:r>
            <a:r>
              <a:rPr lang="en-ID" dirty="0" err="1"/>
              <a:t>menggunakan</a:t>
            </a:r>
            <a:r>
              <a:rPr lang="en-ID" dirty="0"/>
              <a:t> model </a:t>
            </a:r>
            <a:r>
              <a:rPr lang="en-ID" dirty="0" err="1"/>
              <a:t>pembelajaran</a:t>
            </a:r>
            <a:r>
              <a:rPr lang="en-ID" dirty="0"/>
              <a:t>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berlangsung</a:t>
            </a:r>
            <a:r>
              <a:rPr lang="en-ID" dirty="0"/>
              <a:t> agar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yang </a:t>
            </a:r>
            <a:r>
              <a:rPr lang="en-ID" dirty="0" err="1"/>
              <a:t>tinggi</a:t>
            </a:r>
            <a:endParaRPr lang="en-ID" dirty="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en-ID" dirty="0"/>
              <a:t>proses </a:t>
            </a:r>
            <a:r>
              <a:rPr lang="en-ID" dirty="0" err="1"/>
              <a:t>pembelajaran</a:t>
            </a:r>
            <a:r>
              <a:rPr lang="en-ID" dirty="0"/>
              <a:t> yang </a:t>
            </a:r>
            <a:r>
              <a:rPr lang="en-ID" dirty="0" err="1"/>
              <a:t>berlangsung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menulis</a:t>
            </a:r>
            <a:r>
              <a:rPr lang="en-ID" dirty="0"/>
              <a:t> dan </a:t>
            </a:r>
            <a:r>
              <a:rPr lang="en-ID" dirty="0" err="1"/>
              <a:t>mendengarkan</a:t>
            </a:r>
            <a:r>
              <a:rPr lang="en-ID" dirty="0"/>
              <a:t> </a:t>
            </a:r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guru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bosan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model </a:t>
            </a:r>
            <a:r>
              <a:rPr lang="en-ID" dirty="0" err="1"/>
              <a:t>pembelajaran</a:t>
            </a:r>
            <a:r>
              <a:rPr lang="en-ID" dirty="0"/>
              <a:t> yang </a:t>
            </a:r>
            <a:r>
              <a:rPr lang="en-ID" dirty="0" err="1"/>
              <a:t>diguanakan</a:t>
            </a:r>
            <a:r>
              <a:rPr lang="en-ID" dirty="0"/>
              <a:t> oleh guru (</a:t>
            </a:r>
            <a:r>
              <a:rPr lang="en-ID" dirty="0" err="1"/>
              <a:t>Nasution</a:t>
            </a:r>
            <a:r>
              <a:rPr lang="en-ID" dirty="0"/>
              <a:t> &amp; </a:t>
            </a:r>
            <a:r>
              <a:rPr lang="en-ID" dirty="0" err="1"/>
              <a:t>Ritonga</a:t>
            </a:r>
            <a:r>
              <a:rPr lang="en-ID" dirty="0"/>
              <a:t>, 2019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dirty="0" err="1"/>
              <a:t>Adakah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model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koopertaif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make a match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motvasi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IPA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tata </a:t>
            </a:r>
            <a:r>
              <a:rPr lang="en-US" dirty="0" err="1"/>
              <a:t>surya</a:t>
            </a:r>
            <a:r>
              <a:rPr lang="en-US" dirty="0"/>
              <a:t> di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?</a:t>
            </a:r>
          </a:p>
          <a:p>
            <a:pPr marL="7429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model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kooperatif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make a match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pada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sisitem</a:t>
            </a:r>
            <a:r>
              <a:rPr lang="en-US" dirty="0"/>
              <a:t> tata </a:t>
            </a:r>
            <a:r>
              <a:rPr lang="en-US" dirty="0" err="1"/>
              <a:t>surya</a:t>
            </a:r>
            <a:r>
              <a:rPr lang="en-US" dirty="0"/>
              <a:t> </a:t>
            </a:r>
            <a:r>
              <a:rPr lang="en-US" dirty="0" err="1"/>
              <a:t>disekolah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?</a:t>
            </a:r>
            <a:endParaRPr dirty="0"/>
          </a:p>
        </p:txBody>
      </p:sp>
      <p:sp>
        <p:nvSpPr>
          <p:cNvPr id="2" name="Google Shape;53;g104f7abbb21_0_297">
            <a:extLst>
              <a:ext uri="{FF2B5EF4-FFF2-40B4-BE49-F238E27FC236}">
                <a16:creationId xmlns:a16="http://schemas.microsoft.com/office/drawing/2014/main" id="{1E5F11E7-3C29-E612-715F-6F0F3C4FA9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688" y="112713"/>
            <a:ext cx="11831637" cy="1042987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(</a:t>
            </a: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550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indent="-514350">
              <a:buFont typeface="Arial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model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koopertaif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make a match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motvasi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IPA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tata </a:t>
            </a:r>
            <a:r>
              <a:rPr lang="en-US" dirty="0" err="1"/>
              <a:t>surya</a:t>
            </a:r>
            <a:r>
              <a:rPr lang="en-US" dirty="0"/>
              <a:t> di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?</a:t>
            </a:r>
          </a:p>
          <a:p>
            <a:pPr marL="7429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model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kooperatif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make a match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pada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sisitem</a:t>
            </a:r>
            <a:r>
              <a:rPr lang="en-US" dirty="0"/>
              <a:t> tata </a:t>
            </a:r>
            <a:r>
              <a:rPr lang="en-US" dirty="0" err="1"/>
              <a:t>surya</a:t>
            </a:r>
            <a:r>
              <a:rPr lang="en-US" dirty="0"/>
              <a:t> </a:t>
            </a:r>
            <a:r>
              <a:rPr lang="en-US" dirty="0" err="1"/>
              <a:t>disekolah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?</a:t>
            </a:r>
            <a:endParaRPr dirty="0"/>
          </a:p>
        </p:txBody>
      </p:sp>
      <p:sp>
        <p:nvSpPr>
          <p:cNvPr id="2" name="Google Shape;53;g104f7abbb21_0_297">
            <a:extLst>
              <a:ext uri="{FF2B5EF4-FFF2-40B4-BE49-F238E27FC236}">
                <a16:creationId xmlns:a16="http://schemas.microsoft.com/office/drawing/2014/main" id="{1E5F11E7-3C29-E612-715F-6F0F3C4FA9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688" y="112713"/>
            <a:ext cx="11831637" cy="1042987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331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155459"/>
            <a:ext cx="11830877" cy="517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1,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dan </a:t>
            </a:r>
            <a:r>
              <a:rPr lang="en-US" dirty="0" err="1"/>
              <a:t>solidaritas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dan </a:t>
            </a:r>
            <a:r>
              <a:rPr lang="en-US" dirty="0" err="1"/>
              <a:t>mengembagkan</a:t>
            </a:r>
            <a:r>
              <a:rPr lang="en-US" dirty="0"/>
              <a:t> </a:t>
            </a:r>
            <a:r>
              <a:rPr lang="en-US" dirty="0" err="1"/>
              <a:t>wawasan</a:t>
            </a:r>
            <a:endParaRPr lang="en-US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2. </a:t>
            </a:r>
            <a:r>
              <a:rPr lang="en-US" dirty="0" err="1"/>
              <a:t>Bagi</a:t>
            </a:r>
            <a:r>
              <a:rPr lang="en-US" dirty="0"/>
              <a:t> guru 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diharpkan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model </a:t>
            </a:r>
            <a:r>
              <a:rPr lang="en-US" dirty="0" err="1"/>
              <a:t>kooperatif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make a match.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3.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lain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,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dan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refensi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agar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laiinya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ID" sz="3600" dirty="0" err="1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Melchano</a:t>
            </a:r>
            <a:r>
              <a:rPr lang="en-ID" sz="3600" dirty="0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Topandra</a:t>
            </a:r>
            <a:r>
              <a:rPr lang="en-ID" sz="3600" dirty="0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600" dirty="0" err="1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berjudul</a:t>
            </a:r>
            <a:r>
              <a:rPr lang="en-ID" sz="3600" dirty="0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 “ Model </a:t>
            </a:r>
            <a:r>
              <a:rPr lang="en-ID" sz="3600" dirty="0" err="1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Kooperatif</a:t>
            </a:r>
            <a:r>
              <a:rPr lang="en-ID" sz="3600" spc="-285" dirty="0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Tipe</a:t>
            </a:r>
            <a:r>
              <a:rPr lang="en-ID" sz="3600" dirty="0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 Make A Match </a:t>
            </a:r>
            <a:r>
              <a:rPr lang="en-ID" sz="3600" dirty="0" err="1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3600" dirty="0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3600" dirty="0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Tematik</a:t>
            </a:r>
            <a:r>
              <a:rPr lang="en-ID" sz="3600" dirty="0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Terpadu</a:t>
            </a:r>
            <a:r>
              <a:rPr lang="en-ID" sz="3600" dirty="0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3600" dirty="0" err="1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ID" sz="3600" dirty="0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 Dasar</a:t>
            </a:r>
            <a:r>
              <a:rPr lang="en-ID" sz="1800" dirty="0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ID" sz="1800" spc="5" dirty="0">
                <a:effectLst/>
                <a:latin typeface="Caurier new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Rina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Suryati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Nurhidayah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berjudul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penerapan</a:t>
            </a:r>
            <a:r>
              <a:rPr lang="en-ID" sz="36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kooperatif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tipe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make a match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36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keragaman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suku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bangsa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Rima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Rikmasari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berjudul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“model make a match</a:t>
            </a:r>
            <a:r>
              <a:rPr lang="en-ID" sz="36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solusi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ipa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gaya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ID" sz="36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ID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sz="3600" dirty="0"/>
          </a:p>
        </p:txBody>
      </p:sp>
      <p:sp>
        <p:nvSpPr>
          <p:cNvPr id="2" name="Google Shape;53;g104f7abbb21_0_297">
            <a:extLst>
              <a:ext uri="{FF2B5EF4-FFF2-40B4-BE49-F238E27FC236}">
                <a16:creationId xmlns:a16="http://schemas.microsoft.com/office/drawing/2014/main" id="{1E5F11E7-3C29-E612-715F-6F0F3C4FA9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688" y="112713"/>
            <a:ext cx="11831637" cy="1042987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terdahulu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640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one </a:t>
            </a:r>
            <a:r>
              <a:rPr lang="en-US" dirty="0" err="1"/>
              <a:t>grup</a:t>
            </a:r>
            <a:r>
              <a:rPr lang="en-US" dirty="0"/>
              <a:t> pre-test pos test design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one </a:t>
            </a:r>
            <a:r>
              <a:rPr lang="en-US" dirty="0" err="1"/>
              <a:t>grup</a:t>
            </a:r>
            <a:r>
              <a:rPr lang="en-US" dirty="0"/>
              <a:t> pre-test pos test </a:t>
            </a:r>
            <a:r>
              <a:rPr lang="en-US" dirty="0" err="1"/>
              <a:t>desigen</a:t>
            </a:r>
            <a:r>
              <a:rPr lang="en-US" dirty="0"/>
              <a:t> 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7D139BC-1262-285A-E5CD-44613FA3C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75573"/>
              </p:ext>
            </p:extLst>
          </p:nvPr>
        </p:nvGraphicFramePr>
        <p:xfrm>
          <a:off x="3467100" y="2729955"/>
          <a:ext cx="41782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299">
                  <a:extLst>
                    <a:ext uri="{9D8B030D-6E8A-4147-A177-3AD203B41FA5}">
                      <a16:colId xmlns:a16="http://schemas.microsoft.com/office/drawing/2014/main" val="2187217358"/>
                    </a:ext>
                  </a:extLst>
                </a:gridCol>
              </a:tblGrid>
              <a:tr h="6695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/>
                        <a:t>                                                      </a:t>
                      </a: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</a:t>
                      </a:r>
                      <a:r>
                        <a:rPr lang="en-US" sz="4400" b="1" i="0" u="none" strike="noStrike" cap="none" baseline="-2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r>
                        <a:rPr lang="en-US" sz="4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  <a:r>
                        <a:rPr lang="en-US" sz="4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</a:t>
                      </a:r>
                      <a:r>
                        <a:rPr lang="en-US" sz="4400" b="1" i="0" u="none" strike="noStrike" cap="none" baseline="-25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r>
                        <a:rPr lang="en-US" sz="4400" b="1" i="0" u="none" strike="noStrike" cap="none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4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X   O</a:t>
                      </a:r>
                      <a:r>
                        <a:rPr lang="en-US" sz="4400" b="1" i="0" u="none" strike="noStrike" cap="none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r>
                        <a:rPr lang="en-US" sz="4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 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/>
                        <a:t>                                                                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2400" dirty="0"/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6096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/>
              <a:t>Data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angket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IPA pada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tata </a:t>
            </a:r>
            <a:r>
              <a:rPr lang="en-ID" dirty="0" err="1"/>
              <a:t>surya</a:t>
            </a:r>
            <a:r>
              <a:rPr lang="en-ID" dirty="0"/>
              <a:t> di </a:t>
            </a:r>
            <a:r>
              <a:rPr lang="en-ID" dirty="0" err="1"/>
              <a:t>sekolah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VI di SDN </a:t>
            </a:r>
            <a:r>
              <a:rPr lang="en-ID" dirty="0" err="1"/>
              <a:t>Cangkringmalang</a:t>
            </a:r>
            <a:r>
              <a:rPr lang="en-ID" dirty="0"/>
              <a:t> II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disajikan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kategori</a:t>
            </a:r>
            <a:r>
              <a:rPr lang="en-ID" dirty="0"/>
              <a:t> </a:t>
            </a:r>
            <a:r>
              <a:rPr lang="en-ID" dirty="0" err="1"/>
              <a:t>skor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. </a:t>
            </a: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 dirty="0" err="1"/>
              <a:t>Tabel</a:t>
            </a:r>
            <a:r>
              <a:rPr lang="en-ID" dirty="0"/>
              <a:t> 1. Hasil Uji N-Gain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F8CBDF-A89F-2FF3-66B2-536E13631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683470"/>
              </p:ext>
            </p:extLst>
          </p:nvPr>
        </p:nvGraphicFramePr>
        <p:xfrm>
          <a:off x="977462" y="3231931"/>
          <a:ext cx="10421004" cy="23873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2648374">
                  <a:extLst>
                    <a:ext uri="{9D8B030D-6E8A-4147-A177-3AD203B41FA5}">
                      <a16:colId xmlns:a16="http://schemas.microsoft.com/office/drawing/2014/main" val="3580488622"/>
                    </a:ext>
                  </a:extLst>
                </a:gridCol>
                <a:gridCol w="779467">
                  <a:extLst>
                    <a:ext uri="{9D8B030D-6E8A-4147-A177-3AD203B41FA5}">
                      <a16:colId xmlns:a16="http://schemas.microsoft.com/office/drawing/2014/main" val="2176939278"/>
                    </a:ext>
                  </a:extLst>
                </a:gridCol>
                <a:gridCol w="1771635">
                  <a:extLst>
                    <a:ext uri="{9D8B030D-6E8A-4147-A177-3AD203B41FA5}">
                      <a16:colId xmlns:a16="http://schemas.microsoft.com/office/drawing/2014/main" val="2256327491"/>
                    </a:ext>
                  </a:extLst>
                </a:gridCol>
                <a:gridCol w="1841672">
                  <a:extLst>
                    <a:ext uri="{9D8B030D-6E8A-4147-A177-3AD203B41FA5}">
                      <a16:colId xmlns:a16="http://schemas.microsoft.com/office/drawing/2014/main" val="2105554709"/>
                    </a:ext>
                  </a:extLst>
                </a:gridCol>
                <a:gridCol w="1749587">
                  <a:extLst>
                    <a:ext uri="{9D8B030D-6E8A-4147-A177-3AD203B41FA5}">
                      <a16:colId xmlns:a16="http://schemas.microsoft.com/office/drawing/2014/main" val="2106907501"/>
                    </a:ext>
                  </a:extLst>
                </a:gridCol>
                <a:gridCol w="1630269">
                  <a:extLst>
                    <a:ext uri="{9D8B030D-6E8A-4147-A177-3AD203B41FA5}">
                      <a16:colId xmlns:a16="http://schemas.microsoft.com/office/drawing/2014/main" val="2796976125"/>
                    </a:ext>
                  </a:extLst>
                </a:gridCol>
              </a:tblGrid>
              <a:tr h="743712">
                <a:tc>
                  <a:txBody>
                    <a:bodyPr/>
                    <a:lstStyle/>
                    <a:p>
                      <a:pPr marL="391795" marR="14668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Sumber</a:t>
                      </a:r>
                      <a:r>
                        <a:rPr lang="en-US" sz="1000" spc="-2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Data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ts val="1340"/>
                        </a:lnSpc>
                      </a:pPr>
                      <a:r>
                        <a:rPr lang="en-US" sz="1000">
                          <a:effectLst/>
                        </a:rPr>
                        <a:t>N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7225">
                        <a:lnSpc>
                          <a:spcPts val="1340"/>
                        </a:lnSpc>
                      </a:pPr>
                      <a:r>
                        <a:rPr lang="en-US" sz="1000">
                          <a:effectLst/>
                        </a:rPr>
                        <a:t>Rata-Rata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88222423"/>
                  </a:ext>
                </a:extLst>
              </a:tr>
              <a:tr h="74371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ts val="1340"/>
                        </a:lnSpc>
                      </a:pPr>
                      <a:r>
                        <a:rPr lang="en-US" sz="1000">
                          <a:effectLst/>
                        </a:rPr>
                        <a:t>Pre-test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4470" marR="2311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Post</a:t>
                      </a:r>
                      <a:r>
                        <a:rPr lang="en-US" sz="1000" spc="-1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test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330" marR="1962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</a:t>
                      </a:r>
                      <a:r>
                        <a:rPr lang="en-US" sz="1000" spc="-1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Gain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230" marR="9842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Kategori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31798137"/>
                  </a:ext>
                </a:extLst>
              </a:tr>
              <a:tr h="899913">
                <a:tc>
                  <a:txBody>
                    <a:bodyPr/>
                    <a:lstStyle/>
                    <a:p>
                      <a:pPr marL="391795" marR="144780" algn="ctr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Hasil</a:t>
                      </a:r>
                      <a:endParaRPr lang="en-ID" sz="1100" dirty="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r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ts val="1305"/>
                        </a:lnSpc>
                      </a:pPr>
                      <a:r>
                        <a:rPr lang="en-US" sz="1000" dirty="0">
                          <a:effectLst/>
                        </a:rPr>
                        <a:t>78,685</a:t>
                      </a:r>
                      <a:endParaRPr lang="en-ID" sz="1100" dirty="0">
                        <a:effectLst/>
                      </a:endParaRPr>
                    </a:p>
                    <a:p>
                      <a:pPr marL="326390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ID" sz="1100" dirty="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4470" marR="230505" algn="ctr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94,1538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330" marR="194310" algn="ctr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0,72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98425" algn="ctr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Tinggi</a:t>
                      </a:r>
                      <a:endParaRPr lang="en-ID" sz="1100" dirty="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59402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                                           </a:t>
            </a:r>
            <a:r>
              <a:rPr lang="en-US" dirty="0" err="1"/>
              <a:t>Tabel</a:t>
            </a:r>
            <a:r>
              <a:rPr lang="en-US" dirty="0"/>
              <a:t> 2 uji </a:t>
            </a:r>
            <a:r>
              <a:rPr lang="en-US" dirty="0" err="1"/>
              <a:t>normalitas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BCCDB6-5469-9A0C-DC07-85F7964AB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611682"/>
              </p:ext>
            </p:extLst>
          </p:nvPr>
        </p:nvGraphicFramePr>
        <p:xfrm>
          <a:off x="1962683" y="2011446"/>
          <a:ext cx="8239026" cy="30965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41917">
                  <a:extLst>
                    <a:ext uri="{9D8B030D-6E8A-4147-A177-3AD203B41FA5}">
                      <a16:colId xmlns:a16="http://schemas.microsoft.com/office/drawing/2014/main" val="1670831238"/>
                    </a:ext>
                  </a:extLst>
                </a:gridCol>
                <a:gridCol w="1269247">
                  <a:extLst>
                    <a:ext uri="{9D8B030D-6E8A-4147-A177-3AD203B41FA5}">
                      <a16:colId xmlns:a16="http://schemas.microsoft.com/office/drawing/2014/main" val="2239067006"/>
                    </a:ext>
                  </a:extLst>
                </a:gridCol>
                <a:gridCol w="712171">
                  <a:extLst>
                    <a:ext uri="{9D8B030D-6E8A-4147-A177-3AD203B41FA5}">
                      <a16:colId xmlns:a16="http://schemas.microsoft.com/office/drawing/2014/main" val="382366820"/>
                    </a:ext>
                  </a:extLst>
                </a:gridCol>
                <a:gridCol w="928460">
                  <a:extLst>
                    <a:ext uri="{9D8B030D-6E8A-4147-A177-3AD203B41FA5}">
                      <a16:colId xmlns:a16="http://schemas.microsoft.com/office/drawing/2014/main" val="2160825258"/>
                    </a:ext>
                  </a:extLst>
                </a:gridCol>
                <a:gridCol w="1270302">
                  <a:extLst>
                    <a:ext uri="{9D8B030D-6E8A-4147-A177-3AD203B41FA5}">
                      <a16:colId xmlns:a16="http://schemas.microsoft.com/office/drawing/2014/main" val="914263781"/>
                    </a:ext>
                  </a:extLst>
                </a:gridCol>
                <a:gridCol w="713226">
                  <a:extLst>
                    <a:ext uri="{9D8B030D-6E8A-4147-A177-3AD203B41FA5}">
                      <a16:colId xmlns:a16="http://schemas.microsoft.com/office/drawing/2014/main" val="3422478417"/>
                    </a:ext>
                  </a:extLst>
                </a:gridCol>
                <a:gridCol w="1603703">
                  <a:extLst>
                    <a:ext uri="{9D8B030D-6E8A-4147-A177-3AD203B41FA5}">
                      <a16:colId xmlns:a16="http://schemas.microsoft.com/office/drawing/2014/main" val="2077899303"/>
                    </a:ext>
                  </a:extLst>
                </a:gridCol>
              </a:tblGrid>
              <a:tr h="617319">
                <a:tc gridSpan="7">
                  <a:txBody>
                    <a:bodyPr/>
                    <a:lstStyle/>
                    <a:p>
                      <a:pPr marL="185420">
                        <a:lnSpc>
                          <a:spcPts val="1340"/>
                        </a:lnSpc>
                      </a:pPr>
                      <a:r>
                        <a:rPr lang="en-US" sz="1000">
                          <a:effectLst/>
                        </a:rPr>
                        <a:t>Tests</a:t>
                      </a:r>
                      <a:r>
                        <a:rPr lang="en-US" sz="1000" spc="-4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of</a:t>
                      </a:r>
                      <a:r>
                        <a:rPr lang="en-US" sz="1000" spc="-3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Normality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509469"/>
                  </a:ext>
                </a:extLst>
              </a:tr>
              <a:tr h="641292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797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Kolmogorov-Smirnov</a:t>
                      </a:r>
                      <a:r>
                        <a:rPr lang="en-US" sz="6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97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Shapiro-Wilk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3832929"/>
                  </a:ext>
                </a:extLst>
              </a:tr>
              <a:tr h="597340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295"/>
                        </a:lnSpc>
                      </a:pPr>
                      <a:r>
                        <a:rPr lang="en-US" sz="1000">
                          <a:effectLst/>
                        </a:rPr>
                        <a:t>Statistic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 marR="142875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df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1295"/>
                        </a:lnSpc>
                      </a:pPr>
                      <a:r>
                        <a:rPr lang="en-US" sz="1000">
                          <a:effectLst/>
                        </a:rPr>
                        <a:t>Sig.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295"/>
                        </a:lnSpc>
                      </a:pPr>
                      <a:r>
                        <a:rPr lang="en-US" sz="1000">
                          <a:effectLst/>
                        </a:rPr>
                        <a:t>Statistic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295"/>
                        </a:lnSpc>
                      </a:pPr>
                      <a:r>
                        <a:rPr lang="en-US" sz="1000">
                          <a:effectLst/>
                        </a:rPr>
                        <a:t>df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295"/>
                        </a:lnSpc>
                      </a:pPr>
                      <a:r>
                        <a:rPr lang="en-US" sz="1000">
                          <a:effectLst/>
                        </a:rPr>
                        <a:t>Sig.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9948149"/>
                  </a:ext>
                </a:extLst>
              </a:tr>
              <a:tr h="639294">
                <a:tc>
                  <a:txBody>
                    <a:bodyPr/>
                    <a:lstStyle/>
                    <a:p>
                      <a:pPr marL="185420">
                        <a:lnSpc>
                          <a:spcPts val="1340"/>
                        </a:lnSpc>
                      </a:pPr>
                      <a:r>
                        <a:rPr lang="en-US" sz="1000">
                          <a:effectLst/>
                        </a:rPr>
                        <a:t>Pre-test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340"/>
                        </a:lnSpc>
                      </a:pPr>
                      <a:r>
                        <a:rPr lang="en-US" sz="1000">
                          <a:effectLst/>
                        </a:rPr>
                        <a:t>,170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marR="14287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1340"/>
                        </a:lnSpc>
                      </a:pPr>
                      <a:r>
                        <a:rPr lang="en-US" sz="1000">
                          <a:effectLst/>
                        </a:rPr>
                        <a:t>,051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340"/>
                        </a:lnSpc>
                      </a:pPr>
                      <a:r>
                        <a:rPr lang="en-US" sz="1000">
                          <a:effectLst/>
                        </a:rPr>
                        <a:t>,926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340"/>
                        </a:lnSpc>
                      </a:pPr>
                      <a:r>
                        <a:rPr lang="en-US" sz="1000">
                          <a:effectLst/>
                        </a:rPr>
                        <a:t>26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340"/>
                        </a:lnSpc>
                      </a:pPr>
                      <a:r>
                        <a:rPr lang="en-US" sz="1000">
                          <a:effectLst/>
                        </a:rPr>
                        <a:t>,061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0487047"/>
                  </a:ext>
                </a:extLst>
              </a:tr>
              <a:tr h="601336">
                <a:tc>
                  <a:txBody>
                    <a:bodyPr/>
                    <a:lstStyle/>
                    <a:p>
                      <a:pPr marL="185420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Post-test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,153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 marR="14287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,122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,930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300"/>
                        </a:lnSpc>
                      </a:pPr>
                      <a:r>
                        <a:rPr lang="en-US" sz="1000">
                          <a:effectLst/>
                        </a:rPr>
                        <a:t>26</a:t>
                      </a:r>
                      <a:endParaRPr lang="en-ID" sz="110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300"/>
                        </a:lnSpc>
                      </a:pPr>
                      <a:r>
                        <a:rPr lang="en-US" sz="1000" dirty="0">
                          <a:effectLst/>
                        </a:rPr>
                        <a:t>,078</a:t>
                      </a:r>
                      <a:endParaRPr lang="en-ID" sz="1100" dirty="0">
                        <a:effectLst/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1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802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1424</Words>
  <Application>Microsoft Office PowerPoint</Application>
  <PresentationFormat>Widescreen</PresentationFormat>
  <Paragraphs>112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Exo</vt:lpstr>
      <vt:lpstr>Palatino Linotype</vt:lpstr>
      <vt:lpstr>Arial</vt:lpstr>
      <vt:lpstr>Calibri</vt:lpstr>
      <vt:lpstr>Wingdings</vt:lpstr>
      <vt:lpstr>Caurier new</vt:lpstr>
      <vt:lpstr>Century Gothic</vt:lpstr>
      <vt:lpstr>Times New Roman</vt:lpstr>
      <vt:lpstr>Office Theme</vt:lpstr>
      <vt:lpstr>PENGARUH MODEL PEMBELAJARAN KOOPERATIF TIPE MAKE A MATCH TERHADAP MOTIVASI BELAJAR SISWA PADA MATERI SISTEM TATA SURYA DISEKOLAH DASAR</vt:lpstr>
      <vt:lpstr>Pendahuluan</vt:lpstr>
      <vt:lpstr>Pertanyaan Penelitian (Rumusan Masalah)</vt:lpstr>
      <vt:lpstr>Tujuan penelitian</vt:lpstr>
      <vt:lpstr>Manfaat Penelitian</vt:lpstr>
      <vt:lpstr>Penelitian terdahulu</vt:lpstr>
      <vt:lpstr>Metode</vt:lpstr>
      <vt:lpstr>Hasil</vt:lpstr>
      <vt:lpstr>Hasil</vt:lpstr>
      <vt:lpstr>Hasil</vt:lpstr>
      <vt:lpstr>Pembahasan</vt:lpstr>
      <vt:lpstr>Referensi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PENGARUH MODEL PEMBELAJARAN KOOPERATIF TIPE MAKE A MATCH TERHADAP MOTIVASI BELAJAR SISWA PADA MATERI SISTEM TATA SURYA DISEKOLAH DASAR</dc:title>
  <dc:creator>Umsida</dc:creator>
  <cp:lastModifiedBy>admin</cp:lastModifiedBy>
  <cp:revision>2</cp:revision>
  <dcterms:created xsi:type="dcterms:W3CDTF">2020-02-15T07:43:00Z</dcterms:created>
  <dcterms:modified xsi:type="dcterms:W3CDTF">2023-06-13T22:28:29Z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